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1"/>
          <p:cNvSpPr/>
          <p:nvPr/>
        </p:nvSpPr>
        <p:spPr>
          <a:xfrm>
            <a:off x="1" y="1"/>
            <a:ext cx="486833" cy="6854825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5" name="Rectangle 38"/>
          <p:cNvSpPr/>
          <p:nvPr/>
        </p:nvSpPr>
        <p:spPr>
          <a:xfrm>
            <a:off x="412751" y="681039"/>
            <a:ext cx="61383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sp>
        <p:nvSpPr>
          <p:cNvPr id="6" name="Rectangle 39"/>
          <p:cNvSpPr/>
          <p:nvPr/>
        </p:nvSpPr>
        <p:spPr>
          <a:xfrm>
            <a:off x="357718" y="681039"/>
            <a:ext cx="38100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sp>
        <p:nvSpPr>
          <p:cNvPr id="7" name="Rectangle 40"/>
          <p:cNvSpPr/>
          <p:nvPr/>
        </p:nvSpPr>
        <p:spPr>
          <a:xfrm>
            <a:off x="332318" y="681039"/>
            <a:ext cx="12700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10" name="Rectangle 41"/>
          <p:cNvSpPr/>
          <p:nvPr/>
        </p:nvSpPr>
        <p:spPr>
          <a:xfrm>
            <a:off x="296333" y="681039"/>
            <a:ext cx="10584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sp>
        <p:nvSpPr>
          <p:cNvPr id="11" name="Rectangle 55"/>
          <p:cNvSpPr/>
          <p:nvPr/>
        </p:nvSpPr>
        <p:spPr>
          <a:xfrm>
            <a:off x="340785" y="5046664"/>
            <a:ext cx="97367" cy="16922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12" name="Rectangle 64"/>
          <p:cNvSpPr/>
          <p:nvPr/>
        </p:nvSpPr>
        <p:spPr>
          <a:xfrm>
            <a:off x="340785" y="4797425"/>
            <a:ext cx="97367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13" name="Rectangle 65"/>
          <p:cNvSpPr/>
          <p:nvPr/>
        </p:nvSpPr>
        <p:spPr>
          <a:xfrm>
            <a:off x="340785" y="4637088"/>
            <a:ext cx="97367" cy="138112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14" name="Rectangle 66"/>
          <p:cNvSpPr/>
          <p:nvPr/>
        </p:nvSpPr>
        <p:spPr>
          <a:xfrm>
            <a:off x="340785" y="4541838"/>
            <a:ext cx="97367" cy="7461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4343400"/>
            <a:ext cx="103632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2834640"/>
            <a:ext cx="10363200" cy="1508760"/>
          </a:xfrm>
        </p:spPr>
        <p:txBody>
          <a:bodyPr lIns="100584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5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4E945AF-AAD9-4280-871D-41328E815987}" type="datetime7">
              <a:rPr lang="en-US"/>
              <a:pPr>
                <a:defRPr/>
              </a:pPr>
              <a:t>Nov-16</a:t>
            </a:fld>
            <a:endParaRPr lang="en-US" dirty="0"/>
          </a:p>
        </p:txBody>
      </p:sp>
      <p:sp>
        <p:nvSpPr>
          <p:cNvPr id="16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7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9270AA-C590-4457-908F-D0E50917581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637919"/>
      </p:ext>
    </p:extLst>
  </p:cSld>
  <p:clrMapOvr>
    <a:masterClrMapping/>
  </p:clrMapOvr>
  <p:transition spd="slow">
    <p:fade/>
    <p:sndAc>
      <p:stSnd>
        <p:snd r:embed="rId1" name="applause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D0F2F9-3071-4581-8DC8-2DBEFD646599}" type="datetime7">
              <a:rPr lang="en-US"/>
              <a:pPr>
                <a:defRPr/>
              </a:pPr>
              <a:t>Nov-16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6E1010-BFB0-4A4F-A994-58D99EEC70A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2194839"/>
      </p:ext>
    </p:extLst>
  </p:cSld>
  <p:clrMapOvr>
    <a:masterClrMapping/>
  </p:clrMapOvr>
  <p:transition spd="slow">
    <p:fade/>
    <p:sndAc>
      <p:stSnd>
        <p:snd r:embed="rId1" name="applause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0"/>
            <a:ext cx="2641600" cy="5851525"/>
          </a:xfrm>
        </p:spPr>
        <p:txBody>
          <a:bodyPr vert="eaVert" anchor="ctr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2800" y="274640"/>
            <a:ext cx="7823200" cy="5851525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ADAE65-0547-4D50-9682-338829CE35E1}" type="datetime7">
              <a:rPr lang="en-US"/>
              <a:pPr>
                <a:defRPr/>
              </a:pPr>
              <a:t>Nov-16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A18DCD-BA74-4898-9F29-D403833E6A1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5344355"/>
      </p:ext>
    </p:extLst>
  </p:cSld>
  <p:clrMapOvr>
    <a:masterClrMapping/>
  </p:clrMapOvr>
  <p:transition spd="slow">
    <p:fade/>
    <p:sndAc>
      <p:stSnd>
        <p:snd r:embed="rId1" name="applause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0"/>
            <a:ext cx="11684000" cy="914400"/>
          </a:xfrm>
        </p:spPr>
        <p:txBody>
          <a:bodyPr/>
          <a:lstStyle>
            <a:lvl1pPr algn="ctr">
              <a:defRPr b="1" u="sng"/>
            </a:lvl1pPr>
            <a:extLst/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000" y="1016000"/>
            <a:ext cx="11684000" cy="5842000"/>
          </a:xfrm>
        </p:spPr>
        <p:txBody>
          <a:bodyPr/>
          <a:lstStyle>
            <a:lvl1pPr>
              <a:defRPr sz="2400"/>
            </a:lvl1pPr>
            <a:lvl2pPr>
              <a:defRPr sz="2400">
                <a:solidFill>
                  <a:schemeClr val="accent2"/>
                </a:solidFill>
              </a:defRPr>
            </a:lvl2pPr>
            <a:lvl3pPr>
              <a:defRPr sz="2400">
                <a:solidFill>
                  <a:schemeClr val="accent2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  <a:extLst/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979081-EB44-4D5B-8686-CC7C41B8B87C}" type="datetime7">
              <a:rPr lang="en-US"/>
              <a:pPr>
                <a:defRPr/>
              </a:pPr>
              <a:t>Nov-16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4C7A4B-6596-4269-8A39-0E915A09976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4437801"/>
      </p:ext>
    </p:extLst>
  </p:cSld>
  <p:clrMapOvr>
    <a:masterClrMapping/>
  </p:clrMapOvr>
  <p:transition spd="slow">
    <p:fade/>
    <p:sndAc>
      <p:stSnd>
        <p:snd r:embed="rId1" name="applause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3"/>
          <p:cNvSpPr>
            <a:spLocks/>
          </p:cNvSpPr>
          <p:nvPr/>
        </p:nvSpPr>
        <p:spPr bwMode="auto">
          <a:xfrm>
            <a:off x="6438901" y="1073150"/>
            <a:ext cx="5761567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</a:endParaRPr>
          </a:p>
        </p:txBody>
      </p:sp>
      <p:sp>
        <p:nvSpPr>
          <p:cNvPr id="5" name="Freeform 14"/>
          <p:cNvSpPr>
            <a:spLocks/>
          </p:cNvSpPr>
          <p:nvPr/>
        </p:nvSpPr>
        <p:spPr bwMode="auto">
          <a:xfrm>
            <a:off x="499533" y="1"/>
            <a:ext cx="7351184" cy="661511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</a:endParaRPr>
          </a:p>
        </p:txBody>
      </p:sp>
      <p:sp>
        <p:nvSpPr>
          <p:cNvPr id="6" name="Freeform 12"/>
          <p:cNvSpPr>
            <a:spLocks/>
          </p:cNvSpPr>
          <p:nvPr/>
        </p:nvSpPr>
        <p:spPr bwMode="auto">
          <a:xfrm rot="5236414">
            <a:off x="6634692" y="1285346"/>
            <a:ext cx="4114800" cy="1585384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</a:endParaRPr>
          </a:p>
        </p:txBody>
      </p:sp>
      <p:sp>
        <p:nvSpPr>
          <p:cNvPr id="7" name="Freeform 15"/>
          <p:cNvSpPr>
            <a:spLocks/>
          </p:cNvSpPr>
          <p:nvPr/>
        </p:nvSpPr>
        <p:spPr bwMode="auto">
          <a:xfrm>
            <a:off x="7924800" y="0"/>
            <a:ext cx="3657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</a:endParaRPr>
          </a:p>
        </p:txBody>
      </p:sp>
      <p:sp>
        <p:nvSpPr>
          <p:cNvPr id="8" name="Freeform 16"/>
          <p:cNvSpPr>
            <a:spLocks/>
          </p:cNvSpPr>
          <p:nvPr/>
        </p:nvSpPr>
        <p:spPr bwMode="auto">
          <a:xfrm>
            <a:off x="7924800" y="4267200"/>
            <a:ext cx="42672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</a:endParaRPr>
          </a:p>
        </p:txBody>
      </p:sp>
      <p:sp>
        <p:nvSpPr>
          <p:cNvPr id="9" name="Freeform 17"/>
          <p:cNvSpPr>
            <a:spLocks/>
          </p:cNvSpPr>
          <p:nvPr/>
        </p:nvSpPr>
        <p:spPr bwMode="auto">
          <a:xfrm>
            <a:off x="7924800" y="0"/>
            <a:ext cx="18288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</a:endParaRPr>
          </a:p>
        </p:txBody>
      </p:sp>
      <p:sp>
        <p:nvSpPr>
          <p:cNvPr id="10" name="Freeform 18"/>
          <p:cNvSpPr>
            <a:spLocks/>
          </p:cNvSpPr>
          <p:nvPr/>
        </p:nvSpPr>
        <p:spPr bwMode="auto">
          <a:xfrm>
            <a:off x="7931152" y="4246564"/>
            <a:ext cx="2787649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</a:endParaRPr>
          </a:p>
        </p:txBody>
      </p:sp>
      <p:sp>
        <p:nvSpPr>
          <p:cNvPr id="11" name="Freeform 19"/>
          <p:cNvSpPr>
            <a:spLocks/>
          </p:cNvSpPr>
          <p:nvPr/>
        </p:nvSpPr>
        <p:spPr bwMode="auto">
          <a:xfrm>
            <a:off x="7924800" y="4267200"/>
            <a:ext cx="2133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</a:endParaRPr>
          </a:p>
        </p:txBody>
      </p:sp>
      <p:sp>
        <p:nvSpPr>
          <p:cNvPr id="12" name="Freeform 20"/>
          <p:cNvSpPr>
            <a:spLocks/>
          </p:cNvSpPr>
          <p:nvPr/>
        </p:nvSpPr>
        <p:spPr bwMode="auto">
          <a:xfrm>
            <a:off x="7924800" y="1371600"/>
            <a:ext cx="42672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</a:endParaRPr>
          </a:p>
        </p:txBody>
      </p:sp>
      <p:sp>
        <p:nvSpPr>
          <p:cNvPr id="13" name="Freeform 21"/>
          <p:cNvSpPr>
            <a:spLocks/>
          </p:cNvSpPr>
          <p:nvPr/>
        </p:nvSpPr>
        <p:spPr bwMode="auto">
          <a:xfrm>
            <a:off x="7924800" y="1752600"/>
            <a:ext cx="42672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</a:endParaRPr>
          </a:p>
        </p:txBody>
      </p:sp>
      <p:sp>
        <p:nvSpPr>
          <p:cNvPr id="14" name="Freeform 22"/>
          <p:cNvSpPr>
            <a:spLocks/>
          </p:cNvSpPr>
          <p:nvPr/>
        </p:nvSpPr>
        <p:spPr bwMode="auto">
          <a:xfrm>
            <a:off x="1320800" y="4267200"/>
            <a:ext cx="660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</a:endParaRPr>
          </a:p>
        </p:txBody>
      </p:sp>
      <p:sp>
        <p:nvSpPr>
          <p:cNvPr id="15" name="Freeform 23"/>
          <p:cNvSpPr>
            <a:spLocks/>
          </p:cNvSpPr>
          <p:nvPr/>
        </p:nvSpPr>
        <p:spPr bwMode="auto">
          <a:xfrm>
            <a:off x="711200" y="4267200"/>
            <a:ext cx="7112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</a:endParaRPr>
          </a:p>
        </p:txBody>
      </p:sp>
      <p:sp>
        <p:nvSpPr>
          <p:cNvPr id="16" name="Freeform 24"/>
          <p:cNvSpPr>
            <a:spLocks/>
          </p:cNvSpPr>
          <p:nvPr/>
        </p:nvSpPr>
        <p:spPr bwMode="auto">
          <a:xfrm>
            <a:off x="488951" y="2438400"/>
            <a:ext cx="75184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</a:endParaRPr>
          </a:p>
        </p:txBody>
      </p:sp>
      <p:sp>
        <p:nvSpPr>
          <p:cNvPr id="17" name="Freeform 25"/>
          <p:cNvSpPr>
            <a:spLocks/>
          </p:cNvSpPr>
          <p:nvPr/>
        </p:nvSpPr>
        <p:spPr bwMode="auto">
          <a:xfrm>
            <a:off x="488951" y="2133600"/>
            <a:ext cx="75184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</a:endParaRPr>
          </a:p>
        </p:txBody>
      </p:sp>
      <p:sp>
        <p:nvSpPr>
          <p:cNvPr id="18" name="Freeform 26"/>
          <p:cNvSpPr>
            <a:spLocks/>
          </p:cNvSpPr>
          <p:nvPr/>
        </p:nvSpPr>
        <p:spPr bwMode="auto">
          <a:xfrm>
            <a:off x="6096000" y="4267200"/>
            <a:ext cx="18288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</a:endParaRPr>
          </a:p>
        </p:txBody>
      </p:sp>
      <p:sp>
        <p:nvSpPr>
          <p:cNvPr id="19" name="Rectangle 6"/>
          <p:cNvSpPr/>
          <p:nvPr/>
        </p:nvSpPr>
        <p:spPr>
          <a:xfrm>
            <a:off x="484718" y="401638"/>
            <a:ext cx="11338983" cy="887412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20" name="Rectangle 7"/>
          <p:cNvSpPr/>
          <p:nvPr/>
        </p:nvSpPr>
        <p:spPr>
          <a:xfrm flipH="1">
            <a:off x="495300" y="681039"/>
            <a:ext cx="35984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sp>
        <p:nvSpPr>
          <p:cNvPr id="21" name="Rectangle 8"/>
          <p:cNvSpPr/>
          <p:nvPr/>
        </p:nvSpPr>
        <p:spPr>
          <a:xfrm flipH="1">
            <a:off x="548218" y="681039"/>
            <a:ext cx="35983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sp>
        <p:nvSpPr>
          <p:cNvPr id="22" name="Rectangle 9"/>
          <p:cNvSpPr/>
          <p:nvPr/>
        </p:nvSpPr>
        <p:spPr>
          <a:xfrm flipH="1">
            <a:off x="596901" y="681039"/>
            <a:ext cx="12700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23" name="Rectangle 10"/>
          <p:cNvSpPr/>
          <p:nvPr/>
        </p:nvSpPr>
        <p:spPr>
          <a:xfrm flipH="1">
            <a:off x="635001" y="681039"/>
            <a:ext cx="12700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sp>
        <p:nvSpPr>
          <p:cNvPr id="24" name="Rectangle 11"/>
          <p:cNvSpPr/>
          <p:nvPr/>
        </p:nvSpPr>
        <p:spPr>
          <a:xfrm>
            <a:off x="666751" y="681039"/>
            <a:ext cx="48683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2536" y="1351672"/>
            <a:ext cx="7624064" cy="977486"/>
          </a:xfrm>
        </p:spPr>
        <p:txBody>
          <a:bodyPr lIns="82296" bIns="0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2536" y="512064"/>
            <a:ext cx="10875264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47C3B9D-5A24-4542-B853-F86A3A1EE0FA}" type="datetime7">
              <a:rPr lang="en-US"/>
              <a:pPr>
                <a:defRPr/>
              </a:pPr>
              <a:t>Nov-16</a:t>
            </a:fld>
            <a:endParaRPr lang="en-US" dirty="0"/>
          </a:p>
        </p:txBody>
      </p:sp>
      <p:sp>
        <p:nvSpPr>
          <p:cNvPr id="2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900FDF-0C8A-477C-B0C9-4A53761C86A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828182"/>
      </p:ext>
    </p:extLst>
  </p:cSld>
  <p:clrMapOvr>
    <a:masterClrMapping/>
  </p:clrMapOvr>
  <p:transition spd="slow">
    <p:fade/>
    <p:sndAc>
      <p:stSnd>
        <p:snd r:embed="rId1" name="applause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12064"/>
            <a:ext cx="10972800" cy="91440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19125" y="1770502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7125" y="1770502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5AE0BC0-3B19-413B-8DEA-E305D22D257C}" type="datetime7">
              <a:rPr lang="en-US"/>
              <a:pPr>
                <a:defRPr/>
              </a:pPr>
              <a:t>Nov-16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376DC5-EF60-4488-B05A-6FB6741D400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6492984"/>
      </p:ext>
    </p:extLst>
  </p:cSld>
  <p:clrMapOvr>
    <a:masterClrMapping/>
  </p:clrMapOvr>
  <p:transition spd="slow">
    <p:fade/>
    <p:sndAc>
      <p:stSnd>
        <p:snd r:embed="rId1" name="applause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4"/>
          <p:cNvSpPr/>
          <p:nvPr/>
        </p:nvSpPr>
        <p:spPr>
          <a:xfrm>
            <a:off x="1" y="401638"/>
            <a:ext cx="11823700" cy="887412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8" name="Rectangle 15"/>
          <p:cNvSpPr/>
          <p:nvPr/>
        </p:nvSpPr>
        <p:spPr>
          <a:xfrm>
            <a:off x="116418" y="681039"/>
            <a:ext cx="61383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sp>
        <p:nvSpPr>
          <p:cNvPr id="9" name="Rectangle 16"/>
          <p:cNvSpPr/>
          <p:nvPr/>
        </p:nvSpPr>
        <p:spPr>
          <a:xfrm>
            <a:off x="63500" y="681039"/>
            <a:ext cx="35984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sp>
        <p:nvSpPr>
          <p:cNvPr id="10" name="Rectangle 17"/>
          <p:cNvSpPr/>
          <p:nvPr/>
        </p:nvSpPr>
        <p:spPr>
          <a:xfrm>
            <a:off x="38101" y="681039"/>
            <a:ext cx="12700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11" name="Rectangle 18"/>
          <p:cNvSpPr/>
          <p:nvPr/>
        </p:nvSpPr>
        <p:spPr>
          <a:xfrm>
            <a:off x="1" y="681039"/>
            <a:ext cx="12700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sp>
        <p:nvSpPr>
          <p:cNvPr id="12" name="Rectangle 19"/>
          <p:cNvSpPr/>
          <p:nvPr/>
        </p:nvSpPr>
        <p:spPr>
          <a:xfrm flipH="1">
            <a:off x="198967" y="681039"/>
            <a:ext cx="38100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sp>
        <p:nvSpPr>
          <p:cNvPr id="13" name="Rectangle 20"/>
          <p:cNvSpPr/>
          <p:nvPr/>
        </p:nvSpPr>
        <p:spPr>
          <a:xfrm flipH="1">
            <a:off x="251885" y="681039"/>
            <a:ext cx="38100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sp>
        <p:nvSpPr>
          <p:cNvPr id="14" name="Rectangle 21"/>
          <p:cNvSpPr/>
          <p:nvPr/>
        </p:nvSpPr>
        <p:spPr>
          <a:xfrm flipH="1">
            <a:off x="302685" y="681039"/>
            <a:ext cx="12700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15" name="Rectangle 28"/>
          <p:cNvSpPr/>
          <p:nvPr/>
        </p:nvSpPr>
        <p:spPr>
          <a:xfrm flipH="1">
            <a:off x="340785" y="681039"/>
            <a:ext cx="10583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sp>
        <p:nvSpPr>
          <p:cNvPr id="16" name="Rectangle 29"/>
          <p:cNvSpPr/>
          <p:nvPr/>
        </p:nvSpPr>
        <p:spPr>
          <a:xfrm>
            <a:off x="372534" y="681039"/>
            <a:ext cx="48684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3099" y="512064"/>
            <a:ext cx="10363200" cy="914400"/>
          </a:xfrm>
        </p:spPr>
        <p:txBody>
          <a:bodyPr/>
          <a:lstStyle>
            <a:lvl1pPr>
              <a:defRPr sz="400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809750"/>
            <a:ext cx="5386917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809750"/>
            <a:ext cx="5389033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459037"/>
            <a:ext cx="5386917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459037"/>
            <a:ext cx="5389033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5B67724-DF1E-49DE-BAE8-55FE9F0A9860}" type="datetime7">
              <a:rPr lang="en-US"/>
              <a:pPr>
                <a:defRPr/>
              </a:pPr>
              <a:t>Nov-16</a:t>
            </a:fld>
            <a:endParaRPr lang="en-US" dirty="0"/>
          </a:p>
        </p:txBody>
      </p:sp>
      <p:sp>
        <p:nvSpPr>
          <p:cNvPr id="1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04E5F9-5B46-473F-B55E-92ED3E174C9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2127601"/>
      </p:ext>
    </p:extLst>
  </p:cSld>
  <p:clrMapOvr>
    <a:masterClrMapping/>
  </p:clrMapOvr>
  <p:transition spd="slow">
    <p:fade/>
    <p:sndAc>
      <p:stSnd>
        <p:snd r:embed="rId1" name="applause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512064"/>
            <a:ext cx="103632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EEECF8-B0BD-448B-8C93-A3B3FAA0E45C}" type="datetime7">
              <a:rPr lang="en-US"/>
              <a:pPr>
                <a:defRPr/>
              </a:pPr>
              <a:t>Nov-16</a:t>
            </a:fld>
            <a:endParaRPr lang="en-US" dirty="0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F0CEBF-226F-4DBD-9C51-7ED9C619D9E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3353451"/>
      </p:ext>
    </p:extLst>
  </p:cSld>
  <p:clrMapOvr>
    <a:masterClrMapping/>
  </p:clrMapOvr>
  <p:transition spd="slow">
    <p:fade/>
    <p:sndAc>
      <p:stSnd>
        <p:snd r:embed="rId1" name="applause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117038C-CF42-4CD7-9686-6FF7C224DEB2}" type="datetime7">
              <a:rPr lang="en-US"/>
              <a:pPr>
                <a:defRPr/>
              </a:pPr>
              <a:t>Nov-16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236EC4-6D93-4CCB-9986-E47CEDE297F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1094012"/>
      </p:ext>
    </p:extLst>
  </p:cSld>
  <p:clrMapOvr>
    <a:masterClrMapping/>
  </p:clrMapOvr>
  <p:transition spd="slow">
    <p:fade/>
    <p:sndAc>
      <p:stSnd>
        <p:snd r:embed="rId1" name="applause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109728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435100"/>
            <a:ext cx="33528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0" y="1435100"/>
            <a:ext cx="73152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82596E-088A-4D61-9B01-74EBBBF808DA}" type="datetime7">
              <a:rPr lang="en-US"/>
              <a:pPr>
                <a:defRPr/>
              </a:pPr>
              <a:t>Nov-16</a:t>
            </a:fld>
            <a:endParaRPr lang="en-US" dirty="0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13D5CB-3955-447B-9E6E-2B4BD37040B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669245"/>
      </p:ext>
    </p:extLst>
  </p:cSld>
  <p:clrMapOvr>
    <a:masterClrMapping/>
  </p:clrMapOvr>
  <p:transition spd="slow">
    <p:fade/>
    <p:sndAc>
      <p:stSnd>
        <p:snd r:embed="rId1" name="applause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491067" y="0"/>
            <a:ext cx="11703051" cy="1878013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cxnSp>
        <p:nvCxnSpPr>
          <p:cNvPr id="6" name="Straight Connector 8"/>
          <p:cNvCxnSpPr/>
          <p:nvPr/>
        </p:nvCxnSpPr>
        <p:spPr>
          <a:xfrm flipV="1">
            <a:off x="484717" y="1884363"/>
            <a:ext cx="11709400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Group 9"/>
          <p:cNvGrpSpPr>
            <a:grpSpLocks/>
          </p:cNvGrpSpPr>
          <p:nvPr/>
        </p:nvGrpSpPr>
        <p:grpSpPr bwMode="auto">
          <a:xfrm rot="5400000">
            <a:off x="11375762" y="1197770"/>
            <a:ext cx="131762" cy="171449"/>
            <a:chOff x="6668087" y="1297746"/>
            <a:chExt cx="161840" cy="156602"/>
          </a:xfrm>
        </p:grpSpPr>
        <p:cxnSp>
          <p:nvCxnSpPr>
            <p:cNvPr id="8" name="Straight Connector 14"/>
            <p:cNvCxnSpPr/>
            <p:nvPr/>
          </p:nvCxnSpPr>
          <p:spPr>
            <a:xfrm rot="16200000">
              <a:off x="6663593" y="1296441"/>
              <a:ext cx="88935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15"/>
            <p:cNvCxnSpPr/>
            <p:nvPr/>
          </p:nvCxnSpPr>
          <p:spPr>
            <a:xfrm rot="16200000" flipV="1">
              <a:off x="6685198" y="1391515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16"/>
            <p:cNvCxnSpPr/>
            <p:nvPr/>
          </p:nvCxnSpPr>
          <p:spPr>
            <a:xfrm rot="5400000" flipH="1">
              <a:off x="6744513" y="1295466"/>
              <a:ext cx="88935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oup 13"/>
          <p:cNvGrpSpPr>
            <a:grpSpLocks/>
          </p:cNvGrpSpPr>
          <p:nvPr/>
        </p:nvGrpSpPr>
        <p:grpSpPr bwMode="auto">
          <a:xfrm rot="5400000">
            <a:off x="11578962" y="1350170"/>
            <a:ext cx="131762" cy="171449"/>
            <a:chOff x="6668087" y="1297746"/>
            <a:chExt cx="161840" cy="156602"/>
          </a:xfrm>
        </p:grpSpPr>
        <p:cxnSp>
          <p:nvCxnSpPr>
            <p:cNvPr id="12" name="Straight Connector 10"/>
            <p:cNvCxnSpPr/>
            <p:nvPr/>
          </p:nvCxnSpPr>
          <p:spPr>
            <a:xfrm rot="16200000">
              <a:off x="6663593" y="1296441"/>
              <a:ext cx="88935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1"/>
            <p:cNvCxnSpPr/>
            <p:nvPr/>
          </p:nvCxnSpPr>
          <p:spPr>
            <a:xfrm rot="16200000" flipV="1">
              <a:off x="6685198" y="1391515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2"/>
            <p:cNvCxnSpPr/>
            <p:nvPr/>
          </p:nvCxnSpPr>
          <p:spPr>
            <a:xfrm rot="5400000" flipH="1">
              <a:off x="6744513" y="1295466"/>
              <a:ext cx="88935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Group 17"/>
          <p:cNvGrpSpPr>
            <a:grpSpLocks/>
          </p:cNvGrpSpPr>
          <p:nvPr/>
        </p:nvGrpSpPr>
        <p:grpSpPr bwMode="auto">
          <a:xfrm rot="5400000">
            <a:off x="11115411" y="1453357"/>
            <a:ext cx="131763" cy="171451"/>
            <a:chOff x="6668087" y="1297746"/>
            <a:chExt cx="161840" cy="156602"/>
          </a:xfrm>
        </p:grpSpPr>
        <p:cxnSp>
          <p:nvCxnSpPr>
            <p:cNvPr id="16" name="Straight Connector 18"/>
            <p:cNvCxnSpPr/>
            <p:nvPr/>
          </p:nvCxnSpPr>
          <p:spPr>
            <a:xfrm rot="16200000">
              <a:off x="6663592" y="1296440"/>
              <a:ext cx="88934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9"/>
            <p:cNvCxnSpPr/>
            <p:nvPr/>
          </p:nvCxnSpPr>
          <p:spPr>
            <a:xfrm rot="16200000" flipV="1">
              <a:off x="6685198" y="1391513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20"/>
            <p:cNvCxnSpPr/>
            <p:nvPr/>
          </p:nvCxnSpPr>
          <p:spPr>
            <a:xfrm rot="5400000" flipH="1">
              <a:off x="6744512" y="1295466"/>
              <a:ext cx="88934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1219200" y="441252"/>
            <a:ext cx="9144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90709" y="1893781"/>
            <a:ext cx="11704320" cy="4960144"/>
          </a:xfrm>
          <a:solidFill>
            <a:schemeClr val="bg2"/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1219200" y="1150144"/>
            <a:ext cx="9144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Date Placeholder 4"/>
          <p:cNvSpPr>
            <a:spLocks noGrp="1"/>
          </p:cNvSpPr>
          <p:nvPr>
            <p:ph type="dt" sz="half" idx="10"/>
          </p:nvPr>
        </p:nvSpPr>
        <p:spPr>
          <a:xfrm>
            <a:off x="8636000" y="55563"/>
            <a:ext cx="2844800" cy="365125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594A87E-B8D8-443B-9FF4-58ECFFD554A3}" type="datetime7">
              <a:rPr lang="en-US"/>
              <a:pPr>
                <a:defRPr/>
              </a:pPr>
              <a:t>Nov-16</a:t>
            </a:fld>
            <a:endParaRPr lang="en-US" dirty="0"/>
          </a:p>
        </p:txBody>
      </p:sp>
      <p:sp>
        <p:nvSpPr>
          <p:cNvPr id="20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219200" y="55563"/>
            <a:ext cx="7416800" cy="365125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1480800" y="55563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fld id="{2CB5502E-E899-47B3-B23B-87AD4B2F85E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082049"/>
      </p:ext>
    </p:extLst>
  </p:cSld>
  <p:clrMapOvr>
    <a:masterClrMapping/>
  </p:clrMapOvr>
  <p:transition spd="slow">
    <p:fade/>
    <p:sndAc>
      <p:stSnd>
        <p:snd r:embed="rId1" name="applause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1"/>
            <a:ext cx="486833" cy="6854825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8" name="Rectangle 7"/>
          <p:cNvSpPr/>
          <p:nvPr/>
        </p:nvSpPr>
        <p:spPr>
          <a:xfrm>
            <a:off x="340785" y="5046664"/>
            <a:ext cx="97367" cy="16922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9" name="Rectangle 8"/>
          <p:cNvSpPr/>
          <p:nvPr/>
        </p:nvSpPr>
        <p:spPr>
          <a:xfrm>
            <a:off x="340785" y="4797425"/>
            <a:ext cx="97367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10" name="Rectangle 9"/>
          <p:cNvSpPr/>
          <p:nvPr/>
        </p:nvSpPr>
        <p:spPr>
          <a:xfrm>
            <a:off x="340785" y="4637088"/>
            <a:ext cx="97367" cy="138112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11" name="Rectangle 10"/>
          <p:cNvSpPr/>
          <p:nvPr/>
        </p:nvSpPr>
        <p:spPr>
          <a:xfrm>
            <a:off x="340785" y="4541838"/>
            <a:ext cx="97367" cy="7461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sp>
        <p:nvSpPr>
          <p:cNvPr id="12" name="Rectangle 11"/>
          <p:cNvSpPr/>
          <p:nvPr/>
        </p:nvSpPr>
        <p:spPr>
          <a:xfrm>
            <a:off x="412751" y="681039"/>
            <a:ext cx="61383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sp>
        <p:nvSpPr>
          <p:cNvPr id="15" name="Rectangle 14"/>
          <p:cNvSpPr/>
          <p:nvPr/>
        </p:nvSpPr>
        <p:spPr>
          <a:xfrm>
            <a:off x="357718" y="681039"/>
            <a:ext cx="38100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sp>
        <p:nvSpPr>
          <p:cNvPr id="16" name="Rectangle 15"/>
          <p:cNvSpPr/>
          <p:nvPr/>
        </p:nvSpPr>
        <p:spPr>
          <a:xfrm>
            <a:off x="332318" y="681039"/>
            <a:ext cx="12700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17" name="Rectangle 16"/>
          <p:cNvSpPr/>
          <p:nvPr/>
        </p:nvSpPr>
        <p:spPr>
          <a:xfrm>
            <a:off x="296333" y="681039"/>
            <a:ext cx="10584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1219200" y="512763"/>
            <a:ext cx="103632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84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1219200" y="1784350"/>
            <a:ext cx="103632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smtClean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8636000" y="6416676"/>
            <a:ext cx="28448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100">
                <a:solidFill>
                  <a:schemeClr val="tx2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EFC2486D-A065-4E40-B72F-70EDDD250B1B}" type="datetime7">
              <a:rPr lang="en-US"/>
              <a:pPr>
                <a:defRPr/>
              </a:pPr>
              <a:t>Nov-16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19200" y="6416676"/>
            <a:ext cx="7416800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100">
                <a:solidFill>
                  <a:schemeClr val="tx2"/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1480800" y="6416676"/>
            <a:ext cx="609600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2"/>
                </a:solidFill>
                <a:latin typeface="Corbel" panose="020B0503020204020204" pitchFamily="34" charset="0"/>
              </a:defRPr>
            </a:lvl1pPr>
          </a:lstStyle>
          <a:p>
            <a:fld id="{BFEC198E-4D55-452D-890A-5F6AAEF8B57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764066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ransition spd="slow">
    <p:fade/>
    <p:sndAc>
      <p:stSnd>
        <p:snd r:embed="rId13" name="applause.wav"/>
      </p:stSnd>
    </p:sndAc>
  </p:transition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 kern="1200" spc="-100">
          <a:solidFill>
            <a:srgbClr val="C1EEFF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9pPr>
      <a:extLst/>
    </p:titleStyle>
    <p:bodyStyle>
      <a:lvl1pPr marL="411163" indent="-342900" algn="l" rtl="0" eaLnBrk="1" fontAlgn="base" hangingPunct="1">
        <a:spcBef>
          <a:spcPts val="700"/>
        </a:spcBef>
        <a:spcAft>
          <a:spcPct val="0"/>
        </a:spcAft>
        <a:buClr>
          <a:schemeClr val="tx2"/>
        </a:buClr>
        <a:buSzPct val="95000"/>
        <a:buFont typeface="Wingdings" panose="05000000000000000000" pitchFamily="2" charset="2"/>
        <a:buChar char="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39775" indent="-2857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anose="05000000000000000000" pitchFamily="2" charset="2"/>
        <a:buChar char="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5363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Wingdings 2" panose="05020102010507070707" pitchFamily="18" charset="2"/>
        <a:buChar char="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0475" indent="-228600" algn="l" rtl="0" eaLnBrk="1" fontAlgn="base" hangingPunct="1">
        <a:spcBef>
          <a:spcPct val="20000"/>
        </a:spcBef>
        <a:spcAft>
          <a:spcPct val="0"/>
        </a:spcAft>
        <a:buClr>
          <a:srgbClr val="FEB80A"/>
        </a:buClr>
        <a:buFont typeface="Wingdings 3" panose="05040102010807070707" pitchFamily="18" charset="2"/>
        <a:buChar char="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138" indent="-209550" algn="l" rtl="0" eaLnBrk="1" fontAlgn="base" hangingPunct="1">
        <a:spcBef>
          <a:spcPct val="20000"/>
        </a:spcBef>
        <a:spcAft>
          <a:spcPct val="0"/>
        </a:spcAft>
        <a:buClr>
          <a:srgbClr val="FEB80A"/>
        </a:buClr>
        <a:buFont typeface="Wingdings 2" panose="05020102010507070707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EXAMINATION OF THE EAR NOSE AN THROAT-HEAD AND NECK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BY: HERBERT OBURRA</a:t>
            </a:r>
          </a:p>
          <a:p>
            <a:r>
              <a:rPr lang="en-US" dirty="0" smtClean="0"/>
              <a:t>14</a:t>
            </a:r>
            <a:r>
              <a:rPr lang="en-US" baseline="30000" dirty="0" smtClean="0"/>
              <a:t>th</a:t>
            </a:r>
            <a:r>
              <a:rPr lang="en-US" dirty="0" smtClean="0"/>
              <a:t>/11/2016</a:t>
            </a:r>
          </a:p>
        </p:txBody>
      </p:sp>
    </p:spTree>
    <p:extLst>
      <p:ext uri="{BB962C8B-B14F-4D97-AF65-F5344CB8AC3E}">
        <p14:creationId xmlns:p14="http://schemas.microsoft.com/office/powerpoint/2010/main" val="3356533183"/>
      </p:ext>
    </p:extLst>
  </p:cSld>
  <p:clrMapOvr>
    <a:masterClrMapping/>
  </p:clrMapOvr>
  <p:transition spd="slow">
    <p:fade/>
    <p:sndAc>
      <p:stSnd>
        <p:snd r:embed="rId2" name="applause.wav"/>
      </p:stSnd>
    </p:sndAc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NOSE AND PARANASAL SINUSES SYMPTOMS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Nasal sinuses drain into the nose. </a:t>
            </a:r>
          </a:p>
          <a:p>
            <a:r>
              <a:rPr lang="en-US" dirty="0" smtClean="0"/>
              <a:t>They include: </a:t>
            </a:r>
          </a:p>
          <a:p>
            <a:pPr lvl="1"/>
            <a:r>
              <a:rPr lang="en-US" dirty="0" smtClean="0"/>
              <a:t>Maxillary, </a:t>
            </a:r>
            <a:r>
              <a:rPr lang="en-US" dirty="0" err="1" smtClean="0"/>
              <a:t>Ethmoid</a:t>
            </a:r>
            <a:r>
              <a:rPr lang="en-US" dirty="0" smtClean="0"/>
              <a:t>, Sphenoid and Frontal.</a:t>
            </a:r>
          </a:p>
          <a:p>
            <a:r>
              <a:rPr lang="en-US" dirty="0" smtClean="0"/>
              <a:t>Patients may complain of:</a:t>
            </a:r>
          </a:p>
          <a:p>
            <a:pPr lvl="1"/>
            <a:r>
              <a:rPr lang="en-US" dirty="0" smtClean="0"/>
              <a:t>Nasal blockage</a:t>
            </a:r>
          </a:p>
          <a:p>
            <a:pPr lvl="1"/>
            <a:r>
              <a:rPr lang="en-US" dirty="0" smtClean="0"/>
              <a:t>Rhinorrhea</a:t>
            </a:r>
          </a:p>
          <a:p>
            <a:pPr lvl="1"/>
            <a:r>
              <a:rPr lang="en-US" dirty="0" smtClean="0"/>
              <a:t>Loss of smell sensation (</a:t>
            </a:r>
            <a:r>
              <a:rPr lang="en-US" dirty="0" err="1" smtClean="0"/>
              <a:t>Anosmea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Epistaxis</a:t>
            </a:r>
          </a:p>
          <a:p>
            <a:pPr lvl="1"/>
            <a:r>
              <a:rPr lang="en-US" dirty="0" err="1" smtClean="0"/>
              <a:t>Cacosmea</a:t>
            </a:r>
            <a:r>
              <a:rPr lang="en-US" dirty="0" smtClean="0"/>
              <a:t>/ Halitosis</a:t>
            </a:r>
          </a:p>
          <a:p>
            <a:pPr lvl="1"/>
            <a:r>
              <a:rPr lang="en-US" dirty="0" smtClean="0"/>
              <a:t>Headaches</a:t>
            </a:r>
          </a:p>
          <a:p>
            <a:pPr lvl="2"/>
            <a:r>
              <a:rPr lang="en-US" b="1" dirty="0" smtClean="0"/>
              <a:t>ANY PROBLEM IN THE NOSE AND SINUSES PRESENTS WITH HEADACHES (REFERRED HEADACHE)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496822166"/>
      </p:ext>
    </p:extLst>
  </p:cSld>
  <p:clrMapOvr>
    <a:masterClrMapping/>
  </p:clrMapOvr>
  <p:transition spd="slow">
    <p:fade/>
    <p:sndAc>
      <p:stSnd>
        <p:snd r:embed="rId2" name="applause.wav"/>
      </p:stSnd>
    </p:sndAc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INSPECTION AND EXAMINATION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Nasal profile</a:t>
            </a:r>
          </a:p>
          <a:p>
            <a:r>
              <a:rPr lang="en-US" dirty="0" smtClean="0"/>
              <a:t>Anterior &amp; posterior </a:t>
            </a:r>
            <a:r>
              <a:rPr lang="en-US" dirty="0" err="1" smtClean="0"/>
              <a:t>rhinoscopy</a:t>
            </a:r>
            <a:endParaRPr lang="en-US" dirty="0" smtClean="0"/>
          </a:p>
          <a:p>
            <a:r>
              <a:rPr lang="en-US" dirty="0" err="1" smtClean="0"/>
              <a:t>Naso</a:t>
            </a:r>
            <a:r>
              <a:rPr lang="en-US" dirty="0" smtClean="0"/>
              <a:t>-endoscopy</a:t>
            </a:r>
          </a:p>
          <a:p>
            <a:r>
              <a:rPr lang="en-US" dirty="0" smtClean="0"/>
              <a:t>Flexible </a:t>
            </a:r>
            <a:r>
              <a:rPr lang="en-US" dirty="0" err="1" smtClean="0"/>
              <a:t>naso-pharyngoscope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4530104"/>
      </p:ext>
    </p:extLst>
  </p:cSld>
  <p:clrMapOvr>
    <a:masterClrMapping/>
  </p:clrMapOvr>
  <p:transition spd="slow">
    <p:fade/>
    <p:sndAc>
      <p:stSnd>
        <p:snd r:embed="rId2" name="applause.wav"/>
      </p:stSnd>
    </p:sndAc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SIGNS IN PARANASAL SINUS DISEASE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Blood</a:t>
            </a:r>
          </a:p>
          <a:p>
            <a:r>
              <a:rPr lang="en-US" dirty="0" smtClean="0"/>
              <a:t>Obstructive </a:t>
            </a:r>
            <a:r>
              <a:rPr lang="en-US" dirty="0" err="1" smtClean="0"/>
              <a:t>turbinates</a:t>
            </a:r>
            <a:endParaRPr lang="en-US" dirty="0" smtClean="0"/>
          </a:p>
          <a:p>
            <a:pPr lvl="1"/>
            <a:r>
              <a:rPr lang="en-US" dirty="0" smtClean="0"/>
              <a:t>In allergic people</a:t>
            </a:r>
          </a:p>
          <a:p>
            <a:pPr lvl="1"/>
            <a:r>
              <a:rPr lang="en-US" dirty="0" smtClean="0"/>
              <a:t>Cause blockage</a:t>
            </a:r>
          </a:p>
          <a:p>
            <a:r>
              <a:rPr lang="en-US" dirty="0" smtClean="0"/>
              <a:t>Polyps</a:t>
            </a:r>
          </a:p>
          <a:p>
            <a:pPr lvl="1"/>
            <a:r>
              <a:rPr lang="en-US" dirty="0" smtClean="0"/>
              <a:t>Seen through a </a:t>
            </a:r>
            <a:r>
              <a:rPr lang="en-US" dirty="0" err="1" smtClean="0"/>
              <a:t>naso</a:t>
            </a:r>
            <a:r>
              <a:rPr lang="en-US" dirty="0" smtClean="0"/>
              <a:t>-endoscope</a:t>
            </a:r>
          </a:p>
          <a:p>
            <a:r>
              <a:rPr lang="en-US" dirty="0" smtClean="0"/>
              <a:t>Neoplasms</a:t>
            </a:r>
          </a:p>
          <a:p>
            <a:r>
              <a:rPr lang="en-US" dirty="0" smtClean="0"/>
              <a:t>Deviated nasal spasm</a:t>
            </a:r>
          </a:p>
          <a:p>
            <a:r>
              <a:rPr lang="en-US" dirty="0" smtClean="0"/>
              <a:t>Pus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8863155"/>
      </p:ext>
    </p:extLst>
  </p:cSld>
  <p:clrMapOvr>
    <a:masterClrMapping/>
  </p:clrMapOvr>
  <p:transition spd="slow">
    <p:fade/>
    <p:sndAc>
      <p:stSnd>
        <p:snd r:embed="rId2" name="applause.wav"/>
      </p:stSnd>
    </p:sndAc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INVESTIGATION TECHNIQUES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Lateral soft tissue cervical plain X rays</a:t>
            </a:r>
          </a:p>
          <a:p>
            <a:r>
              <a:rPr lang="en-US" dirty="0" smtClean="0"/>
              <a:t>CT scans, MRI scans</a:t>
            </a:r>
          </a:p>
          <a:p>
            <a:r>
              <a:rPr lang="en-US" dirty="0" err="1" smtClean="0"/>
              <a:t>Naso</a:t>
            </a:r>
            <a:r>
              <a:rPr lang="en-US" dirty="0" smtClean="0"/>
              <a:t>-endoscopy and biopsy</a:t>
            </a:r>
          </a:p>
          <a:p>
            <a:r>
              <a:rPr lang="en-US" dirty="0" smtClean="0"/>
              <a:t>Rhino-</a:t>
            </a:r>
            <a:r>
              <a:rPr lang="en-US" dirty="0" err="1" smtClean="0"/>
              <a:t>manometry</a:t>
            </a:r>
            <a:endParaRPr lang="en-US" dirty="0" smtClean="0"/>
          </a:p>
          <a:p>
            <a:r>
              <a:rPr lang="en-US" dirty="0" smtClean="0"/>
              <a:t>Allergic tests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0842104"/>
      </p:ext>
    </p:extLst>
  </p:cSld>
  <p:clrMapOvr>
    <a:masterClrMapping/>
  </p:clrMapOvr>
  <p:transition spd="slow">
    <p:fade/>
    <p:sndAc>
      <p:stSnd>
        <p:snd r:embed="rId2" name="applause.wav"/>
      </p:stSnd>
    </p:sndAc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ORAL CAVITY AND THROAT SYMPTOMS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Dysphagia</a:t>
            </a:r>
          </a:p>
          <a:p>
            <a:r>
              <a:rPr lang="en-US" dirty="0" smtClean="0"/>
              <a:t>Odynophagia</a:t>
            </a:r>
          </a:p>
          <a:p>
            <a:r>
              <a:rPr lang="en-US" dirty="0" smtClean="0"/>
              <a:t>Lump in throat sensation</a:t>
            </a:r>
          </a:p>
          <a:p>
            <a:r>
              <a:rPr lang="en-US" dirty="0" smtClean="0"/>
              <a:t>Snoring</a:t>
            </a:r>
          </a:p>
          <a:p>
            <a:r>
              <a:rPr lang="en-US" dirty="0" smtClean="0"/>
              <a:t>Pain in mouth</a:t>
            </a:r>
          </a:p>
          <a:p>
            <a:r>
              <a:rPr lang="en-US" dirty="0" smtClean="0"/>
              <a:t>Ulcer in mouth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3823640"/>
      </p:ext>
    </p:extLst>
  </p:cSld>
  <p:clrMapOvr>
    <a:masterClrMapping/>
  </p:clrMapOvr>
  <p:transition spd="slow">
    <p:fade/>
    <p:sndAc>
      <p:stSnd>
        <p:snd r:embed="rId2" name="applause.wav"/>
      </p:stSnd>
    </p:sndAc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Ulcer</a:t>
            </a:r>
          </a:p>
          <a:p>
            <a:r>
              <a:rPr lang="en-US" dirty="0"/>
              <a:t>Stomatitis</a:t>
            </a:r>
          </a:p>
          <a:p>
            <a:r>
              <a:rPr lang="en-US" dirty="0"/>
              <a:t>Oral</a:t>
            </a:r>
            <a:r>
              <a:rPr lang="en-US" dirty="0" smtClean="0"/>
              <a:t>/ pharyngeal </a:t>
            </a:r>
            <a:r>
              <a:rPr lang="en-US" dirty="0"/>
              <a:t>thrush</a:t>
            </a:r>
          </a:p>
          <a:p>
            <a:r>
              <a:rPr lang="en-US" dirty="0" smtClean="0"/>
              <a:t>Papilloma </a:t>
            </a:r>
            <a:r>
              <a:rPr lang="en-US" dirty="0"/>
              <a:t>(warts)</a:t>
            </a:r>
          </a:p>
          <a:p>
            <a:r>
              <a:rPr lang="en-US" dirty="0"/>
              <a:t>Infected</a:t>
            </a:r>
            <a:r>
              <a:rPr lang="en-US" dirty="0" smtClean="0"/>
              <a:t>/ enlarged </a:t>
            </a:r>
            <a:r>
              <a:rPr lang="en-US" dirty="0"/>
              <a:t>tonsils</a:t>
            </a:r>
          </a:p>
          <a:p>
            <a:r>
              <a:rPr lang="en-US" dirty="0"/>
              <a:t>Redundant uvula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924029"/>
      </p:ext>
    </p:extLst>
  </p:cSld>
  <p:clrMapOvr>
    <a:masterClrMapping/>
  </p:clrMapOvr>
  <p:transition spd="slow">
    <p:fade/>
    <p:sndAc>
      <p:stSnd>
        <p:snd r:embed="rId2" name="applause.wav"/>
      </p:stSnd>
    </p:sndAc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LARYNX AND CERVICAL TRACHEA SYMPTOMS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Hoarseness</a:t>
            </a:r>
          </a:p>
          <a:p>
            <a:pPr lvl="1"/>
            <a:r>
              <a:rPr lang="en-US" dirty="0" smtClean="0"/>
              <a:t>Chronic laryngitis is a differential in chronic hoarseness</a:t>
            </a:r>
          </a:p>
          <a:p>
            <a:r>
              <a:rPr lang="en-US" dirty="0" smtClean="0"/>
              <a:t>Respiratory stridor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0258413"/>
      </p:ext>
    </p:extLst>
  </p:cSld>
  <p:clrMapOvr>
    <a:masterClrMapping/>
  </p:clrMapOvr>
  <p:transition spd="slow">
    <p:fade/>
    <p:sndAc>
      <p:stSnd>
        <p:snd r:embed="rId2" name="applause.wav"/>
      </p:stSnd>
    </p:sndAc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EXAMINATION TECHNIQUE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Indirect laryngoscopy </a:t>
            </a:r>
          </a:p>
          <a:p>
            <a:pPr lvl="1"/>
            <a:r>
              <a:rPr lang="en-US" dirty="0" smtClean="0"/>
              <a:t>Use a mirror </a:t>
            </a:r>
          </a:p>
          <a:p>
            <a:pPr lvl="1"/>
            <a:r>
              <a:rPr lang="en-US" dirty="0" smtClean="0"/>
              <a:t>Spray LA to prevent gagging and retching in the patient</a:t>
            </a:r>
          </a:p>
          <a:p>
            <a:r>
              <a:rPr lang="en-US" dirty="0" err="1" smtClean="0"/>
              <a:t>Naso</a:t>
            </a:r>
            <a:r>
              <a:rPr lang="en-US" dirty="0" smtClean="0"/>
              <a:t>-</a:t>
            </a:r>
            <a:r>
              <a:rPr lang="en-US" dirty="0" err="1" smtClean="0"/>
              <a:t>pharyngo</a:t>
            </a:r>
            <a:r>
              <a:rPr lang="en-US" dirty="0" smtClean="0"/>
              <a:t>-laryngoscope</a:t>
            </a:r>
          </a:p>
          <a:p>
            <a:r>
              <a:rPr lang="en-US" dirty="0" smtClean="0"/>
              <a:t>Rigid direct </a:t>
            </a:r>
            <a:r>
              <a:rPr lang="en-US" dirty="0" err="1" smtClean="0"/>
              <a:t>laryngo-pharyngoscopy</a:t>
            </a:r>
            <a:endParaRPr lang="en-US" dirty="0" smtClean="0"/>
          </a:p>
          <a:p>
            <a:r>
              <a:rPr lang="en-US" dirty="0" smtClean="0"/>
              <a:t>Fiber-optic </a:t>
            </a:r>
            <a:r>
              <a:rPr lang="en-US" dirty="0" err="1" smtClean="0"/>
              <a:t>laryngo-pharyngoscopy</a:t>
            </a:r>
            <a:r>
              <a:rPr lang="en-US" dirty="0" smtClean="0"/>
              <a:t> (with camera and monitor)</a:t>
            </a:r>
          </a:p>
          <a:p>
            <a:r>
              <a:rPr lang="en-US" dirty="0" err="1" smtClean="0"/>
              <a:t>Stroboscopy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5388266"/>
      </p:ext>
    </p:extLst>
  </p:cSld>
  <p:clrMapOvr>
    <a:masterClrMapping/>
  </p:clrMapOvr>
  <p:transition spd="slow">
    <p:fade/>
    <p:sndAc>
      <p:stSnd>
        <p:snd r:embed="rId2" name="applause.wav"/>
      </p:stSnd>
    </p:sndAc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CERVICOFACIAL AREA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That area of the head and neck excluding the eyes, the brain, the spine and the great vessels.</a:t>
            </a:r>
          </a:p>
          <a:p>
            <a:pPr marL="68263" indent="0">
              <a:buNone/>
            </a:pPr>
            <a:endParaRPr lang="en-US" dirty="0"/>
          </a:p>
          <a:p>
            <a:pPr marL="68263" indent="0">
              <a:buNone/>
            </a:pPr>
            <a:r>
              <a:rPr lang="en-US" b="1" u="sng" dirty="0" smtClean="0"/>
              <a:t>SYMPTOMS</a:t>
            </a:r>
          </a:p>
          <a:p>
            <a:r>
              <a:rPr lang="en-US" dirty="0" smtClean="0"/>
              <a:t>Swelling</a:t>
            </a:r>
          </a:p>
          <a:p>
            <a:r>
              <a:rPr lang="en-US" dirty="0" smtClean="0"/>
              <a:t>Ulcers</a:t>
            </a:r>
          </a:p>
          <a:p>
            <a:r>
              <a:rPr lang="en-US" dirty="0" smtClean="0"/>
              <a:t>Sinuses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4442060"/>
      </p:ext>
    </p:extLst>
  </p:cSld>
  <p:clrMapOvr>
    <a:masterClrMapping/>
  </p:clrMapOvr>
  <p:transition spd="slow">
    <p:fade/>
    <p:sndAc>
      <p:stSnd>
        <p:snd r:embed="rId2" name="applause.wav"/>
      </p:stSnd>
    </p:sndAc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EXAMINATION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/>
          <a:lstStyle/>
          <a:p>
            <a:r>
              <a:rPr lang="en-US" sz="2000" dirty="0" smtClean="0"/>
              <a:t>Ask patient to identify </a:t>
            </a:r>
            <a:r>
              <a:rPr lang="en-US" sz="2000" b="1" dirty="0" smtClean="0"/>
              <a:t>site</a:t>
            </a:r>
          </a:p>
          <a:p>
            <a:r>
              <a:rPr lang="en-US" sz="2000" b="1" dirty="0" smtClean="0"/>
              <a:t>Inspect</a:t>
            </a:r>
            <a:r>
              <a:rPr lang="en-US" sz="2000" dirty="0" smtClean="0"/>
              <a:t> </a:t>
            </a:r>
            <a:r>
              <a:rPr lang="en-US" sz="2000" dirty="0" smtClean="0">
                <a:sym typeface="Wingdings" panose="05000000000000000000" pitchFamily="2" charset="2"/>
              </a:rPr>
              <a:t> walk around patients</a:t>
            </a:r>
          </a:p>
          <a:p>
            <a:r>
              <a:rPr lang="en-US" sz="2000" dirty="0" smtClean="0">
                <a:sym typeface="Wingdings" panose="05000000000000000000" pitchFamily="2" charset="2"/>
              </a:rPr>
              <a:t>Palpate the swelling:</a:t>
            </a:r>
          </a:p>
          <a:p>
            <a:pPr lvl="1"/>
            <a:r>
              <a:rPr lang="en-US" sz="2000" dirty="0" smtClean="0">
                <a:sym typeface="Wingdings" panose="05000000000000000000" pitchFamily="2" charset="2"/>
              </a:rPr>
              <a:t>Solid or cystic</a:t>
            </a:r>
          </a:p>
          <a:p>
            <a:pPr lvl="1"/>
            <a:r>
              <a:rPr lang="en-US" sz="2000" dirty="0" smtClean="0">
                <a:sym typeface="Wingdings" panose="05000000000000000000" pitchFamily="2" charset="2"/>
              </a:rPr>
              <a:t>Mobile</a:t>
            </a:r>
            <a:r>
              <a:rPr lang="en-US" sz="2000" dirty="0">
                <a:sym typeface="Wingdings" panose="05000000000000000000" pitchFamily="2" charset="2"/>
              </a:rPr>
              <a:t> </a:t>
            </a:r>
            <a:r>
              <a:rPr lang="en-US" sz="2000" dirty="0" smtClean="0">
                <a:sym typeface="Wingdings" panose="05000000000000000000" pitchFamily="2" charset="2"/>
              </a:rPr>
              <a:t>or fixed</a:t>
            </a:r>
          </a:p>
          <a:p>
            <a:pPr lvl="2"/>
            <a:r>
              <a:rPr lang="en-US" sz="2000" dirty="0" smtClean="0">
                <a:sym typeface="Wingdings" panose="05000000000000000000" pitchFamily="2" charset="2"/>
              </a:rPr>
              <a:t>A mobile mass is easy to remove as it has not attached to adjacent structures.</a:t>
            </a:r>
          </a:p>
          <a:p>
            <a:pPr lvl="2"/>
            <a:r>
              <a:rPr lang="en-US" sz="2000" dirty="0" smtClean="0">
                <a:sym typeface="Wingdings" panose="05000000000000000000" pitchFamily="2" charset="2"/>
              </a:rPr>
              <a:t>If fixed  infiltrating cancer probably</a:t>
            </a:r>
          </a:p>
          <a:p>
            <a:pPr lvl="1"/>
            <a:r>
              <a:rPr lang="en-US" sz="2000" dirty="0" smtClean="0">
                <a:sym typeface="Wingdings" panose="05000000000000000000" pitchFamily="2" charset="2"/>
              </a:rPr>
              <a:t>Measure it</a:t>
            </a:r>
          </a:p>
          <a:p>
            <a:pPr lvl="1"/>
            <a:r>
              <a:rPr lang="en-US" sz="2000" dirty="0" smtClean="0">
                <a:sym typeface="Wingdings" panose="05000000000000000000" pitchFamily="2" charset="2"/>
              </a:rPr>
              <a:t>Discrete or diffuse or lobulated</a:t>
            </a:r>
          </a:p>
          <a:p>
            <a:pPr lvl="1"/>
            <a:endParaRPr lang="en-US" sz="2000" dirty="0">
              <a:sym typeface="Wingdings" panose="05000000000000000000" pitchFamily="2" charset="2"/>
            </a:endParaRPr>
          </a:p>
          <a:p>
            <a:pPr lvl="1"/>
            <a:endParaRPr lang="en-US" sz="2000" dirty="0" smtClean="0">
              <a:sym typeface="Wingdings" panose="05000000000000000000" pitchFamily="2" charset="2"/>
            </a:endParaRPr>
          </a:p>
          <a:p>
            <a:pPr lvl="1"/>
            <a:endParaRPr lang="en-US" sz="2000" dirty="0">
              <a:sym typeface="Wingdings" panose="05000000000000000000" pitchFamily="2" charset="2"/>
            </a:endParaRPr>
          </a:p>
          <a:p>
            <a:pPr lvl="1"/>
            <a:endParaRPr lang="en-US" sz="2000" dirty="0" smtClean="0">
              <a:sym typeface="Wingdings" panose="05000000000000000000" pitchFamily="2" charset="2"/>
            </a:endParaRPr>
          </a:p>
          <a:p>
            <a:pPr lvl="1"/>
            <a:endParaRPr lang="en-US" sz="2000" dirty="0">
              <a:sym typeface="Wingdings" panose="05000000000000000000" pitchFamily="2" charset="2"/>
            </a:endParaRPr>
          </a:p>
          <a:p>
            <a:pPr lvl="1"/>
            <a:r>
              <a:rPr lang="en-US" sz="2000" dirty="0" smtClean="0">
                <a:sym typeface="Wingdings" panose="05000000000000000000" pitchFamily="2" charset="2"/>
              </a:rPr>
              <a:t>Sinuses  fungal infection or </a:t>
            </a:r>
            <a:r>
              <a:rPr lang="en-US" sz="2000" dirty="0" err="1" smtClean="0">
                <a:sym typeface="Wingdings" panose="05000000000000000000" pitchFamily="2" charset="2"/>
              </a:rPr>
              <a:t>tuberculous</a:t>
            </a:r>
            <a:r>
              <a:rPr lang="en-US" sz="2000" dirty="0" smtClean="0">
                <a:sym typeface="Wingdings" panose="05000000000000000000" pitchFamily="2" charset="2"/>
              </a:rPr>
              <a:t> infection</a:t>
            </a:r>
          </a:p>
          <a:p>
            <a:pPr lvl="1"/>
            <a:r>
              <a:rPr lang="en-US" sz="2000" dirty="0" smtClean="0">
                <a:sym typeface="Wingdings" panose="05000000000000000000" pitchFamily="2" charset="2"/>
              </a:rPr>
              <a:t>Pulsatile  either a very vascular mass, it is overlying a blood vessel, it is an aneurysm or a carotid body tumor. </a:t>
            </a:r>
            <a:r>
              <a:rPr lang="en-US" sz="2000" b="1" dirty="0" smtClean="0">
                <a:sym typeface="Wingdings" panose="05000000000000000000" pitchFamily="2" charset="2"/>
              </a:rPr>
              <a:t>DO NOT BIOPSY A PULSATILE MASS!</a:t>
            </a:r>
          </a:p>
          <a:p>
            <a:pPr lvl="1"/>
            <a:r>
              <a:rPr lang="en-US" sz="2000" dirty="0" smtClean="0">
                <a:sym typeface="Wingdings" panose="05000000000000000000" pitchFamily="2" charset="2"/>
              </a:rPr>
              <a:t>Painful  inflammation; painless  tumor</a:t>
            </a:r>
          </a:p>
          <a:p>
            <a:r>
              <a:rPr lang="en-US" sz="2000" dirty="0" smtClean="0">
                <a:sym typeface="Wingdings" panose="05000000000000000000" pitchFamily="2" charset="2"/>
              </a:rPr>
              <a:t>Stand behind the patient and palpate the mass plus the whole neck and head</a:t>
            </a:r>
          </a:p>
          <a:p>
            <a:r>
              <a:rPr lang="en-US" sz="2000" dirty="0" smtClean="0">
                <a:sym typeface="Wingdings" panose="05000000000000000000" pitchFamily="2" charset="2"/>
              </a:rPr>
              <a:t>If probably neoplastic (most probably of lymphoid origin), look for the primary site</a:t>
            </a:r>
          </a:p>
          <a:p>
            <a:r>
              <a:rPr lang="en-US" sz="2000" dirty="0" smtClean="0">
                <a:sym typeface="Wingdings" panose="05000000000000000000" pitchFamily="2" charset="2"/>
              </a:rPr>
              <a:t>If no primary, do FNA first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09856250"/>
      </p:ext>
    </p:extLst>
  </p:cSld>
  <p:clrMapOvr>
    <a:masterClrMapping/>
  </p:clrMapOvr>
  <p:transition spd="slow">
    <p:fade/>
    <p:sndAc>
      <p:stSnd>
        <p:snd r:embed="rId2" name="applause.wav"/>
      </p:stSnd>
    </p:sndAc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CONSENT TO EXAMINE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Note:</a:t>
            </a:r>
          </a:p>
          <a:p>
            <a:pPr lvl="1"/>
            <a:r>
              <a:rPr lang="en-US" dirty="0" smtClean="0"/>
              <a:t>Although you are a student, </a:t>
            </a:r>
          </a:p>
          <a:p>
            <a:pPr lvl="2"/>
            <a:r>
              <a:rPr lang="en-US" dirty="0" smtClean="0"/>
              <a:t>Public officer ethics act</a:t>
            </a:r>
          </a:p>
          <a:p>
            <a:pPr lvl="2"/>
            <a:r>
              <a:rPr lang="en-US" dirty="0" smtClean="0"/>
              <a:t>Medical practitioners and dentist board act</a:t>
            </a:r>
          </a:p>
        </p:txBody>
      </p:sp>
    </p:spTree>
    <p:extLst>
      <p:ext uri="{BB962C8B-B14F-4D97-AF65-F5344CB8AC3E}">
        <p14:creationId xmlns:p14="http://schemas.microsoft.com/office/powerpoint/2010/main" val="465058945"/>
      </p:ext>
    </p:extLst>
  </p:cSld>
  <p:clrMapOvr>
    <a:masterClrMapping/>
  </p:clrMapOvr>
  <p:transition spd="slow">
    <p:fade/>
    <p:sndAc>
      <p:stSnd>
        <p:snd r:embed="rId2" name="applause.wav"/>
      </p:stSnd>
    </p:sndAc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000" y="0"/>
            <a:ext cx="11684000" cy="6858000"/>
          </a:xfrm>
        </p:spPr>
        <p:txBody>
          <a:bodyPr/>
          <a:lstStyle/>
          <a:p>
            <a:pPr marL="68263" indent="0" algn="ctr">
              <a:buNone/>
            </a:pPr>
            <a:r>
              <a:rPr lang="en-US" sz="6000" b="1" dirty="0" smtClean="0"/>
              <a:t>TYPED BY EFFIE NAILA</a:t>
            </a:r>
          </a:p>
          <a:p>
            <a:pPr marL="68263" indent="0" algn="ctr">
              <a:buNone/>
            </a:pPr>
            <a:endParaRPr lang="en-US" sz="6000" b="1" dirty="0"/>
          </a:p>
          <a:p>
            <a:pPr marL="68263" indent="0" algn="ctr">
              <a:buNone/>
            </a:pPr>
            <a:endParaRPr lang="en-US" sz="6000" b="1" dirty="0" smtClean="0"/>
          </a:p>
          <a:p>
            <a:pPr marL="68263" indent="0" algn="ctr">
              <a:buNone/>
            </a:pPr>
            <a:endParaRPr lang="en-US" sz="6000" b="1" dirty="0"/>
          </a:p>
          <a:p>
            <a:pPr marL="68263" indent="0" algn="ctr">
              <a:buNone/>
            </a:pPr>
            <a:r>
              <a:rPr lang="en-US" sz="3200" b="1" dirty="0" smtClean="0"/>
              <a:t>We are acceptable to God not because we have obeyed, nor because we have promised to give up certain things. </a:t>
            </a:r>
          </a:p>
          <a:p>
            <a:pPr marL="68263" indent="0" algn="ctr">
              <a:buNone/>
            </a:pPr>
            <a:r>
              <a:rPr lang="en-US" sz="3200" b="1" dirty="0" smtClean="0"/>
              <a:t>It’s ONLY because of the death of Jesus Christ.</a:t>
            </a:r>
          </a:p>
          <a:p>
            <a:pPr marL="68263" indent="0" algn="ctr">
              <a:buNone/>
            </a:pPr>
            <a:r>
              <a:rPr lang="en-US" sz="3200" b="1" dirty="0" smtClean="0"/>
              <a:t>- OSWALD CHAMBERS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3132968560"/>
      </p:ext>
    </p:extLst>
  </p:cSld>
  <p:clrMapOvr>
    <a:masterClrMapping/>
  </p:clrMapOvr>
  <p:transition spd="slow">
    <p:fade/>
    <p:sndAc>
      <p:stSnd>
        <p:snd r:embed="rId2" name="applause.wav"/>
      </p:stSnd>
    </p:sndAc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Symptoms relevant to hearing</a:t>
            </a:r>
          </a:p>
          <a:p>
            <a:pPr lvl="1"/>
            <a:r>
              <a:rPr lang="en-US" dirty="0" smtClean="0"/>
              <a:t>Pain: </a:t>
            </a:r>
            <a:r>
              <a:rPr lang="en-US" dirty="0" err="1"/>
              <a:t>O</a:t>
            </a:r>
            <a:r>
              <a:rPr lang="en-US" dirty="0" err="1" smtClean="0"/>
              <a:t>talgia</a:t>
            </a:r>
            <a:endParaRPr lang="en-US" dirty="0" smtClean="0"/>
          </a:p>
          <a:p>
            <a:pPr lvl="1"/>
            <a:r>
              <a:rPr lang="en-US" dirty="0" smtClean="0"/>
              <a:t>Discharge: </a:t>
            </a:r>
            <a:r>
              <a:rPr lang="en-US" dirty="0" err="1"/>
              <a:t>O</a:t>
            </a:r>
            <a:r>
              <a:rPr lang="en-US" dirty="0" err="1" smtClean="0"/>
              <a:t>torrhea</a:t>
            </a:r>
            <a:endParaRPr lang="en-US" dirty="0" smtClean="0"/>
          </a:p>
          <a:p>
            <a:pPr lvl="1"/>
            <a:r>
              <a:rPr lang="en-US" dirty="0" smtClean="0"/>
              <a:t>Deafness</a:t>
            </a:r>
          </a:p>
          <a:p>
            <a:pPr lvl="1"/>
            <a:r>
              <a:rPr lang="en-US" dirty="0" smtClean="0"/>
              <a:t>Tinnitus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9517174"/>
      </p:ext>
    </p:extLst>
  </p:cSld>
  <p:clrMapOvr>
    <a:masterClrMapping/>
  </p:clrMapOvr>
  <p:transition spd="slow">
    <p:fade/>
    <p:sndAc>
      <p:stSnd>
        <p:snd r:embed="rId2" name="applause.wav"/>
      </p:stSnd>
    </p:sndAc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SYMPTOMS RELEVANT TO BALANCE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Dizziness</a:t>
            </a:r>
          </a:p>
          <a:p>
            <a:r>
              <a:rPr lang="en-US" dirty="0" smtClean="0"/>
              <a:t>Vertigo </a:t>
            </a:r>
            <a:r>
              <a:rPr lang="en-US" dirty="0" smtClean="0">
                <a:sym typeface="Wingdings" panose="05000000000000000000" pitchFamily="2" charset="2"/>
              </a:rPr>
              <a:t> ‘things seem to be moving round’</a:t>
            </a:r>
            <a:endParaRPr lang="en-US" dirty="0" smtClean="0"/>
          </a:p>
          <a:p>
            <a:r>
              <a:rPr lang="en-US" dirty="0" smtClean="0"/>
              <a:t>Unsteady gait</a:t>
            </a:r>
          </a:p>
          <a:p>
            <a:r>
              <a:rPr lang="en-US" dirty="0" err="1" smtClean="0"/>
              <a:t>Oscillopsia</a:t>
            </a:r>
            <a:r>
              <a:rPr lang="en-US" dirty="0" smtClean="0"/>
              <a:t> </a:t>
            </a:r>
            <a:r>
              <a:rPr lang="en-US" dirty="0" smtClean="0">
                <a:sym typeface="Wingdings" panose="05000000000000000000" pitchFamily="2" charset="2"/>
              </a:rPr>
              <a:t> ‘when I am walking I see people going up and down’</a:t>
            </a:r>
            <a:endParaRPr lang="en-US" dirty="0" smtClean="0"/>
          </a:p>
          <a:p>
            <a:r>
              <a:rPr lang="en-US" dirty="0" smtClean="0"/>
              <a:t>Nausea/ vomiting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8955420"/>
      </p:ext>
    </p:extLst>
  </p:cSld>
  <p:clrMapOvr>
    <a:masterClrMapping/>
  </p:clrMapOvr>
  <p:transition spd="slow">
    <p:fade/>
    <p:sndAc>
      <p:stSnd>
        <p:snd r:embed="rId2" name="applause.wav"/>
      </p:stSnd>
    </p:sndAc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EXAMINATION OF THE EAR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Inspection of pinna and </a:t>
            </a:r>
            <a:r>
              <a:rPr lang="en-US" dirty="0" err="1" smtClean="0"/>
              <a:t>conchus</a:t>
            </a:r>
            <a:endParaRPr lang="en-US" dirty="0" smtClean="0"/>
          </a:p>
          <a:p>
            <a:r>
              <a:rPr lang="en-US" dirty="0" smtClean="0"/>
              <a:t>Inspection of the external meatus and the ear drum using an </a:t>
            </a:r>
            <a:r>
              <a:rPr lang="en-US" b="1" dirty="0" err="1" smtClean="0"/>
              <a:t>otoscope</a:t>
            </a:r>
            <a:endParaRPr lang="en-US" b="1" dirty="0" smtClean="0"/>
          </a:p>
          <a:p>
            <a:pPr lvl="1"/>
            <a:r>
              <a:rPr lang="en-US" dirty="0" smtClean="0"/>
              <a:t>Hold the </a:t>
            </a:r>
            <a:r>
              <a:rPr lang="en-US" dirty="0" err="1" smtClean="0"/>
              <a:t>otoscope</a:t>
            </a:r>
            <a:r>
              <a:rPr lang="en-US" dirty="0" smtClean="0"/>
              <a:t> like a pen.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2378991"/>
      </p:ext>
    </p:extLst>
  </p:cSld>
  <p:clrMapOvr>
    <a:masterClrMapping/>
  </p:clrMapOvr>
  <p:transition spd="slow">
    <p:fade/>
    <p:sndAc>
      <p:stSnd>
        <p:snd r:embed="rId2" name="applause.wav"/>
      </p:stSnd>
    </p:sndAc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Swelling</a:t>
            </a:r>
          </a:p>
          <a:p>
            <a:r>
              <a:rPr lang="en-US" dirty="0" smtClean="0"/>
              <a:t>Reddening </a:t>
            </a:r>
            <a:r>
              <a:rPr lang="en-US" dirty="0" smtClean="0">
                <a:sym typeface="Wingdings" panose="05000000000000000000" pitchFamily="2" charset="2"/>
              </a:rPr>
              <a:t> inflammation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Fungi</a:t>
            </a:r>
          </a:p>
          <a:p>
            <a:r>
              <a:rPr lang="en-US" dirty="0" err="1" smtClean="0">
                <a:sym typeface="Wingdings" panose="05000000000000000000" pitchFamily="2" charset="2"/>
              </a:rPr>
              <a:t>Otorrhea</a:t>
            </a:r>
            <a:endParaRPr lang="en-US" dirty="0" smtClean="0">
              <a:sym typeface="Wingdings" panose="05000000000000000000" pitchFamily="2" charset="2"/>
            </a:endParaRPr>
          </a:p>
          <a:p>
            <a:r>
              <a:rPr lang="en-US" dirty="0" smtClean="0">
                <a:sym typeface="Wingdings" panose="05000000000000000000" pitchFamily="2" charset="2"/>
              </a:rPr>
              <a:t>Perforation of the ear drum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6250798"/>
      </p:ext>
    </p:extLst>
  </p:cSld>
  <p:clrMapOvr>
    <a:masterClrMapping/>
  </p:clrMapOvr>
  <p:transition spd="slow">
    <p:fade/>
    <p:sndAc>
      <p:stSnd>
        <p:snd r:embed="rId2" name="applause.wav"/>
      </p:stSnd>
    </p:sndAc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INSTRUMENTS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Otoscope</a:t>
            </a:r>
            <a:endParaRPr lang="en-US" dirty="0" smtClean="0"/>
          </a:p>
          <a:p>
            <a:r>
              <a:rPr lang="en-US" dirty="0" smtClean="0"/>
              <a:t>Ear speculum</a:t>
            </a:r>
          </a:p>
          <a:p>
            <a:r>
              <a:rPr lang="en-US" dirty="0" smtClean="0"/>
              <a:t>Microscope</a:t>
            </a:r>
          </a:p>
          <a:p>
            <a:r>
              <a:rPr lang="en-US" dirty="0" err="1" smtClean="0"/>
              <a:t>Otoendoscope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548954"/>
      </p:ext>
    </p:extLst>
  </p:cSld>
  <p:clrMapOvr>
    <a:masterClrMapping/>
  </p:clrMapOvr>
  <p:transition spd="slow">
    <p:fade/>
    <p:sndAc>
      <p:stSnd>
        <p:snd r:embed="rId2" name="applause.wav"/>
      </p:stSnd>
    </p:sndAc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TESTING OF HEARING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Speech</a:t>
            </a:r>
          </a:p>
          <a:p>
            <a:r>
              <a:rPr lang="en-US" dirty="0" smtClean="0"/>
              <a:t>Tuning forks </a:t>
            </a:r>
            <a:r>
              <a:rPr lang="en-US" dirty="0" smtClean="0">
                <a:sym typeface="Wingdings" panose="05000000000000000000" pitchFamily="2" charset="2"/>
              </a:rPr>
              <a:t> conductive hearing loss vs. SNHL (</a:t>
            </a:r>
            <a:r>
              <a:rPr lang="en-US" dirty="0" err="1" smtClean="0">
                <a:sym typeface="Wingdings" panose="05000000000000000000" pitchFamily="2" charset="2"/>
              </a:rPr>
              <a:t>Sensori</a:t>
            </a:r>
            <a:r>
              <a:rPr lang="en-US" dirty="0" smtClean="0">
                <a:sym typeface="Wingdings" panose="05000000000000000000" pitchFamily="2" charset="2"/>
              </a:rPr>
              <a:t>-neural hearing loss arises from the labyrinth)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Audiometers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Shows how much one is hearing and what frequency it is.</a:t>
            </a:r>
          </a:p>
          <a:p>
            <a:r>
              <a:rPr lang="en-US" dirty="0" err="1" smtClean="0">
                <a:sym typeface="Wingdings" panose="05000000000000000000" pitchFamily="2" charset="2"/>
              </a:rPr>
              <a:t>Tympanometers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Tell the pressures in the middle ear where the </a:t>
            </a:r>
            <a:r>
              <a:rPr lang="en-US" dirty="0" err="1" smtClean="0">
                <a:sym typeface="Wingdings" panose="05000000000000000000" pitchFamily="2" charset="2"/>
              </a:rPr>
              <a:t>ossicles</a:t>
            </a:r>
            <a:r>
              <a:rPr lang="en-US" dirty="0" smtClean="0">
                <a:sym typeface="Wingdings" panose="05000000000000000000" pitchFamily="2" charset="2"/>
              </a:rPr>
              <a:t> are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BSER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3896744"/>
      </p:ext>
    </p:extLst>
  </p:cSld>
  <p:clrMapOvr>
    <a:masterClrMapping/>
  </p:clrMapOvr>
  <p:transition spd="slow">
    <p:fade/>
    <p:sndAc>
      <p:stSnd>
        <p:snd r:embed="rId2" name="applause.wav"/>
      </p:stSnd>
    </p:sndAc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EXAMINATION AND TESTS OF THE BALACE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Fistula test</a:t>
            </a:r>
          </a:p>
          <a:p>
            <a:r>
              <a:rPr lang="en-US" dirty="0" smtClean="0"/>
              <a:t>Gait</a:t>
            </a:r>
          </a:p>
          <a:p>
            <a:r>
              <a:rPr lang="en-US" dirty="0" smtClean="0"/>
              <a:t>Romberg test</a:t>
            </a:r>
          </a:p>
          <a:p>
            <a:pPr lvl="1"/>
            <a:r>
              <a:rPr lang="en-US" dirty="0" smtClean="0"/>
              <a:t>Close the eyes, patient sways</a:t>
            </a:r>
          </a:p>
          <a:p>
            <a:r>
              <a:rPr lang="en-US" dirty="0" err="1" smtClean="0"/>
              <a:t>Nystagmus</a:t>
            </a:r>
            <a:r>
              <a:rPr lang="en-US" dirty="0"/>
              <a:t> </a:t>
            </a:r>
            <a:r>
              <a:rPr lang="en-US" dirty="0" smtClean="0">
                <a:sym typeface="Wingdings" panose="05000000000000000000" pitchFamily="2" charset="2"/>
              </a:rPr>
              <a:t> </a:t>
            </a:r>
            <a:r>
              <a:rPr lang="en-US" dirty="0" smtClean="0"/>
              <a:t>spontaneous or induced</a:t>
            </a:r>
          </a:p>
          <a:p>
            <a:r>
              <a:rPr lang="en-US" dirty="0" smtClean="0"/>
              <a:t>Past-pointing</a:t>
            </a:r>
          </a:p>
          <a:p>
            <a:r>
              <a:rPr lang="en-US" dirty="0" err="1" smtClean="0"/>
              <a:t>Dysdiadochokinesis</a:t>
            </a:r>
            <a:endParaRPr lang="en-US" dirty="0" smtClean="0"/>
          </a:p>
          <a:p>
            <a:r>
              <a:rPr lang="en-US" dirty="0" smtClean="0"/>
              <a:t>Video-</a:t>
            </a:r>
            <a:r>
              <a:rPr lang="en-US" dirty="0" err="1" smtClean="0"/>
              <a:t>nystagmography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082869"/>
      </p:ext>
    </p:extLst>
  </p:cSld>
  <p:clrMapOvr>
    <a:masterClrMapping/>
  </p:clrMapOvr>
  <p:transition spd="slow">
    <p:fade/>
    <p:sndAc>
      <p:stSnd>
        <p:snd r:embed="rId2" name="applause.wav"/>
      </p:stSnd>
    </p:sndAc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7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7" id="{6AF9CF2B-C176-4B83-B08E-0CC24EB47328}" vid="{E35B2266-32E3-4FF6-8DBC-8498E0B0119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Theme7</Template>
  <TotalTime>39</TotalTime>
  <Words>596</Words>
  <Application>Microsoft Office PowerPoint</Application>
  <PresentationFormat>Widescreen</PresentationFormat>
  <Paragraphs>146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Consolas</vt:lpstr>
      <vt:lpstr>Corbel</vt:lpstr>
      <vt:lpstr>Wingdings</vt:lpstr>
      <vt:lpstr>Wingdings 2</vt:lpstr>
      <vt:lpstr>Wingdings 3</vt:lpstr>
      <vt:lpstr>Theme7</vt:lpstr>
      <vt:lpstr>EXAMINATION OF THE EAR NOSE AN THROAT-HEAD AND NECK</vt:lpstr>
      <vt:lpstr>CONSENT TO EXAMINE</vt:lpstr>
      <vt:lpstr>THE EAR</vt:lpstr>
      <vt:lpstr>SYMPTOMS RELEVANT TO BALANCE</vt:lpstr>
      <vt:lpstr>EXAMINATION OF THE EAR</vt:lpstr>
      <vt:lpstr>FEATURES</vt:lpstr>
      <vt:lpstr>INSTRUMENTS</vt:lpstr>
      <vt:lpstr>TESTING OF HEARING</vt:lpstr>
      <vt:lpstr>EXAMINATION AND TESTS OF THE BALACE SYSTEM</vt:lpstr>
      <vt:lpstr>THE NOSE AND PARANASAL SINUSES SYMPTOMS</vt:lpstr>
      <vt:lpstr>INSPECTION AND EXAMINATION</vt:lpstr>
      <vt:lpstr>SIGNS IN PARANASAL SINUS DISEASE</vt:lpstr>
      <vt:lpstr>INVESTIGATION TECHNIQUES </vt:lpstr>
      <vt:lpstr>ORAL CAVITY AND THROAT SYMPTOMS</vt:lpstr>
      <vt:lpstr>SIGNS</vt:lpstr>
      <vt:lpstr>LARYNX AND CERVICAL TRACHEA SYMPTOMS</vt:lpstr>
      <vt:lpstr>EXAMINATION TECHNIQUE</vt:lpstr>
      <vt:lpstr>CERVICOFACIAL AREA</vt:lpstr>
      <vt:lpstr>EXAMINATION</vt:lpstr>
      <vt:lpstr>PowerPoint Presentation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EXAMINATION OF THE EAR NOSE AN THROAT-HEAD AND NECK</dc:title>
  <dc:creator>Effie Nailah</dc:creator>
  <cp:lastModifiedBy>Effie Nailah</cp:lastModifiedBy>
  <cp:revision>5</cp:revision>
  <dcterms:created xsi:type="dcterms:W3CDTF">2016-11-14T09:14:24Z</dcterms:created>
  <dcterms:modified xsi:type="dcterms:W3CDTF">2016-11-14T09:53:35Z</dcterms:modified>
</cp:coreProperties>
</file>