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/>
          <p:nvPr/>
        </p:nvSpPr>
        <p:spPr>
          <a:xfrm>
            <a:off x="1" y="1"/>
            <a:ext cx="486833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38"/>
          <p:cNvSpPr/>
          <p:nvPr/>
        </p:nvSpPr>
        <p:spPr>
          <a:xfrm>
            <a:off x="412751" y="681039"/>
            <a:ext cx="61383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39"/>
          <p:cNvSpPr/>
          <p:nvPr/>
        </p:nvSpPr>
        <p:spPr>
          <a:xfrm>
            <a:off x="357718" y="681039"/>
            <a:ext cx="38100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40"/>
          <p:cNvSpPr/>
          <p:nvPr/>
        </p:nvSpPr>
        <p:spPr>
          <a:xfrm>
            <a:off x="332318" y="681039"/>
            <a:ext cx="12700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41"/>
          <p:cNvSpPr/>
          <p:nvPr/>
        </p:nvSpPr>
        <p:spPr>
          <a:xfrm>
            <a:off x="296333" y="681039"/>
            <a:ext cx="10584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1" name="Rectangle 55"/>
          <p:cNvSpPr/>
          <p:nvPr/>
        </p:nvSpPr>
        <p:spPr>
          <a:xfrm>
            <a:off x="340785" y="5046664"/>
            <a:ext cx="97367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tangle 64"/>
          <p:cNvSpPr/>
          <p:nvPr/>
        </p:nvSpPr>
        <p:spPr>
          <a:xfrm>
            <a:off x="340785" y="4797425"/>
            <a:ext cx="97367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3" name="Rectangle 65"/>
          <p:cNvSpPr/>
          <p:nvPr/>
        </p:nvSpPr>
        <p:spPr>
          <a:xfrm>
            <a:off x="340785" y="4637088"/>
            <a:ext cx="97367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" name="Rectangle 66"/>
          <p:cNvSpPr/>
          <p:nvPr/>
        </p:nvSpPr>
        <p:spPr>
          <a:xfrm>
            <a:off x="340785" y="4541838"/>
            <a:ext cx="97367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E945AF-AAD9-4280-871D-41328E815987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270AA-C590-4457-908F-D0E5091758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7919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0F2F9-3071-4581-8DC8-2DBEFD646599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E1010-BFB0-4A4F-A994-58D99EEC70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94839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DAE65-0547-4D50-9682-338829CE35E1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8DCD-BA74-4898-9F29-D403833E6A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44355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1684000" cy="914400"/>
          </a:xfrm>
        </p:spPr>
        <p:txBody>
          <a:bodyPr/>
          <a:lstStyle>
            <a:lvl1pPr algn="ctr">
              <a:defRPr b="1" u="sng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016000"/>
            <a:ext cx="11684000" cy="5842000"/>
          </a:xfrm>
        </p:spPr>
        <p:txBody>
          <a:bodyPr/>
          <a:lstStyle>
            <a:lvl1pPr>
              <a:defRPr sz="2400"/>
            </a:lvl1pPr>
            <a:lvl2pPr>
              <a:defRPr sz="2400">
                <a:solidFill>
                  <a:schemeClr val="accent2"/>
                </a:solidFill>
              </a:defRPr>
            </a:lvl2pPr>
            <a:lvl3pPr>
              <a:defRPr sz="2400">
                <a:solidFill>
                  <a:schemeClr val="accent2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79081-EB44-4D5B-8686-CC7C41B8B87C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C7A4B-6596-4269-8A39-0E915A0997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37801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/>
          </p:cNvSpPr>
          <p:nvPr/>
        </p:nvSpPr>
        <p:spPr bwMode="auto">
          <a:xfrm>
            <a:off x="6438901" y="1073150"/>
            <a:ext cx="5761567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499533" y="1"/>
            <a:ext cx="7351184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 rot="5236414">
            <a:off x="6634692" y="1285346"/>
            <a:ext cx="4114800" cy="158538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Freeform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3" name="Freeform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5" name="Freeform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6" name="Freeform 24"/>
          <p:cNvSpPr>
            <a:spLocks/>
          </p:cNvSpPr>
          <p:nvPr/>
        </p:nvSpPr>
        <p:spPr bwMode="auto">
          <a:xfrm>
            <a:off x="488951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488951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484718" y="401638"/>
            <a:ext cx="11338983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0" name="Rectangle 7"/>
          <p:cNvSpPr/>
          <p:nvPr/>
        </p:nvSpPr>
        <p:spPr>
          <a:xfrm flipH="1">
            <a:off x="495300" y="681039"/>
            <a:ext cx="35984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1" name="Rectangle 8"/>
          <p:cNvSpPr/>
          <p:nvPr/>
        </p:nvSpPr>
        <p:spPr>
          <a:xfrm flipH="1">
            <a:off x="548218" y="681039"/>
            <a:ext cx="35983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2" name="Rectangle 9"/>
          <p:cNvSpPr/>
          <p:nvPr/>
        </p:nvSpPr>
        <p:spPr>
          <a:xfrm flipH="1">
            <a:off x="596901" y="681039"/>
            <a:ext cx="12700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3" name="Rectangle 10"/>
          <p:cNvSpPr/>
          <p:nvPr/>
        </p:nvSpPr>
        <p:spPr>
          <a:xfrm flipH="1">
            <a:off x="635001" y="681039"/>
            <a:ext cx="12700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4" name="Rectangle 11"/>
          <p:cNvSpPr/>
          <p:nvPr/>
        </p:nvSpPr>
        <p:spPr>
          <a:xfrm>
            <a:off x="666751" y="681039"/>
            <a:ext cx="48683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7C3B9D-5A24-4542-B853-F86A3A1EE0FA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00FDF-0C8A-477C-B0C9-4A53761C86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28182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AE0BC0-3B19-413B-8DEA-E305D22D257C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76DC5-EF60-4488-B05A-6FB6741D40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92984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"/>
          <p:cNvSpPr/>
          <p:nvPr/>
        </p:nvSpPr>
        <p:spPr>
          <a:xfrm>
            <a:off x="1" y="401638"/>
            <a:ext cx="11823700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5"/>
          <p:cNvSpPr/>
          <p:nvPr/>
        </p:nvSpPr>
        <p:spPr>
          <a:xfrm>
            <a:off x="116418" y="681039"/>
            <a:ext cx="6138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tangle 16"/>
          <p:cNvSpPr/>
          <p:nvPr/>
        </p:nvSpPr>
        <p:spPr>
          <a:xfrm>
            <a:off x="63500" y="681039"/>
            <a:ext cx="35984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" name="Rectangle 17"/>
          <p:cNvSpPr/>
          <p:nvPr/>
        </p:nvSpPr>
        <p:spPr>
          <a:xfrm>
            <a:off x="38101" y="681039"/>
            <a:ext cx="12700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Rectangle 18"/>
          <p:cNvSpPr/>
          <p:nvPr/>
        </p:nvSpPr>
        <p:spPr>
          <a:xfrm>
            <a:off x="1" y="681039"/>
            <a:ext cx="12700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Rectangle 19"/>
          <p:cNvSpPr/>
          <p:nvPr/>
        </p:nvSpPr>
        <p:spPr>
          <a:xfrm flipH="1">
            <a:off x="198967" y="681039"/>
            <a:ext cx="38100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3" name="Rectangle 20"/>
          <p:cNvSpPr/>
          <p:nvPr/>
        </p:nvSpPr>
        <p:spPr>
          <a:xfrm flipH="1">
            <a:off x="251885" y="681039"/>
            <a:ext cx="38100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4" name="Rectangle 21"/>
          <p:cNvSpPr/>
          <p:nvPr/>
        </p:nvSpPr>
        <p:spPr>
          <a:xfrm flipH="1">
            <a:off x="302685" y="681039"/>
            <a:ext cx="12700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5" name="Rectangle 28"/>
          <p:cNvSpPr/>
          <p:nvPr/>
        </p:nvSpPr>
        <p:spPr>
          <a:xfrm flipH="1">
            <a:off x="340785" y="681039"/>
            <a:ext cx="1058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6" name="Rectangle 29"/>
          <p:cNvSpPr/>
          <p:nvPr/>
        </p:nvSpPr>
        <p:spPr>
          <a:xfrm>
            <a:off x="372534" y="681039"/>
            <a:ext cx="48684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B67724-DF1E-49DE-BAE8-55FE9F0A9860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4E5F9-5B46-473F-B55E-92ED3E174C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27601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EECF8-B0BD-448B-8C93-A3B3FAA0E45C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0CEBF-226F-4DBD-9C51-7ED9C619D9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53451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17038C-CF42-4CD7-9686-6FF7C224DEB2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36EC4-6D93-4CCB-9986-E47CEDE297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94012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2596E-088A-4D61-9B01-74EBBBF808DA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3D5CB-3955-447B-9E6E-2B4BD37040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69245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91067" y="0"/>
            <a:ext cx="11703051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6" name="Straight Connector 8"/>
          <p:cNvCxnSpPr/>
          <p:nvPr/>
        </p:nvCxnSpPr>
        <p:spPr>
          <a:xfrm flipV="1">
            <a:off x="484717" y="1884363"/>
            <a:ext cx="1170940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11375762" y="1197770"/>
            <a:ext cx="131762" cy="171449"/>
            <a:chOff x="6668087" y="1297746"/>
            <a:chExt cx="161840" cy="156602"/>
          </a:xfrm>
        </p:grpSpPr>
        <p:cxnSp>
          <p:nvCxnSpPr>
            <p:cNvPr id="8" name="Straight Connector 14"/>
            <p:cNvCxnSpPr/>
            <p:nvPr/>
          </p:nvCxnSpPr>
          <p:spPr>
            <a:xfrm rot="16200000">
              <a:off x="66635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6"/>
            <p:cNvCxnSpPr/>
            <p:nvPr/>
          </p:nvCxnSpPr>
          <p:spPr>
            <a:xfrm rot="5400000" flipH="1">
              <a:off x="67445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3"/>
          <p:cNvGrpSpPr>
            <a:grpSpLocks/>
          </p:cNvGrpSpPr>
          <p:nvPr/>
        </p:nvGrpSpPr>
        <p:grpSpPr bwMode="auto">
          <a:xfrm rot="5400000">
            <a:off x="11578962" y="1350170"/>
            <a:ext cx="131762" cy="171449"/>
            <a:chOff x="6668087" y="1297746"/>
            <a:chExt cx="161840" cy="156602"/>
          </a:xfrm>
        </p:grpSpPr>
        <p:cxnSp>
          <p:nvCxnSpPr>
            <p:cNvPr id="12" name="Straight Connector 10"/>
            <p:cNvCxnSpPr/>
            <p:nvPr/>
          </p:nvCxnSpPr>
          <p:spPr>
            <a:xfrm rot="16200000">
              <a:off x="66635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2"/>
            <p:cNvCxnSpPr/>
            <p:nvPr/>
          </p:nvCxnSpPr>
          <p:spPr>
            <a:xfrm rot="5400000" flipH="1">
              <a:off x="67445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7"/>
          <p:cNvGrpSpPr>
            <a:grpSpLocks/>
          </p:cNvGrpSpPr>
          <p:nvPr/>
        </p:nvGrpSpPr>
        <p:grpSpPr bwMode="auto">
          <a:xfrm rot="5400000">
            <a:off x="11115411" y="1453357"/>
            <a:ext cx="131763" cy="171451"/>
            <a:chOff x="6668087" y="1297746"/>
            <a:chExt cx="161840" cy="156602"/>
          </a:xfrm>
        </p:grpSpPr>
        <p:cxnSp>
          <p:nvCxnSpPr>
            <p:cNvPr id="16" name="Straight Connector 18"/>
            <p:cNvCxnSpPr/>
            <p:nvPr/>
          </p:nvCxnSpPr>
          <p:spPr>
            <a:xfrm rot="16200000">
              <a:off x="6663592" y="12964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 flipH="1">
              <a:off x="6744512" y="1295466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563"/>
            <a:ext cx="28448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94A87E-B8D8-443B-9FF4-58ECFFD554A3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563"/>
            <a:ext cx="74168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563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2CB5502E-E899-47B3-B23B-87AD4B2F85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82049"/>
      </p:ext>
    </p:extLst>
  </p:cSld>
  <p:clrMapOvr>
    <a:masterClrMapping/>
  </p:clrMapOvr>
  <p:transition spd="slow">
    <p:fade/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"/>
            <a:ext cx="486833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340785" y="5046664"/>
            <a:ext cx="97367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340785" y="4797425"/>
            <a:ext cx="97367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40785" y="4637088"/>
            <a:ext cx="97367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40785" y="4541838"/>
            <a:ext cx="97367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412751" y="681039"/>
            <a:ext cx="61383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5" name="Rectangle 14"/>
          <p:cNvSpPr/>
          <p:nvPr/>
        </p:nvSpPr>
        <p:spPr>
          <a:xfrm>
            <a:off x="357718" y="681039"/>
            <a:ext cx="38100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332318" y="681039"/>
            <a:ext cx="12700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>
            <a:off x="296333" y="681039"/>
            <a:ext cx="10584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763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4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784350"/>
            <a:ext cx="10363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FC2486D-A065-4E40-B72F-70EDDD250B1B}" type="datetime7">
              <a:rPr lang="en-US"/>
              <a:pPr>
                <a:defRPr/>
              </a:pPr>
              <a:t>Nov-16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fld id="{BFEC198E-4D55-452D-890A-5F6AAEF8B5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40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slow">
    <p:fade/>
    <p:sndAc>
      <p:stSnd>
        <p:snd r:embed="rId13" name="applause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1" fontAlgn="base" hangingPunct="1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EXAMINATION OF THE EAR NOSE AN THROAT-HEAD AND NECK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HERBERT OBURRA</a:t>
            </a:r>
          </a:p>
          <a:p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/11/2016</a:t>
            </a:r>
          </a:p>
        </p:txBody>
      </p:sp>
    </p:spTree>
    <p:extLst>
      <p:ext uri="{BB962C8B-B14F-4D97-AF65-F5344CB8AC3E}">
        <p14:creationId xmlns:p14="http://schemas.microsoft.com/office/powerpoint/2010/main" val="3356533183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NOSE AND PARANASAL SINUSES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Nasal sinuses drain into the nose. </a:t>
            </a:r>
          </a:p>
          <a:p>
            <a:r>
              <a:rPr lang="en-US" dirty="0" smtClean="0"/>
              <a:t>They include: </a:t>
            </a:r>
          </a:p>
          <a:p>
            <a:pPr lvl="1"/>
            <a:r>
              <a:rPr lang="en-US" dirty="0" smtClean="0"/>
              <a:t>Maxillary, </a:t>
            </a:r>
            <a:r>
              <a:rPr lang="en-US" dirty="0" err="1" smtClean="0"/>
              <a:t>Ethmoid</a:t>
            </a:r>
            <a:r>
              <a:rPr lang="en-US" dirty="0" smtClean="0"/>
              <a:t>, Sphenoid and Frontal.</a:t>
            </a:r>
          </a:p>
          <a:p>
            <a:r>
              <a:rPr lang="en-US" dirty="0" smtClean="0"/>
              <a:t>Patients may complain of:</a:t>
            </a:r>
          </a:p>
          <a:p>
            <a:pPr lvl="1"/>
            <a:r>
              <a:rPr lang="en-US" dirty="0" smtClean="0"/>
              <a:t>Nasal blockage</a:t>
            </a:r>
          </a:p>
          <a:p>
            <a:pPr lvl="1"/>
            <a:r>
              <a:rPr lang="en-US" dirty="0" smtClean="0"/>
              <a:t>Rhinorrhea</a:t>
            </a:r>
          </a:p>
          <a:p>
            <a:pPr lvl="1"/>
            <a:r>
              <a:rPr lang="en-US" dirty="0" smtClean="0"/>
              <a:t>Loss of smell sensation (</a:t>
            </a:r>
            <a:r>
              <a:rPr lang="en-US" dirty="0" err="1" smtClean="0"/>
              <a:t>Anosmea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Epistaxis</a:t>
            </a:r>
          </a:p>
          <a:p>
            <a:pPr lvl="1"/>
            <a:r>
              <a:rPr lang="en-US" dirty="0" err="1" smtClean="0"/>
              <a:t>Cacosmea</a:t>
            </a:r>
            <a:r>
              <a:rPr lang="en-US" dirty="0" smtClean="0"/>
              <a:t>/ Halitosis</a:t>
            </a:r>
          </a:p>
          <a:p>
            <a:pPr lvl="1"/>
            <a:r>
              <a:rPr lang="en-US" dirty="0" smtClean="0"/>
              <a:t>Headaches</a:t>
            </a:r>
          </a:p>
          <a:p>
            <a:pPr lvl="2"/>
            <a:r>
              <a:rPr lang="en-US" b="1" dirty="0" smtClean="0"/>
              <a:t>ANY PROBLEM IN THE NOSE AND SINUSES PRESENTS WITH HEADACHES (REFERRED HEADACHE)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6822166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INSPECTION AND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Nasal profile</a:t>
            </a:r>
          </a:p>
          <a:p>
            <a:r>
              <a:rPr lang="en-US" dirty="0" smtClean="0"/>
              <a:t>Anterior &amp; posterior </a:t>
            </a:r>
            <a:r>
              <a:rPr lang="en-US" dirty="0" err="1" smtClean="0"/>
              <a:t>rhinoscopy</a:t>
            </a:r>
            <a:endParaRPr lang="en-US" dirty="0" smtClean="0"/>
          </a:p>
          <a:p>
            <a:r>
              <a:rPr lang="en-US" dirty="0" err="1" smtClean="0"/>
              <a:t>Naso</a:t>
            </a:r>
            <a:r>
              <a:rPr lang="en-US" dirty="0" smtClean="0"/>
              <a:t>-endoscopy</a:t>
            </a:r>
          </a:p>
          <a:p>
            <a:r>
              <a:rPr lang="en-US" dirty="0" smtClean="0"/>
              <a:t>Flexible </a:t>
            </a:r>
            <a:r>
              <a:rPr lang="en-US" dirty="0" err="1" smtClean="0"/>
              <a:t>naso-pharyngoscope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30104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IN PARANASAL SINUS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</a:t>
            </a:r>
          </a:p>
          <a:p>
            <a:r>
              <a:rPr lang="en-US" dirty="0" smtClean="0"/>
              <a:t>Obstructive </a:t>
            </a:r>
            <a:r>
              <a:rPr lang="en-US" dirty="0" err="1" smtClean="0"/>
              <a:t>turbinates</a:t>
            </a:r>
            <a:endParaRPr lang="en-US" dirty="0" smtClean="0"/>
          </a:p>
          <a:p>
            <a:pPr lvl="1"/>
            <a:r>
              <a:rPr lang="en-US" dirty="0" smtClean="0"/>
              <a:t>In allergic people</a:t>
            </a:r>
          </a:p>
          <a:p>
            <a:pPr lvl="1"/>
            <a:r>
              <a:rPr lang="en-US" dirty="0" smtClean="0"/>
              <a:t>Cause blockage</a:t>
            </a:r>
          </a:p>
          <a:p>
            <a:r>
              <a:rPr lang="en-US" dirty="0" smtClean="0"/>
              <a:t>Polyps</a:t>
            </a:r>
          </a:p>
          <a:p>
            <a:pPr lvl="1"/>
            <a:r>
              <a:rPr lang="en-US" dirty="0" smtClean="0"/>
              <a:t>Seen through a </a:t>
            </a:r>
            <a:r>
              <a:rPr lang="en-US" dirty="0" err="1" smtClean="0"/>
              <a:t>naso</a:t>
            </a:r>
            <a:r>
              <a:rPr lang="en-US" dirty="0" smtClean="0"/>
              <a:t>-endoscope</a:t>
            </a:r>
          </a:p>
          <a:p>
            <a:r>
              <a:rPr lang="en-US" dirty="0" smtClean="0"/>
              <a:t>Neoplasms</a:t>
            </a:r>
          </a:p>
          <a:p>
            <a:r>
              <a:rPr lang="en-US" dirty="0" smtClean="0"/>
              <a:t>Deviated nasal spasm</a:t>
            </a:r>
          </a:p>
          <a:p>
            <a:r>
              <a:rPr lang="en-US" dirty="0" smtClean="0"/>
              <a:t>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63155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 TECHNIQUES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Lateral soft tissue cervical plain X rays</a:t>
            </a:r>
          </a:p>
          <a:p>
            <a:r>
              <a:rPr lang="en-US" dirty="0" smtClean="0"/>
              <a:t>CT scans, MRI scans</a:t>
            </a:r>
          </a:p>
          <a:p>
            <a:r>
              <a:rPr lang="en-US" dirty="0" err="1" smtClean="0"/>
              <a:t>Naso</a:t>
            </a:r>
            <a:r>
              <a:rPr lang="en-US" dirty="0" smtClean="0"/>
              <a:t>-endoscopy and biopsy</a:t>
            </a:r>
          </a:p>
          <a:p>
            <a:r>
              <a:rPr lang="en-US" dirty="0" smtClean="0"/>
              <a:t>Rhino-</a:t>
            </a:r>
            <a:r>
              <a:rPr lang="en-US" dirty="0" err="1" smtClean="0"/>
              <a:t>manometry</a:t>
            </a:r>
            <a:endParaRPr lang="en-US" dirty="0" smtClean="0"/>
          </a:p>
          <a:p>
            <a:r>
              <a:rPr lang="en-US" dirty="0" smtClean="0"/>
              <a:t>Allergic tests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842104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CAVITY AND THROAT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Dysphagia</a:t>
            </a:r>
          </a:p>
          <a:p>
            <a:r>
              <a:rPr lang="en-US" dirty="0" smtClean="0"/>
              <a:t>Odynophagia</a:t>
            </a:r>
          </a:p>
          <a:p>
            <a:r>
              <a:rPr lang="en-US" dirty="0" smtClean="0"/>
              <a:t>Lump in throat sensation</a:t>
            </a:r>
          </a:p>
          <a:p>
            <a:r>
              <a:rPr lang="en-US" dirty="0" smtClean="0"/>
              <a:t>Snoring</a:t>
            </a:r>
          </a:p>
          <a:p>
            <a:r>
              <a:rPr lang="en-US" dirty="0" smtClean="0"/>
              <a:t>Pain in mouth</a:t>
            </a:r>
          </a:p>
          <a:p>
            <a:r>
              <a:rPr lang="en-US" dirty="0" smtClean="0"/>
              <a:t>Ulcer in mouth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23640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Ulcer</a:t>
            </a:r>
          </a:p>
          <a:p>
            <a:r>
              <a:rPr lang="en-US" dirty="0"/>
              <a:t>Stomatitis</a:t>
            </a:r>
          </a:p>
          <a:p>
            <a:r>
              <a:rPr lang="en-US" dirty="0"/>
              <a:t>Oral</a:t>
            </a:r>
            <a:r>
              <a:rPr lang="en-US" dirty="0" smtClean="0"/>
              <a:t>/ pharyngeal </a:t>
            </a:r>
            <a:r>
              <a:rPr lang="en-US" dirty="0"/>
              <a:t>thrush</a:t>
            </a:r>
          </a:p>
          <a:p>
            <a:r>
              <a:rPr lang="en-US" dirty="0" smtClean="0"/>
              <a:t>Papilloma </a:t>
            </a:r>
            <a:r>
              <a:rPr lang="en-US" dirty="0"/>
              <a:t>(warts)</a:t>
            </a:r>
          </a:p>
          <a:p>
            <a:r>
              <a:rPr lang="en-US" dirty="0"/>
              <a:t>Infected</a:t>
            </a:r>
            <a:r>
              <a:rPr lang="en-US" dirty="0" smtClean="0"/>
              <a:t>/ enlarged </a:t>
            </a:r>
            <a:r>
              <a:rPr lang="en-US" dirty="0"/>
              <a:t>tonsils</a:t>
            </a:r>
          </a:p>
          <a:p>
            <a:r>
              <a:rPr lang="en-US" dirty="0"/>
              <a:t>Redundant uvula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4029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LARYNX AND CERVICAL TRACHEA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Hoarseness</a:t>
            </a:r>
          </a:p>
          <a:p>
            <a:pPr lvl="1"/>
            <a:r>
              <a:rPr lang="en-US" dirty="0" smtClean="0"/>
              <a:t>Chronic laryngitis is a differential in chronic hoarseness</a:t>
            </a:r>
          </a:p>
          <a:p>
            <a:r>
              <a:rPr lang="en-US" dirty="0" smtClean="0"/>
              <a:t>Respiratory stridor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258413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 laryngoscopy </a:t>
            </a:r>
          </a:p>
          <a:p>
            <a:pPr lvl="1"/>
            <a:r>
              <a:rPr lang="en-US" dirty="0" smtClean="0"/>
              <a:t>Use a mirror </a:t>
            </a:r>
          </a:p>
          <a:p>
            <a:pPr lvl="1"/>
            <a:r>
              <a:rPr lang="en-US" dirty="0" smtClean="0"/>
              <a:t>Spray LA to prevent gagging and retching in the patient</a:t>
            </a:r>
          </a:p>
          <a:p>
            <a:r>
              <a:rPr lang="en-US" dirty="0" err="1" smtClean="0"/>
              <a:t>Naso</a:t>
            </a:r>
            <a:r>
              <a:rPr lang="en-US" dirty="0" smtClean="0"/>
              <a:t>-</a:t>
            </a:r>
            <a:r>
              <a:rPr lang="en-US" dirty="0" err="1" smtClean="0"/>
              <a:t>pharyngo</a:t>
            </a:r>
            <a:r>
              <a:rPr lang="en-US" dirty="0" smtClean="0"/>
              <a:t>-laryngoscope</a:t>
            </a:r>
          </a:p>
          <a:p>
            <a:r>
              <a:rPr lang="en-US" dirty="0" smtClean="0"/>
              <a:t>Rigid direct </a:t>
            </a:r>
            <a:r>
              <a:rPr lang="en-US" dirty="0" err="1" smtClean="0"/>
              <a:t>laryngo-pharyngoscopy</a:t>
            </a:r>
            <a:endParaRPr lang="en-US" dirty="0" smtClean="0"/>
          </a:p>
          <a:p>
            <a:r>
              <a:rPr lang="en-US" dirty="0" smtClean="0"/>
              <a:t>Fiber-optic </a:t>
            </a:r>
            <a:r>
              <a:rPr lang="en-US" dirty="0" err="1" smtClean="0"/>
              <a:t>laryngo-pharyngoscopy</a:t>
            </a:r>
            <a:r>
              <a:rPr lang="en-US" dirty="0" smtClean="0"/>
              <a:t> (with camera and monitor)</a:t>
            </a:r>
          </a:p>
          <a:p>
            <a:r>
              <a:rPr lang="en-US" dirty="0" err="1" smtClean="0"/>
              <a:t>Stroboscopy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388266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CERVICOFACIAL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area of the head and neck excluding the eyes, the brain, the spine and the great vessels.</a:t>
            </a:r>
          </a:p>
          <a:p>
            <a:pPr marL="68263" indent="0">
              <a:buNone/>
            </a:pPr>
            <a:endParaRPr lang="en-US" dirty="0"/>
          </a:p>
          <a:p>
            <a:pPr marL="68263" indent="0">
              <a:buNone/>
            </a:pPr>
            <a:r>
              <a:rPr lang="en-US" b="1" u="sng" dirty="0" smtClean="0"/>
              <a:t>SYMPTOMS</a:t>
            </a:r>
          </a:p>
          <a:p>
            <a:r>
              <a:rPr lang="en-US" dirty="0" smtClean="0"/>
              <a:t>Swelling</a:t>
            </a:r>
          </a:p>
          <a:p>
            <a:r>
              <a:rPr lang="en-US" dirty="0" smtClean="0"/>
              <a:t>Ulcers</a:t>
            </a:r>
          </a:p>
          <a:p>
            <a:r>
              <a:rPr lang="en-US" dirty="0" smtClean="0"/>
              <a:t>Sinuses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42060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000" dirty="0" smtClean="0"/>
              <a:t>Ask patient to identify </a:t>
            </a:r>
            <a:r>
              <a:rPr lang="en-US" sz="2000" b="1" dirty="0" smtClean="0"/>
              <a:t>site</a:t>
            </a:r>
          </a:p>
          <a:p>
            <a:r>
              <a:rPr lang="en-US" sz="2000" b="1" dirty="0" smtClean="0"/>
              <a:t>Inspect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 walk around patients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Palpate the swelling: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Solid or cystic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Mobile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or fixed</a:t>
            </a:r>
          </a:p>
          <a:p>
            <a:pPr lvl="2"/>
            <a:r>
              <a:rPr lang="en-US" sz="2000" dirty="0" smtClean="0">
                <a:sym typeface="Wingdings" panose="05000000000000000000" pitchFamily="2" charset="2"/>
              </a:rPr>
              <a:t>A mobile mass is easy to remove as it has not attached to adjacent structures.</a:t>
            </a:r>
          </a:p>
          <a:p>
            <a:pPr lvl="2"/>
            <a:r>
              <a:rPr lang="en-US" sz="2000" dirty="0" smtClean="0">
                <a:sym typeface="Wingdings" panose="05000000000000000000" pitchFamily="2" charset="2"/>
              </a:rPr>
              <a:t>If fixed  infiltrating cancer probably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Measure it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Discrete or diffuse or lobulated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endParaRPr lang="en-US" sz="2000" dirty="0" smtClean="0"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endParaRPr lang="en-US" sz="2000" dirty="0" smtClean="0"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Sinuses  fungal infection or </a:t>
            </a:r>
            <a:r>
              <a:rPr lang="en-US" sz="2000" dirty="0" err="1" smtClean="0">
                <a:sym typeface="Wingdings" panose="05000000000000000000" pitchFamily="2" charset="2"/>
              </a:rPr>
              <a:t>tuberculous</a:t>
            </a:r>
            <a:r>
              <a:rPr lang="en-US" sz="2000" dirty="0" smtClean="0">
                <a:sym typeface="Wingdings" panose="05000000000000000000" pitchFamily="2" charset="2"/>
              </a:rPr>
              <a:t> infection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Pulsatile  either a very vascular mass, it is overlying a blood vessel, it is an aneurysm or a carotid body tumor. </a:t>
            </a:r>
            <a:r>
              <a:rPr lang="en-US" sz="2000" b="1" dirty="0" smtClean="0">
                <a:sym typeface="Wingdings" panose="05000000000000000000" pitchFamily="2" charset="2"/>
              </a:rPr>
              <a:t>DO NOT BIOPSY A PULSATILE MASS!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Painful  inflammation; painless  tumor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Stand behind the patient and palpate the mass plus the whole neck and head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If probably neoplastic (most probably of lymphoid origin), look for the primary site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If no primary, do FNA first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856250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 TO EXAMINE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</a:p>
          <a:p>
            <a:pPr lvl="1"/>
            <a:r>
              <a:rPr lang="en-US" dirty="0" smtClean="0"/>
              <a:t>Although you are a student, </a:t>
            </a:r>
          </a:p>
          <a:p>
            <a:pPr lvl="2"/>
            <a:r>
              <a:rPr lang="en-US" dirty="0" smtClean="0"/>
              <a:t>Public officer ethics act</a:t>
            </a:r>
          </a:p>
          <a:p>
            <a:pPr lvl="2"/>
            <a:r>
              <a:rPr lang="en-US" dirty="0" smtClean="0"/>
              <a:t>Medical practitioners and dentist board act</a:t>
            </a:r>
          </a:p>
        </p:txBody>
      </p:sp>
    </p:spTree>
    <p:extLst>
      <p:ext uri="{BB962C8B-B14F-4D97-AF65-F5344CB8AC3E}">
        <p14:creationId xmlns:p14="http://schemas.microsoft.com/office/powerpoint/2010/main" val="465058945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0"/>
            <a:ext cx="11684000" cy="6858000"/>
          </a:xfrm>
        </p:spPr>
        <p:txBody>
          <a:bodyPr/>
          <a:lstStyle/>
          <a:p>
            <a:pPr marL="68263" indent="0" algn="ctr">
              <a:buNone/>
            </a:pPr>
            <a:r>
              <a:rPr lang="en-US" sz="6000" b="1" dirty="0" smtClean="0"/>
              <a:t>TYPED BY EFFIE NAILA</a:t>
            </a:r>
          </a:p>
          <a:p>
            <a:pPr marL="68263" indent="0" algn="ctr">
              <a:buNone/>
            </a:pPr>
            <a:endParaRPr lang="en-US" sz="6000" b="1" dirty="0"/>
          </a:p>
          <a:p>
            <a:pPr marL="68263" indent="0" algn="ctr">
              <a:buNone/>
            </a:pPr>
            <a:endParaRPr lang="en-US" sz="6000" b="1" dirty="0" smtClean="0"/>
          </a:p>
          <a:p>
            <a:pPr marL="68263" indent="0" algn="ctr">
              <a:buNone/>
            </a:pPr>
            <a:endParaRPr lang="en-US" sz="6000" b="1" dirty="0"/>
          </a:p>
          <a:p>
            <a:pPr marL="68263" indent="0" algn="ctr">
              <a:buNone/>
            </a:pPr>
            <a:r>
              <a:rPr lang="en-US" sz="3200" b="1" dirty="0" smtClean="0"/>
              <a:t>We are acceptable to God not because we have obeyed, nor because we have promised to give up certain things. </a:t>
            </a:r>
          </a:p>
          <a:p>
            <a:pPr marL="68263" indent="0" algn="ctr">
              <a:buNone/>
            </a:pPr>
            <a:r>
              <a:rPr lang="en-US" sz="3200" b="1" dirty="0" smtClean="0"/>
              <a:t>It’s ONLY because of the death of Jesus Christ.</a:t>
            </a:r>
          </a:p>
          <a:p>
            <a:pPr marL="68263" indent="0" algn="ctr">
              <a:buNone/>
            </a:pPr>
            <a:r>
              <a:rPr lang="en-US" sz="3200" b="1" dirty="0" smtClean="0"/>
              <a:t>- OSWALD CHAMBERS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32968560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 relevant to hearing</a:t>
            </a:r>
          </a:p>
          <a:p>
            <a:pPr lvl="1"/>
            <a:r>
              <a:rPr lang="en-US" dirty="0" smtClean="0"/>
              <a:t>Pain: </a:t>
            </a:r>
            <a:r>
              <a:rPr lang="en-US" dirty="0" err="1"/>
              <a:t>O</a:t>
            </a:r>
            <a:r>
              <a:rPr lang="en-US" dirty="0" err="1" smtClean="0"/>
              <a:t>talgia</a:t>
            </a:r>
            <a:endParaRPr lang="en-US" dirty="0" smtClean="0"/>
          </a:p>
          <a:p>
            <a:pPr lvl="1"/>
            <a:r>
              <a:rPr lang="en-US" dirty="0" smtClean="0"/>
              <a:t>Discharge: </a:t>
            </a:r>
            <a:r>
              <a:rPr lang="en-US" dirty="0" err="1"/>
              <a:t>O</a:t>
            </a:r>
            <a:r>
              <a:rPr lang="en-US" dirty="0" err="1" smtClean="0"/>
              <a:t>torrhea</a:t>
            </a:r>
            <a:endParaRPr lang="en-US" dirty="0" smtClean="0"/>
          </a:p>
          <a:p>
            <a:pPr lvl="1"/>
            <a:r>
              <a:rPr lang="en-US" dirty="0" smtClean="0"/>
              <a:t>Deafness</a:t>
            </a:r>
          </a:p>
          <a:p>
            <a:pPr lvl="1"/>
            <a:r>
              <a:rPr lang="en-US" dirty="0" smtClean="0"/>
              <a:t>Tinnitus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517174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RELEVANT TO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Dizziness</a:t>
            </a:r>
          </a:p>
          <a:p>
            <a:r>
              <a:rPr lang="en-US" dirty="0" smtClean="0"/>
              <a:t>Vertigo </a:t>
            </a:r>
            <a:r>
              <a:rPr lang="en-US" dirty="0" smtClean="0">
                <a:sym typeface="Wingdings" panose="05000000000000000000" pitchFamily="2" charset="2"/>
              </a:rPr>
              <a:t> ‘things seem to be moving round’</a:t>
            </a:r>
            <a:endParaRPr lang="en-US" dirty="0" smtClean="0"/>
          </a:p>
          <a:p>
            <a:r>
              <a:rPr lang="en-US" dirty="0" smtClean="0"/>
              <a:t>Unsteady gait</a:t>
            </a:r>
          </a:p>
          <a:p>
            <a:r>
              <a:rPr lang="en-US" dirty="0" err="1" smtClean="0"/>
              <a:t>Oscillopsia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‘when I am walking I see people going up and down’</a:t>
            </a:r>
            <a:endParaRPr lang="en-US" dirty="0" smtClean="0"/>
          </a:p>
          <a:p>
            <a:r>
              <a:rPr lang="en-US" dirty="0" smtClean="0"/>
              <a:t>Nausea/ vomiting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55420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 OF THE 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Inspection of pinna and </a:t>
            </a:r>
            <a:r>
              <a:rPr lang="en-US" dirty="0" err="1" smtClean="0"/>
              <a:t>conchus</a:t>
            </a:r>
            <a:endParaRPr lang="en-US" dirty="0" smtClean="0"/>
          </a:p>
          <a:p>
            <a:r>
              <a:rPr lang="en-US" dirty="0" smtClean="0"/>
              <a:t>Inspection of the external meatus and the ear drum using an </a:t>
            </a:r>
            <a:r>
              <a:rPr lang="en-US" b="1" dirty="0" err="1" smtClean="0"/>
              <a:t>otoscope</a:t>
            </a:r>
            <a:endParaRPr lang="en-US" b="1" dirty="0" smtClean="0"/>
          </a:p>
          <a:p>
            <a:pPr lvl="1"/>
            <a:r>
              <a:rPr lang="en-US" dirty="0" smtClean="0"/>
              <a:t>Hold the </a:t>
            </a:r>
            <a:r>
              <a:rPr lang="en-US" dirty="0" err="1" smtClean="0"/>
              <a:t>otoscope</a:t>
            </a:r>
            <a:r>
              <a:rPr lang="en-US" dirty="0" smtClean="0"/>
              <a:t> like a pen.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78991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Swelling</a:t>
            </a:r>
          </a:p>
          <a:p>
            <a:r>
              <a:rPr lang="en-US" dirty="0" smtClean="0"/>
              <a:t>Reddening </a:t>
            </a:r>
            <a:r>
              <a:rPr lang="en-US" dirty="0" smtClean="0">
                <a:sym typeface="Wingdings" panose="05000000000000000000" pitchFamily="2" charset="2"/>
              </a:rPr>
              <a:t> inflammation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Fungi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Otorrhea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Perforation of the ear drum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250798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Otoscope</a:t>
            </a:r>
            <a:endParaRPr lang="en-US" dirty="0" smtClean="0"/>
          </a:p>
          <a:p>
            <a:r>
              <a:rPr lang="en-US" dirty="0" smtClean="0"/>
              <a:t>Ear speculum</a:t>
            </a:r>
          </a:p>
          <a:p>
            <a:r>
              <a:rPr lang="en-US" dirty="0" smtClean="0"/>
              <a:t>Microscope</a:t>
            </a:r>
          </a:p>
          <a:p>
            <a:r>
              <a:rPr lang="en-US" dirty="0" err="1" smtClean="0"/>
              <a:t>Otoendoscope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8954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OF 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Speech</a:t>
            </a:r>
          </a:p>
          <a:p>
            <a:r>
              <a:rPr lang="en-US" dirty="0" smtClean="0"/>
              <a:t>Tuning forks </a:t>
            </a:r>
            <a:r>
              <a:rPr lang="en-US" dirty="0" smtClean="0">
                <a:sym typeface="Wingdings" panose="05000000000000000000" pitchFamily="2" charset="2"/>
              </a:rPr>
              <a:t> conductive hearing loss vs. SNHL (</a:t>
            </a:r>
            <a:r>
              <a:rPr lang="en-US" dirty="0" err="1" smtClean="0">
                <a:sym typeface="Wingdings" panose="05000000000000000000" pitchFamily="2" charset="2"/>
              </a:rPr>
              <a:t>Sensori</a:t>
            </a:r>
            <a:r>
              <a:rPr lang="en-US" dirty="0" smtClean="0">
                <a:sym typeface="Wingdings" panose="05000000000000000000" pitchFamily="2" charset="2"/>
              </a:rPr>
              <a:t>-neural hearing loss arises from the labyrinth)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Audiometers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Shows how much one is hearing and what frequency it is.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Tympanometers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Tell the pressures in the middle ear where the </a:t>
            </a:r>
            <a:r>
              <a:rPr lang="en-US" dirty="0" err="1" smtClean="0">
                <a:sym typeface="Wingdings" panose="05000000000000000000" pitchFamily="2" charset="2"/>
              </a:rPr>
              <a:t>ossicles</a:t>
            </a:r>
            <a:r>
              <a:rPr lang="en-US" dirty="0" smtClean="0">
                <a:sym typeface="Wingdings" panose="05000000000000000000" pitchFamily="2" charset="2"/>
              </a:rPr>
              <a:t> are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96744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 AND TESTS OF THE BALACE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Fistula test</a:t>
            </a:r>
          </a:p>
          <a:p>
            <a:r>
              <a:rPr lang="en-US" dirty="0" smtClean="0"/>
              <a:t>Gait</a:t>
            </a:r>
          </a:p>
          <a:p>
            <a:r>
              <a:rPr lang="en-US" dirty="0" smtClean="0"/>
              <a:t>Romberg test</a:t>
            </a:r>
          </a:p>
          <a:p>
            <a:pPr lvl="1"/>
            <a:r>
              <a:rPr lang="en-US" dirty="0" smtClean="0"/>
              <a:t>Close the eyes, patient sways</a:t>
            </a:r>
          </a:p>
          <a:p>
            <a:r>
              <a:rPr lang="en-US" dirty="0" err="1" smtClean="0"/>
              <a:t>Nystagmus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spontaneous or induced</a:t>
            </a:r>
          </a:p>
          <a:p>
            <a:r>
              <a:rPr lang="en-US" dirty="0" smtClean="0"/>
              <a:t>Past-pointing</a:t>
            </a:r>
          </a:p>
          <a:p>
            <a:r>
              <a:rPr lang="en-US" dirty="0" err="1" smtClean="0"/>
              <a:t>Dysdiadochokinesis</a:t>
            </a:r>
            <a:endParaRPr lang="en-US" dirty="0" smtClean="0"/>
          </a:p>
          <a:p>
            <a:r>
              <a:rPr lang="en-US" dirty="0" smtClean="0"/>
              <a:t>Video-</a:t>
            </a:r>
            <a:r>
              <a:rPr lang="en-US" dirty="0" err="1" smtClean="0"/>
              <a:t>nystagmography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82869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7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7" id="{6AF9CF2B-C176-4B83-B08E-0CC24EB47328}" vid="{E35B2266-32E3-4FF6-8DBC-8498E0B011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Theme7</Template>
  <TotalTime>39</TotalTime>
  <Words>596</Words>
  <Application>Microsoft Office PowerPoint</Application>
  <PresentationFormat>Widescreen</PresentationFormat>
  <Paragraphs>146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Consolas</vt:lpstr>
      <vt:lpstr>Corbel</vt:lpstr>
      <vt:lpstr>Wingdings</vt:lpstr>
      <vt:lpstr>Wingdings 2</vt:lpstr>
      <vt:lpstr>Wingdings 3</vt:lpstr>
      <vt:lpstr>Theme7</vt:lpstr>
      <vt:lpstr>EXAMINATION OF THE EAR NOSE AN THROAT-HEAD AND NECK</vt:lpstr>
      <vt:lpstr>CONSENT TO EXAMINE</vt:lpstr>
      <vt:lpstr>THE EAR</vt:lpstr>
      <vt:lpstr>SYMPTOMS RELEVANT TO BALANCE</vt:lpstr>
      <vt:lpstr>EXAMINATION OF THE EAR</vt:lpstr>
      <vt:lpstr>FEATURES</vt:lpstr>
      <vt:lpstr>INSTRUMENTS</vt:lpstr>
      <vt:lpstr>TESTING OF HEARING</vt:lpstr>
      <vt:lpstr>EXAMINATION AND TESTS OF THE BALACE SYSTEM</vt:lpstr>
      <vt:lpstr>THE NOSE AND PARANASAL SINUSES SYMPTOMS</vt:lpstr>
      <vt:lpstr>INSPECTION AND EXAMINATION</vt:lpstr>
      <vt:lpstr>SIGNS IN PARANASAL SINUS DISEASE</vt:lpstr>
      <vt:lpstr>INVESTIGATION TECHNIQUES </vt:lpstr>
      <vt:lpstr>ORAL CAVITY AND THROAT SYMPTOMS</vt:lpstr>
      <vt:lpstr>SIGNS</vt:lpstr>
      <vt:lpstr>LARYNX AND CERVICAL TRACHEA SYMPTOMS</vt:lpstr>
      <vt:lpstr>EXAMINATION TECHNIQUE</vt:lpstr>
      <vt:lpstr>CERVICOFACIAL AREA</vt:lpstr>
      <vt:lpstr>EXAMINATION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OF THE EAR NOSE AN THROAT-HEAD AND NECK</dc:title>
  <dc:creator>Effie Nailah</dc:creator>
  <cp:lastModifiedBy>Effie Nailah</cp:lastModifiedBy>
  <cp:revision>5</cp:revision>
  <dcterms:created xsi:type="dcterms:W3CDTF">2016-11-14T09:14:24Z</dcterms:created>
  <dcterms:modified xsi:type="dcterms:W3CDTF">2016-11-14T09:53:35Z</dcterms:modified>
</cp:coreProperties>
</file>