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8" r:id="rId2"/>
    <p:sldId id="256" r:id="rId3"/>
    <p:sldId id="257" r:id="rId4"/>
    <p:sldId id="259" r:id="rId5"/>
    <p:sldId id="260" r:id="rId6"/>
    <p:sldId id="264" r:id="rId7"/>
    <p:sldId id="261" r:id="rId8"/>
    <p:sldId id="262" r:id="rId9"/>
    <p:sldId id="263" r:id="rId10"/>
    <p:sldId id="265" r:id="rId11"/>
    <p:sldId id="266" r:id="rId12"/>
    <p:sldId id="267" r:id="rId13"/>
    <p:sldId id="269" r:id="rId14"/>
    <p:sldId id="271" r:id="rId15"/>
    <p:sldId id="272" r:id="rId16"/>
    <p:sldId id="273" r:id="rId17"/>
    <p:sldId id="300" r:id="rId18"/>
    <p:sldId id="280" r:id="rId19"/>
    <p:sldId id="276" r:id="rId20"/>
    <p:sldId id="277" r:id="rId21"/>
    <p:sldId id="278" r:id="rId22"/>
    <p:sldId id="281" r:id="rId23"/>
    <p:sldId id="301" r:id="rId24"/>
    <p:sldId id="302" r:id="rId25"/>
    <p:sldId id="303" r:id="rId26"/>
    <p:sldId id="304" r:id="rId27"/>
    <p:sldId id="294" r:id="rId28"/>
    <p:sldId id="305" r:id="rId29"/>
    <p:sldId id="295" r:id="rId30"/>
    <p:sldId id="306" r:id="rId31"/>
    <p:sldId id="307" r:id="rId32"/>
    <p:sldId id="291" r:id="rId33"/>
    <p:sldId id="2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48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3EED81-0EEB-4D8F-8846-B23F83C2DF6A}" type="datetimeFigureOut">
              <a:rPr lang="en-US" smtClean="0"/>
              <a:pPr/>
              <a:t>12/15/2016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ABBF7A-09DB-44AE-BFEC-03C2B6FEC1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26F575-69BB-4EC9-ABB6-11DFDBB906C2}" type="datetimeFigureOut">
              <a:rPr lang="en-US" smtClean="0"/>
              <a:pPr/>
              <a:t>12/15/2016</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C33D1E0-1B88-4ADA-BC03-CC512E2B463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26F575-69BB-4EC9-ABB6-11DFDBB906C2}" type="datetimeFigureOut">
              <a:rPr lang="en-US" smtClean="0"/>
              <a:pPr/>
              <a:t>12/15/2016</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C33D1E0-1B88-4ADA-BC03-CC512E2B46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26F575-69BB-4EC9-ABB6-11DFDBB906C2}" type="datetimeFigureOut">
              <a:rPr lang="en-US" smtClean="0"/>
              <a:pPr/>
              <a:t>12/15/2016</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C33D1E0-1B88-4ADA-BC03-CC512E2B4637}"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26F575-69BB-4EC9-ABB6-11DFDBB906C2}" type="datetimeFigureOut">
              <a:rPr lang="en-US" smtClean="0"/>
              <a:pPr/>
              <a:t>12/15/2016</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C33D1E0-1B88-4ADA-BC03-CC512E2B46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26F575-69BB-4EC9-ABB6-11DFDBB906C2}" type="datetimeFigureOut">
              <a:rPr lang="en-US" smtClean="0"/>
              <a:pPr/>
              <a:t>12/15/2016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C33D1E0-1B88-4ADA-BC03-CC512E2B4637}"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26F575-69BB-4EC9-ABB6-11DFDBB906C2}" type="datetimeFigureOut">
              <a:rPr lang="en-US" smtClean="0"/>
              <a:pPr/>
              <a:t>12/15/2016</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C33D1E0-1B88-4ADA-BC03-CC512E2B46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latin typeface="Lucida Calligraphy" pitchFamily="66" charset="0"/>
              </a:rPr>
              <a:t>HEAD AND NECK CANCERS</a:t>
            </a:r>
            <a:endParaRPr lang="en-US" b="1" u="sng" dirty="0">
              <a:latin typeface="Lucida Calligraphy" pitchFamily="66" charset="0"/>
            </a:endParaRPr>
          </a:p>
        </p:txBody>
      </p:sp>
      <p:sp>
        <p:nvSpPr>
          <p:cNvPr id="3" name="Subtitle 2"/>
          <p:cNvSpPr>
            <a:spLocks noGrp="1"/>
          </p:cNvSpPr>
          <p:nvPr>
            <p:ph type="subTitle" idx="1"/>
          </p:nvPr>
        </p:nvSpPr>
        <p:spPr/>
        <p:txBody>
          <a:bodyPr/>
          <a:lstStyle/>
          <a:p>
            <a:r>
              <a:rPr lang="en-US" dirty="0" smtClean="0"/>
              <a:t>DR PETER MUGWE</a:t>
            </a:r>
          </a:p>
          <a:p>
            <a:r>
              <a:rPr lang="en-US" dirty="0" smtClean="0"/>
              <a:t>CONSULTANT ENT SURGEON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696200" cy="1143000"/>
          </a:xfrm>
        </p:spPr>
        <p:txBody>
          <a:bodyPr>
            <a:noAutofit/>
          </a:bodyPr>
          <a:lstStyle/>
          <a:p>
            <a:r>
              <a:rPr lang="en-US" u="sng" dirty="0" smtClean="0">
                <a:latin typeface="Times New Roman" pitchFamily="18" charset="0"/>
                <a:cs typeface="Times New Roman" pitchFamily="18" charset="0"/>
              </a:rPr>
              <a:t>Possible Occupational Risks </a:t>
            </a:r>
            <a:br>
              <a:rPr lang="en-US" u="sng" dirty="0" smtClean="0">
                <a:latin typeface="Times New Roman" pitchFamily="18" charset="0"/>
                <a:cs typeface="Times New Roman" pitchFamily="18" charset="0"/>
              </a:rPr>
            </a:br>
            <a:r>
              <a:rPr lang="en-US" u="sng" dirty="0" smtClean="0">
                <a:latin typeface="Times New Roman" pitchFamily="18" charset="0"/>
                <a:cs typeface="Times New Roman" pitchFamily="18" charset="0"/>
              </a:rPr>
              <a:t>for Head and Neck Cancer</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572000"/>
          </a:xfrm>
        </p:spPr>
        <p:txBody>
          <a:bodyPr/>
          <a:lstStyle/>
          <a:p>
            <a:r>
              <a:rPr lang="en-US" b="1" dirty="0" smtClean="0">
                <a:latin typeface="+mj-lt"/>
                <a:cs typeface="Times New Roman" pitchFamily="18" charset="0"/>
              </a:rPr>
              <a:t>Wood Working</a:t>
            </a:r>
            <a:r>
              <a:rPr lang="en-US" dirty="0" smtClean="0">
                <a:latin typeface="+mj-lt"/>
                <a:cs typeface="Times New Roman" pitchFamily="18" charset="0"/>
              </a:rPr>
              <a:t>- </a:t>
            </a:r>
            <a:r>
              <a:rPr lang="en-US" dirty="0">
                <a:latin typeface="+mj-lt"/>
                <a:cs typeface="Times New Roman" pitchFamily="18" charset="0"/>
              </a:rPr>
              <a:t>P</a:t>
            </a:r>
            <a:r>
              <a:rPr lang="en-US" dirty="0" smtClean="0">
                <a:latin typeface="+mj-lt"/>
                <a:cs typeface="Times New Roman" pitchFamily="18" charset="0"/>
              </a:rPr>
              <a:t>rone to carcinomas of the paranasal sinuses.Though</a:t>
            </a:r>
            <a:r>
              <a:rPr lang="en-US" dirty="0">
                <a:latin typeface="+mj-lt"/>
                <a:cs typeface="Times New Roman" pitchFamily="18" charset="0"/>
              </a:rPr>
              <a:t> </a:t>
            </a:r>
            <a:r>
              <a:rPr lang="en-US" dirty="0" smtClean="0">
                <a:latin typeface="+mj-lt"/>
                <a:cs typeface="Times New Roman" pitchFamily="18" charset="0"/>
              </a:rPr>
              <a:t>rare, an occupational exposure history is important in patients with recurrent epistaxis, nasal obstruction, or facial pain</a:t>
            </a:r>
          </a:p>
          <a:p>
            <a:r>
              <a:rPr lang="en-US" dirty="0" smtClean="0">
                <a:latin typeface="+mj-lt"/>
                <a:cs typeface="Times New Roman" pitchFamily="18" charset="0"/>
              </a:rPr>
              <a:t>Leather manufacturing</a:t>
            </a:r>
          </a:p>
          <a:p>
            <a:r>
              <a:rPr lang="en-US" dirty="0" smtClean="0">
                <a:latin typeface="+mj-lt"/>
                <a:cs typeface="Times New Roman" pitchFamily="18" charset="0"/>
              </a:rPr>
              <a:t>Nickel Refining</a:t>
            </a:r>
          </a:p>
          <a:p>
            <a:r>
              <a:rPr lang="en-US" dirty="0" smtClean="0">
                <a:latin typeface="+mj-lt"/>
                <a:cs typeface="Times New Roman" pitchFamily="18" charset="0"/>
              </a:rPr>
              <a:t>Textile industry</a:t>
            </a:r>
          </a:p>
          <a:p>
            <a:r>
              <a:rPr lang="en-US" dirty="0" smtClean="0">
                <a:latin typeface="+mj-lt"/>
                <a:cs typeface="Times New Roman" pitchFamily="18" charset="0"/>
              </a:rPr>
              <a:t>Radium dial painting</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315200" cy="533400"/>
          </a:xfrm>
        </p:spPr>
        <p:txBody>
          <a:bodyPr>
            <a:normAutofit fontScale="90000"/>
          </a:bodyPr>
          <a:lstStyle/>
          <a:p>
            <a:r>
              <a:rPr lang="en-US" u="sng" dirty="0" smtClean="0">
                <a:cs typeface="+mj-cs"/>
              </a:rPr>
              <a:t>Carcinogens and viruses:</a:t>
            </a:r>
            <a:endParaRPr lang="en-US" u="sng" dirty="0"/>
          </a:p>
        </p:txBody>
      </p:sp>
      <p:sp>
        <p:nvSpPr>
          <p:cNvPr id="3" name="Content Placeholder 2"/>
          <p:cNvSpPr>
            <a:spLocks noGrp="1"/>
          </p:cNvSpPr>
          <p:nvPr>
            <p:ph idx="1"/>
          </p:nvPr>
        </p:nvSpPr>
        <p:spPr>
          <a:xfrm>
            <a:off x="0" y="838200"/>
            <a:ext cx="8229600" cy="5867400"/>
          </a:xfrm>
        </p:spPr>
        <p:txBody>
          <a:bodyPr/>
          <a:lstStyle/>
          <a:p>
            <a:r>
              <a:rPr lang="en-US" sz="3000" dirty="0" smtClean="0">
                <a:latin typeface="Calibri" pitchFamily="34" charset="0"/>
                <a:cs typeface="Calibri" pitchFamily="34" charset="0"/>
              </a:rPr>
              <a:t>Smokeless tobacco and other oral chewed carcinogens - Betel quid are associated with the development of cancers of the oral cavity.</a:t>
            </a:r>
          </a:p>
          <a:p>
            <a:r>
              <a:rPr lang="en-US" sz="3000" dirty="0" smtClean="0">
                <a:latin typeface="Calibri" pitchFamily="34" charset="0"/>
                <a:cs typeface="Calibri" pitchFamily="34" charset="0"/>
              </a:rPr>
              <a:t>The Plummer-Vinson syndrome, seen in women younger than 50, associated with iron-deficiency anemia, hypo pharyngeal webs, dysphasia, and a higher risk of cancers of the postcricoid and hypo pharynx.</a:t>
            </a:r>
          </a:p>
          <a:p>
            <a:endParaRPr lang="en-US" sz="2800" dirty="0" smtClean="0">
              <a:cs typeface="+mn-cs"/>
            </a:endParaRPr>
          </a:p>
          <a:p>
            <a:endParaRPr lang="en-US" dirty="0" smtClean="0">
              <a:cs typeface="+mn-cs"/>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981200" cy="1143000"/>
          </a:xfrm>
        </p:spPr>
        <p:txBody>
          <a:bodyPr/>
          <a:lstStyle/>
          <a:p>
            <a:r>
              <a:rPr lang="en-US" u="sng" dirty="0" smtClean="0"/>
              <a:t>Cont,</a:t>
            </a:r>
            <a:endParaRPr lang="en-US" u="sng" dirty="0"/>
          </a:p>
        </p:txBody>
      </p:sp>
      <p:sp>
        <p:nvSpPr>
          <p:cNvPr id="3" name="Content Placeholder 2"/>
          <p:cNvSpPr>
            <a:spLocks noGrp="1"/>
          </p:cNvSpPr>
          <p:nvPr>
            <p:ph idx="1"/>
          </p:nvPr>
        </p:nvSpPr>
        <p:spPr/>
        <p:txBody>
          <a:bodyPr>
            <a:normAutofit/>
          </a:bodyPr>
          <a:lstStyle/>
          <a:p>
            <a:r>
              <a:rPr lang="en-US" sz="3000" dirty="0" smtClean="0">
                <a:latin typeface="Calibri" pitchFamily="34" charset="0"/>
                <a:cs typeface="Calibri" pitchFamily="34" charset="0"/>
              </a:rPr>
              <a:t>Maxillary sinus: are associated with certain occupational exposures (e.g., nickel, radium, mustard gas, chromium, and byproducts of leather tanning and woodworking).</a:t>
            </a:r>
          </a:p>
          <a:p>
            <a:r>
              <a:rPr lang="en-US" sz="3000" dirty="0" smtClean="0">
                <a:latin typeface="Calibri" pitchFamily="34" charset="0"/>
                <a:cs typeface="Calibri" pitchFamily="34" charset="0"/>
              </a:rPr>
              <a:t>HPV is associated with oral cancers (oropharynx and tonsillar areas), most common types are 16 and 18.</a:t>
            </a:r>
          </a:p>
          <a:p>
            <a:endParaRPr lang="en-US" sz="3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1630362"/>
          </a:xfrm>
        </p:spPr>
        <p:txBody>
          <a:bodyPr>
            <a:normAutofit/>
          </a:bodyPr>
          <a:lstStyle/>
          <a:p>
            <a:r>
              <a:rPr lang="en-US" u="sng" dirty="0" smtClean="0"/>
              <a:t>HPV-RELATED ORAL CANCER </a:t>
            </a:r>
            <a:br>
              <a:rPr lang="en-US" u="sng" dirty="0" smtClean="0"/>
            </a:br>
            <a:r>
              <a:rPr lang="en-US" u="sng" dirty="0" smtClean="0"/>
              <a:t>Risk factors;</a:t>
            </a:r>
            <a:endParaRPr lang="en-US" u="sng" dirty="0"/>
          </a:p>
        </p:txBody>
      </p:sp>
      <p:sp>
        <p:nvSpPr>
          <p:cNvPr id="3" name="Content Placeholder 2"/>
          <p:cNvSpPr>
            <a:spLocks noGrp="1"/>
          </p:cNvSpPr>
          <p:nvPr>
            <p:ph idx="1"/>
          </p:nvPr>
        </p:nvSpPr>
        <p:spPr>
          <a:xfrm>
            <a:off x="457200" y="2057400"/>
            <a:ext cx="8229600" cy="4419600"/>
          </a:xfrm>
        </p:spPr>
        <p:txBody>
          <a:bodyPr>
            <a:normAutofit fontScale="92500"/>
          </a:bodyPr>
          <a:lstStyle/>
          <a:p>
            <a:r>
              <a:rPr lang="en-US" sz="3000" dirty="0" smtClean="0">
                <a:latin typeface="Calibri" pitchFamily="34" charset="0"/>
                <a:cs typeface="Calibri" pitchFamily="34" charset="0"/>
              </a:rPr>
              <a:t>Younger age</a:t>
            </a:r>
          </a:p>
          <a:p>
            <a:r>
              <a:rPr lang="en-US" sz="3000" dirty="0" smtClean="0">
                <a:latin typeface="Calibri" pitchFamily="34" charset="0"/>
                <a:cs typeface="Calibri" pitchFamily="34" charset="0"/>
              </a:rPr>
              <a:t>Current oral HPV infection</a:t>
            </a:r>
          </a:p>
          <a:p>
            <a:r>
              <a:rPr lang="en-US" sz="3000" dirty="0" smtClean="0">
                <a:latin typeface="Calibri" pitchFamily="34" charset="0"/>
                <a:cs typeface="Calibri" pitchFamily="34" charset="0"/>
              </a:rPr>
              <a:t>High-risk sexual behaviors</a:t>
            </a:r>
          </a:p>
          <a:p>
            <a:pPr lvl="1"/>
            <a:r>
              <a:rPr lang="en-US" sz="3000" dirty="0" smtClean="0">
                <a:solidFill>
                  <a:schemeClr val="tx1"/>
                </a:solidFill>
                <a:latin typeface="Calibri" pitchFamily="34" charset="0"/>
                <a:cs typeface="Calibri" pitchFamily="34" charset="0"/>
              </a:rPr>
              <a:t>First sexual experience at young age</a:t>
            </a:r>
          </a:p>
          <a:p>
            <a:pPr lvl="1"/>
            <a:r>
              <a:rPr lang="en-US" sz="3000" dirty="0" smtClean="0">
                <a:solidFill>
                  <a:schemeClr val="tx1"/>
                </a:solidFill>
                <a:latin typeface="Calibri" pitchFamily="34" charset="0"/>
                <a:cs typeface="Calibri" pitchFamily="34" charset="0"/>
              </a:rPr>
              <a:t>Increasing number of vaginal- and oral-sex partners</a:t>
            </a:r>
          </a:p>
          <a:p>
            <a:pPr marL="342900" lvl="1" indent="-342900">
              <a:buFont typeface="Arial" pitchFamily="34" charset="0"/>
              <a:buChar char="•"/>
            </a:pPr>
            <a:r>
              <a:rPr lang="en-US" sz="3000" dirty="0" smtClean="0">
                <a:solidFill>
                  <a:schemeClr val="tx1"/>
                </a:solidFill>
                <a:latin typeface="Calibri" pitchFamily="34" charset="0"/>
                <a:cs typeface="Calibri" pitchFamily="34" charset="0"/>
              </a:rPr>
              <a:t>Specifically linked to squamous cell carcinomas of the base of the tongue, tonsil, and epiglottis</a:t>
            </a:r>
          </a:p>
          <a:p>
            <a:pPr marL="342900" lvl="1" indent="-342900">
              <a:buFont typeface="Arial" pitchFamily="34" charset="0"/>
              <a:buChar char="•"/>
            </a:pPr>
            <a:r>
              <a:rPr lang="en-US" sz="3000" dirty="0" smtClean="0">
                <a:solidFill>
                  <a:schemeClr val="tx1"/>
                </a:solidFill>
                <a:latin typeface="Calibri" pitchFamily="34" charset="0"/>
                <a:cs typeface="Calibri" pitchFamily="34" charset="0"/>
              </a:rPr>
              <a:t>Associated with a 9-fold increased risk of oropharyngeal cancer</a:t>
            </a:r>
          </a:p>
          <a:p>
            <a:pPr lvl="1">
              <a:buNone/>
            </a:pPr>
            <a:endParaRPr lang="en-US" dirty="0"/>
          </a:p>
          <a:p>
            <a:pPr lvl="1">
              <a:buNone/>
            </a:pP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Warning signs-Head and Neck Cancer</a:t>
            </a:r>
            <a:endParaRPr lang="en-US" b="1" u="sng" dirty="0"/>
          </a:p>
        </p:txBody>
      </p:sp>
      <p:sp>
        <p:nvSpPr>
          <p:cNvPr id="3" name="Content Placeholder 2"/>
          <p:cNvSpPr>
            <a:spLocks noGrp="1"/>
          </p:cNvSpPr>
          <p:nvPr>
            <p:ph idx="1"/>
          </p:nvPr>
        </p:nvSpPr>
        <p:spPr>
          <a:xfrm>
            <a:off x="457200" y="1600200"/>
            <a:ext cx="8229600" cy="5105400"/>
          </a:xfrm>
        </p:spPr>
        <p:txBody>
          <a:bodyPr>
            <a:normAutofit/>
          </a:bodyPr>
          <a:lstStyle/>
          <a:p>
            <a:r>
              <a:rPr lang="en-US" sz="2800" b="1" dirty="0" smtClean="0">
                <a:latin typeface="Calibri" pitchFamily="34" charset="0"/>
                <a:cs typeface="Calibri" pitchFamily="34" charset="0"/>
              </a:rPr>
              <a:t>Hoarseness</a:t>
            </a:r>
            <a:r>
              <a:rPr lang="en-US" sz="2800" i="1" dirty="0" smtClean="0">
                <a:latin typeface="Calibri" pitchFamily="34" charset="0"/>
                <a:cs typeface="Calibri" pitchFamily="34" charset="0"/>
              </a:rPr>
              <a:t>-frequently occurs in the very earliest laryngeal glottic cancers</a:t>
            </a:r>
          </a:p>
          <a:p>
            <a:r>
              <a:rPr lang="en-US" sz="2800" b="1" dirty="0" smtClean="0">
                <a:latin typeface="Calibri" pitchFamily="34" charset="0"/>
                <a:cs typeface="Calibri" pitchFamily="34" charset="0"/>
              </a:rPr>
              <a:t>Erythroplasia</a:t>
            </a:r>
          </a:p>
          <a:p>
            <a:r>
              <a:rPr lang="en-US" sz="2800" b="1" dirty="0" smtClean="0">
                <a:latin typeface="Calibri" pitchFamily="34" charset="0"/>
                <a:cs typeface="Calibri" pitchFamily="34" charset="0"/>
              </a:rPr>
              <a:t>Referred otalgia</a:t>
            </a:r>
            <a:r>
              <a:rPr lang="en-US" sz="2800" dirty="0" smtClean="0">
                <a:latin typeface="Calibri" pitchFamily="34" charset="0"/>
                <a:cs typeface="Calibri" pitchFamily="34" charset="0"/>
              </a:rPr>
              <a:t>-</a:t>
            </a:r>
            <a:r>
              <a:rPr lang="en-US" sz="2800" i="1" dirty="0" smtClean="0">
                <a:latin typeface="Calibri" pitchFamily="34" charset="0"/>
                <a:cs typeface="Calibri" pitchFamily="34" charset="0"/>
              </a:rPr>
              <a:t>may accompany a cancer of the larynx, pharynx or oral cavity</a:t>
            </a:r>
          </a:p>
          <a:p>
            <a:r>
              <a:rPr lang="en-US" sz="2800" b="1" dirty="0" smtClean="0">
                <a:latin typeface="Calibri" pitchFamily="34" charset="0"/>
                <a:cs typeface="Calibri" pitchFamily="34" charset="0"/>
              </a:rPr>
              <a:t>Persistent sore throat</a:t>
            </a:r>
            <a:r>
              <a:rPr lang="en-US" sz="2800" dirty="0" smtClean="0">
                <a:latin typeface="Calibri" pitchFamily="34" charset="0"/>
                <a:cs typeface="Calibri" pitchFamily="34" charset="0"/>
              </a:rPr>
              <a:t>-</a:t>
            </a:r>
            <a:r>
              <a:rPr lang="en-US" sz="2800" dirty="0">
                <a:latin typeface="Calibri" pitchFamily="34" charset="0"/>
                <a:cs typeface="Calibri" pitchFamily="34" charset="0"/>
              </a:rPr>
              <a:t> </a:t>
            </a:r>
            <a:r>
              <a:rPr lang="en-US" sz="2800" i="1" dirty="0" smtClean="0">
                <a:latin typeface="Calibri" pitchFamily="34" charset="0"/>
                <a:cs typeface="Calibri" pitchFamily="34" charset="0"/>
              </a:rPr>
              <a:t>One longer than two weeks in a patient with a smoking history should arouse suspicion for a possible cancer in the larynx and/or pharynx.</a:t>
            </a:r>
          </a:p>
          <a:p>
            <a:r>
              <a:rPr lang="en-US" sz="2800" b="1" dirty="0" smtClean="0">
                <a:latin typeface="Calibri" pitchFamily="34" charset="0"/>
                <a:cs typeface="Calibri" pitchFamily="34" charset="0"/>
              </a:rPr>
              <a:t>Epistaxis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sz="2800" dirty="0" smtClean="0">
                <a:latin typeface="Calibri" pitchFamily="34" charset="0"/>
                <a:cs typeface="Calibri" pitchFamily="34" charset="0"/>
              </a:rPr>
              <a:t>Nasal obstruction</a:t>
            </a:r>
          </a:p>
          <a:p>
            <a:r>
              <a:rPr lang="en-US" sz="2800" dirty="0" smtClean="0">
                <a:latin typeface="Calibri" pitchFamily="34" charset="0"/>
                <a:cs typeface="Calibri" pitchFamily="34" charset="0"/>
              </a:rPr>
              <a:t>Serous otitis media</a:t>
            </a:r>
          </a:p>
          <a:p>
            <a:r>
              <a:rPr lang="en-US" sz="2800" dirty="0" smtClean="0">
                <a:latin typeface="Calibri" pitchFamily="34" charset="0"/>
                <a:cs typeface="Calibri" pitchFamily="34" charset="0"/>
              </a:rPr>
              <a:t>Neck mass</a:t>
            </a:r>
          </a:p>
          <a:p>
            <a:r>
              <a:rPr lang="en-US" sz="2800" dirty="0" smtClean="0">
                <a:latin typeface="Calibri" pitchFamily="34" charset="0"/>
                <a:cs typeface="Calibri" pitchFamily="34" charset="0"/>
              </a:rPr>
              <a:t>Non-healing ulcer</a:t>
            </a:r>
          </a:p>
          <a:p>
            <a:r>
              <a:rPr lang="en-US" sz="2800" dirty="0" smtClean="0">
                <a:latin typeface="Calibri" pitchFamily="34" charset="0"/>
                <a:cs typeface="Calibri" pitchFamily="34" charset="0"/>
              </a:rPr>
              <a:t>Dysphagia</a:t>
            </a:r>
          </a:p>
          <a:p>
            <a:r>
              <a:rPr lang="en-US" sz="2800" dirty="0" smtClean="0">
                <a:latin typeface="Calibri" pitchFamily="34" charset="0"/>
                <a:cs typeface="Calibri" pitchFamily="34" charset="0"/>
              </a:rPr>
              <a:t>Submucosal mass</a:t>
            </a:r>
          </a:p>
          <a:p>
            <a:endParaRPr lang="en-US"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209800" cy="563562"/>
          </a:xfrm>
        </p:spPr>
        <p:txBody>
          <a:bodyPr>
            <a:normAutofit fontScale="90000"/>
          </a:bodyPr>
          <a:lstStyle/>
          <a:p>
            <a:r>
              <a:rPr lang="en-US" u="sng" dirty="0" smtClean="0"/>
              <a:t>Cont,</a:t>
            </a:r>
            <a:endParaRPr lang="en-US" u="sng"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latin typeface="Calibri" pitchFamily="34" charset="0"/>
                <a:cs typeface="Calibri" pitchFamily="34" charset="0"/>
              </a:rPr>
              <a:t>Epistaxis, nasal obstruction, and serous otitis media can all herald a nasopharyngeal cancer</a:t>
            </a:r>
          </a:p>
          <a:p>
            <a:r>
              <a:rPr lang="en-US" sz="2800" dirty="0" smtClean="0">
                <a:latin typeface="Calibri" pitchFamily="34" charset="0"/>
                <a:cs typeface="Calibri" pitchFamily="34" charset="0"/>
              </a:rPr>
              <a:t>Early cancer in many sites, e.g., the epiglottis, pyriform sinus, nasopharynx and paranasal sinuses, are silent with few signs</a:t>
            </a:r>
          </a:p>
          <a:p>
            <a:r>
              <a:rPr lang="en-US" sz="2800" dirty="0" smtClean="0">
                <a:latin typeface="Calibri" pitchFamily="34" charset="0"/>
                <a:cs typeface="Calibri" pitchFamily="34" charset="0"/>
              </a:rPr>
              <a:t>Although not an early sign, a neck mass may be the first presenting symptom.  Any high-risk patient with a neck mass should be thoroughly evaluated for a head and neck primary cancer.</a:t>
            </a:r>
          </a:p>
          <a:p>
            <a:r>
              <a:rPr lang="en-US" sz="2800" dirty="0" smtClean="0">
                <a:latin typeface="Calibri" pitchFamily="34" charset="0"/>
                <a:cs typeface="Calibri" pitchFamily="34" charset="0"/>
              </a:rPr>
              <a:t>A non-healing ulcer, dysphagia or a submucosal mass may also serve as warning signs of potential carcinomas</a:t>
            </a:r>
            <a:r>
              <a:rPr lang="en-US" dirty="0" smtClean="0">
                <a:latin typeface="Calibri" pitchFamily="34" charset="0"/>
                <a:cs typeface="Calibri" pitchFamily="34" charset="0"/>
              </a:rPr>
              <a:t>.</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pPr eaLnBrk="1" hangingPunct="1">
              <a:defRPr/>
            </a:pPr>
            <a:r>
              <a:rPr lang="en-US" sz="4000" u="sng" dirty="0" smtClean="0">
                <a:cs typeface="+mj-cs"/>
              </a:rPr>
              <a:t>Match between site and lymphatic drainange</a:t>
            </a:r>
          </a:p>
        </p:txBody>
      </p:sp>
      <p:sp>
        <p:nvSpPr>
          <p:cNvPr id="84995" name="Rectangle 3"/>
          <p:cNvSpPr>
            <a:spLocks noGrp="1" noChangeArrowheads="1"/>
          </p:cNvSpPr>
          <p:nvPr>
            <p:ph sz="half" idx="1"/>
          </p:nvPr>
        </p:nvSpPr>
        <p:spPr/>
        <p:txBody>
          <a:bodyPr>
            <a:normAutofit fontScale="92500" lnSpcReduction="10000"/>
          </a:bodyPr>
          <a:lstStyle/>
          <a:p>
            <a:pPr eaLnBrk="1" hangingPunct="1">
              <a:lnSpc>
                <a:spcPct val="80000"/>
              </a:lnSpc>
              <a:defRPr/>
            </a:pPr>
            <a:r>
              <a:rPr lang="en-US" dirty="0" smtClean="0">
                <a:latin typeface="+mj-lt"/>
                <a:cs typeface="+mn-cs"/>
              </a:rPr>
              <a:t>Oral cavity </a:t>
            </a:r>
          </a:p>
          <a:p>
            <a:pPr eaLnBrk="1" hangingPunct="1">
              <a:lnSpc>
                <a:spcPct val="80000"/>
              </a:lnSpc>
              <a:defRPr/>
            </a:pPr>
            <a:endParaRPr lang="en-US" dirty="0" smtClean="0">
              <a:latin typeface="+mj-lt"/>
              <a:cs typeface="+mn-cs"/>
            </a:endParaRPr>
          </a:p>
          <a:p>
            <a:pPr eaLnBrk="1" hangingPunct="1">
              <a:lnSpc>
                <a:spcPct val="80000"/>
              </a:lnSpc>
              <a:defRPr/>
            </a:pPr>
            <a:r>
              <a:rPr lang="en-US" dirty="0" smtClean="0">
                <a:latin typeface="+mj-lt"/>
                <a:cs typeface="+mn-cs"/>
              </a:rPr>
              <a:t>Laryngeal cancer </a:t>
            </a:r>
          </a:p>
          <a:p>
            <a:pPr eaLnBrk="1" hangingPunct="1">
              <a:lnSpc>
                <a:spcPct val="80000"/>
              </a:lnSpc>
              <a:defRPr/>
            </a:pPr>
            <a:endParaRPr lang="en-US" dirty="0" smtClean="0">
              <a:latin typeface="+mj-lt"/>
              <a:cs typeface="+mn-cs"/>
            </a:endParaRPr>
          </a:p>
          <a:p>
            <a:pPr eaLnBrk="1" hangingPunct="1">
              <a:lnSpc>
                <a:spcPct val="80000"/>
              </a:lnSpc>
              <a:defRPr/>
            </a:pPr>
            <a:r>
              <a:rPr lang="en-US" dirty="0" smtClean="0">
                <a:latin typeface="+mj-lt"/>
                <a:cs typeface="+mn-cs"/>
              </a:rPr>
              <a:t>Nasopharyngeal cancer </a:t>
            </a:r>
          </a:p>
          <a:p>
            <a:pPr eaLnBrk="1" hangingPunct="1">
              <a:lnSpc>
                <a:spcPct val="80000"/>
              </a:lnSpc>
              <a:buFont typeface="Wingdings" charset="0"/>
              <a:buNone/>
              <a:defRPr/>
            </a:pPr>
            <a:r>
              <a:rPr lang="en-US" dirty="0" smtClean="0">
                <a:latin typeface="+mj-lt"/>
                <a:cs typeface="+mn-cs"/>
              </a:rPr>
              <a:t> </a:t>
            </a:r>
          </a:p>
          <a:p>
            <a:pPr eaLnBrk="1" hangingPunct="1">
              <a:lnSpc>
                <a:spcPct val="80000"/>
              </a:lnSpc>
              <a:defRPr/>
            </a:pPr>
            <a:r>
              <a:rPr lang="en-US" dirty="0" smtClean="0">
                <a:latin typeface="+mj-lt"/>
                <a:cs typeface="+mn-cs"/>
              </a:rPr>
              <a:t>Thyroid</a:t>
            </a:r>
          </a:p>
        </p:txBody>
      </p:sp>
      <p:sp>
        <p:nvSpPr>
          <p:cNvPr id="84996" name="Rectangle 4"/>
          <p:cNvSpPr>
            <a:spLocks noGrp="1" noChangeArrowheads="1"/>
          </p:cNvSpPr>
          <p:nvPr>
            <p:ph sz="half" idx="2"/>
          </p:nvPr>
        </p:nvSpPr>
        <p:spPr/>
        <p:txBody>
          <a:bodyPr>
            <a:normAutofit fontScale="92500" lnSpcReduction="10000"/>
          </a:bodyPr>
          <a:lstStyle/>
          <a:p>
            <a:pPr eaLnBrk="1" hangingPunct="1">
              <a:lnSpc>
                <a:spcPct val="90000"/>
              </a:lnSpc>
              <a:defRPr/>
            </a:pPr>
            <a:r>
              <a:rPr lang="en-US" sz="2000" dirty="0" smtClean="0">
                <a:latin typeface="+mj-lt"/>
                <a:cs typeface="+mn-cs"/>
              </a:rPr>
              <a:t>upper part of the neck (levels II and III) </a:t>
            </a:r>
          </a:p>
          <a:p>
            <a:pPr eaLnBrk="1" hangingPunct="1">
              <a:lnSpc>
                <a:spcPct val="90000"/>
              </a:lnSpc>
              <a:defRPr/>
            </a:pPr>
            <a:endParaRPr lang="en-US" sz="2000" dirty="0" smtClean="0">
              <a:latin typeface="+mj-lt"/>
              <a:cs typeface="+mn-cs"/>
            </a:endParaRPr>
          </a:p>
          <a:p>
            <a:pPr eaLnBrk="1" hangingPunct="1">
              <a:lnSpc>
                <a:spcPct val="90000"/>
              </a:lnSpc>
              <a:defRPr/>
            </a:pPr>
            <a:r>
              <a:rPr lang="en-US" sz="2000" dirty="0" smtClean="0">
                <a:latin typeface="+mj-lt"/>
                <a:cs typeface="+mn-cs"/>
              </a:rPr>
              <a:t>submental and submandibular areas (level I)</a:t>
            </a:r>
          </a:p>
          <a:p>
            <a:pPr eaLnBrk="1" hangingPunct="1">
              <a:lnSpc>
                <a:spcPct val="90000"/>
              </a:lnSpc>
              <a:defRPr/>
            </a:pPr>
            <a:endParaRPr lang="en-US" sz="2000" dirty="0" smtClean="0">
              <a:latin typeface="+mj-lt"/>
              <a:cs typeface="+mn-cs"/>
            </a:endParaRPr>
          </a:p>
          <a:p>
            <a:pPr eaLnBrk="1" hangingPunct="1">
              <a:lnSpc>
                <a:spcPct val="90000"/>
              </a:lnSpc>
              <a:defRPr/>
            </a:pPr>
            <a:endParaRPr lang="en-US" sz="2000" dirty="0" smtClean="0">
              <a:latin typeface="+mj-lt"/>
              <a:cs typeface="+mn-cs"/>
            </a:endParaRPr>
          </a:p>
          <a:p>
            <a:pPr eaLnBrk="1" hangingPunct="1">
              <a:lnSpc>
                <a:spcPct val="90000"/>
              </a:lnSpc>
              <a:defRPr/>
            </a:pPr>
            <a:r>
              <a:rPr lang="en-US" sz="2000" dirty="0" smtClean="0">
                <a:latin typeface="+mj-lt"/>
                <a:cs typeface="+mn-cs"/>
              </a:rPr>
              <a:t>upper part of the neck and posterior triangle (levels II and V)</a:t>
            </a:r>
          </a:p>
          <a:p>
            <a:pPr eaLnBrk="1" hangingPunct="1">
              <a:lnSpc>
                <a:spcPct val="90000"/>
              </a:lnSpc>
              <a:defRPr/>
            </a:pPr>
            <a:endParaRPr lang="en-US" sz="2000" dirty="0" smtClean="0">
              <a:latin typeface="+mj-lt"/>
              <a:cs typeface="+mn-cs"/>
            </a:endParaRPr>
          </a:p>
          <a:p>
            <a:pPr eaLnBrk="1" hangingPunct="1">
              <a:lnSpc>
                <a:spcPct val="90000"/>
              </a:lnSpc>
              <a:defRPr/>
            </a:pPr>
            <a:endParaRPr lang="en-US" sz="2000" dirty="0" smtClean="0">
              <a:latin typeface="+mj-lt"/>
              <a:cs typeface="+mn-cs"/>
            </a:endParaRPr>
          </a:p>
          <a:p>
            <a:pPr eaLnBrk="1" hangingPunct="1">
              <a:lnSpc>
                <a:spcPct val="90000"/>
              </a:lnSpc>
              <a:defRPr/>
            </a:pPr>
            <a:endParaRPr lang="en-US" sz="2000" dirty="0">
              <a:latin typeface="+mj-lt"/>
            </a:endParaRPr>
          </a:p>
          <a:p>
            <a:pPr eaLnBrk="1" hangingPunct="1">
              <a:lnSpc>
                <a:spcPct val="90000"/>
              </a:lnSpc>
              <a:defRPr/>
            </a:pPr>
            <a:r>
              <a:rPr lang="en-US" sz="2000" dirty="0" smtClean="0">
                <a:latin typeface="+mj-lt"/>
                <a:cs typeface="+mn-cs"/>
              </a:rPr>
              <a:t> Supraclavicular (levels IV and V)</a:t>
            </a:r>
          </a:p>
          <a:p>
            <a:pPr eaLnBrk="1" hangingPunct="1">
              <a:lnSpc>
                <a:spcPct val="90000"/>
              </a:lnSpc>
              <a:defRPr/>
            </a:pPr>
            <a:endParaRPr lang="en-US" sz="2000" dirty="0" smtClean="0">
              <a:latin typeface="+mj-lt"/>
              <a:cs typeface="+mn-cs"/>
            </a:endParaRPr>
          </a:p>
        </p:txBody>
      </p:sp>
      <p:sp>
        <p:nvSpPr>
          <p:cNvPr id="84997" name="Line 5"/>
          <p:cNvSpPr>
            <a:spLocks noChangeShapeType="1"/>
          </p:cNvSpPr>
          <p:nvPr/>
        </p:nvSpPr>
        <p:spPr bwMode="auto">
          <a:xfrm>
            <a:off x="2590800" y="1828800"/>
            <a:ext cx="20574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4998" name="Line 6"/>
          <p:cNvSpPr>
            <a:spLocks noChangeShapeType="1"/>
          </p:cNvSpPr>
          <p:nvPr/>
        </p:nvSpPr>
        <p:spPr bwMode="auto">
          <a:xfrm flipV="1">
            <a:off x="3657600" y="2057400"/>
            <a:ext cx="1295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4999" name="Line 7"/>
          <p:cNvSpPr>
            <a:spLocks noChangeShapeType="1"/>
          </p:cNvSpPr>
          <p:nvPr/>
        </p:nvSpPr>
        <p:spPr bwMode="auto">
          <a:xfrm>
            <a:off x="3733800" y="3733800"/>
            <a:ext cx="1219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5000" name="Line 8"/>
          <p:cNvSpPr>
            <a:spLocks noChangeShapeType="1"/>
          </p:cNvSpPr>
          <p:nvPr/>
        </p:nvSpPr>
        <p:spPr bwMode="auto">
          <a:xfrm>
            <a:off x="2286000" y="4724400"/>
            <a:ext cx="2286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Tree>
    <p:extLst>
      <p:ext uri="{BB962C8B-B14F-4D97-AF65-F5344CB8AC3E}">
        <p14:creationId xmlns:p14="http://schemas.microsoft.com/office/powerpoint/2010/main" xmlns="" val="25520062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4997"/>
                                        </p:tgtEl>
                                        <p:attrNameLst>
                                          <p:attrName>style.visibility</p:attrName>
                                        </p:attrNameLst>
                                      </p:cBhvr>
                                      <p:to>
                                        <p:strVal val="visible"/>
                                      </p:to>
                                    </p:set>
                                    <p:animEffect transition="in" filter="blinds(horizontal)">
                                      <p:cBhvr>
                                        <p:cTn id="7" dur="500"/>
                                        <p:tgtEl>
                                          <p:spTgt spid="849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4998"/>
                                        </p:tgtEl>
                                        <p:attrNameLst>
                                          <p:attrName>style.visibility</p:attrName>
                                        </p:attrNameLst>
                                      </p:cBhvr>
                                      <p:to>
                                        <p:strVal val="visible"/>
                                      </p:to>
                                    </p:set>
                                    <p:animEffect transition="in" filter="blinds(horizontal)">
                                      <p:cBhvr>
                                        <p:cTn id="12" dur="500"/>
                                        <p:tgtEl>
                                          <p:spTgt spid="849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4999"/>
                                        </p:tgtEl>
                                        <p:attrNameLst>
                                          <p:attrName>style.visibility</p:attrName>
                                        </p:attrNameLst>
                                      </p:cBhvr>
                                      <p:to>
                                        <p:strVal val="visible"/>
                                      </p:to>
                                    </p:set>
                                    <p:animEffect transition="in" filter="blinds(horizontal)">
                                      <p:cBhvr>
                                        <p:cTn id="17" dur="500"/>
                                        <p:tgtEl>
                                          <p:spTgt spid="849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85000"/>
                                        </p:tgtEl>
                                        <p:attrNameLst>
                                          <p:attrName>style.visibility</p:attrName>
                                        </p:attrNameLst>
                                      </p:cBhvr>
                                      <p:to>
                                        <p:strVal val="visible"/>
                                      </p:to>
                                    </p:set>
                                    <p:animEffect transition="in" filter="blinds(horizontal)">
                                      <p:cBhvr>
                                        <p:cTn id="22" dur="5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19400" cy="792162"/>
          </a:xfrm>
        </p:spPr>
        <p:txBody>
          <a:bodyPr>
            <a:normAutofit/>
          </a:bodyPr>
          <a:lstStyle/>
          <a:p>
            <a:r>
              <a:rPr lang="en-US" u="sng" dirty="0" smtClean="0"/>
              <a:t>STAGING;</a:t>
            </a:r>
            <a:endParaRPr lang="en-US" u="sng" dirty="0"/>
          </a:p>
        </p:txBody>
      </p:sp>
      <p:sp>
        <p:nvSpPr>
          <p:cNvPr id="3" name="Content Placeholder 2"/>
          <p:cNvSpPr>
            <a:spLocks noGrp="1"/>
          </p:cNvSpPr>
          <p:nvPr>
            <p:ph idx="1"/>
          </p:nvPr>
        </p:nvSpPr>
        <p:spPr>
          <a:xfrm>
            <a:off x="457200" y="1295400"/>
            <a:ext cx="8229600" cy="5562600"/>
          </a:xfrm>
        </p:spPr>
        <p:txBody>
          <a:bodyPr>
            <a:normAutofit/>
          </a:bodyPr>
          <a:lstStyle/>
          <a:p>
            <a:r>
              <a:rPr lang="en-US" sz="2800" dirty="0" smtClean="0">
                <a:latin typeface="Calibri" pitchFamily="34" charset="0"/>
                <a:cs typeface="Calibri" pitchFamily="34" charset="0"/>
              </a:rPr>
              <a:t>Clinical staging used, not pathologic = physical + radiographic.</a:t>
            </a:r>
          </a:p>
          <a:p>
            <a:r>
              <a:rPr lang="en-US" sz="2800" dirty="0" smtClean="0">
                <a:latin typeface="Calibri" pitchFamily="34" charset="0"/>
                <a:cs typeface="Calibri" pitchFamily="34" charset="0"/>
              </a:rPr>
              <a:t>TNM staging system used.</a:t>
            </a:r>
          </a:p>
          <a:p>
            <a:pPr>
              <a:defRPr/>
            </a:pPr>
            <a:r>
              <a:rPr lang="en-US" sz="2800" dirty="0">
                <a:latin typeface="Calibri" pitchFamily="34" charset="0"/>
                <a:cs typeface="Calibri" pitchFamily="34" charset="0"/>
              </a:rPr>
              <a:t>T – site-specific, but in general:</a:t>
            </a:r>
          </a:p>
          <a:p>
            <a:pPr lvl="1">
              <a:defRPr/>
            </a:pPr>
            <a:r>
              <a:rPr lang="en-US" sz="2800" dirty="0">
                <a:solidFill>
                  <a:schemeClr val="tx1"/>
                </a:solidFill>
                <a:latin typeface="Calibri" pitchFamily="34" charset="0"/>
                <a:cs typeface="Calibri" pitchFamily="34" charset="0"/>
              </a:rPr>
              <a:t>T1-3 = increasing size of tumor</a:t>
            </a:r>
          </a:p>
          <a:p>
            <a:pPr lvl="1">
              <a:defRPr/>
            </a:pPr>
            <a:r>
              <a:rPr lang="en-US" sz="2800" dirty="0">
                <a:solidFill>
                  <a:schemeClr val="tx1"/>
                </a:solidFill>
                <a:latin typeface="Calibri" pitchFamily="34" charset="0"/>
                <a:cs typeface="Calibri" pitchFamily="34" charset="0"/>
              </a:rPr>
              <a:t>T4= invasion of muscle, cartilage or bone</a:t>
            </a:r>
          </a:p>
          <a:p>
            <a:pPr lvl="2">
              <a:defRPr/>
            </a:pPr>
            <a:r>
              <a:rPr lang="en-US" sz="2800" dirty="0">
                <a:latin typeface="Calibri" pitchFamily="34" charset="0"/>
                <a:cs typeface="Calibri" pitchFamily="34" charset="0"/>
              </a:rPr>
              <a:t>T4a = surgically resectable disease</a:t>
            </a:r>
          </a:p>
          <a:p>
            <a:pPr lvl="2">
              <a:defRPr/>
            </a:pPr>
            <a:r>
              <a:rPr lang="en-US" sz="2800" dirty="0">
                <a:latin typeface="Calibri" pitchFamily="34" charset="0"/>
                <a:cs typeface="Calibri" pitchFamily="34" charset="0"/>
              </a:rPr>
              <a:t>T4b= locally unresectable disease</a:t>
            </a:r>
          </a:p>
          <a:p>
            <a:r>
              <a:rPr lang="en-US" sz="2800" dirty="0" smtClean="0">
                <a:latin typeface="Calibri" pitchFamily="34" charset="0"/>
                <a:cs typeface="Calibri" pitchFamily="34" charset="0"/>
              </a:rPr>
              <a:t>N- nodal involvement is the same for all EXCEPT nasopharyngeal</a:t>
            </a:r>
          </a:p>
          <a:p>
            <a:endParaRPr lang="en-US" sz="2800" dirty="0" smtClean="0">
              <a:latin typeface="+mj-lt"/>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u="sng" dirty="0" smtClean="0"/>
              <a:t>MANAGEMENT</a:t>
            </a:r>
            <a:r>
              <a:rPr lang="en-US" dirty="0" smtClean="0"/>
              <a:t> </a:t>
            </a:r>
            <a:br>
              <a:rPr lang="en-US" dirty="0" smtClean="0"/>
            </a:br>
            <a:endParaRPr lang="en-US" dirty="0"/>
          </a:p>
        </p:txBody>
      </p:sp>
      <p:sp>
        <p:nvSpPr>
          <p:cNvPr id="3" name="Content Placeholder 2"/>
          <p:cNvSpPr>
            <a:spLocks noGrp="1"/>
          </p:cNvSpPr>
          <p:nvPr>
            <p:ph idx="1"/>
          </p:nvPr>
        </p:nvSpPr>
        <p:spPr/>
        <p:txBody>
          <a:bodyPr/>
          <a:lstStyle/>
          <a:p>
            <a:r>
              <a:rPr lang="en-US" sz="3200" dirty="0" smtClean="0">
                <a:latin typeface="Calibri" pitchFamily="34" charset="0"/>
                <a:cs typeface="Calibri" pitchFamily="34" charset="0"/>
              </a:rPr>
              <a:t>Find it, usually late</a:t>
            </a:r>
          </a:p>
          <a:p>
            <a:pPr lvl="1">
              <a:buNone/>
            </a:pPr>
            <a:r>
              <a:rPr lang="en-US" sz="3200" dirty="0" smtClean="0">
                <a:solidFill>
                  <a:schemeClr val="tx1"/>
                </a:solidFill>
                <a:latin typeface="Calibri" pitchFamily="34" charset="0"/>
                <a:cs typeface="Calibri" pitchFamily="34" charset="0"/>
              </a:rPr>
              <a:t>-over 80% of tumors are late stage</a:t>
            </a:r>
          </a:p>
          <a:p>
            <a:r>
              <a:rPr lang="en-US" sz="3200" dirty="0" smtClean="0">
                <a:latin typeface="Calibri" pitchFamily="34" charset="0"/>
                <a:cs typeface="Calibri" pitchFamily="34" charset="0"/>
              </a:rPr>
              <a:t>Surgery (Excision)</a:t>
            </a:r>
          </a:p>
          <a:p>
            <a:r>
              <a:rPr lang="en-US" sz="3200" dirty="0" smtClean="0">
                <a:latin typeface="Calibri" pitchFamily="34" charset="0"/>
                <a:cs typeface="Calibri" pitchFamily="34" charset="0"/>
              </a:rPr>
              <a:t>Radiation Therapy</a:t>
            </a:r>
          </a:p>
          <a:p>
            <a:r>
              <a:rPr lang="en-US" sz="3200" dirty="0" smtClean="0">
                <a:latin typeface="Calibri" pitchFamily="34" charset="0"/>
                <a:cs typeface="Calibri" pitchFamily="34" charset="0"/>
              </a:rPr>
              <a:t>Chemotherapy </a:t>
            </a:r>
          </a:p>
          <a:p>
            <a:r>
              <a:rPr lang="en-US" sz="3200" dirty="0" smtClean="0">
                <a:latin typeface="Calibri" pitchFamily="34" charset="0"/>
                <a:cs typeface="Calibri" pitchFamily="34" charset="0"/>
              </a:rPr>
              <a:t>Combine the above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534400" cy="1470025"/>
          </a:xfrm>
        </p:spPr>
        <p:txBody>
          <a:bodyPr/>
          <a:lstStyle/>
          <a:p>
            <a:r>
              <a:rPr lang="en-US" dirty="0" smtClean="0"/>
              <a:t> </a:t>
            </a:r>
            <a:r>
              <a:rPr lang="en-US" b="1" i="1" u="sng" dirty="0" smtClean="0"/>
              <a:t>HEAD AND NECK CANCERS</a:t>
            </a:r>
            <a:endParaRPr lang="en-US" b="1" i="1" u="sng" dirty="0"/>
          </a:p>
        </p:txBody>
      </p:sp>
      <p:sp>
        <p:nvSpPr>
          <p:cNvPr id="3" name="Subtitle 2"/>
          <p:cNvSpPr>
            <a:spLocks noGrp="1"/>
          </p:cNvSpPr>
          <p:nvPr>
            <p:ph type="subTitle" idx="1"/>
          </p:nvPr>
        </p:nvSpPr>
        <p:spPr>
          <a:xfrm>
            <a:off x="1066800" y="1600200"/>
            <a:ext cx="7772400" cy="3962400"/>
          </a:xfrm>
        </p:spPr>
        <p:txBody>
          <a:bodyPr/>
          <a:lstStyle/>
          <a:p>
            <a:r>
              <a:rPr lang="en-US" dirty="0" smtClean="0">
                <a:solidFill>
                  <a:schemeClr val="tx1"/>
                </a:solidFill>
              </a:rPr>
              <a:t>- </a:t>
            </a:r>
            <a:r>
              <a:rPr lang="en-US" dirty="0" smtClean="0">
                <a:solidFill>
                  <a:schemeClr val="tx1"/>
                </a:solidFill>
                <a:latin typeface="+mj-lt"/>
                <a:cs typeface="Times New Roman" pitchFamily="18" charset="0"/>
              </a:rPr>
              <a:t>Tumors </a:t>
            </a:r>
            <a:r>
              <a:rPr lang="en-US" dirty="0">
                <a:solidFill>
                  <a:schemeClr val="tx1"/>
                </a:solidFill>
                <a:latin typeface="+mj-lt"/>
                <a:cs typeface="Times New Roman" pitchFamily="18" charset="0"/>
              </a:rPr>
              <a:t>arising from the epithelial lining of the upper aerodigestive </a:t>
            </a:r>
            <a:r>
              <a:rPr lang="en-US" dirty="0" smtClean="0">
                <a:solidFill>
                  <a:schemeClr val="tx1"/>
                </a:solidFill>
                <a:latin typeface="+mj-lt"/>
                <a:cs typeface="Times New Roman" pitchFamily="18" charset="0"/>
              </a:rPr>
              <a:t>tract</a:t>
            </a:r>
          </a:p>
          <a:p>
            <a:r>
              <a:rPr lang="en-US" dirty="0" smtClean="0">
                <a:solidFill>
                  <a:schemeClr val="tx1"/>
                </a:solidFill>
                <a:latin typeface="+mj-lt"/>
                <a:cs typeface="Times New Roman" pitchFamily="18" charset="0"/>
              </a:rPr>
              <a:t>- </a:t>
            </a:r>
            <a:r>
              <a:rPr lang="en-US" dirty="0">
                <a:solidFill>
                  <a:schemeClr val="tx1"/>
                </a:solidFill>
                <a:latin typeface="+mj-lt"/>
                <a:cs typeface="Times New Roman" pitchFamily="18" charset="0"/>
              </a:rPr>
              <a:t>Squamous cell cancer or a variant is the most common histologic type</a:t>
            </a:r>
            <a:br>
              <a:rPr lang="en-US" dirty="0">
                <a:solidFill>
                  <a:schemeClr val="tx1"/>
                </a:solidFill>
                <a:latin typeface="+mj-lt"/>
                <a:cs typeface="Times New Roman" pitchFamily="18" charset="0"/>
              </a:rPr>
            </a:br>
            <a:endParaRPr lang="en-US" dirty="0">
              <a:solidFill>
                <a:schemeClr val="tx1"/>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Key to Curing Cancer</a:t>
            </a:r>
            <a:endParaRPr lang="en-US" dirty="0"/>
          </a:p>
        </p:txBody>
      </p:sp>
      <p:sp>
        <p:nvSpPr>
          <p:cNvPr id="3" name="Content Placeholder 2"/>
          <p:cNvSpPr>
            <a:spLocks noGrp="1"/>
          </p:cNvSpPr>
          <p:nvPr>
            <p:ph idx="1"/>
          </p:nvPr>
        </p:nvSpPr>
        <p:spPr/>
        <p:txBody>
          <a:bodyPr>
            <a:normAutofit/>
          </a:bodyPr>
          <a:lstStyle/>
          <a:p>
            <a:pPr>
              <a:lnSpc>
                <a:spcPct val="90000"/>
              </a:lnSpc>
            </a:pPr>
            <a:r>
              <a:rPr lang="en-US" sz="2800" dirty="0" smtClean="0">
                <a:latin typeface="Calibri" pitchFamily="34" charset="0"/>
                <a:cs typeface="Calibri" pitchFamily="34" charset="0"/>
              </a:rPr>
              <a:t>Stop all smoking (causes more cancer deaths than any other factor) </a:t>
            </a:r>
          </a:p>
          <a:p>
            <a:pPr>
              <a:lnSpc>
                <a:spcPct val="90000"/>
              </a:lnSpc>
            </a:pPr>
            <a:r>
              <a:rPr lang="en-US" sz="2800" dirty="0" smtClean="0">
                <a:latin typeface="Calibri" pitchFamily="34" charset="0"/>
                <a:cs typeface="Calibri" pitchFamily="34" charset="0"/>
              </a:rPr>
              <a:t>Wait 30 years (time required for relative risk of lung cancer to return to 1 after smoking cessation)</a:t>
            </a:r>
          </a:p>
          <a:p>
            <a:pPr>
              <a:lnSpc>
                <a:spcPct val="90000"/>
              </a:lnSpc>
            </a:pPr>
            <a:r>
              <a:rPr lang="en-US" sz="2800" dirty="0" smtClean="0">
                <a:latin typeface="Calibri" pitchFamily="34" charset="0"/>
                <a:cs typeface="Calibri" pitchFamily="34" charset="0"/>
              </a:rPr>
              <a:t>Ignore cancers due to:</a:t>
            </a:r>
          </a:p>
          <a:p>
            <a:pPr lvl="1">
              <a:lnSpc>
                <a:spcPct val="90000"/>
              </a:lnSpc>
            </a:pPr>
            <a:r>
              <a:rPr lang="en-US" sz="2800" dirty="0" smtClean="0">
                <a:solidFill>
                  <a:schemeClr val="tx1"/>
                </a:solidFill>
                <a:latin typeface="Calibri" pitchFamily="34" charset="0"/>
                <a:cs typeface="Calibri" pitchFamily="34" charset="0"/>
              </a:rPr>
              <a:t>Low level exposures</a:t>
            </a:r>
          </a:p>
          <a:p>
            <a:pPr lvl="1">
              <a:lnSpc>
                <a:spcPct val="90000"/>
              </a:lnSpc>
            </a:pPr>
            <a:r>
              <a:rPr lang="en-US" sz="2800" dirty="0" smtClean="0">
                <a:solidFill>
                  <a:schemeClr val="tx1"/>
                </a:solidFill>
                <a:latin typeface="Calibri" pitchFamily="34" charset="0"/>
                <a:cs typeface="Calibri" pitchFamily="34" charset="0"/>
              </a:rPr>
              <a:t>Multifactorial genetic predisposition</a:t>
            </a:r>
          </a:p>
          <a:p>
            <a:pPr lvl="1">
              <a:lnSpc>
                <a:spcPct val="90000"/>
              </a:lnSpc>
            </a:pPr>
            <a:r>
              <a:rPr lang="en-US" sz="2800" dirty="0" smtClean="0">
                <a:solidFill>
                  <a:schemeClr val="tx1"/>
                </a:solidFill>
                <a:latin typeface="Calibri" pitchFamily="34" charset="0"/>
                <a:cs typeface="Calibri" pitchFamily="34" charset="0"/>
              </a:rPr>
              <a:t>Stochastic phenomena</a:t>
            </a:r>
            <a:endParaRPr lang="en-US" sz="28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209800" cy="1143000"/>
          </a:xfrm>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latin typeface="Calibri" pitchFamily="34" charset="0"/>
                <a:cs typeface="Calibri" pitchFamily="34" charset="0"/>
              </a:rPr>
              <a:t>Prevention</a:t>
            </a:r>
          </a:p>
          <a:p>
            <a:pPr lvl="1">
              <a:buNone/>
            </a:pPr>
            <a:r>
              <a:rPr lang="en-US" sz="3000" dirty="0" smtClean="0">
                <a:solidFill>
                  <a:schemeClr val="tx1"/>
                </a:solidFill>
                <a:latin typeface="Calibri" pitchFamily="34" charset="0"/>
                <a:cs typeface="Calibri" pitchFamily="34" charset="0"/>
              </a:rPr>
              <a:t>– definition of more subtle genetic and environmental risk factors</a:t>
            </a:r>
          </a:p>
          <a:p>
            <a:r>
              <a:rPr lang="en-US" sz="3000" dirty="0" smtClean="0">
                <a:latin typeface="Calibri" pitchFamily="34" charset="0"/>
                <a:cs typeface="Calibri" pitchFamily="34" charset="0"/>
              </a:rPr>
              <a:t>Targeted Therapy</a:t>
            </a:r>
          </a:p>
          <a:p>
            <a:pPr lvl="1"/>
            <a:r>
              <a:rPr lang="en-US" sz="3000" dirty="0" smtClean="0">
                <a:solidFill>
                  <a:schemeClr val="tx1"/>
                </a:solidFill>
                <a:latin typeface="Calibri" pitchFamily="34" charset="0"/>
                <a:cs typeface="Calibri" pitchFamily="34" charset="0"/>
              </a:rPr>
              <a:t>Molecular and otherwise</a:t>
            </a:r>
          </a:p>
          <a:p>
            <a:r>
              <a:rPr lang="en-US" sz="3000" dirty="0" smtClean="0">
                <a:latin typeface="Calibri" pitchFamily="34" charset="0"/>
                <a:cs typeface="Calibri" pitchFamily="34" charset="0"/>
              </a:rPr>
              <a:t>Screening</a:t>
            </a:r>
          </a:p>
          <a:p>
            <a:pPr lvl="1"/>
            <a:r>
              <a:rPr lang="en-US" sz="3000" dirty="0" smtClean="0">
                <a:solidFill>
                  <a:schemeClr val="tx1"/>
                </a:solidFill>
                <a:latin typeface="Calibri" pitchFamily="34" charset="0"/>
                <a:cs typeface="Calibri" pitchFamily="34" charset="0"/>
              </a:rPr>
              <a:t>Molecular Screening for early disease</a:t>
            </a:r>
          </a:p>
          <a:p>
            <a:pPr lvl="1"/>
            <a:r>
              <a:rPr lang="en-US" sz="3000" dirty="0" smtClean="0">
                <a:solidFill>
                  <a:schemeClr val="tx1"/>
                </a:solidFill>
                <a:latin typeface="Calibri" pitchFamily="34" charset="0"/>
                <a:cs typeface="Calibri" pitchFamily="34" charset="0"/>
              </a:rPr>
              <a:t>Genetic screening for inherited cancer susceptibility</a:t>
            </a:r>
          </a:p>
          <a:p>
            <a:pPr lvl="1"/>
            <a:r>
              <a:rPr lang="en-US" sz="3000" dirty="0" smtClean="0">
                <a:solidFill>
                  <a:schemeClr val="tx1"/>
                </a:solidFill>
                <a:latin typeface="Calibri" pitchFamily="34" charset="0"/>
                <a:cs typeface="Calibri" pitchFamily="34" charset="0"/>
              </a:rPr>
              <a:t>Conventional screening for non-genetic risk factors</a:t>
            </a:r>
          </a:p>
          <a:p>
            <a:pPr lvl="2"/>
            <a:r>
              <a:rPr lang="en-US" sz="3000" dirty="0" smtClean="0">
                <a:latin typeface="Calibri" pitchFamily="34" charset="0"/>
                <a:cs typeface="Calibri" pitchFamily="34" charset="0"/>
              </a:rPr>
              <a:t>Pap smear, colonoscopy, etc</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r>
              <a:rPr lang="en-US" sz="2800" b="1" dirty="0" smtClean="0">
                <a:latin typeface="Calibri" pitchFamily="34" charset="0"/>
                <a:cs typeface="Calibri" pitchFamily="34" charset="0"/>
              </a:rPr>
              <a:t>Clinical Presentation/Diagnosis</a:t>
            </a:r>
          </a:p>
          <a:p>
            <a:pPr lvl="1"/>
            <a:r>
              <a:rPr lang="en-US" sz="2800" dirty="0" smtClean="0">
                <a:solidFill>
                  <a:schemeClr val="tx1"/>
                </a:solidFill>
                <a:latin typeface="Calibri" pitchFamily="34" charset="0"/>
                <a:cs typeface="Calibri" pitchFamily="34" charset="0"/>
              </a:rPr>
              <a:t>pathologic LN in the neck may suggest primary site</a:t>
            </a:r>
          </a:p>
          <a:p>
            <a:pPr lvl="1"/>
            <a:r>
              <a:rPr lang="en-US" sz="2800" dirty="0" smtClean="0">
                <a:solidFill>
                  <a:schemeClr val="tx1"/>
                </a:solidFill>
                <a:latin typeface="Calibri" pitchFamily="34" charset="0"/>
                <a:cs typeface="Calibri" pitchFamily="34" charset="0"/>
              </a:rPr>
              <a:t> oral cavity CA spread to level I</a:t>
            </a:r>
          </a:p>
          <a:p>
            <a:pPr lvl="1"/>
            <a:r>
              <a:rPr lang="en-US" sz="2800" dirty="0" smtClean="0">
                <a:solidFill>
                  <a:schemeClr val="tx1"/>
                </a:solidFill>
                <a:latin typeface="Calibri" pitchFamily="34" charset="0"/>
                <a:cs typeface="Calibri" pitchFamily="34" charset="0"/>
              </a:rPr>
              <a:t> larynx CA- level II and III</a:t>
            </a:r>
          </a:p>
          <a:p>
            <a:pPr lvl="1"/>
            <a:r>
              <a:rPr lang="en-US" sz="2800" dirty="0" smtClean="0">
                <a:solidFill>
                  <a:schemeClr val="tx1"/>
                </a:solidFill>
                <a:latin typeface="Calibri" pitchFamily="34" charset="0"/>
                <a:cs typeface="Calibri" pitchFamily="34" charset="0"/>
              </a:rPr>
              <a:t>disease in IV, V →suspect thyroid or primary below neck</a:t>
            </a:r>
            <a:endParaRPr lang="en-US" sz="28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4876800" cy="715962"/>
          </a:xfrm>
        </p:spPr>
        <p:txBody>
          <a:bodyPr/>
          <a:lstStyle/>
          <a:p>
            <a:pPr eaLnBrk="1" hangingPunct="1">
              <a:defRPr/>
            </a:pPr>
            <a:r>
              <a:rPr lang="en-US" sz="3200" u="sng" dirty="0" smtClean="0">
                <a:latin typeface="Times New Roman" pitchFamily="18" charset="0"/>
                <a:cs typeface="Times New Roman" pitchFamily="18" charset="0"/>
              </a:rPr>
              <a:t>Management- Ct;</a:t>
            </a:r>
          </a:p>
        </p:txBody>
      </p:sp>
      <p:sp>
        <p:nvSpPr>
          <p:cNvPr id="19459" name="Rectangle 3"/>
          <p:cNvSpPr>
            <a:spLocks noGrp="1" noChangeArrowheads="1"/>
          </p:cNvSpPr>
          <p:nvPr>
            <p:ph idx="1"/>
          </p:nvPr>
        </p:nvSpPr>
        <p:spPr>
          <a:xfrm>
            <a:off x="457200" y="1295400"/>
            <a:ext cx="8229600" cy="5029200"/>
          </a:xfrm>
        </p:spPr>
        <p:txBody>
          <a:bodyPr>
            <a:normAutofit/>
          </a:bodyPr>
          <a:lstStyle/>
          <a:p>
            <a:pPr eaLnBrk="1" hangingPunct="1">
              <a:defRPr/>
            </a:pPr>
            <a:r>
              <a:rPr lang="en-US" sz="2400" dirty="0" smtClean="0">
                <a:latin typeface="Calibri" pitchFamily="34" charset="0"/>
                <a:cs typeface="Calibri" pitchFamily="34" charset="0"/>
              </a:rPr>
              <a:t>Previously Untreated stage I, II, Low-bulk stage III</a:t>
            </a:r>
          </a:p>
          <a:p>
            <a:pPr lvl="1" eaLnBrk="1" hangingPunct="1">
              <a:defRPr/>
            </a:pPr>
            <a:r>
              <a:rPr lang="en-US" sz="2400" dirty="0" smtClean="0">
                <a:solidFill>
                  <a:schemeClr val="tx1"/>
                </a:solidFill>
                <a:latin typeface="Calibri" pitchFamily="34" charset="0"/>
                <a:cs typeface="Calibri" pitchFamily="34" charset="0"/>
              </a:rPr>
              <a:t>Single-modality therapy with surgery or radiation</a:t>
            </a:r>
          </a:p>
          <a:p>
            <a:pPr lvl="1" eaLnBrk="1" hangingPunct="1">
              <a:defRPr/>
            </a:pPr>
            <a:r>
              <a:rPr lang="en-US" sz="2400" dirty="0" smtClean="0">
                <a:solidFill>
                  <a:schemeClr val="tx1"/>
                </a:solidFill>
                <a:latin typeface="Calibri" pitchFamily="34" charset="0"/>
                <a:cs typeface="Calibri" pitchFamily="34" charset="0"/>
              </a:rPr>
              <a:t>Cure rates are 52-100% depending on primary site</a:t>
            </a:r>
          </a:p>
          <a:p>
            <a:pPr lvl="1" eaLnBrk="1" hangingPunct="1">
              <a:defRPr/>
            </a:pPr>
            <a:r>
              <a:rPr lang="en-US" sz="2400" dirty="0" smtClean="0">
                <a:solidFill>
                  <a:schemeClr val="tx1"/>
                </a:solidFill>
                <a:latin typeface="Calibri" pitchFamily="34" charset="0"/>
                <a:cs typeface="Calibri" pitchFamily="34" charset="0"/>
              </a:rPr>
              <a:t>Which modality is chosen depends on local expertise, anticipated functional outcome, and patient preference</a:t>
            </a:r>
          </a:p>
          <a:p>
            <a:pPr eaLnBrk="1" hangingPunct="1">
              <a:defRPr/>
            </a:pPr>
            <a:r>
              <a:rPr lang="en-US" sz="2400" dirty="0" smtClean="0">
                <a:latin typeface="Calibri" pitchFamily="34" charset="0"/>
                <a:cs typeface="Calibri" pitchFamily="34" charset="0"/>
              </a:rPr>
              <a:t>Previously Untreated Higher bulk stage III, IV (T3,T4,N2,N3)</a:t>
            </a:r>
          </a:p>
          <a:p>
            <a:pPr lvl="1" eaLnBrk="1" hangingPunct="1">
              <a:defRPr/>
            </a:pPr>
            <a:r>
              <a:rPr lang="en-US" sz="2400" dirty="0" smtClean="0">
                <a:solidFill>
                  <a:schemeClr val="tx1"/>
                </a:solidFill>
                <a:latin typeface="Calibri" pitchFamily="34" charset="0"/>
                <a:cs typeface="Calibri" pitchFamily="34" charset="0"/>
              </a:rPr>
              <a:t>If resectable -  surgery followed by RT +/- chemo based on path (favored option  for oral cavity) OR chemo and radiation, with surgery upon relapse</a:t>
            </a:r>
          </a:p>
          <a:p>
            <a:pPr lvl="1" eaLnBrk="1" hangingPunct="1">
              <a:defRPr/>
            </a:pPr>
            <a:r>
              <a:rPr lang="en-US" sz="2400" dirty="0" smtClean="0">
                <a:solidFill>
                  <a:schemeClr val="tx1"/>
                </a:solidFill>
                <a:latin typeface="Calibri" pitchFamily="34" charset="0"/>
                <a:cs typeface="Calibri" pitchFamily="34" charset="0"/>
              </a:rPr>
              <a:t>If unresectable - chemo and radiation together</a:t>
            </a:r>
          </a:p>
          <a:p>
            <a:pPr lvl="1" eaLnBrk="1" hangingPunct="1">
              <a:defRPr/>
            </a:pPr>
            <a:r>
              <a:rPr lang="en-US" sz="2400" dirty="0" smtClean="0">
                <a:solidFill>
                  <a:schemeClr val="tx1"/>
                </a:solidFill>
                <a:latin typeface="Calibri" pitchFamily="34" charset="0"/>
                <a:cs typeface="Calibri" pitchFamily="34" charset="0"/>
              </a:rPr>
              <a:t>Cure rates are 10-65% and often at the cost of cosmetic and functional disability</a:t>
            </a:r>
          </a:p>
        </p:txBody>
      </p:sp>
    </p:spTree>
    <p:extLst>
      <p:ext uri="{BB962C8B-B14F-4D97-AF65-F5344CB8AC3E}">
        <p14:creationId xmlns:p14="http://schemas.microsoft.com/office/powerpoint/2010/main" xmlns="" val="6160238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defRPr/>
            </a:pPr>
            <a:r>
              <a:rPr lang="en-US" sz="3200" u="sng" dirty="0" smtClean="0">
                <a:latin typeface="Times New Roman" pitchFamily="18" charset="0"/>
                <a:cs typeface="Times New Roman" pitchFamily="18" charset="0"/>
              </a:rPr>
              <a:t>Management- Recurrent/Relapsed Head and Neck Cancer</a:t>
            </a:r>
          </a:p>
        </p:txBody>
      </p:sp>
      <p:sp>
        <p:nvSpPr>
          <p:cNvPr id="20483" name="Rectangle 3"/>
          <p:cNvSpPr>
            <a:spLocks noGrp="1" noChangeArrowheads="1"/>
          </p:cNvSpPr>
          <p:nvPr>
            <p:ph idx="1"/>
          </p:nvPr>
        </p:nvSpPr>
        <p:spPr/>
        <p:txBody>
          <a:bodyPr/>
          <a:lstStyle/>
          <a:p>
            <a:pPr eaLnBrk="1" hangingPunct="1">
              <a:defRPr/>
            </a:pPr>
            <a:r>
              <a:rPr lang="en-US" sz="2800" dirty="0" smtClean="0">
                <a:latin typeface="Calibri" pitchFamily="34" charset="0"/>
                <a:cs typeface="Calibri" pitchFamily="34" charset="0"/>
              </a:rPr>
              <a:t>Recurrent disease – If salvage surgery feasible, surgery</a:t>
            </a:r>
          </a:p>
          <a:p>
            <a:pPr eaLnBrk="1" hangingPunct="1">
              <a:defRPr/>
            </a:pPr>
            <a:r>
              <a:rPr lang="en-US" sz="2800" dirty="0" smtClean="0">
                <a:latin typeface="Calibri" pitchFamily="34" charset="0"/>
                <a:cs typeface="Calibri" pitchFamily="34" charset="0"/>
              </a:rPr>
              <a:t>OR if no prior radiation, then radiation indicated + chemo</a:t>
            </a:r>
          </a:p>
          <a:p>
            <a:pPr eaLnBrk="1" hangingPunct="1">
              <a:defRPr/>
            </a:pPr>
            <a:r>
              <a:rPr lang="en-US" sz="2800" dirty="0" smtClean="0">
                <a:latin typeface="Calibri" pitchFamily="34" charset="0"/>
                <a:cs typeface="Calibri" pitchFamily="34" charset="0"/>
              </a:rPr>
              <a:t>Median survival is 5-9 months</a:t>
            </a:r>
            <a:r>
              <a:rPr lang="en-US" sz="2800" dirty="0" smtClean="0">
                <a:latin typeface="Times New Roman" pitchFamily="18" charset="0"/>
                <a:cs typeface="Times New Roman" pitchFamily="18" charset="0"/>
              </a:rPr>
              <a:t>.</a:t>
            </a:r>
          </a:p>
          <a:p>
            <a:pPr eaLnBrk="1" hangingPunct="1">
              <a:defRPr/>
            </a:pPr>
            <a:endParaRPr lang="en-US" sz="2400" dirty="0" smtClean="0">
              <a:cs typeface="Arial" charset="0"/>
            </a:endParaRPr>
          </a:p>
        </p:txBody>
      </p:sp>
    </p:spTree>
    <p:extLst>
      <p:ext uri="{BB962C8B-B14F-4D97-AF65-F5344CB8AC3E}">
        <p14:creationId xmlns:p14="http://schemas.microsoft.com/office/powerpoint/2010/main" xmlns="" val="79754600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8600" y="228600"/>
            <a:ext cx="5791200" cy="685800"/>
          </a:xfrm>
        </p:spPr>
        <p:txBody>
          <a:bodyPr>
            <a:normAutofit fontScale="90000"/>
          </a:bodyPr>
          <a:lstStyle/>
          <a:p>
            <a:pPr eaLnBrk="1" hangingPunct="1">
              <a:defRPr/>
            </a:pPr>
            <a:r>
              <a:rPr lang="en-US" sz="4000" u="sng" dirty="0" smtClean="0">
                <a:cs typeface="+mj-cs"/>
              </a:rPr>
              <a:t>Principles of surgery</a:t>
            </a:r>
            <a:r>
              <a:rPr lang="en-US" sz="4000" dirty="0" smtClean="0">
                <a:cs typeface="+mj-cs"/>
              </a:rPr>
              <a:t>:</a:t>
            </a:r>
          </a:p>
        </p:txBody>
      </p:sp>
      <p:sp>
        <p:nvSpPr>
          <p:cNvPr id="49155" name="Rectangle 3"/>
          <p:cNvSpPr>
            <a:spLocks noGrp="1" noChangeArrowheads="1"/>
          </p:cNvSpPr>
          <p:nvPr>
            <p:ph idx="1"/>
          </p:nvPr>
        </p:nvSpPr>
        <p:spPr>
          <a:xfrm>
            <a:off x="304800" y="1143000"/>
            <a:ext cx="8458200" cy="5334000"/>
          </a:xfrm>
        </p:spPr>
        <p:txBody>
          <a:bodyPr>
            <a:noAutofit/>
          </a:bodyPr>
          <a:lstStyle/>
          <a:p>
            <a:pPr eaLnBrk="1" hangingPunct="1">
              <a:defRPr/>
            </a:pPr>
            <a:r>
              <a:rPr lang="en-US" sz="2800" dirty="0" smtClean="0">
                <a:latin typeface="Calibri" pitchFamily="34" charset="0"/>
                <a:cs typeface="Calibri" pitchFamily="34" charset="0"/>
              </a:rPr>
              <a:t>Goal: Complete removal of the tumor with negative margins.</a:t>
            </a:r>
          </a:p>
          <a:p>
            <a:pPr eaLnBrk="1" hangingPunct="1">
              <a:defRPr/>
            </a:pPr>
            <a:r>
              <a:rPr lang="en-US" sz="2800" dirty="0" smtClean="0">
                <a:latin typeface="Calibri" pitchFamily="34" charset="0"/>
                <a:cs typeface="Calibri" pitchFamily="34" charset="0"/>
              </a:rPr>
              <a:t>A comprehensive neck dissection involves the en bloc removal of all five lymph node levels. The sternocleidomastoid muscle, the internal jugular vein, and the spinal accessory nerve are jeopardized. If not called radical neck dissection.</a:t>
            </a:r>
          </a:p>
          <a:p>
            <a:pPr eaLnBrk="1" hangingPunct="1">
              <a:defRPr/>
            </a:pPr>
            <a:r>
              <a:rPr lang="en-US" sz="2800" dirty="0" smtClean="0">
                <a:latin typeface="Calibri" pitchFamily="34" charset="0"/>
                <a:cs typeface="Calibri" pitchFamily="34" charset="0"/>
              </a:rPr>
              <a:t>Done when cancerous lymph nodes are suspected or known to be present.</a:t>
            </a:r>
          </a:p>
          <a:p>
            <a:pPr eaLnBrk="1" hangingPunct="1">
              <a:defRPr/>
            </a:pPr>
            <a:r>
              <a:rPr lang="en-US" sz="2800" dirty="0" smtClean="0">
                <a:latin typeface="Calibri" pitchFamily="34" charset="0"/>
                <a:cs typeface="Calibri" pitchFamily="34" charset="0"/>
              </a:rPr>
              <a:t>Selective neck dissections are used, whereby fewer than five lymph node levels are removed, done when there are no palpable lymph nodes.</a:t>
            </a:r>
          </a:p>
          <a:p>
            <a:pPr eaLnBrk="1" hangingPunct="1">
              <a:defRPr/>
            </a:pPr>
            <a:endParaRPr lang="en-US" sz="2800" dirty="0" smtClean="0">
              <a:cs typeface="+mn-cs"/>
            </a:endParaRPr>
          </a:p>
        </p:txBody>
      </p:sp>
    </p:spTree>
    <p:extLst>
      <p:ext uri="{BB962C8B-B14F-4D97-AF65-F5344CB8AC3E}">
        <p14:creationId xmlns:p14="http://schemas.microsoft.com/office/powerpoint/2010/main" xmlns="" val="113147185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8600" y="228600"/>
            <a:ext cx="7162800" cy="639763"/>
          </a:xfrm>
        </p:spPr>
        <p:txBody>
          <a:bodyPr>
            <a:normAutofit fontScale="90000"/>
          </a:bodyPr>
          <a:lstStyle/>
          <a:p>
            <a:pPr eaLnBrk="1" hangingPunct="1">
              <a:defRPr/>
            </a:pPr>
            <a:r>
              <a:rPr lang="en-US" sz="4000" u="sng" dirty="0" smtClean="0">
                <a:cs typeface="+mj-cs"/>
              </a:rPr>
              <a:t>Principles of Radiotherapy:</a:t>
            </a:r>
          </a:p>
        </p:txBody>
      </p:sp>
      <p:sp>
        <p:nvSpPr>
          <p:cNvPr id="50179" name="Rectangle 3"/>
          <p:cNvSpPr>
            <a:spLocks noGrp="1" noChangeArrowheads="1"/>
          </p:cNvSpPr>
          <p:nvPr>
            <p:ph idx="1"/>
          </p:nvPr>
        </p:nvSpPr>
        <p:spPr>
          <a:xfrm>
            <a:off x="381000" y="1371600"/>
            <a:ext cx="8305800" cy="5181600"/>
          </a:xfrm>
        </p:spPr>
        <p:txBody>
          <a:bodyPr>
            <a:normAutofit/>
          </a:bodyPr>
          <a:lstStyle/>
          <a:p>
            <a:pPr eaLnBrk="1" hangingPunct="1">
              <a:defRPr/>
            </a:pPr>
            <a:r>
              <a:rPr lang="en-US" sz="2800" dirty="0" smtClean="0">
                <a:latin typeface="Calibri" pitchFamily="34" charset="0"/>
                <a:cs typeface="Calibri" pitchFamily="34" charset="0"/>
              </a:rPr>
              <a:t>Can be used as a single modality to treat early-stage disease.</a:t>
            </a:r>
          </a:p>
          <a:p>
            <a:pPr eaLnBrk="1" hangingPunct="1">
              <a:defRPr/>
            </a:pPr>
            <a:r>
              <a:rPr lang="en-US" sz="2800" dirty="0" smtClean="0">
                <a:latin typeface="Calibri" pitchFamily="34" charset="0"/>
                <a:cs typeface="Calibri" pitchFamily="34" charset="0"/>
              </a:rPr>
              <a:t>Standard, once-daily fractionation consists of 2.0 Gy per day with a total dose of 70 Gy or greater to the primary site and gross adenopathy and 50 Gy or greater to uninvolved nodal stations at risk.</a:t>
            </a:r>
          </a:p>
          <a:p>
            <a:pPr eaLnBrk="1" hangingPunct="1">
              <a:defRPr/>
            </a:pPr>
            <a:r>
              <a:rPr lang="en-US" sz="2800" dirty="0" smtClean="0">
                <a:latin typeface="Calibri" pitchFamily="34" charset="0"/>
                <a:cs typeface="Calibri" pitchFamily="34" charset="0"/>
              </a:rPr>
              <a:t>When given postoperatively, the total dose to the primary site and involved nodal stations is 60 Gy or greater, and the dose to uninvolved nodal stations at risk is 50 Gy or greater. </a:t>
            </a:r>
          </a:p>
          <a:p>
            <a:pPr eaLnBrk="1" hangingPunct="1">
              <a:defRPr/>
            </a:pPr>
            <a:endParaRPr lang="en-US" sz="2000" dirty="0" smtClean="0">
              <a:latin typeface="Calibri" pitchFamily="34" charset="0"/>
              <a:cs typeface="Calibri" pitchFamily="34" charset="0"/>
            </a:endParaRPr>
          </a:p>
        </p:txBody>
      </p:sp>
    </p:spTree>
    <p:extLst>
      <p:ext uri="{BB962C8B-B14F-4D97-AF65-F5344CB8AC3E}">
        <p14:creationId xmlns:p14="http://schemas.microsoft.com/office/powerpoint/2010/main" xmlns="" val="167050689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38600" cy="563562"/>
          </a:xfrm>
        </p:spPr>
        <p:txBody>
          <a:bodyPr>
            <a:normAutofit fontScale="90000"/>
          </a:bodyPr>
          <a:lstStyle/>
          <a:p>
            <a:r>
              <a:rPr lang="en-US" u="sng" dirty="0" smtClean="0"/>
              <a:t>Radiotherapy ct;</a:t>
            </a:r>
            <a:endParaRPr lang="en-US" u="sng" dirty="0"/>
          </a:p>
        </p:txBody>
      </p:sp>
      <p:sp>
        <p:nvSpPr>
          <p:cNvPr id="3" name="Content Placeholder 2"/>
          <p:cNvSpPr>
            <a:spLocks noGrp="1"/>
          </p:cNvSpPr>
          <p:nvPr>
            <p:ph idx="1"/>
          </p:nvPr>
        </p:nvSpPr>
        <p:spPr/>
        <p:txBody>
          <a:bodyPr>
            <a:normAutofit fontScale="92500" lnSpcReduction="10000"/>
          </a:bodyPr>
          <a:lstStyle/>
          <a:p>
            <a:pPr>
              <a:defRPr/>
            </a:pPr>
            <a:r>
              <a:rPr lang="en-US" sz="3000" dirty="0">
                <a:latin typeface="Calibri" pitchFamily="34" charset="0"/>
                <a:cs typeface="Calibri" pitchFamily="34" charset="0"/>
              </a:rPr>
              <a:t>Postoperative radiation generally begins 4 to 6 weeks after surgery.</a:t>
            </a:r>
          </a:p>
          <a:p>
            <a:pPr>
              <a:defRPr/>
            </a:pPr>
            <a:r>
              <a:rPr lang="en-US" sz="3000" dirty="0">
                <a:latin typeface="Calibri" pitchFamily="34" charset="0"/>
                <a:cs typeface="Calibri" pitchFamily="34" charset="0"/>
              </a:rPr>
              <a:t>Hyperfractionation being studied: but no significant differences in overall survival were demonstrated, a recent metaanalysis indicated a significant improvement in absolute survival at 5 years (3.4%; p = 0.003) with altered-fractionation approaches.</a:t>
            </a:r>
          </a:p>
          <a:p>
            <a:pPr>
              <a:defRPr/>
            </a:pPr>
            <a:r>
              <a:rPr lang="en-US" sz="3000" dirty="0">
                <a:latin typeface="Calibri" pitchFamily="34" charset="0"/>
                <a:cs typeface="Calibri" pitchFamily="34" charset="0"/>
              </a:rPr>
              <a:t>Increased acute toxicity and hence not recommended </a:t>
            </a:r>
            <a:r>
              <a:rPr lang="en-US" sz="3000" dirty="0" smtClean="0">
                <a:latin typeface="Calibri" pitchFamily="34" charset="0"/>
                <a:cs typeface="Calibri" pitchFamily="34" charset="0"/>
              </a:rPr>
              <a:t>routinely</a:t>
            </a:r>
            <a:r>
              <a:rPr lang="en-US" sz="3000" dirty="0">
                <a:latin typeface="Calibri" pitchFamily="34" charset="0"/>
                <a:cs typeface="Calibri" pitchFamily="34" charset="0"/>
              </a:rPr>
              <a:t>.</a:t>
            </a:r>
          </a:p>
          <a:p>
            <a:pPr>
              <a:defRPr/>
            </a:pPr>
            <a:r>
              <a:rPr lang="en-US" sz="3000" dirty="0">
                <a:latin typeface="Calibri" pitchFamily="34" charset="0"/>
                <a:cs typeface="Calibri" pitchFamily="34" charset="0"/>
              </a:rPr>
              <a:t>IMRT is being used.</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152401"/>
            <a:ext cx="6781800" cy="533400"/>
          </a:xfrm>
        </p:spPr>
        <p:txBody>
          <a:bodyPr>
            <a:normAutofit/>
          </a:bodyPr>
          <a:lstStyle/>
          <a:p>
            <a:pPr eaLnBrk="1" hangingPunct="1">
              <a:defRPr/>
            </a:pPr>
            <a:r>
              <a:rPr lang="en-US" sz="3200" dirty="0" smtClean="0">
                <a:cs typeface="+mj-cs"/>
              </a:rPr>
              <a:t> </a:t>
            </a:r>
            <a:r>
              <a:rPr lang="en-US" sz="3200" u="sng" dirty="0" smtClean="0">
                <a:cs typeface="+mj-cs"/>
              </a:rPr>
              <a:t>Principles of Chemotherapy</a:t>
            </a:r>
          </a:p>
        </p:txBody>
      </p:sp>
      <p:sp>
        <p:nvSpPr>
          <p:cNvPr id="21507" name="Rectangle 3"/>
          <p:cNvSpPr>
            <a:spLocks noGrp="1" noChangeArrowheads="1"/>
          </p:cNvSpPr>
          <p:nvPr>
            <p:ph idx="1"/>
          </p:nvPr>
        </p:nvSpPr>
        <p:spPr>
          <a:xfrm>
            <a:off x="457200" y="838200"/>
            <a:ext cx="8229600" cy="5867400"/>
          </a:xfrm>
        </p:spPr>
        <p:txBody>
          <a:bodyPr>
            <a:normAutofit fontScale="92500"/>
          </a:bodyPr>
          <a:lstStyle/>
          <a:p>
            <a:pPr eaLnBrk="1" hangingPunct="1">
              <a:defRPr/>
            </a:pPr>
            <a:r>
              <a:rPr lang="en-US" sz="2800" dirty="0" smtClean="0">
                <a:latin typeface="Calibri" pitchFamily="34" charset="0"/>
                <a:cs typeface="Calibri" pitchFamily="34" charset="0"/>
              </a:rPr>
              <a:t>Chemotherapy as a single modality is not curative for patients with H&amp;N cancer </a:t>
            </a:r>
          </a:p>
          <a:p>
            <a:pPr eaLnBrk="1" hangingPunct="1">
              <a:defRPr/>
            </a:pPr>
            <a:r>
              <a:rPr lang="en-US" sz="2800" dirty="0" smtClean="0">
                <a:latin typeface="Calibri" pitchFamily="34" charset="0"/>
                <a:cs typeface="Calibri" pitchFamily="34" charset="0"/>
              </a:rPr>
              <a:t>In unresectable squamous cell CA of H&amp;N, concurrent chemo RT has been shown to increase ⁭survival as compared to RT alone</a:t>
            </a:r>
          </a:p>
          <a:p>
            <a:pPr eaLnBrk="1" hangingPunct="1">
              <a:defRPr/>
            </a:pPr>
            <a:r>
              <a:rPr lang="en-US" sz="2800" dirty="0" smtClean="0">
                <a:latin typeface="Calibri" pitchFamily="34" charset="0"/>
                <a:cs typeface="Calibri" pitchFamily="34" charset="0"/>
              </a:rPr>
              <a:t>For pts with locally advanced CA hypopharynx/larynx- </a:t>
            </a:r>
            <a:r>
              <a:rPr lang="en-US" sz="2800" i="1" dirty="0">
                <a:latin typeface="Calibri" pitchFamily="34" charset="0"/>
                <a:cs typeface="Calibri" pitchFamily="34" charset="0"/>
              </a:rPr>
              <a:t>C</a:t>
            </a:r>
            <a:r>
              <a:rPr lang="en-US" sz="2800" i="1" dirty="0" smtClean="0">
                <a:latin typeface="Calibri" pitchFamily="34" charset="0"/>
                <a:cs typeface="Calibri" pitchFamily="34" charset="0"/>
              </a:rPr>
              <a:t>hemoRT  with surgery reserved for salvage compared to upfront surgery offers a significant chance of preservation of the larynx without compromising survival</a:t>
            </a:r>
          </a:p>
          <a:p>
            <a:pPr eaLnBrk="1" hangingPunct="1">
              <a:defRPr/>
            </a:pPr>
            <a:r>
              <a:rPr lang="en-US" sz="2800" dirty="0" smtClean="0">
                <a:latin typeface="Calibri" pitchFamily="34" charset="0"/>
                <a:cs typeface="Calibri" pitchFamily="34" charset="0"/>
              </a:rPr>
              <a:t>Drugs used:</a:t>
            </a:r>
          </a:p>
          <a:p>
            <a:pPr lvl="1" eaLnBrk="1" hangingPunct="1">
              <a:defRPr/>
            </a:pPr>
            <a:r>
              <a:rPr lang="en-US" dirty="0" smtClean="0">
                <a:solidFill>
                  <a:schemeClr val="tx1"/>
                </a:solidFill>
                <a:latin typeface="Calibri" pitchFamily="34" charset="0"/>
                <a:cs typeface="Calibri" pitchFamily="34" charset="0"/>
              </a:rPr>
              <a:t>Cisplatin and infusional 5-FU → response in 60-90% of previously untreated patients; clinical CR in 20-50%</a:t>
            </a:r>
          </a:p>
          <a:p>
            <a:pPr lvl="1" eaLnBrk="1" hangingPunct="1">
              <a:defRPr/>
            </a:pPr>
            <a:r>
              <a:rPr lang="en-US" dirty="0" smtClean="0">
                <a:solidFill>
                  <a:schemeClr val="tx1"/>
                </a:solidFill>
                <a:latin typeface="Calibri" pitchFamily="34" charset="0"/>
                <a:cs typeface="Calibri" pitchFamily="34" charset="0"/>
              </a:rPr>
              <a:t>Other agents: MTX, carboplatin, paclitaxel, docetaxel, ifosfamide, topotecan, irinotecan response rates are 13-31%</a:t>
            </a:r>
          </a:p>
          <a:p>
            <a:pPr eaLnBrk="1" hangingPunct="1">
              <a:defRPr/>
            </a:pPr>
            <a:endParaRPr lang="en-US" sz="2000" dirty="0" smtClean="0">
              <a:cs typeface="Arial" charset="0"/>
            </a:endParaRPr>
          </a:p>
        </p:txBody>
      </p:sp>
    </p:spTree>
    <p:extLst>
      <p:ext uri="{BB962C8B-B14F-4D97-AF65-F5344CB8AC3E}">
        <p14:creationId xmlns:p14="http://schemas.microsoft.com/office/powerpoint/2010/main" xmlns="" val="405526910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95600" cy="1143000"/>
          </a:xfrm>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800" dirty="0" smtClean="0">
                <a:latin typeface="Calibri" pitchFamily="34" charset="0"/>
                <a:cs typeface="Calibri" pitchFamily="34" charset="0"/>
              </a:rPr>
              <a:t>When possible surgery is the first option;</a:t>
            </a:r>
          </a:p>
          <a:p>
            <a:r>
              <a:rPr lang="en-US" sz="2800" dirty="0" smtClean="0">
                <a:latin typeface="Calibri" pitchFamily="34" charset="0"/>
                <a:cs typeface="Calibri" pitchFamily="34" charset="0"/>
              </a:rPr>
              <a:t>Unless we are trying to save the organ</a:t>
            </a:r>
          </a:p>
          <a:p>
            <a:r>
              <a:rPr lang="en-US" sz="2800" dirty="0" smtClean="0">
                <a:latin typeface="Calibri" pitchFamily="34" charset="0"/>
                <a:cs typeface="Calibri" pitchFamily="34" charset="0"/>
              </a:rPr>
              <a:t>We then try chemotherapy and radiation together.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Ct;</a:t>
            </a:r>
            <a:endParaRPr lang="en-US" dirty="0"/>
          </a:p>
        </p:txBody>
      </p:sp>
      <p:pic>
        <p:nvPicPr>
          <p:cNvPr id="4" name="Picture 5"/>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l="18753" t="23753" r="18753" b="26253"/>
          <a:stretch>
            <a:fillRect/>
          </a:stretch>
        </p:blipFill>
        <p:spPr>
          <a:xfrm>
            <a:off x="533400" y="990600"/>
            <a:ext cx="8000999" cy="5638800"/>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304800"/>
            <a:ext cx="8229600" cy="5821363"/>
          </a:xfrm>
        </p:spPr>
        <p:txBody>
          <a:bodyPr>
            <a:normAutofit/>
          </a:bodyPr>
          <a:lstStyle/>
          <a:p>
            <a:pPr>
              <a:lnSpc>
                <a:spcPct val="90000"/>
              </a:lnSpc>
              <a:defRPr/>
            </a:pPr>
            <a:r>
              <a:rPr lang="en-US" sz="2800" b="1" dirty="0">
                <a:latin typeface="Calibri" pitchFamily="34" charset="0"/>
                <a:cs typeface="Calibri" pitchFamily="34" charset="0"/>
              </a:rPr>
              <a:t>Adjuvant chemo </a:t>
            </a:r>
            <a:r>
              <a:rPr lang="en-US" sz="2800" b="1" dirty="0" smtClean="0">
                <a:latin typeface="Calibri" pitchFamily="34" charset="0"/>
                <a:cs typeface="Calibri" pitchFamily="34" charset="0"/>
              </a:rPr>
              <a:t>RT-</a:t>
            </a:r>
          </a:p>
          <a:p>
            <a:pPr>
              <a:lnSpc>
                <a:spcPct val="90000"/>
              </a:lnSpc>
              <a:buNone/>
              <a:defRPr/>
            </a:pPr>
            <a:r>
              <a:rPr lang="en-US" sz="2800" dirty="0">
                <a:latin typeface="Calibri" pitchFamily="34" charset="0"/>
                <a:cs typeface="Calibri" pitchFamily="34" charset="0"/>
              </a:rPr>
              <a:t>	</a:t>
            </a:r>
            <a:r>
              <a:rPr lang="en-US" sz="2800" dirty="0" smtClean="0">
                <a:latin typeface="Calibri" pitchFamily="34" charset="0"/>
                <a:cs typeface="Calibri" pitchFamily="34" charset="0"/>
              </a:rPr>
              <a:t>Cisplatin + RT adjuvant cat 1 if positive margins and extra capsular extension in involved LN</a:t>
            </a:r>
            <a:r>
              <a:rPr lang="ja-JP" altLang="en-US" sz="2800" dirty="0" smtClean="0">
                <a:latin typeface="Calibri" pitchFamily="34" charset="0"/>
                <a:cs typeface="Calibri" pitchFamily="34" charset="0"/>
              </a:rPr>
              <a:t>’</a:t>
            </a:r>
            <a:r>
              <a:rPr lang="en-US" sz="2800" dirty="0" smtClean="0">
                <a:latin typeface="Calibri" pitchFamily="34" charset="0"/>
                <a:cs typeface="Calibri" pitchFamily="34" charset="0"/>
              </a:rPr>
              <a:t>s.</a:t>
            </a:r>
          </a:p>
          <a:p>
            <a:pPr eaLnBrk="1" hangingPunct="1">
              <a:lnSpc>
                <a:spcPct val="90000"/>
              </a:lnSpc>
              <a:buNone/>
              <a:defRPr/>
            </a:pPr>
            <a:r>
              <a:rPr lang="en-US" sz="2800" dirty="0">
                <a:latin typeface="Calibri" pitchFamily="34" charset="0"/>
                <a:cs typeface="Calibri" pitchFamily="34" charset="0"/>
              </a:rPr>
              <a:t>	</a:t>
            </a:r>
            <a:r>
              <a:rPr lang="en-US" sz="2800" dirty="0" smtClean="0">
                <a:latin typeface="Calibri" pitchFamily="34" charset="0"/>
                <a:cs typeface="Calibri" pitchFamily="34" charset="0"/>
              </a:rPr>
              <a:t>For everything else like positive LN, perineural involvement only adjuvant RT, cat 1.</a:t>
            </a:r>
          </a:p>
          <a:p>
            <a:pPr>
              <a:lnSpc>
                <a:spcPct val="90000"/>
              </a:lnSpc>
              <a:defRPr/>
            </a:pPr>
            <a:r>
              <a:rPr lang="en-US" sz="2800" b="1" dirty="0">
                <a:latin typeface="Calibri" pitchFamily="34" charset="0"/>
                <a:cs typeface="Calibri" pitchFamily="34" charset="0"/>
              </a:rPr>
              <a:t>Targeted </a:t>
            </a:r>
            <a:r>
              <a:rPr lang="en-US" sz="2800" b="1" dirty="0" smtClean="0">
                <a:latin typeface="Calibri" pitchFamily="34" charset="0"/>
                <a:cs typeface="Calibri" pitchFamily="34" charset="0"/>
              </a:rPr>
              <a:t>therapies-</a:t>
            </a:r>
          </a:p>
          <a:p>
            <a:pPr lvl="1">
              <a:lnSpc>
                <a:spcPct val="90000"/>
              </a:lnSpc>
              <a:buNone/>
              <a:defRPr/>
            </a:pPr>
            <a:r>
              <a:rPr lang="en-US" sz="2800" dirty="0">
                <a:solidFill>
                  <a:schemeClr val="tx1"/>
                </a:solidFill>
                <a:latin typeface="Calibri" pitchFamily="34" charset="0"/>
                <a:cs typeface="Calibri" pitchFamily="34" charset="0"/>
              </a:rPr>
              <a:t>Cetuximab studied in combination with RT and compared </a:t>
            </a:r>
            <a:r>
              <a:rPr lang="en-US" sz="2800" dirty="0" smtClean="0">
                <a:solidFill>
                  <a:schemeClr val="tx1"/>
                </a:solidFill>
                <a:latin typeface="Calibri" pitchFamily="34" charset="0"/>
                <a:cs typeface="Calibri" pitchFamily="34" charset="0"/>
              </a:rPr>
              <a:t>to RT </a:t>
            </a:r>
            <a:r>
              <a:rPr lang="en-US" sz="2800" dirty="0">
                <a:solidFill>
                  <a:schemeClr val="tx1"/>
                </a:solidFill>
                <a:latin typeface="Calibri" pitchFamily="34" charset="0"/>
                <a:cs typeface="Calibri" pitchFamily="34" charset="0"/>
              </a:rPr>
              <a:t>alone</a:t>
            </a:r>
            <a:r>
              <a:rPr lang="en-US" sz="2800" dirty="0" smtClean="0">
                <a:solidFill>
                  <a:schemeClr val="tx1"/>
                </a:solidFill>
                <a:latin typeface="Calibri" pitchFamily="34" charset="0"/>
                <a:cs typeface="Calibri" pitchFamily="34" charset="0"/>
              </a:rPr>
              <a:t>.</a:t>
            </a:r>
          </a:p>
          <a:p>
            <a:pPr lvl="1">
              <a:lnSpc>
                <a:spcPct val="90000"/>
              </a:lnSpc>
              <a:buNone/>
              <a:defRPr/>
            </a:pPr>
            <a:r>
              <a:rPr lang="en-US" sz="2800" dirty="0">
                <a:solidFill>
                  <a:schemeClr val="tx1"/>
                </a:solidFill>
                <a:latin typeface="Calibri" pitchFamily="34" charset="0"/>
                <a:cs typeface="Calibri" pitchFamily="34" charset="0"/>
              </a:rPr>
              <a:t>Showed improved loco regional and OS rates.</a:t>
            </a:r>
          </a:p>
          <a:p>
            <a:pPr lvl="1">
              <a:lnSpc>
                <a:spcPct val="90000"/>
              </a:lnSpc>
              <a:buNone/>
              <a:defRPr/>
            </a:pPr>
            <a:endParaRPr lang="en-US" sz="2400" dirty="0"/>
          </a:p>
          <a:p>
            <a:pPr lvl="1">
              <a:lnSpc>
                <a:spcPct val="90000"/>
              </a:lnSpc>
              <a:buNone/>
              <a:defRPr/>
            </a:pPr>
            <a:endParaRPr lang="en-US" sz="24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7993980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81200" y="304800"/>
            <a:ext cx="2971800" cy="609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9471028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657600" cy="1143000"/>
          </a:xfrm>
        </p:spPr>
        <p:txBody>
          <a:bodyPr>
            <a:normAutofit fontScale="90000"/>
          </a:bodyPr>
          <a:lstStyle/>
          <a:p>
            <a:r>
              <a:rPr lang="en-US" dirty="0" smtClean="0">
                <a:latin typeface="Times New Roman" pitchFamily="18" charset="0"/>
                <a:cs typeface="Times New Roman" pitchFamily="18" charset="0"/>
              </a:rPr>
              <a:t>SUMMARY;</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lstStyle/>
          <a:p>
            <a:r>
              <a:rPr lang="en-US" dirty="0" smtClean="0">
                <a:latin typeface="Calibri" pitchFamily="34" charset="0"/>
                <a:cs typeface="Calibri" pitchFamily="34" charset="0"/>
              </a:rPr>
              <a:t>Multimodality therapy for all but very early stages: surgery, radiation with adjuvant chemotherapy</a:t>
            </a:r>
          </a:p>
          <a:p>
            <a:r>
              <a:rPr lang="en-US" dirty="0" smtClean="0">
                <a:latin typeface="Calibri" pitchFamily="34" charset="0"/>
                <a:cs typeface="Calibri" pitchFamily="34" charset="0"/>
              </a:rPr>
              <a:t>Significant morbidity due to therapy is possible: cosmesis, decreased saliva, swallowing dysfunction, social dysfunction</a:t>
            </a:r>
          </a:p>
          <a:p>
            <a:r>
              <a:rPr lang="en-US" dirty="0" smtClean="0">
                <a:latin typeface="Calibri" pitchFamily="34" charset="0"/>
                <a:cs typeface="Calibri" pitchFamily="34" charset="0"/>
              </a:rPr>
              <a:t>Novel molecular directed therapies incorporated into next generation trials</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THE END!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cs typeface="+mj-cs"/>
              </a:rPr>
              <a:t>Anatomy of the Head and Neck</a:t>
            </a:r>
            <a:endParaRPr lang="en-US" dirty="0"/>
          </a:p>
        </p:txBody>
      </p:sp>
      <p:pic>
        <p:nvPicPr>
          <p:cNvPr id="4" name="Picture 5" descr="Anatomy_of_the_head_an_neck"/>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a:xfrm>
            <a:off x="1528762" y="1761331"/>
            <a:ext cx="5095875" cy="4543425"/>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EPIDEMIOLOGY</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r>
              <a:rPr lang="en-US" sz="2800" dirty="0" smtClean="0">
                <a:latin typeface="Calibri" pitchFamily="34" charset="0"/>
                <a:cs typeface="Calibri" pitchFamily="34" charset="0"/>
              </a:rPr>
              <a:t>M:F is 2:1 but as high as 7:1 in CA-larynx</a:t>
            </a:r>
          </a:p>
          <a:p>
            <a:r>
              <a:rPr lang="en-US" sz="2800" b="1" dirty="0">
                <a:latin typeface="Calibri" pitchFamily="34" charset="0"/>
                <a:cs typeface="Calibri" pitchFamily="34" charset="0"/>
              </a:rPr>
              <a:t>Retrospective hospital-based descriptive </a:t>
            </a:r>
            <a:r>
              <a:rPr lang="en-US" sz="2800" b="1" dirty="0" smtClean="0">
                <a:latin typeface="Calibri" pitchFamily="34" charset="0"/>
                <a:cs typeface="Calibri" pitchFamily="34" charset="0"/>
              </a:rPr>
              <a:t>study(KNH)-</a:t>
            </a:r>
            <a:r>
              <a:rPr lang="en-US" sz="2800" i="1" dirty="0">
                <a:latin typeface="Calibri" pitchFamily="34" charset="0"/>
                <a:cs typeface="Calibri" pitchFamily="34" charset="0"/>
              </a:rPr>
              <a:t>The larynx was the most common site for aerodigestive </a:t>
            </a:r>
            <a:r>
              <a:rPr lang="en-US" sz="2800" i="1" dirty="0" smtClean="0">
                <a:latin typeface="Calibri" pitchFamily="34" charset="0"/>
                <a:cs typeface="Calibri" pitchFamily="34" charset="0"/>
              </a:rPr>
              <a:t>malignancies</a:t>
            </a:r>
            <a:r>
              <a:rPr lang="en-US" sz="2800" i="1" dirty="0">
                <a:latin typeface="Calibri" pitchFamily="34" charset="0"/>
                <a:cs typeface="Calibri" pitchFamily="34" charset="0"/>
              </a:rPr>
              <a:t>,</a:t>
            </a:r>
            <a:r>
              <a:rPr lang="en-US" sz="2800" i="1" dirty="0" smtClean="0">
                <a:latin typeface="Calibri" pitchFamily="34" charset="0"/>
                <a:cs typeface="Calibri" pitchFamily="34" charset="0"/>
              </a:rPr>
              <a:t> </a:t>
            </a:r>
            <a:r>
              <a:rPr lang="en-US" sz="2800" i="1" dirty="0">
                <a:latin typeface="Calibri" pitchFamily="34" charset="0"/>
                <a:cs typeface="Calibri" pitchFamily="34" charset="0"/>
              </a:rPr>
              <a:t>followed in order of frequency, by the tongue, the mouth, and the </a:t>
            </a:r>
            <a:r>
              <a:rPr lang="en-US" sz="2800" i="1" dirty="0" smtClean="0">
                <a:latin typeface="Calibri" pitchFamily="34" charset="0"/>
                <a:cs typeface="Calibri" pitchFamily="34" charset="0"/>
              </a:rPr>
              <a:t>nasopharynx</a:t>
            </a:r>
            <a:r>
              <a:rPr lang="en-US" sz="2800" dirty="0" smtClean="0">
                <a:latin typeface="Calibri" pitchFamily="34" charset="0"/>
                <a:cs typeface="Calibri" pitchFamily="34" charset="0"/>
              </a:rPr>
              <a:t>. </a:t>
            </a:r>
          </a:p>
          <a:p>
            <a:pPr>
              <a:buNone/>
            </a:pPr>
            <a:r>
              <a:rPr lang="en-US" sz="2800" dirty="0">
                <a:latin typeface="Calibri" pitchFamily="34" charset="0"/>
                <a:cs typeface="Calibri" pitchFamily="34" charset="0"/>
              </a:rPr>
              <a:t> </a:t>
            </a:r>
            <a:r>
              <a:rPr lang="en-US" sz="2800" dirty="0" smtClean="0">
                <a:latin typeface="Calibri" pitchFamily="34" charset="0"/>
                <a:cs typeface="Calibri" pitchFamily="34" charset="0"/>
              </a:rPr>
              <a:t>   </a:t>
            </a:r>
            <a:r>
              <a:rPr lang="en-US" sz="2800" i="1" dirty="0">
                <a:latin typeface="Calibri" pitchFamily="34" charset="0"/>
                <a:cs typeface="Calibri" pitchFamily="34" charset="0"/>
              </a:rPr>
              <a:t>T</a:t>
            </a:r>
            <a:r>
              <a:rPr lang="en-US" sz="2800" i="1" dirty="0" smtClean="0">
                <a:latin typeface="Calibri" pitchFamily="34" charset="0"/>
                <a:cs typeface="Calibri" pitchFamily="34" charset="0"/>
              </a:rPr>
              <a:t>he eye followed by the thyroid were the most commonly affected sites outside the aerodigestive tract.</a:t>
            </a:r>
          </a:p>
          <a:p>
            <a:pPr>
              <a:buNone/>
            </a:pPr>
            <a:r>
              <a:rPr lang="en-US" sz="2800" i="1" dirty="0">
                <a:latin typeface="Calibri" pitchFamily="34" charset="0"/>
                <a:cs typeface="Calibri" pitchFamily="34" charset="0"/>
              </a:rPr>
              <a:t> </a:t>
            </a:r>
            <a:r>
              <a:rPr lang="en-US" sz="2800" i="1" dirty="0" smtClean="0">
                <a:latin typeface="Calibri" pitchFamily="34" charset="0"/>
                <a:cs typeface="Calibri" pitchFamily="34" charset="0"/>
              </a:rPr>
              <a:t>   Squamous </a:t>
            </a:r>
            <a:r>
              <a:rPr lang="en-US" sz="2800" i="1" dirty="0">
                <a:latin typeface="Calibri" pitchFamily="34" charset="0"/>
                <a:cs typeface="Calibri" pitchFamily="34" charset="0"/>
              </a:rPr>
              <a:t>cell carcinoma was the most common </a:t>
            </a:r>
            <a:r>
              <a:rPr lang="en-US" sz="2800" i="1" dirty="0" smtClean="0">
                <a:latin typeface="Calibri" pitchFamily="34" charset="0"/>
                <a:cs typeface="Calibri" pitchFamily="34" charset="0"/>
              </a:rPr>
              <a:t>malignancy, </a:t>
            </a:r>
          </a:p>
          <a:p>
            <a:pPr>
              <a:buNone/>
            </a:pPr>
            <a:r>
              <a:rPr lang="en-US" sz="2800" i="1" dirty="0">
                <a:latin typeface="Calibri" pitchFamily="34" charset="0"/>
                <a:cs typeface="Calibri" pitchFamily="34" charset="0"/>
              </a:rPr>
              <a:t> </a:t>
            </a:r>
            <a:r>
              <a:rPr lang="en-US" sz="2800" i="1" dirty="0" smtClean="0">
                <a:latin typeface="Calibri" pitchFamily="34" charset="0"/>
                <a:cs typeface="Calibri" pitchFamily="34" charset="0"/>
              </a:rPr>
              <a:t>   with sarcomas being rare</a:t>
            </a:r>
            <a:r>
              <a:rPr lang="en-US" sz="3000" i="1" dirty="0" smtClean="0">
                <a:cs typeface="Times New Roman" pitchFamily="18" charset="0"/>
              </a:rPr>
              <a:t>.</a:t>
            </a:r>
          </a:p>
          <a:p>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676400" cy="1143000"/>
          </a:xfrm>
        </p:spPr>
        <p:txBody>
          <a:bodyPr>
            <a:normAutofit/>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i="1" dirty="0" smtClean="0">
                <a:latin typeface="Times New Roman" pitchFamily="18" charset="0"/>
                <a:cs typeface="Times New Roman" pitchFamily="18" charset="0"/>
              </a:rPr>
              <a:t>    </a:t>
            </a:r>
            <a:r>
              <a:rPr lang="en-US" sz="2800" i="1" dirty="0" smtClean="0">
                <a:latin typeface="Calibri" pitchFamily="34" charset="0"/>
                <a:cs typeface="Calibri" pitchFamily="34" charset="0"/>
              </a:rPr>
              <a:t>Gender and age distribution showed an overall male preponderance and a wide age range.</a:t>
            </a:r>
          </a:p>
          <a:p>
            <a:pPr>
              <a:buNone/>
            </a:pPr>
            <a:r>
              <a:rPr lang="en-US" sz="2800" i="1" dirty="0" smtClean="0">
                <a:latin typeface="Calibri" pitchFamily="34" charset="0"/>
                <a:cs typeface="Calibri" pitchFamily="34" charset="0"/>
              </a:rPr>
              <a:t>    Specific tumour sites and tumour types showed varying patterns of gender and age distribution.</a:t>
            </a:r>
          </a:p>
          <a:p>
            <a:pPr>
              <a:buNone/>
            </a:pPr>
            <a:r>
              <a:rPr lang="en-US" sz="2800" i="1" dirty="0" smtClean="0">
                <a:latin typeface="Calibri" pitchFamily="34" charset="0"/>
                <a:cs typeface="Calibri" pitchFamily="34" charset="0"/>
              </a:rPr>
              <a:t>   </a:t>
            </a:r>
            <a:r>
              <a:rPr lang="en-US" sz="2800" dirty="0" smtClean="0">
                <a:latin typeface="Calibri" pitchFamily="34" charset="0"/>
                <a:cs typeface="Calibri" pitchFamily="34" charset="0"/>
              </a:rPr>
              <a:t>The study therefore confirmed the relative prominence of laryngeal, oral and nasopharyngeal CA’s among the african population</a:t>
            </a:r>
            <a:endParaRPr lang="en-US" sz="2800" i="1" dirty="0" smtClean="0">
              <a:latin typeface="Calibri" pitchFamily="34" charset="0"/>
              <a:cs typeface="Calibri" pitchFamily="34" charset="0"/>
            </a:endParaRPr>
          </a:p>
          <a:p>
            <a:pPr>
              <a:buNone/>
            </a:pPr>
            <a:r>
              <a:rPr lang="en-US" i="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t>Relative Survival Rate (%) By </a:t>
            </a:r>
            <a:br>
              <a:rPr lang="en-US" sz="3600" u="sng" dirty="0" smtClean="0"/>
            </a:br>
            <a:r>
              <a:rPr lang="en-US" sz="3600" u="sng" dirty="0" smtClean="0"/>
              <a:t>Primary HNC Site, 1988-2001</a:t>
            </a:r>
            <a:endParaRPr lang="en-US" sz="3600" u="sng" dirty="0"/>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1124897" y="1905000"/>
            <a:ext cx="6236109" cy="44957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648200" cy="1143000"/>
          </a:xfrm>
        </p:spPr>
        <p:txBody>
          <a:bodyPr>
            <a:normAutofit/>
          </a:bodyPr>
          <a:lstStyle/>
          <a:p>
            <a:r>
              <a:rPr lang="en-US" u="sng" dirty="0" smtClean="0"/>
              <a:t>Risk Factors</a:t>
            </a:r>
            <a:endParaRPr lang="en-US" u="sng" dirty="0"/>
          </a:p>
        </p:txBody>
      </p:sp>
      <p:sp>
        <p:nvSpPr>
          <p:cNvPr id="3" name="Content Placeholder 2"/>
          <p:cNvSpPr>
            <a:spLocks noGrp="1"/>
          </p:cNvSpPr>
          <p:nvPr>
            <p:ph idx="1"/>
          </p:nvPr>
        </p:nvSpPr>
        <p:spPr>
          <a:xfrm>
            <a:off x="457200" y="1066800"/>
            <a:ext cx="8534400" cy="5638800"/>
          </a:xfrm>
        </p:spPr>
        <p:txBody>
          <a:bodyPr>
            <a:normAutofit/>
          </a:bodyPr>
          <a:lstStyle/>
          <a:p>
            <a:r>
              <a:rPr lang="en-US" sz="2800" b="1" dirty="0" smtClean="0">
                <a:latin typeface="Calibri" pitchFamily="34" charset="0"/>
                <a:cs typeface="Calibri" pitchFamily="34" charset="0"/>
              </a:rPr>
              <a:t>TobaccoProducts</a:t>
            </a:r>
            <a:r>
              <a:rPr lang="en-US" sz="2800" b="1" dirty="0">
                <a:latin typeface="Calibri" pitchFamily="34" charset="0"/>
                <a:cs typeface="Calibri" pitchFamily="34" charset="0"/>
              </a:rPr>
              <a:t>-</a:t>
            </a:r>
            <a:r>
              <a:rPr lang="en-US" sz="2800" i="1" dirty="0" smtClean="0">
                <a:latin typeface="Calibri" pitchFamily="34" charset="0"/>
                <a:cs typeface="Calibri" pitchFamily="34" charset="0"/>
              </a:rPr>
              <a:t>Smoking,Tobacco,Cigarettes,Cigars,Pipes,Chewing Tobacco,Snuff  </a:t>
            </a:r>
            <a:r>
              <a:rPr lang="en-US" sz="2800" dirty="0">
                <a:latin typeface="Calibri" pitchFamily="34" charset="0"/>
                <a:cs typeface="Calibri" pitchFamily="34" charset="0"/>
              </a:rPr>
              <a:t>(</a:t>
            </a:r>
            <a:r>
              <a:rPr lang="en-US" sz="2800" dirty="0" smtClean="0">
                <a:latin typeface="Calibri" pitchFamily="34" charset="0"/>
                <a:cs typeface="Calibri" pitchFamily="34" charset="0"/>
              </a:rPr>
              <a:t>Numerous studies have concluded that tobacco, which contains carcinogens such as polonium 210, nitrosamines, and aromatic hydrocarbons, is directly linked to development of carcinomas.)</a:t>
            </a:r>
            <a:endParaRPr lang="en-US" sz="2800" i="1" dirty="0" smtClean="0">
              <a:latin typeface="Calibri" pitchFamily="34" charset="0"/>
              <a:cs typeface="Calibri" pitchFamily="34" charset="0"/>
            </a:endParaRPr>
          </a:p>
          <a:p>
            <a:r>
              <a:rPr lang="en-US" sz="2800" b="1" dirty="0" smtClean="0">
                <a:latin typeface="Calibri" pitchFamily="34" charset="0"/>
                <a:cs typeface="Calibri" pitchFamily="34" charset="0"/>
              </a:rPr>
              <a:t>Ethanol Products-</a:t>
            </a:r>
            <a:r>
              <a:rPr lang="en-US" sz="2800" dirty="0">
                <a:latin typeface="Calibri" pitchFamily="34" charset="0"/>
                <a:cs typeface="Calibri" pitchFamily="34" charset="0"/>
              </a:rPr>
              <a:t> Alcohol acts as a solvent to enhance mucosal exposure to carcinogens, increasing cellular uptake of </a:t>
            </a:r>
            <a:r>
              <a:rPr lang="en-US" sz="2800" dirty="0" smtClean="0">
                <a:latin typeface="Calibri" pitchFamily="34" charset="0"/>
                <a:cs typeface="Calibri" pitchFamily="34" charset="0"/>
              </a:rPr>
              <a:t>these.</a:t>
            </a:r>
            <a:endParaRPr lang="en-US" sz="2800" b="1" dirty="0" smtClean="0">
              <a:latin typeface="Calibri" pitchFamily="34" charset="0"/>
              <a:cs typeface="Calibri" pitchFamily="34" charset="0"/>
            </a:endParaRPr>
          </a:p>
          <a:p>
            <a:pPr>
              <a:lnSpc>
                <a:spcPct val="90000"/>
              </a:lnSpc>
            </a:pPr>
            <a:r>
              <a:rPr lang="en-US" sz="2800" b="1" dirty="0" smtClean="0">
                <a:latin typeface="Calibri" pitchFamily="34" charset="0"/>
                <a:cs typeface="Calibri" pitchFamily="34" charset="0"/>
              </a:rPr>
              <a:t>Chemicals-</a:t>
            </a:r>
            <a:r>
              <a:rPr lang="en-US" sz="2800" dirty="0" smtClean="0">
                <a:latin typeface="Calibri" pitchFamily="34" charset="0"/>
                <a:cs typeface="Calibri" pitchFamily="34" charset="0"/>
              </a:rPr>
              <a:t>Asbestos,Chromium,Nickel,Arsenic,Formaldehyde</a:t>
            </a:r>
          </a:p>
          <a:p>
            <a:endParaRPr lang="en-US" b="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endParaRPr lang="en-US" i="1"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600200" cy="1143000"/>
          </a:xfrm>
        </p:spPr>
        <p:txBody>
          <a:bodyPr/>
          <a:lstStyle/>
          <a:p>
            <a:r>
              <a:rPr lang="en-US" u="sng" dirty="0" smtClean="0"/>
              <a:t>CONT,</a:t>
            </a:r>
            <a:endParaRPr lang="en-US" u="sng" dirty="0"/>
          </a:p>
        </p:txBody>
      </p:sp>
      <p:sp>
        <p:nvSpPr>
          <p:cNvPr id="3" name="Content Placeholder 2"/>
          <p:cNvSpPr>
            <a:spLocks noGrp="1"/>
          </p:cNvSpPr>
          <p:nvPr>
            <p:ph idx="1"/>
          </p:nvPr>
        </p:nvSpPr>
        <p:spPr/>
        <p:txBody>
          <a:bodyPr/>
          <a:lstStyle/>
          <a:p>
            <a:pPr>
              <a:lnSpc>
                <a:spcPct val="90000"/>
              </a:lnSpc>
            </a:pPr>
            <a:r>
              <a:rPr lang="en-US" sz="3200" b="1" dirty="0" smtClean="0">
                <a:latin typeface="Calibri" pitchFamily="34" charset="0"/>
                <a:cs typeface="Calibri" pitchFamily="34" charset="0"/>
              </a:rPr>
              <a:t>Other Factors:</a:t>
            </a:r>
          </a:p>
          <a:p>
            <a:pPr>
              <a:lnSpc>
                <a:spcPct val="90000"/>
              </a:lnSpc>
              <a:buNone/>
            </a:pPr>
            <a:r>
              <a:rPr lang="en-US" sz="3200" b="1" dirty="0">
                <a:latin typeface="Calibri" pitchFamily="34" charset="0"/>
                <a:cs typeface="Calibri" pitchFamily="34" charset="0"/>
              </a:rPr>
              <a:t> </a:t>
            </a:r>
            <a:r>
              <a:rPr lang="en-US" sz="3200" b="1" dirty="0" smtClean="0">
                <a:latin typeface="Calibri" pitchFamily="34" charset="0"/>
                <a:cs typeface="Calibri" pitchFamily="34" charset="0"/>
              </a:rPr>
              <a:t>   </a:t>
            </a:r>
            <a:r>
              <a:rPr lang="en-US" sz="3200" dirty="0" smtClean="0">
                <a:latin typeface="Calibri" pitchFamily="34" charset="0"/>
                <a:cs typeface="Calibri" pitchFamily="34" charset="0"/>
              </a:rPr>
              <a:t>Ionizing Radiation,Plummer-Vinson Syndrome,Epstein-Barr Virus,Human Papilloma Virus</a:t>
            </a:r>
          </a:p>
          <a:p>
            <a:endParaRPr lang="en-US" b="1" dirty="0" smtClean="0">
              <a:latin typeface="Arial"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632</TotalTime>
  <Words>1465</Words>
  <Application>Microsoft Office PowerPoint</Application>
  <PresentationFormat>On-screen Show (4:3)</PresentationFormat>
  <Paragraphs>174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Opulent</vt:lpstr>
      <vt:lpstr>HEAD AND NECK CANCERS</vt:lpstr>
      <vt:lpstr> HEAD AND NECK CANCERS</vt:lpstr>
      <vt:lpstr>Ct;</vt:lpstr>
      <vt:lpstr>Anatomy of the Head and Neck</vt:lpstr>
      <vt:lpstr>EPIDEMIOLOGY</vt:lpstr>
      <vt:lpstr>CONT,</vt:lpstr>
      <vt:lpstr>Relative Survival Rate (%) By  Primary HNC Site, 1988-2001</vt:lpstr>
      <vt:lpstr>Risk Factors</vt:lpstr>
      <vt:lpstr>CONT,</vt:lpstr>
      <vt:lpstr>Possible Occupational Risks  for Head and Neck Cancer</vt:lpstr>
      <vt:lpstr>Carcinogens and viruses:</vt:lpstr>
      <vt:lpstr>Cont,</vt:lpstr>
      <vt:lpstr>HPV-RELATED ORAL CANCER  Risk factors;</vt:lpstr>
      <vt:lpstr>Warning signs-Head and Neck Cancer</vt:lpstr>
      <vt:lpstr>Slide 15</vt:lpstr>
      <vt:lpstr>Cont,</vt:lpstr>
      <vt:lpstr>Match between site and lymphatic drainange</vt:lpstr>
      <vt:lpstr>STAGING;</vt:lpstr>
      <vt:lpstr> MANAGEMENT  </vt:lpstr>
      <vt:lpstr>The Key to Curing Cancer</vt:lpstr>
      <vt:lpstr>Cont;</vt:lpstr>
      <vt:lpstr>Slide 22</vt:lpstr>
      <vt:lpstr>Management- Ct;</vt:lpstr>
      <vt:lpstr>Management- Recurrent/Relapsed Head and Neck Cancer</vt:lpstr>
      <vt:lpstr>Principles of surgery:</vt:lpstr>
      <vt:lpstr>Principles of Radiotherapy:</vt:lpstr>
      <vt:lpstr>Radiotherapy ct;</vt:lpstr>
      <vt:lpstr> Principles of Chemotherapy</vt:lpstr>
      <vt:lpstr>Cont;</vt:lpstr>
      <vt:lpstr>Slide 30</vt:lpstr>
      <vt:lpstr>Slide 31</vt:lpstr>
      <vt:lpstr>SUMMARY; </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AND NECK CANCERS</dc:title>
  <dc:creator>user</dc:creator>
  <cp:lastModifiedBy>surgery</cp:lastModifiedBy>
  <cp:revision>35</cp:revision>
  <dcterms:created xsi:type="dcterms:W3CDTF">2016-12-14T07:29:31Z</dcterms:created>
  <dcterms:modified xsi:type="dcterms:W3CDTF">2016-12-16T04:51:08Z</dcterms:modified>
</cp:coreProperties>
</file>