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8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3" r:id="rId25"/>
    <p:sldId id="285" r:id="rId26"/>
    <p:sldId id="286" r:id="rId27"/>
    <p:sldId id="287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12192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12192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-1" y="5479144"/>
            <a:ext cx="12192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" y="2819401"/>
            <a:ext cx="115824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4800600"/>
            <a:ext cx="10668000" cy="533400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rgbClr val="FFFFFF"/>
                </a:solidFill>
                <a:latin typeface="Comic Sans MS" panose="030F0702030302020204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21600" y="6356351"/>
            <a:ext cx="38608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98112" y="4261105"/>
            <a:ext cx="162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83199" y="4392169"/>
            <a:ext cx="16256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25184" y="4261105"/>
            <a:ext cx="162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8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6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7264400" y="2070100"/>
            <a:ext cx="6858000" cy="271780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367271" y="2284730"/>
            <a:ext cx="6858000" cy="2288540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3600" y="274639"/>
            <a:ext cx="19304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274639"/>
            <a:ext cx="84709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356351"/>
            <a:ext cx="1016000" cy="365125"/>
          </a:xfrm>
        </p:spPr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051635" y="3329432"/>
            <a:ext cx="6858000" cy="199136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36594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92101" y="227014"/>
            <a:ext cx="9969500" cy="5868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3966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1367" y="1598613"/>
            <a:ext cx="9848851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1367" y="3922714"/>
            <a:ext cx="9848851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78096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r>
              <a:rPr lang="en-US" smtClean="0"/>
              <a:t>Click icon to add online image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29748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18150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1367" y="1598613"/>
            <a:ext cx="9848851" cy="4497387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72692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51367" y="1598613"/>
            <a:ext cx="9848851" cy="4497387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2168" y="6242051"/>
            <a:ext cx="2377017" cy="474663"/>
          </a:xfrm>
        </p:spPr>
        <p:txBody>
          <a:bodyPr/>
          <a:lstStyle>
            <a:lvl1pPr>
              <a:defRPr/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9900" y="6248401"/>
            <a:ext cx="4607984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23201" y="6248401"/>
            <a:ext cx="2341033" cy="474663"/>
          </a:xfrm>
        </p:spPr>
        <p:txBody>
          <a:bodyPr/>
          <a:lstStyle>
            <a:lvl1pPr>
              <a:defRPr/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9840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12192000" cy="5121275"/>
          </a:xfrm>
        </p:spPr>
        <p:txBody>
          <a:bodyPr>
            <a:normAutofit/>
          </a:bodyPr>
          <a:lstStyle>
            <a:lvl1pPr>
              <a:defRPr sz="2400">
                <a:latin typeface="Comic Sans MS" panose="030F0702030302020204" pitchFamily="66" charset="0"/>
              </a:defRPr>
            </a:lvl1pPr>
            <a:lvl2pPr>
              <a:defRPr sz="2400">
                <a:solidFill>
                  <a:schemeClr val="accent4"/>
                </a:solidFill>
                <a:latin typeface="Comic Sans MS" panose="030F0702030302020204" pitchFamily="66" charset="0"/>
              </a:defRPr>
            </a:lvl2pPr>
            <a:lvl3pPr>
              <a:defRPr sz="2400">
                <a:solidFill>
                  <a:schemeClr val="accent5"/>
                </a:solidFill>
                <a:latin typeface="Comic Sans MS" panose="030F0702030302020204" pitchFamily="66" charset="0"/>
              </a:defRPr>
            </a:lvl3pPr>
            <a:lvl4pPr>
              <a:defRPr sz="2400">
                <a:latin typeface="Comic Sans MS" panose="030F0702030302020204" pitchFamily="66" charset="0"/>
              </a:defRPr>
            </a:lvl4pPr>
            <a:lvl5pPr>
              <a:defRPr sz="24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0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12192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12192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" y="5479144"/>
            <a:ext cx="12192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2819400"/>
            <a:ext cx="115824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4800600"/>
            <a:ext cx="10668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21600" y="6356351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9136" y="4389121"/>
            <a:ext cx="1621536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25184" y="4261105"/>
            <a:ext cx="162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8112" y="4261105"/>
            <a:ext cx="162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59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8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4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0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2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5184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" y="1719072"/>
            <a:ext cx="10997184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29600" y="161544"/>
            <a:ext cx="39624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1200" y="274320"/>
            <a:ext cx="36576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93024" y="134112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193024" y="134112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6101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2507" y="1717040"/>
            <a:ext cx="10999893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29600" y="161544"/>
            <a:ext cx="39624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93024" y="134112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75184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1200" y="228600"/>
            <a:ext cx="37592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93024" y="134112"/>
            <a:ext cx="1016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9966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12192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12192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987EFB-CD80-4A80-A895-335F76C335E3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AE4510-B262-4EBF-986F-AE019BEB17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12192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3873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/>
              <a:t>OTITIS MEDIA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4709786"/>
            <a:ext cx="10668000" cy="624214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BY: DR. IRUNGU</a:t>
            </a:r>
          </a:p>
          <a:p>
            <a:r>
              <a:rPr lang="en-US" sz="1800" b="1" dirty="0" smtClean="0"/>
              <a:t>DATE: 24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/MARCH/2017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722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OF 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children:</a:t>
            </a:r>
          </a:p>
          <a:p>
            <a:pPr lvl="1"/>
            <a:r>
              <a:rPr lang="en-US" sz="2800" dirty="0" smtClean="0"/>
              <a:t>Eustachian tube dysfunction</a:t>
            </a:r>
          </a:p>
          <a:p>
            <a:pPr lvl="1"/>
            <a:r>
              <a:rPr lang="en-US" sz="2800" dirty="0" smtClean="0"/>
              <a:t>URTI</a:t>
            </a:r>
          </a:p>
          <a:p>
            <a:pPr lvl="1"/>
            <a:r>
              <a:rPr lang="en-US" sz="2800" dirty="0" err="1" smtClean="0"/>
              <a:t>Sequelae</a:t>
            </a:r>
            <a:r>
              <a:rPr lang="en-US" sz="2800" dirty="0" smtClean="0"/>
              <a:t> of AOME</a:t>
            </a:r>
            <a:br>
              <a:rPr lang="en-US" sz="2800" dirty="0" smtClean="0"/>
            </a:br>
            <a:r>
              <a:rPr lang="en-US" sz="2800" dirty="0" smtClean="0"/>
              <a:t>	in adults</a:t>
            </a:r>
          </a:p>
          <a:p>
            <a:pPr lvl="2"/>
            <a:r>
              <a:rPr lang="en-US" sz="2800" dirty="0" smtClean="0"/>
              <a:t>Allergy</a:t>
            </a:r>
          </a:p>
          <a:p>
            <a:pPr lvl="2"/>
            <a:r>
              <a:rPr lang="en-US" sz="2800" dirty="0" smtClean="0"/>
              <a:t>Sinusitis</a:t>
            </a:r>
          </a:p>
          <a:p>
            <a:pPr lvl="2"/>
            <a:r>
              <a:rPr lang="en-US" sz="2800" dirty="0" smtClean="0"/>
              <a:t>Nasopharyngeal carcinoma</a:t>
            </a:r>
          </a:p>
          <a:p>
            <a:r>
              <a:rPr lang="en-US" sz="2800" dirty="0" smtClean="0"/>
              <a:t>Though sterile, viral and bacterial DNA have been identified in 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2530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OF CSOM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Usually a </a:t>
            </a:r>
            <a:r>
              <a:rPr lang="en-US" sz="4000" dirty="0" err="1" smtClean="0"/>
              <a:t>sequelae</a:t>
            </a:r>
            <a:r>
              <a:rPr lang="en-US" sz="4000" dirty="0" smtClean="0"/>
              <a:t> of AOM/ OME</a:t>
            </a:r>
          </a:p>
          <a:p>
            <a:r>
              <a:rPr lang="en-US" sz="4000" dirty="0" smtClean="0"/>
              <a:t>Hallmark is </a:t>
            </a:r>
            <a:r>
              <a:rPr lang="en-US" sz="4000" u="sng" dirty="0" smtClean="0"/>
              <a:t>tympanic membrane perforation +/- </a:t>
            </a:r>
            <a:r>
              <a:rPr lang="en-US" sz="4000" u="sng" dirty="0" err="1" smtClean="0"/>
              <a:t>otorrhea</a:t>
            </a:r>
            <a:endParaRPr lang="en-US" sz="4000" u="sng" dirty="0" smtClean="0"/>
          </a:p>
          <a:p>
            <a:r>
              <a:rPr lang="en-US" sz="4000" dirty="0" smtClean="0"/>
              <a:t>Intense inflammation in the middle ear</a:t>
            </a:r>
          </a:p>
          <a:p>
            <a:pPr lvl="1"/>
            <a:r>
              <a:rPr lang="en-US" sz="4000" dirty="0" smtClean="0"/>
              <a:t>Granulation tissue</a:t>
            </a:r>
          </a:p>
          <a:p>
            <a:pPr lvl="1"/>
            <a:r>
              <a:rPr lang="en-US" sz="4000" dirty="0" err="1"/>
              <a:t>C</a:t>
            </a:r>
            <a:r>
              <a:rPr lang="en-US" sz="4000" dirty="0" err="1" smtClean="0"/>
              <a:t>holesteatoma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570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AOM</a:t>
            </a:r>
          </a:p>
          <a:p>
            <a:pPr lvl="1"/>
            <a:r>
              <a:rPr lang="en-US" sz="3600" i="1" dirty="0" smtClean="0"/>
              <a:t>S. pneumonia, H. influenza, </a:t>
            </a:r>
            <a:r>
              <a:rPr lang="en-US" sz="3600" i="1" dirty="0" err="1" smtClean="0"/>
              <a:t>Moraxhella</a:t>
            </a:r>
            <a:r>
              <a:rPr lang="en-US" sz="3600" i="1" dirty="0"/>
              <a:t> </a:t>
            </a:r>
            <a:r>
              <a:rPr lang="en-US" sz="3600" i="1" dirty="0" err="1" smtClean="0"/>
              <a:t>catarrhalis</a:t>
            </a:r>
            <a:endParaRPr lang="en-US" sz="3600" i="1" dirty="0" smtClean="0"/>
          </a:p>
          <a:p>
            <a:r>
              <a:rPr lang="en-US" sz="3600" dirty="0" smtClean="0"/>
              <a:t>COM</a:t>
            </a:r>
          </a:p>
          <a:p>
            <a:pPr lvl="1"/>
            <a:r>
              <a:rPr lang="en-US" sz="3600" i="1" dirty="0" smtClean="0"/>
              <a:t>Pseudomonas </a:t>
            </a:r>
            <a:r>
              <a:rPr lang="en-US" sz="3600" i="1" dirty="0" err="1" smtClean="0"/>
              <a:t>aeruginosa</a:t>
            </a:r>
            <a:r>
              <a:rPr lang="en-US" sz="3600" i="1" dirty="0" smtClean="0"/>
              <a:t>, S. </a:t>
            </a:r>
            <a:r>
              <a:rPr lang="en-US" sz="3600" i="1" dirty="0" err="1" smtClean="0"/>
              <a:t>aureus</a:t>
            </a:r>
            <a:r>
              <a:rPr lang="en-US" sz="3600" i="1" dirty="0" smtClean="0"/>
              <a:t>. E. coli</a:t>
            </a:r>
          </a:p>
          <a:p>
            <a:r>
              <a:rPr lang="en-US" sz="3600" dirty="0" smtClean="0"/>
              <a:t>OME</a:t>
            </a:r>
          </a:p>
          <a:p>
            <a:pPr lvl="1"/>
            <a:r>
              <a:rPr lang="en-US" sz="3600" i="1" dirty="0" smtClean="0"/>
              <a:t>S. </a:t>
            </a:r>
            <a:r>
              <a:rPr lang="en-US" sz="3600" i="1" dirty="0" err="1" smtClean="0"/>
              <a:t>pneumoniae</a:t>
            </a:r>
            <a:r>
              <a:rPr lang="en-US" sz="3600" i="1" dirty="0" smtClean="0"/>
              <a:t>, H. influenza, Moraxella, Adenovirus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63029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AMERICAN ACADEMY OF FAMILY PHYSICIANS 2015 GUIDELINES FOR DIAGNOSIS OF AOM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Moderate to severe </a:t>
            </a:r>
            <a:r>
              <a:rPr lang="en-US" sz="4000" u="sng" dirty="0" smtClean="0"/>
              <a:t>bulging of TM</a:t>
            </a:r>
          </a:p>
          <a:p>
            <a:r>
              <a:rPr lang="en-US" sz="4000" dirty="0" smtClean="0"/>
              <a:t>New onset of </a:t>
            </a:r>
            <a:r>
              <a:rPr lang="en-US" sz="4000" u="sng" dirty="0" err="1" smtClean="0"/>
              <a:t>otorrhea</a:t>
            </a:r>
            <a:r>
              <a:rPr lang="en-US" sz="4000" dirty="0" smtClean="0"/>
              <a:t> not due to acute otitis </a:t>
            </a:r>
            <a:r>
              <a:rPr lang="en-US" sz="4000" dirty="0" err="1" smtClean="0"/>
              <a:t>externa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OR</a:t>
            </a:r>
          </a:p>
          <a:p>
            <a:r>
              <a:rPr lang="en-US" sz="4000" u="sng" dirty="0" smtClean="0"/>
              <a:t>Mild bulging </a:t>
            </a:r>
            <a:r>
              <a:rPr lang="en-US" sz="4000" dirty="0" smtClean="0"/>
              <a:t>of the TM and recent infection (&gt; 48 hours)</a:t>
            </a:r>
          </a:p>
          <a:p>
            <a:r>
              <a:rPr lang="en-US" sz="4000" u="sng" dirty="0" err="1" smtClean="0"/>
              <a:t>Otalgia</a:t>
            </a:r>
            <a:r>
              <a:rPr lang="en-US" sz="4000" dirty="0" smtClean="0"/>
              <a:t> or </a:t>
            </a:r>
            <a:r>
              <a:rPr lang="en-US" sz="4000" u="sng" dirty="0" smtClean="0"/>
              <a:t>intense erythema</a:t>
            </a:r>
            <a:r>
              <a:rPr lang="en-US" sz="4000" dirty="0" smtClean="0"/>
              <a:t> of the TM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9894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AMERICAN ACADEMY OF FAMILY PHYSICIANS 2015 GUIDELINES FOR DIAGNOSIS OF </a:t>
            </a:r>
            <a:r>
              <a:rPr lang="en-US" sz="4400" dirty="0" smtClean="0"/>
              <a:t>OME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Pneumatic </a:t>
            </a:r>
            <a:r>
              <a:rPr lang="en-US" sz="3600" u="sng" dirty="0" err="1" smtClean="0"/>
              <a:t>otoscopy</a:t>
            </a:r>
            <a:r>
              <a:rPr lang="en-US" sz="3600" dirty="0" smtClean="0"/>
              <a:t> to demonstrate the presence of fluid within the middle ear cleft</a:t>
            </a:r>
          </a:p>
          <a:p>
            <a:r>
              <a:rPr lang="en-US" sz="3600" dirty="0" smtClean="0"/>
              <a:t>Should perform tympanometry if pneumatic </a:t>
            </a:r>
            <a:r>
              <a:rPr lang="en-US" sz="3600" dirty="0" err="1" smtClean="0"/>
              <a:t>otoscopy</a:t>
            </a:r>
            <a:r>
              <a:rPr lang="en-US" sz="3600" dirty="0" smtClean="0"/>
              <a:t> not certain</a:t>
            </a:r>
          </a:p>
          <a:p>
            <a:r>
              <a:rPr lang="en-US" sz="3600" dirty="0" smtClean="0"/>
              <a:t>Should not intervene for 12 weeks unless hearing loss is present</a:t>
            </a:r>
          </a:p>
          <a:p>
            <a:r>
              <a:rPr lang="en-US" sz="3600" dirty="0" smtClean="0"/>
              <a:t>Use of topical steroids, decongestants, antihistamines </a:t>
            </a:r>
            <a:r>
              <a:rPr lang="en-US" sz="3600" dirty="0" smtClean="0">
                <a:sym typeface="Wingdings" panose="05000000000000000000" pitchFamily="2" charset="2"/>
              </a:rPr>
              <a:t> </a:t>
            </a: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USELESS!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51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WHO GUIDELINES FOR DIAGNOSING CSOM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Persistent purulent </a:t>
            </a:r>
            <a:r>
              <a:rPr lang="en-US" sz="4400" dirty="0" err="1" smtClean="0"/>
              <a:t>otorrhea</a:t>
            </a:r>
            <a:r>
              <a:rPr lang="en-US" sz="4400" dirty="0" smtClean="0"/>
              <a:t> lasting &gt; 2weeks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smtClean="0"/>
              <a:t>Presence of a tympanic membrane perforation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690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 OF AOM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Bullous meningitis</a:t>
            </a:r>
          </a:p>
          <a:p>
            <a:r>
              <a:rPr lang="en-US" sz="3200" dirty="0" smtClean="0"/>
              <a:t>Otitis </a:t>
            </a:r>
            <a:r>
              <a:rPr lang="en-US" sz="3200" dirty="0" err="1" smtClean="0"/>
              <a:t>Externa</a:t>
            </a:r>
            <a:endParaRPr lang="en-US" sz="3200" dirty="0" smtClean="0"/>
          </a:p>
          <a:p>
            <a:r>
              <a:rPr lang="en-US" sz="3200" dirty="0" err="1" smtClean="0"/>
              <a:t>Cholesteatoma</a:t>
            </a:r>
            <a:endParaRPr lang="en-US" sz="3200" dirty="0" smtClean="0"/>
          </a:p>
          <a:p>
            <a:r>
              <a:rPr lang="en-US" sz="3200" dirty="0" err="1" smtClean="0"/>
              <a:t>Tympanosclerosis</a:t>
            </a:r>
            <a:endParaRPr lang="en-US" sz="3200" dirty="0" smtClean="0"/>
          </a:p>
          <a:p>
            <a:r>
              <a:rPr lang="en-US" sz="3200" dirty="0" smtClean="0"/>
              <a:t>Tonsillitis (referred pain from the pharyngeal region to the middle ear)</a:t>
            </a:r>
          </a:p>
          <a:p>
            <a:r>
              <a:rPr lang="en-US" sz="3200" dirty="0" smtClean="0"/>
              <a:t>TMJ disorder</a:t>
            </a:r>
          </a:p>
          <a:p>
            <a:r>
              <a:rPr lang="en-US" sz="3200" dirty="0" smtClean="0"/>
              <a:t>Ramsay Hunt Syndrome</a:t>
            </a:r>
          </a:p>
          <a:p>
            <a:r>
              <a:rPr lang="en-US" sz="3200" dirty="0" smtClean="0"/>
              <a:t>OME trauma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4702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Tympanometry </a:t>
            </a:r>
            <a:r>
              <a:rPr lang="en-US" sz="3200" dirty="0" smtClean="0">
                <a:sym typeface="Wingdings" panose="05000000000000000000" pitchFamily="2" charset="2"/>
              </a:rPr>
              <a:t> AOM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Put pressure into the ear and observe the motion of the TM. </a:t>
            </a:r>
            <a:r>
              <a:rPr lang="en-US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If you do not have a type A curve, refer the patient!</a:t>
            </a:r>
          </a:p>
          <a:p>
            <a:r>
              <a:rPr lang="en-US" sz="3200" dirty="0" err="1" smtClean="0">
                <a:sym typeface="Wingdings" panose="05000000000000000000" pitchFamily="2" charset="2"/>
              </a:rPr>
              <a:t>Tympanocentesis</a:t>
            </a:r>
            <a:r>
              <a:rPr lang="en-US" sz="3200" dirty="0" smtClean="0">
                <a:sym typeface="Wingdings" panose="05000000000000000000" pitchFamily="2" charset="2"/>
              </a:rPr>
              <a:t>  </a:t>
            </a:r>
            <a:r>
              <a:rPr lang="en-US" sz="3200" dirty="0" err="1" smtClean="0">
                <a:sym typeface="Wingdings" panose="05000000000000000000" pitchFamily="2" charset="2"/>
              </a:rPr>
              <a:t>rAOM</a:t>
            </a:r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FBC  evidence of infection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Ear swab if </a:t>
            </a:r>
            <a:r>
              <a:rPr lang="en-US" sz="3200" dirty="0" err="1" smtClean="0">
                <a:sym typeface="Wingdings" panose="05000000000000000000" pitchFamily="2" charset="2"/>
              </a:rPr>
              <a:t>otorrhea</a:t>
            </a:r>
            <a:r>
              <a:rPr lang="en-US" sz="3200" dirty="0" smtClean="0">
                <a:sym typeface="Wingdings" panose="05000000000000000000" pitchFamily="2" charset="2"/>
              </a:rPr>
              <a:t> present 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CT scan indicated when: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Persistent </a:t>
            </a:r>
            <a:r>
              <a:rPr lang="en-US" sz="3200" dirty="0" err="1" smtClean="0">
                <a:sym typeface="Wingdings" panose="05000000000000000000" pitchFamily="2" charset="2"/>
              </a:rPr>
              <a:t>otorrhea</a:t>
            </a:r>
            <a:r>
              <a:rPr lang="en-US" sz="3200" dirty="0" smtClean="0">
                <a:sym typeface="Wingdings" panose="05000000000000000000" pitchFamily="2" charset="2"/>
              </a:rPr>
              <a:t> despite topical treatment for 12 weeks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Presence of complications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Prior surgical interventions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002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dirty="0" smtClean="0"/>
              <a:t>AOM</a:t>
            </a:r>
          </a:p>
          <a:p>
            <a:pPr lvl="1"/>
            <a:r>
              <a:rPr lang="en-US" sz="2800" dirty="0" smtClean="0"/>
              <a:t>Observation</a:t>
            </a:r>
          </a:p>
          <a:p>
            <a:pPr lvl="1"/>
            <a:r>
              <a:rPr lang="en-US" sz="2800" dirty="0" smtClean="0"/>
              <a:t>Systemic antibiotics</a:t>
            </a:r>
          </a:p>
          <a:p>
            <a:pPr lvl="1"/>
            <a:r>
              <a:rPr lang="en-US" sz="2800" dirty="0" smtClean="0"/>
              <a:t>Analgesia</a:t>
            </a:r>
          </a:p>
          <a:p>
            <a:pPr lvl="1"/>
            <a:r>
              <a:rPr lang="en-US" sz="2800" dirty="0" err="1" smtClean="0"/>
              <a:t>Myringotomy</a:t>
            </a:r>
            <a:r>
              <a:rPr lang="en-US" sz="2800" dirty="0" smtClean="0"/>
              <a:t> +/- adenoidectomy (recurrent disease)</a:t>
            </a:r>
          </a:p>
          <a:p>
            <a:r>
              <a:rPr lang="en-US" sz="2800" dirty="0" smtClean="0"/>
              <a:t>CSOM</a:t>
            </a:r>
          </a:p>
          <a:p>
            <a:pPr lvl="1"/>
            <a:r>
              <a:rPr lang="en-US" sz="2800" dirty="0" smtClean="0"/>
              <a:t>Aural toilet</a:t>
            </a:r>
          </a:p>
          <a:p>
            <a:pPr lvl="1"/>
            <a:r>
              <a:rPr lang="en-US" sz="2800" dirty="0" smtClean="0"/>
              <a:t>Topical medications</a:t>
            </a:r>
          </a:p>
          <a:p>
            <a:pPr lvl="1"/>
            <a:r>
              <a:rPr lang="en-US" sz="2800" dirty="0" err="1" smtClean="0"/>
              <a:t>Fluoroquinolone</a:t>
            </a:r>
            <a:r>
              <a:rPr lang="en-US" sz="2800" dirty="0" smtClean="0"/>
              <a:t> drops (esp. ciprofloxacin)</a:t>
            </a:r>
          </a:p>
          <a:p>
            <a:pPr lvl="1"/>
            <a:r>
              <a:rPr lang="en-US" sz="2800" dirty="0" smtClean="0"/>
              <a:t>Systemic antibiotics if complications</a:t>
            </a:r>
          </a:p>
          <a:p>
            <a:pPr lvl="1"/>
            <a:r>
              <a:rPr lang="en-US" sz="2800" dirty="0" err="1" smtClean="0"/>
              <a:t>Tympano</a:t>
            </a:r>
            <a:r>
              <a:rPr lang="en-US" sz="2800" dirty="0" smtClean="0"/>
              <a:t> – </a:t>
            </a:r>
            <a:r>
              <a:rPr lang="en-US" sz="2800" dirty="0" err="1" smtClean="0"/>
              <a:t>mastoidectomy</a:t>
            </a:r>
            <a:endParaRPr lang="en-US" sz="2800" dirty="0" smtClean="0"/>
          </a:p>
          <a:p>
            <a:r>
              <a:rPr lang="en-US" sz="2800" dirty="0" smtClean="0"/>
              <a:t>OME</a:t>
            </a:r>
          </a:p>
          <a:p>
            <a:pPr lvl="1"/>
            <a:r>
              <a:rPr lang="en-US" sz="2800" dirty="0" smtClean="0"/>
              <a:t>Observation</a:t>
            </a:r>
          </a:p>
          <a:p>
            <a:pPr lvl="1"/>
            <a:r>
              <a:rPr lang="en-US" sz="2800" dirty="0" err="1" smtClean="0"/>
              <a:t>Myringotomy</a:t>
            </a:r>
            <a:r>
              <a:rPr lang="en-US" sz="2800" dirty="0" smtClean="0"/>
              <a:t> +/- adenoidectomy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1671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line</a:t>
            </a:r>
          </a:p>
          <a:p>
            <a:pPr lvl="1"/>
            <a:r>
              <a:rPr lang="en-US" sz="3200" dirty="0" smtClean="0"/>
              <a:t>Amoxicillin</a:t>
            </a:r>
          </a:p>
          <a:p>
            <a:pPr lvl="1"/>
            <a:r>
              <a:rPr lang="en-US" sz="3200" dirty="0" smtClean="0"/>
              <a:t>Amoxicillin – </a:t>
            </a:r>
            <a:r>
              <a:rPr lang="en-US" sz="3200" dirty="0" err="1" smtClean="0"/>
              <a:t>clavulanate</a:t>
            </a:r>
            <a:endParaRPr lang="en-US" sz="3200" dirty="0" smtClean="0"/>
          </a:p>
          <a:p>
            <a:pPr lvl="1"/>
            <a:r>
              <a:rPr lang="en-US" sz="3200" dirty="0" smtClean="0"/>
              <a:t>Ceftriaxone</a:t>
            </a:r>
          </a:p>
          <a:p>
            <a:r>
              <a:rPr lang="en-US" sz="3200" dirty="0" smtClean="0"/>
              <a:t>Alternative in penicillin allergy</a:t>
            </a:r>
          </a:p>
          <a:p>
            <a:pPr lvl="1"/>
            <a:r>
              <a:rPr lang="en-US" sz="3200" dirty="0" err="1" smtClean="0"/>
              <a:t>Cephalosporins</a:t>
            </a:r>
            <a:r>
              <a:rPr lang="en-US" sz="3200" dirty="0" smtClean="0"/>
              <a:t>: cefuroxime</a:t>
            </a:r>
          </a:p>
          <a:p>
            <a:pPr lvl="1"/>
            <a:r>
              <a:rPr lang="en-US" sz="3200" dirty="0" smtClean="0"/>
              <a:t>Clindamycin</a:t>
            </a:r>
          </a:p>
          <a:p>
            <a:pPr lvl="1"/>
            <a:r>
              <a:rPr lang="en-US" sz="3200" dirty="0" smtClean="0"/>
              <a:t>Quinolones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283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OTITIS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Inflammation of:</a:t>
            </a:r>
          </a:p>
          <a:p>
            <a:pPr lvl="1"/>
            <a:r>
              <a:rPr lang="en-US" sz="4400" dirty="0" smtClean="0"/>
              <a:t>Tympanic cavity</a:t>
            </a:r>
          </a:p>
          <a:p>
            <a:pPr lvl="1"/>
            <a:r>
              <a:rPr lang="en-US" sz="4400" dirty="0" smtClean="0"/>
              <a:t>Mastoid air cells</a:t>
            </a:r>
          </a:p>
          <a:p>
            <a:pPr lvl="1"/>
            <a:r>
              <a:rPr lang="en-US" sz="4400" dirty="0" smtClean="0"/>
              <a:t>Petrous apex</a:t>
            </a:r>
          </a:p>
          <a:p>
            <a:pPr lvl="1"/>
            <a:r>
              <a:rPr lang="en-US" sz="4400" dirty="0" err="1" smtClean="0"/>
              <a:t>Peri</a:t>
            </a:r>
            <a:r>
              <a:rPr lang="en-US" sz="4400" dirty="0" smtClean="0"/>
              <a:t> – labyrinthine air cells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69142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&lt; 2 years </a:t>
            </a:r>
            <a:r>
              <a:rPr lang="en-US" sz="5400" dirty="0" smtClean="0">
                <a:sym typeface="Wingdings" panose="05000000000000000000" pitchFamily="2" charset="2"/>
              </a:rPr>
              <a:t> 20 days</a:t>
            </a:r>
          </a:p>
          <a:p>
            <a:r>
              <a:rPr lang="en-US" sz="5400" dirty="0" smtClean="0">
                <a:sym typeface="Wingdings" panose="05000000000000000000" pitchFamily="2" charset="2"/>
              </a:rPr>
              <a:t>5 years  5 – 7 days</a:t>
            </a:r>
          </a:p>
        </p:txBody>
      </p:sp>
    </p:spTree>
    <p:extLst>
      <p:ext uri="{BB962C8B-B14F-4D97-AF65-F5344CB8AC3E}">
        <p14:creationId xmlns:p14="http://schemas.microsoft.com/office/powerpoint/2010/main" val="2410947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Tympanocentesis</a:t>
            </a:r>
            <a:endParaRPr lang="en-US" sz="4000" dirty="0" smtClean="0"/>
          </a:p>
          <a:p>
            <a:r>
              <a:rPr lang="en-US" sz="4000" dirty="0" err="1" smtClean="0"/>
              <a:t>Myringotomy</a:t>
            </a:r>
            <a:endParaRPr lang="en-US" sz="4000" dirty="0" smtClean="0"/>
          </a:p>
          <a:p>
            <a:r>
              <a:rPr lang="en-US" sz="4000" dirty="0" err="1" smtClean="0"/>
              <a:t>Myringotomy</a:t>
            </a:r>
            <a:r>
              <a:rPr lang="en-US" sz="4000" dirty="0" smtClean="0"/>
              <a:t> with ventilation tube insertion</a:t>
            </a:r>
          </a:p>
          <a:p>
            <a:r>
              <a:rPr lang="en-US" sz="4000" dirty="0" smtClean="0"/>
              <a:t>Ventilation tube insertion with adenoidectomy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NB: Adenoidectomy decreases the risk of </a:t>
            </a:r>
            <a:r>
              <a:rPr lang="en-US" sz="4000" dirty="0" err="1" smtClean="0">
                <a:solidFill>
                  <a:srgbClr val="FF0000"/>
                </a:solidFill>
              </a:rPr>
              <a:t>rAOM</a:t>
            </a:r>
            <a:r>
              <a:rPr lang="en-US" sz="4000" dirty="0" smtClean="0">
                <a:solidFill>
                  <a:srgbClr val="FF0000"/>
                </a:solidFill>
              </a:rPr>
              <a:t>, OME &amp; </a:t>
            </a:r>
            <a:r>
              <a:rPr lang="en-US" sz="4000" dirty="0" err="1" smtClean="0">
                <a:solidFill>
                  <a:srgbClr val="FF0000"/>
                </a:solidFill>
              </a:rPr>
              <a:t>otorrhea</a:t>
            </a:r>
            <a:r>
              <a:rPr lang="en-US" sz="4000" dirty="0" smtClean="0">
                <a:solidFill>
                  <a:srgbClr val="FF0000"/>
                </a:solidFill>
              </a:rPr>
              <a:t> in &gt; 4 years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41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CSOM RX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Antibiotic drops +/- steroids</a:t>
            </a:r>
          </a:p>
          <a:p>
            <a:r>
              <a:rPr lang="en-US" sz="4000" dirty="0" smtClean="0"/>
              <a:t>Regular aural toilet</a:t>
            </a:r>
          </a:p>
          <a:p>
            <a:r>
              <a:rPr lang="en-US" sz="4000" dirty="0" smtClean="0"/>
              <a:t>Quinolones: Ciprofloxacin, </a:t>
            </a:r>
            <a:r>
              <a:rPr lang="en-US" sz="4000" dirty="0" err="1" smtClean="0"/>
              <a:t>ofloxacin</a:t>
            </a:r>
            <a:r>
              <a:rPr lang="en-US" sz="4000" dirty="0" smtClean="0"/>
              <a:t> most effective</a:t>
            </a:r>
          </a:p>
          <a:p>
            <a:r>
              <a:rPr lang="en-US" sz="4000" dirty="0" smtClean="0"/>
              <a:t>Solutions of ear irrigation</a:t>
            </a:r>
          </a:p>
          <a:p>
            <a:pPr lvl="1"/>
            <a:r>
              <a:rPr lang="en-US" sz="4000" dirty="0" smtClean="0"/>
              <a:t>1.5% acetic acid</a:t>
            </a:r>
          </a:p>
          <a:p>
            <a:pPr lvl="1"/>
            <a:r>
              <a:rPr lang="en-US" sz="4000" dirty="0" smtClean="0"/>
              <a:t>Dilute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43135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DIFFERENTIALS OF 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CSF </a:t>
            </a:r>
            <a:r>
              <a:rPr lang="en-US" sz="4000" dirty="0" err="1" smtClean="0"/>
              <a:t>otorrhea</a:t>
            </a:r>
            <a:endParaRPr lang="en-US" sz="4000" dirty="0" smtClean="0"/>
          </a:p>
          <a:p>
            <a:r>
              <a:rPr lang="en-US" sz="4000" dirty="0" err="1" smtClean="0"/>
              <a:t>Peri</a:t>
            </a:r>
            <a:r>
              <a:rPr lang="en-US" sz="4000" dirty="0" smtClean="0"/>
              <a:t> - lymphatic fluid fistula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1159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MANAGEMENT OF CSOM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Myringoplaty</a:t>
            </a:r>
            <a:endParaRPr lang="en-US" sz="3600" dirty="0" smtClean="0"/>
          </a:p>
          <a:p>
            <a:r>
              <a:rPr lang="en-US" sz="3600" dirty="0" err="1" smtClean="0"/>
              <a:t>Tympanoplasty</a:t>
            </a:r>
            <a:endParaRPr lang="en-US" sz="3600" dirty="0" smtClean="0"/>
          </a:p>
          <a:p>
            <a:r>
              <a:rPr lang="en-US" sz="3600" dirty="0" err="1" smtClean="0"/>
              <a:t>Mastoidectomy</a:t>
            </a:r>
            <a:r>
              <a:rPr lang="en-US" sz="3600" dirty="0" smtClean="0"/>
              <a:t> (extensive dx involving the bone)</a:t>
            </a:r>
          </a:p>
        </p:txBody>
      </p:sp>
    </p:spTree>
    <p:extLst>
      <p:ext uri="{BB962C8B-B14F-4D97-AF65-F5344CB8AC3E}">
        <p14:creationId xmlns:p14="http://schemas.microsoft.com/office/powerpoint/2010/main" val="2382301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EXTRAREMPORAL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Mastoiditis</a:t>
            </a:r>
            <a:r>
              <a:rPr lang="en-US" sz="3600" dirty="0" smtClean="0"/>
              <a:t>: develops when infection tracks under the </a:t>
            </a:r>
            <a:r>
              <a:rPr lang="en-US" sz="3600" dirty="0" err="1" smtClean="0"/>
              <a:t>periosteum</a:t>
            </a:r>
            <a:r>
              <a:rPr lang="en-US" sz="3600" dirty="0" smtClean="0"/>
              <a:t> of the temporal bone to cause a </a:t>
            </a:r>
            <a:r>
              <a:rPr lang="en-US" sz="3600" b="1" dirty="0" smtClean="0"/>
              <a:t>sub - periosteal abscesses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Luc’s abscess</a:t>
            </a:r>
          </a:p>
          <a:p>
            <a:r>
              <a:rPr lang="en-US" sz="3600" b="1" dirty="0" err="1" smtClean="0"/>
              <a:t>Bezold’s</a:t>
            </a:r>
            <a:r>
              <a:rPr lang="en-US" sz="3600" b="1" dirty="0" smtClean="0"/>
              <a:t> abscess</a:t>
            </a:r>
            <a:r>
              <a:rPr lang="en-US" sz="3600" dirty="0" smtClean="0"/>
              <a:t> (infection breaks through the mastoid tip to cause a neck abscess deep to the sternocleidomastoid muscle)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94563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INTRATEMPORAL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Hearing loss</a:t>
            </a:r>
          </a:p>
          <a:p>
            <a:r>
              <a:rPr lang="en-US" sz="2600" dirty="0" smtClean="0"/>
              <a:t>CSOM</a:t>
            </a:r>
          </a:p>
          <a:p>
            <a:r>
              <a:rPr lang="en-US" sz="2600" dirty="0" smtClean="0"/>
              <a:t>Retraction pockets</a:t>
            </a:r>
          </a:p>
          <a:p>
            <a:r>
              <a:rPr lang="en-US" sz="2600" dirty="0" err="1" smtClean="0"/>
              <a:t>Cholesteatoma</a:t>
            </a:r>
            <a:r>
              <a:rPr lang="en-US" sz="2600" dirty="0" smtClean="0"/>
              <a:t>:</a:t>
            </a:r>
          </a:p>
          <a:p>
            <a:pPr lvl="1"/>
            <a:r>
              <a:rPr lang="en-US" sz="2600" dirty="0" smtClean="0"/>
              <a:t>A </a:t>
            </a:r>
            <a:r>
              <a:rPr lang="en-US" sz="2600" b="1" dirty="0" smtClean="0"/>
              <a:t>mass of keratinizing squamous epithelium and cholesterol</a:t>
            </a:r>
            <a:r>
              <a:rPr lang="en-US" sz="2600" dirty="0" smtClean="0"/>
              <a:t> in the middle ear usually resulting from chronic otitis media, with squamous metaplasia or extension of squamous epithelium inward to line an expanding cystic cavity that may involve the mastoid &amp; erode surrounding bone. Usually present in the anterior superior aspect through the TM.</a:t>
            </a:r>
          </a:p>
          <a:p>
            <a:r>
              <a:rPr lang="en-US" sz="2600" dirty="0" smtClean="0"/>
              <a:t>Facial nerve palsy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86555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INTRACRANIAL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Otitis meningitis</a:t>
            </a:r>
          </a:p>
          <a:p>
            <a:r>
              <a:rPr lang="en-US" sz="2800" dirty="0" smtClean="0"/>
              <a:t>Epidural abscess</a:t>
            </a:r>
          </a:p>
          <a:p>
            <a:r>
              <a:rPr lang="en-US" sz="2800" dirty="0" smtClean="0"/>
              <a:t>Subdural abscess</a:t>
            </a:r>
          </a:p>
          <a:p>
            <a:r>
              <a:rPr lang="en-US" sz="2800" dirty="0" smtClean="0"/>
              <a:t>Focal encephalitis</a:t>
            </a:r>
          </a:p>
          <a:p>
            <a:r>
              <a:rPr lang="en-US" sz="2800" dirty="0" smtClean="0"/>
              <a:t>Otitis hydrocephalus</a:t>
            </a:r>
          </a:p>
          <a:p>
            <a:r>
              <a:rPr lang="en-US" sz="2800" dirty="0" smtClean="0"/>
              <a:t>Sigmoid and lateral sinus thrombosis</a:t>
            </a:r>
          </a:p>
          <a:p>
            <a:r>
              <a:rPr lang="en-US" sz="2800" dirty="0" smtClean="0"/>
              <a:t>Intra - parenchymal abscess &amp; other intracranial </a:t>
            </a:r>
            <a:r>
              <a:rPr lang="en-US" sz="2800" dirty="0" err="1" smtClean="0"/>
              <a:t>suppurative</a:t>
            </a:r>
            <a:r>
              <a:rPr lang="en-US" sz="2800" dirty="0" smtClean="0"/>
              <a:t> complications</a:t>
            </a:r>
          </a:p>
          <a:p>
            <a:r>
              <a:rPr lang="en-US" sz="2800" dirty="0" smtClean="0"/>
              <a:t>Dural venous thrombophlebitis (usually sigmoid sinus)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1575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TYPED BY EFFIE NAILA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 smtClean="0"/>
              <a:t>There are people who are very rich but the only thing they DON’T have is money;</a:t>
            </a:r>
          </a:p>
          <a:p>
            <a:pPr marL="0" indent="0" algn="ctr">
              <a:buNone/>
            </a:pPr>
            <a:r>
              <a:rPr lang="en-US" sz="4800" dirty="0"/>
              <a:t>t</a:t>
            </a:r>
            <a:r>
              <a:rPr lang="en-US" sz="4800" dirty="0" smtClean="0"/>
              <a:t>hen there are those who are very poor and the only thing they have is </a:t>
            </a:r>
            <a:r>
              <a:rPr lang="en-US" sz="4800" smtClean="0"/>
              <a:t>money. </a:t>
            </a:r>
            <a:endParaRPr lang="en-US" sz="4800" dirty="0"/>
          </a:p>
          <a:p>
            <a:pPr algn="ctr">
              <a:buFontTx/>
              <a:buChar char="-"/>
            </a:pPr>
            <a:r>
              <a:rPr lang="en-US" sz="4800" dirty="0" err="1" smtClean="0"/>
              <a:t>Bundi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#</a:t>
            </a:r>
            <a:r>
              <a:rPr lang="en-US" sz="4800" dirty="0" err="1" smtClean="0"/>
              <a:t>Jesus_Over_Everything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787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ACUTE OTTIS MEDIA (AOM)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CHRONIC OTITIS MEDIA WITH EFFUSION (OME)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CHRONIC SUPPURATIVE OTITIS MEDIA (CSOM)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985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Predominantly a childhood infection (&lt; 5yeaers)</a:t>
            </a:r>
          </a:p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peak </a:t>
            </a:r>
            <a:r>
              <a:rPr lang="en-US" sz="3200" dirty="0" smtClean="0">
                <a:sym typeface="Wingdings" panose="05000000000000000000" pitchFamily="2" charset="2"/>
              </a:rPr>
              <a:t> &lt; 2 years (the Eustachian tube is more horizontal &amp; shorter in children up to 7 years)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2</a:t>
            </a:r>
            <a:r>
              <a:rPr lang="en-US" sz="3200" baseline="30000" dirty="0" smtClean="0">
                <a:sym typeface="Wingdings" panose="05000000000000000000" pitchFamily="2" charset="2"/>
              </a:rPr>
              <a:t>nd</a:t>
            </a:r>
            <a:r>
              <a:rPr lang="en-US" sz="3200" dirty="0" smtClean="0">
                <a:sym typeface="Wingdings" panose="05000000000000000000" pitchFamily="2" charset="2"/>
              </a:rPr>
              <a:t> peak 5</a:t>
            </a:r>
            <a:r>
              <a:rPr lang="en-US" sz="3200" baseline="30000" dirty="0" smtClean="0">
                <a:sym typeface="Wingdings" panose="05000000000000000000" pitchFamily="2" charset="2"/>
              </a:rPr>
              <a:t>th</a:t>
            </a:r>
            <a:r>
              <a:rPr lang="en-US" sz="3200" dirty="0" smtClean="0">
                <a:sym typeface="Wingdings" panose="05000000000000000000" pitchFamily="2" charset="2"/>
              </a:rPr>
              <a:t> decade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By 3 years  75% of children develop AOM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Prevalence of &gt;4% CSOM  major disease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Highest prevalence in </a:t>
            </a:r>
            <a:r>
              <a:rPr lang="en-US" sz="3200" dirty="0" err="1" smtClean="0">
                <a:sym typeface="Wingdings" panose="05000000000000000000" pitchFamily="2" charset="2"/>
              </a:rPr>
              <a:t>Inuits</a:t>
            </a:r>
            <a:r>
              <a:rPr lang="en-US" sz="3200" dirty="0" smtClean="0">
                <a:sym typeface="Wingdings" panose="05000000000000000000" pitchFamily="2" charset="2"/>
              </a:rPr>
              <a:t>, Aborigines, Apache, Navajo</a:t>
            </a:r>
          </a:p>
          <a:p>
            <a:pPr lvl="1"/>
            <a:r>
              <a:rPr lang="en-US" sz="3200" dirty="0" smtClean="0">
                <a:sym typeface="Wingdings" panose="05000000000000000000" pitchFamily="2" charset="2"/>
              </a:rPr>
              <a:t>High prevalence (&gt;4%) Sierra </a:t>
            </a:r>
            <a:r>
              <a:rPr lang="en-US" sz="3200" dirty="0">
                <a:sym typeface="Wingdings" panose="05000000000000000000" pitchFamily="2" charset="2"/>
              </a:rPr>
              <a:t>L</a:t>
            </a:r>
            <a:r>
              <a:rPr lang="en-US" sz="3200" dirty="0" smtClean="0">
                <a:sym typeface="Wingdings" panose="05000000000000000000" pitchFamily="2" charset="2"/>
              </a:rPr>
              <a:t>eone, </a:t>
            </a:r>
            <a:r>
              <a:rPr lang="en-US" sz="3200" dirty="0">
                <a:sym typeface="Wingdings" panose="05000000000000000000" pitchFamily="2" charset="2"/>
              </a:rPr>
              <a:t>G</a:t>
            </a:r>
            <a:r>
              <a:rPr lang="en-US" sz="3200" dirty="0" smtClean="0">
                <a:sym typeface="Wingdings" panose="05000000000000000000" pitchFamily="2" charset="2"/>
              </a:rPr>
              <a:t>ambia, Kenya, Tanzania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696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800" dirty="0" smtClean="0"/>
              <a:t>Infection</a:t>
            </a:r>
          </a:p>
          <a:p>
            <a:r>
              <a:rPr lang="en-US" sz="2800" dirty="0" smtClean="0"/>
              <a:t>Host factors</a:t>
            </a:r>
          </a:p>
          <a:p>
            <a:pPr lvl="1"/>
            <a:r>
              <a:rPr lang="en-US" sz="2800" dirty="0" smtClean="0"/>
              <a:t>Immature immunity</a:t>
            </a:r>
          </a:p>
          <a:p>
            <a:pPr lvl="1"/>
            <a:r>
              <a:rPr lang="en-US" sz="2800" dirty="0" smtClean="0"/>
              <a:t>Familial history of middle ear disease (sibling history of OM)</a:t>
            </a:r>
          </a:p>
          <a:p>
            <a:pPr lvl="1"/>
            <a:r>
              <a:rPr lang="en-US" sz="2800" dirty="0" smtClean="0"/>
              <a:t>Method of feeding breast vs. bottle</a:t>
            </a:r>
          </a:p>
          <a:p>
            <a:pPr lvl="1"/>
            <a:r>
              <a:rPr lang="en-US" sz="2800" dirty="0" smtClean="0"/>
              <a:t>Male gender (for AOM &amp; </a:t>
            </a:r>
            <a:r>
              <a:rPr lang="en-US" sz="2800" dirty="0" err="1" smtClean="0"/>
              <a:t>rAOM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Race</a:t>
            </a:r>
          </a:p>
          <a:p>
            <a:pPr lvl="1"/>
            <a:r>
              <a:rPr lang="en-US" sz="2800" dirty="0" smtClean="0"/>
              <a:t>AOM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year of life is a risk factor for </a:t>
            </a:r>
            <a:r>
              <a:rPr lang="en-US" sz="2800" dirty="0" err="1" smtClean="0"/>
              <a:t>rAOM</a:t>
            </a:r>
            <a:endParaRPr lang="en-US" sz="2800" dirty="0" smtClean="0"/>
          </a:p>
          <a:p>
            <a:r>
              <a:rPr lang="en-US" sz="2800" dirty="0" smtClean="0"/>
              <a:t>Anatomic/ physiologic dysfunction</a:t>
            </a:r>
          </a:p>
          <a:p>
            <a:pPr lvl="1"/>
            <a:r>
              <a:rPr lang="en-US" sz="2800" dirty="0" smtClean="0"/>
              <a:t>Eustachian tube dysfunction</a:t>
            </a:r>
          </a:p>
          <a:p>
            <a:pPr lvl="1"/>
            <a:r>
              <a:rPr lang="en-US" sz="2800" dirty="0" smtClean="0"/>
              <a:t>Cleft palate</a:t>
            </a:r>
          </a:p>
          <a:p>
            <a:r>
              <a:rPr lang="en-US" sz="2800" dirty="0" smtClean="0"/>
              <a:t>Environmental factors</a:t>
            </a:r>
          </a:p>
          <a:p>
            <a:pPr lvl="1"/>
            <a:r>
              <a:rPr lang="en-US" sz="2800" dirty="0" smtClean="0"/>
              <a:t>Day care attendance</a:t>
            </a:r>
          </a:p>
          <a:p>
            <a:pPr lvl="1"/>
            <a:r>
              <a:rPr lang="en-US" sz="2800" dirty="0" smtClean="0"/>
              <a:t>Smoking in households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396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Usually bacterial infection accompanied by viral URTI with an abrupt onset of signs &amp; symptoms involving the </a:t>
            </a:r>
            <a:r>
              <a:rPr lang="en-US" sz="4000" u="sng" dirty="0" smtClean="0"/>
              <a:t>middle ear cleft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Recurrent AOM (</a:t>
            </a:r>
            <a:r>
              <a:rPr lang="en-US" sz="4000" dirty="0" err="1" smtClean="0"/>
              <a:t>rAOM</a:t>
            </a:r>
            <a:r>
              <a:rPr lang="en-US" sz="4000" dirty="0" smtClean="0"/>
              <a:t>) </a:t>
            </a:r>
            <a:r>
              <a:rPr lang="en-US" sz="4000" dirty="0" smtClean="0">
                <a:sym typeface="Wingdings" panose="05000000000000000000" pitchFamily="2" charset="2"/>
              </a:rPr>
              <a:t> </a:t>
            </a:r>
          </a:p>
          <a:p>
            <a:pPr lvl="1"/>
            <a:r>
              <a:rPr lang="en-US" sz="4000" dirty="0" smtClean="0">
                <a:sym typeface="Wingdings" panose="05000000000000000000" pitchFamily="2" charset="2"/>
              </a:rPr>
              <a:t>3 or more months of AOM in 6 months </a:t>
            </a:r>
          </a:p>
          <a:p>
            <a:pPr lvl="1"/>
            <a:r>
              <a:rPr lang="en-US" sz="4000" dirty="0" smtClean="0">
                <a:sym typeface="Wingdings" panose="05000000000000000000" pitchFamily="2" charset="2"/>
              </a:rPr>
              <a:t>4 or more months of AOM in 1 year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74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Persistence of fluid in the middle ear cleft for </a:t>
            </a:r>
            <a:r>
              <a:rPr lang="en-US" sz="4000" u="sng" dirty="0" smtClean="0"/>
              <a:t>&gt;12 weeks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Results in painless hearing loss and intermittent purulent ear drainage that follows AOM or arises without prior AOM.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1622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Tympanic </a:t>
            </a:r>
            <a:r>
              <a:rPr lang="en-US" sz="4400" u="sng" dirty="0" smtClean="0"/>
              <a:t>membrane perforation</a:t>
            </a:r>
            <a:r>
              <a:rPr lang="en-US" sz="4400" dirty="0" smtClean="0"/>
              <a:t> with </a:t>
            </a:r>
            <a:r>
              <a:rPr lang="en-US" sz="4400" u="sng" dirty="0" err="1" smtClean="0"/>
              <a:t>otorrhea</a:t>
            </a:r>
            <a:r>
              <a:rPr lang="en-US" sz="4400" dirty="0" smtClean="0"/>
              <a:t> persistent for </a:t>
            </a:r>
            <a:r>
              <a:rPr lang="en-US" sz="4400" u="sng" dirty="0" smtClean="0"/>
              <a:t>&gt; 2 weeks</a:t>
            </a:r>
            <a:r>
              <a:rPr lang="en-US" sz="4400" dirty="0" smtClean="0"/>
              <a:t> (WHO criteria for any place that has high prevalence).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9240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OF AOM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Viral or bacterial URTI OR Allergy OR Reflux aspiration from </a:t>
            </a:r>
            <a:r>
              <a:rPr lang="en-US" sz="4400" dirty="0" err="1" smtClean="0"/>
              <a:t>nasopharynx</a:t>
            </a:r>
            <a:r>
              <a:rPr lang="en-US" sz="4400" dirty="0" smtClean="0"/>
              <a:t> </a:t>
            </a:r>
            <a:r>
              <a:rPr lang="en-US" sz="4400" dirty="0" smtClean="0">
                <a:sym typeface="Wingdings" panose="05000000000000000000" pitchFamily="2" charset="2"/>
              </a:rPr>
              <a:t></a:t>
            </a:r>
            <a:endParaRPr lang="en-US" sz="4400" dirty="0" smtClean="0"/>
          </a:p>
          <a:p>
            <a:pPr lvl="1"/>
            <a:r>
              <a:rPr lang="en-US" sz="4400" dirty="0" smtClean="0"/>
              <a:t>Acute inflammatory reaction </a:t>
            </a:r>
            <a:r>
              <a:rPr lang="en-US" sz="4400" dirty="0" smtClean="0">
                <a:sym typeface="Wingdings" panose="05000000000000000000" pitchFamily="2" charset="2"/>
              </a:rPr>
              <a:t></a:t>
            </a:r>
            <a:endParaRPr lang="en-US" sz="4400" dirty="0" smtClean="0"/>
          </a:p>
          <a:p>
            <a:pPr lvl="2"/>
            <a:r>
              <a:rPr lang="en-US" sz="4400" dirty="0" smtClean="0"/>
              <a:t>Vasodilation, exudation, leukocyte invasion, phagocytosis </a:t>
            </a:r>
            <a:r>
              <a:rPr lang="en-US" sz="4400" dirty="0" smtClean="0">
                <a:sym typeface="Wingdings" panose="05000000000000000000" pitchFamily="2" charset="2"/>
              </a:rPr>
              <a:t></a:t>
            </a:r>
            <a:endParaRPr lang="en-US" sz="4400" dirty="0" smtClean="0"/>
          </a:p>
          <a:p>
            <a:pPr lvl="3"/>
            <a:r>
              <a:rPr lang="en-US" sz="4400" dirty="0" smtClean="0"/>
              <a:t>Obstruction of Eustachian tube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31297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0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0" id="{A5F70762-3445-46C5-98B2-729A0DCC4A33}" vid="{C86CB98C-BC98-41F3-9A22-AA21E70C92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Theme30</Template>
  <TotalTime>88</TotalTime>
  <Words>944</Words>
  <Application>Microsoft Office PowerPoint</Application>
  <PresentationFormat>Widescreen</PresentationFormat>
  <Paragraphs>178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Bodoni MT Condensed</vt:lpstr>
      <vt:lpstr>Comic Sans MS</vt:lpstr>
      <vt:lpstr>Courier New</vt:lpstr>
      <vt:lpstr>Franklin Gothic Book</vt:lpstr>
      <vt:lpstr>Wingdings</vt:lpstr>
      <vt:lpstr>Theme30</vt:lpstr>
      <vt:lpstr>OTITIS MEDIA</vt:lpstr>
      <vt:lpstr>WHAT IS OTITIS MEDIA</vt:lpstr>
      <vt:lpstr>CLASSIFICATION</vt:lpstr>
      <vt:lpstr>EPIDEMIOLOGY</vt:lpstr>
      <vt:lpstr>RISK FACTORS</vt:lpstr>
      <vt:lpstr>AOM</vt:lpstr>
      <vt:lpstr>OME</vt:lpstr>
      <vt:lpstr>CSOM</vt:lpstr>
      <vt:lpstr>PATHOPHYSIOLOGY OF AOM</vt:lpstr>
      <vt:lpstr>PATHOPHYSIOLOGY OF OME</vt:lpstr>
      <vt:lpstr>PATHOPHYSIOLOGY OF CSOM</vt:lpstr>
      <vt:lpstr>MICROBIOLOGY</vt:lpstr>
      <vt:lpstr>AMERICAN ACADEMY OF FAMILY PHYSICIANS 2015 GUIDELINES FOR DIAGNOSIS OF AOM</vt:lpstr>
      <vt:lpstr>AMERICAN ACADEMY OF FAMILY PHYSICIANS 2015 GUIDELINES FOR DIAGNOSIS OF OME</vt:lpstr>
      <vt:lpstr>WHO GUIDELINES FOR DIAGNOSING CSOM</vt:lpstr>
      <vt:lpstr>DIFFERENTIAL DIAGNOSIS OF AOM</vt:lpstr>
      <vt:lpstr>INVESTIGATIONS</vt:lpstr>
      <vt:lpstr>TREATMENT</vt:lpstr>
      <vt:lpstr>ANTIBIOTICS</vt:lpstr>
      <vt:lpstr>DURATION OF TREATMENT</vt:lpstr>
      <vt:lpstr>SURGICAL MANAGEMENT</vt:lpstr>
      <vt:lpstr>CSOM RX</vt:lpstr>
      <vt:lpstr>DIFFERENTIALS OF OME</vt:lpstr>
      <vt:lpstr>SURGICAL MANAGEMENT OF CSOM</vt:lpstr>
      <vt:lpstr>EXTRAREMPORAL COMPLICATIONS</vt:lpstr>
      <vt:lpstr>INTRATEMPORAL</vt:lpstr>
      <vt:lpstr>INTRACRANIAL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OTITIS MEDIA</dc:title>
  <dc:creator>Effie Naila</dc:creator>
  <cp:lastModifiedBy>Effie Naila</cp:lastModifiedBy>
  <cp:revision>10</cp:revision>
  <dcterms:created xsi:type="dcterms:W3CDTF">2017-03-24T05:24:02Z</dcterms:created>
  <dcterms:modified xsi:type="dcterms:W3CDTF">2017-03-24T06:53:16Z</dcterms:modified>
</cp:coreProperties>
</file>