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1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6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09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7900"/>
            <a:ext cx="12192000" cy="58801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>
                <a:solidFill>
                  <a:srgbClr val="FF0000"/>
                </a:solidFill>
              </a:defRPr>
            </a:lvl2pPr>
            <a:lvl3pPr>
              <a:defRPr sz="2400">
                <a:solidFill>
                  <a:srgbClr val="FF0000"/>
                </a:solidFill>
              </a:defRPr>
            </a:lvl3pPr>
            <a:lvl4pPr>
              <a:defRPr sz="2400">
                <a:solidFill>
                  <a:srgbClr val="FF0000"/>
                </a:solidFill>
              </a:defRPr>
            </a:lvl4pPr>
            <a:lvl5pPr>
              <a:defRPr sz="24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2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8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2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2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5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8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521CB-7A1E-412D-8990-2BE8A445AE9C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98491-70A0-492B-8341-F71F9F33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0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RHINOSINUSITIS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9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History to elicit the symptomatology</a:t>
            </a:r>
          </a:p>
          <a:p>
            <a:r>
              <a:rPr lang="en-US" dirty="0" smtClean="0"/>
              <a:t>PE: anterior </a:t>
            </a:r>
            <a:r>
              <a:rPr lang="en-US" dirty="0" err="1" smtClean="0"/>
              <a:t>rhinoscopy</a:t>
            </a:r>
            <a:endParaRPr lang="en-US" dirty="0" smtClean="0"/>
          </a:p>
          <a:p>
            <a:r>
              <a:rPr lang="en-US" dirty="0" err="1" smtClean="0"/>
              <a:t>Transillumination</a:t>
            </a:r>
            <a:endParaRPr lang="en-US" dirty="0" smtClean="0"/>
          </a:p>
          <a:p>
            <a:pPr lvl="1"/>
            <a:r>
              <a:rPr lang="en-US" dirty="0" smtClean="0"/>
              <a:t>Very non-specific	</a:t>
            </a:r>
          </a:p>
          <a:p>
            <a:r>
              <a:rPr lang="en-US" dirty="0" smtClean="0"/>
              <a:t>Endoscopic exam</a:t>
            </a:r>
          </a:p>
          <a:p>
            <a:pPr lvl="1"/>
            <a:r>
              <a:rPr lang="en-US" dirty="0" smtClean="0"/>
              <a:t>Rigid or flexible endoscope to see </a:t>
            </a:r>
            <a:r>
              <a:rPr lang="en-US" dirty="0" err="1" smtClean="0"/>
              <a:t>mucopurulent</a:t>
            </a:r>
            <a:r>
              <a:rPr lang="en-US" dirty="0" smtClean="0"/>
              <a:t> material draining from the </a:t>
            </a:r>
            <a:r>
              <a:rPr lang="en-US" dirty="0" err="1" smtClean="0"/>
              <a:t>osteomeatal</a:t>
            </a:r>
            <a:r>
              <a:rPr lang="en-US" dirty="0" smtClean="0"/>
              <a:t> complex and nasal polyps</a:t>
            </a:r>
          </a:p>
          <a:p>
            <a:r>
              <a:rPr lang="en-US" dirty="0" smtClean="0"/>
              <a:t>Imaging</a:t>
            </a:r>
          </a:p>
          <a:p>
            <a:pPr lvl="1"/>
            <a:r>
              <a:rPr lang="en-US" dirty="0" smtClean="0"/>
              <a:t>Diagnosis should be clinical </a:t>
            </a:r>
          </a:p>
          <a:p>
            <a:pPr lvl="1"/>
            <a:r>
              <a:rPr lang="en-US" dirty="0" smtClean="0"/>
              <a:t>Imaging is used if an anatomical defect is suspected </a:t>
            </a:r>
            <a:r>
              <a:rPr lang="en-US" dirty="0" err="1" smtClean="0"/>
              <a:t>eg</a:t>
            </a:r>
            <a:r>
              <a:rPr lang="en-US" dirty="0" smtClean="0"/>
              <a:t>. Concha </a:t>
            </a:r>
            <a:r>
              <a:rPr lang="en-US" dirty="0" err="1" smtClean="0"/>
              <a:t>bullosa</a:t>
            </a:r>
            <a:endParaRPr lang="en-US" dirty="0" smtClean="0"/>
          </a:p>
          <a:p>
            <a:pPr lvl="1"/>
            <a:r>
              <a:rPr lang="en-US" dirty="0" smtClean="0"/>
              <a:t>Plain X-ray</a:t>
            </a:r>
          </a:p>
          <a:p>
            <a:pPr lvl="2"/>
            <a:r>
              <a:rPr lang="en-US" dirty="0" smtClean="0"/>
              <a:t>No longer used since the interpretation is varied for different patients</a:t>
            </a:r>
          </a:p>
          <a:p>
            <a:pPr lvl="2"/>
            <a:r>
              <a:rPr lang="en-US" dirty="0" smtClean="0"/>
              <a:t>Fluid level in the sinuses </a:t>
            </a:r>
            <a:r>
              <a:rPr lang="en-US" dirty="0" smtClean="0">
                <a:sym typeface="Wingdings" panose="05000000000000000000" pitchFamily="2" charset="2"/>
              </a:rPr>
              <a:t> infective process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MRI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When soft tissue pathology is being suspected e.g. malignancy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Very sensitive investigation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19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</a:t>
            </a:r>
          </a:p>
          <a:p>
            <a:pPr lvl="1"/>
            <a:r>
              <a:rPr lang="en-US" dirty="0" smtClean="0"/>
              <a:t>Treat bacterial infection if present</a:t>
            </a:r>
          </a:p>
          <a:p>
            <a:pPr lvl="1"/>
            <a:r>
              <a:rPr lang="en-US" dirty="0" smtClean="0"/>
              <a:t>Treat underlying cause </a:t>
            </a:r>
            <a:r>
              <a:rPr lang="en-US" dirty="0" smtClean="0">
                <a:sym typeface="Wingdings" panose="05000000000000000000" pitchFamily="2" charset="2"/>
              </a:rPr>
              <a:t> allergy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Surgical</a:t>
            </a:r>
          </a:p>
          <a:p>
            <a:pPr lvl="1"/>
            <a:r>
              <a:rPr lang="en-US" dirty="0" smtClean="0"/>
              <a:t>Indicated when there is failed medical management</a:t>
            </a:r>
          </a:p>
          <a:p>
            <a:pPr lvl="1"/>
            <a:r>
              <a:rPr lang="en-US" dirty="0" smtClean="0"/>
              <a:t>Structural abnormalities</a:t>
            </a:r>
          </a:p>
          <a:p>
            <a:pPr lvl="1"/>
            <a:r>
              <a:rPr lang="en-US" dirty="0" smtClean="0"/>
              <a:t>Very small percentage of patients will require surgical treatment</a:t>
            </a:r>
          </a:p>
          <a:p>
            <a:r>
              <a:rPr lang="en-US" dirty="0" smtClean="0"/>
              <a:t>Objective: </a:t>
            </a:r>
          </a:p>
          <a:p>
            <a:pPr lvl="1"/>
            <a:r>
              <a:rPr lang="en-US" dirty="0" smtClean="0"/>
              <a:t>Improve drainage and aeration/ventilation</a:t>
            </a:r>
          </a:p>
          <a:p>
            <a:pPr lvl="1"/>
            <a:r>
              <a:rPr lang="en-US" dirty="0" smtClean="0"/>
              <a:t>Improve </a:t>
            </a:r>
            <a:r>
              <a:rPr lang="en-US" dirty="0" err="1" smtClean="0"/>
              <a:t>mucociliary</a:t>
            </a:r>
            <a:r>
              <a:rPr lang="en-US" dirty="0" smtClean="0"/>
              <a:t> clearance</a:t>
            </a:r>
          </a:p>
          <a:p>
            <a:pPr lvl="1"/>
            <a:r>
              <a:rPr lang="en-US" dirty="0" smtClean="0"/>
              <a:t>Target infection and inflammation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09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Intracranial</a:t>
            </a:r>
          </a:p>
          <a:p>
            <a:pPr lvl="1"/>
            <a:r>
              <a:rPr lang="en-US" dirty="0" smtClean="0"/>
              <a:t>Meningitis, subdural, epidural and cerebral abscess</a:t>
            </a:r>
          </a:p>
          <a:p>
            <a:r>
              <a:rPr lang="en-US" dirty="0" smtClean="0"/>
              <a:t>Orbital</a:t>
            </a:r>
          </a:p>
          <a:p>
            <a:pPr lvl="1"/>
            <a:r>
              <a:rPr lang="en-US" dirty="0" smtClean="0"/>
              <a:t>Pre and post-septal infections</a:t>
            </a:r>
          </a:p>
          <a:p>
            <a:pPr lvl="1"/>
            <a:r>
              <a:rPr lang="en-US" dirty="0" smtClean="0"/>
              <a:t>Orbital cellulitis</a:t>
            </a:r>
          </a:p>
          <a:p>
            <a:pPr lvl="1"/>
            <a:r>
              <a:rPr lang="en-US" dirty="0" smtClean="0"/>
              <a:t>Cavernous sinus thrombosis</a:t>
            </a:r>
          </a:p>
          <a:p>
            <a:pPr lvl="1"/>
            <a:r>
              <a:rPr lang="en-US" dirty="0" err="1" smtClean="0"/>
              <a:t>Sphenoidal</a:t>
            </a:r>
            <a:r>
              <a:rPr lang="en-US" dirty="0" smtClean="0"/>
              <a:t> ocular syndrome</a:t>
            </a:r>
          </a:p>
          <a:p>
            <a:r>
              <a:rPr lang="en-US" dirty="0" smtClean="0"/>
              <a:t>Bone</a:t>
            </a:r>
          </a:p>
          <a:p>
            <a:pPr lvl="1"/>
            <a:r>
              <a:rPr lang="en-US" dirty="0" smtClean="0"/>
              <a:t>Osteomyelitis</a:t>
            </a:r>
          </a:p>
          <a:p>
            <a:pPr lvl="1"/>
            <a:r>
              <a:rPr lang="en-US" dirty="0" smtClean="0"/>
              <a:t>Bone erosion</a:t>
            </a:r>
          </a:p>
          <a:p>
            <a:pPr lvl="1"/>
            <a:r>
              <a:rPr lang="en-US" dirty="0" smtClean="0"/>
              <a:t>Extensive </a:t>
            </a:r>
            <a:r>
              <a:rPr lang="en-US" dirty="0" err="1" smtClean="0"/>
              <a:t>mucocele</a:t>
            </a:r>
            <a:endParaRPr lang="en-US" dirty="0" smtClean="0"/>
          </a:p>
          <a:p>
            <a:pPr lvl="1"/>
            <a:r>
              <a:rPr lang="en-US" dirty="0" smtClean="0"/>
              <a:t>Secondary obstruction of the sinus </a:t>
            </a:r>
            <a:r>
              <a:rPr lang="en-US" dirty="0" err="1" smtClean="0"/>
              <a:t>ostium</a:t>
            </a:r>
            <a:r>
              <a:rPr lang="en-US" dirty="0" smtClean="0"/>
              <a:t> (esp. frontal sinus)</a:t>
            </a:r>
          </a:p>
          <a:p>
            <a:r>
              <a:rPr lang="en-US" dirty="0" smtClean="0"/>
              <a:t>Extensive </a:t>
            </a:r>
            <a:r>
              <a:rPr lang="en-US" dirty="0" err="1" smtClean="0"/>
              <a:t>mucocele</a:t>
            </a:r>
            <a:endParaRPr lang="en-US" dirty="0" smtClean="0"/>
          </a:p>
          <a:p>
            <a:pPr lvl="1"/>
            <a:r>
              <a:rPr lang="en-US" dirty="0" smtClean="0"/>
              <a:t>Collection of mucus in a closed cavity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5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</a:p>
          <a:p>
            <a:r>
              <a:rPr lang="en-US" dirty="0" smtClean="0"/>
              <a:t>Treatment</a:t>
            </a:r>
          </a:p>
          <a:p>
            <a:r>
              <a:rPr lang="en-US" dirty="0" smtClean="0"/>
              <a:t>Reduce inflammatory response</a:t>
            </a:r>
          </a:p>
          <a:p>
            <a:r>
              <a:rPr lang="en-US" dirty="0" smtClean="0"/>
              <a:t>Surgery </a:t>
            </a:r>
            <a:r>
              <a:rPr lang="en-US" dirty="0" smtClean="0">
                <a:sym typeface="Wingdings" panose="05000000000000000000" pitchFamily="2" charset="2"/>
              </a:rPr>
              <a:t> exhausted medical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18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ALLERGIC RHINITIS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82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Acquired potential for developing adverse reactions</a:t>
            </a:r>
          </a:p>
          <a:p>
            <a:pPr lvl="1"/>
            <a:r>
              <a:rPr lang="en-US" dirty="0" smtClean="0"/>
              <a:t>Immunologically mediated to </a:t>
            </a:r>
            <a:r>
              <a:rPr lang="en-US" dirty="0" err="1" smtClean="0"/>
              <a:t>sibstances</a:t>
            </a:r>
            <a:r>
              <a:rPr lang="en-US" dirty="0" smtClean="0"/>
              <a:t> harmless to most of us</a:t>
            </a:r>
          </a:p>
          <a:p>
            <a:r>
              <a:rPr lang="en-US" dirty="0" smtClean="0"/>
              <a:t>Allergen </a:t>
            </a:r>
            <a:r>
              <a:rPr lang="en-US" dirty="0" smtClean="0">
                <a:sym typeface="Wingdings" panose="05000000000000000000" pitchFamily="2" charset="2"/>
              </a:rPr>
              <a:t> substance one is allergic to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Antibody  causes the allergic reaction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Sensitization is required to develop reaction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71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ALLERGY PRONE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</a:t>
            </a:r>
          </a:p>
          <a:p>
            <a:pPr lvl="1"/>
            <a:r>
              <a:rPr lang="en-US" dirty="0" smtClean="0"/>
              <a:t>Both parents allergic </a:t>
            </a:r>
            <a:r>
              <a:rPr lang="en-US" dirty="0" smtClean="0">
                <a:sym typeface="Wingdings" panose="05000000000000000000" pitchFamily="2" charset="2"/>
              </a:rPr>
              <a:t> 60% chance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1 parent allergic  40% chance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None is allergic  2% chance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Environmental factors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House mite dust, cockroaches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61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ALLERGY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sensitization</a:t>
            </a:r>
          </a:p>
          <a:p>
            <a:r>
              <a:rPr lang="en-US" dirty="0" smtClean="0"/>
              <a:t>Re-exposure to very small amounts</a:t>
            </a:r>
          </a:p>
          <a:p>
            <a:pPr lvl="1"/>
            <a:r>
              <a:rPr lang="en-US" dirty="0" smtClean="0"/>
              <a:t>Allergic reaction is developed since mediators are preformed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2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classification (ARIA)</a:t>
            </a:r>
          </a:p>
          <a:p>
            <a:r>
              <a:rPr lang="en-US" dirty="0" smtClean="0"/>
              <a:t>Uses symptoms and quality of life as parameter</a:t>
            </a:r>
          </a:p>
          <a:p>
            <a:r>
              <a:rPr lang="en-US" dirty="0" smtClean="0"/>
              <a:t>Based on duration </a:t>
            </a:r>
          </a:p>
          <a:p>
            <a:pPr lvl="1"/>
            <a:r>
              <a:rPr lang="en-US" dirty="0" smtClean="0"/>
              <a:t>Intermittent</a:t>
            </a:r>
          </a:p>
          <a:p>
            <a:pPr lvl="1"/>
            <a:r>
              <a:rPr lang="en-US" dirty="0" smtClean="0"/>
              <a:t>Persistent</a:t>
            </a:r>
          </a:p>
          <a:p>
            <a:r>
              <a:rPr lang="en-US" dirty="0" smtClean="0"/>
              <a:t>Based on severity</a:t>
            </a:r>
          </a:p>
          <a:p>
            <a:pPr lvl="1"/>
            <a:r>
              <a:rPr lang="en-US" dirty="0" smtClean="0"/>
              <a:t>Mild</a:t>
            </a:r>
          </a:p>
          <a:p>
            <a:pPr lvl="1"/>
            <a:r>
              <a:rPr lang="en-US" dirty="0" smtClean="0"/>
              <a:t>Moderate</a:t>
            </a:r>
          </a:p>
          <a:p>
            <a:pPr lvl="1"/>
            <a:r>
              <a:rPr lang="en-US" dirty="0" smtClean="0"/>
              <a:t>Severe</a:t>
            </a:r>
          </a:p>
          <a:p>
            <a:r>
              <a:rPr lang="en-US" dirty="0" smtClean="0"/>
              <a:t>Treatment is based on this 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71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Intermittent</a:t>
            </a:r>
          </a:p>
          <a:p>
            <a:pPr lvl="1"/>
            <a:r>
              <a:rPr lang="en-US" dirty="0" smtClean="0"/>
              <a:t>&lt; 4 days per week or &gt; 4 weeks in a year</a:t>
            </a:r>
          </a:p>
          <a:p>
            <a:r>
              <a:rPr lang="en-US" dirty="0" smtClean="0"/>
              <a:t>Moderate</a:t>
            </a:r>
          </a:p>
          <a:p>
            <a:pPr lvl="1"/>
            <a:r>
              <a:rPr lang="en-US" dirty="0" smtClean="0"/>
              <a:t>&gt; 4 days in a week an&gt; 4 week in a year</a:t>
            </a:r>
          </a:p>
          <a:p>
            <a:r>
              <a:rPr lang="en-US" dirty="0" smtClean="0"/>
              <a:t>Severe</a:t>
            </a:r>
          </a:p>
          <a:p>
            <a:r>
              <a:rPr lang="en-US" dirty="0" err="1" smtClean="0"/>
              <a:t>MIld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7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Inflammation is the primary mechanism responsible for cardinal symptoms of acute </a:t>
            </a:r>
            <a:r>
              <a:rPr lang="en-US" dirty="0" err="1" smtClean="0"/>
              <a:t>rhinosinusitis</a:t>
            </a:r>
            <a:endParaRPr lang="en-US" dirty="0" smtClean="0"/>
          </a:p>
          <a:p>
            <a:r>
              <a:rPr lang="en-US" dirty="0" smtClean="0"/>
              <a:t>Underlying inflammation leads to increased vascular permeability </a:t>
            </a:r>
            <a:r>
              <a:rPr lang="en-US" dirty="0" smtClean="0">
                <a:sym typeface="Wingdings" panose="05000000000000000000" pitchFamily="2" charset="2"/>
              </a:rPr>
              <a:t> impaired </a:t>
            </a:r>
            <a:r>
              <a:rPr lang="en-US" dirty="0" err="1" smtClean="0">
                <a:sym typeface="Wingdings" panose="05000000000000000000" pitchFamily="2" charset="2"/>
              </a:rPr>
              <a:t>mucociliary</a:t>
            </a:r>
            <a:r>
              <a:rPr lang="en-US" dirty="0" smtClean="0">
                <a:sym typeface="Wingdings" panose="05000000000000000000" pitchFamily="2" charset="2"/>
              </a:rPr>
              <a:t> function  stasis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40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Sneezing</a:t>
            </a:r>
          </a:p>
          <a:p>
            <a:r>
              <a:rPr lang="en-US" dirty="0" err="1" smtClean="0"/>
              <a:t>Lacriation</a:t>
            </a:r>
            <a:endParaRPr lang="en-US" dirty="0" smtClean="0"/>
          </a:p>
          <a:p>
            <a:r>
              <a:rPr lang="en-US" dirty="0" smtClean="0"/>
              <a:t>Itching</a:t>
            </a:r>
          </a:p>
          <a:p>
            <a:r>
              <a:rPr lang="en-US" dirty="0" err="1" smtClean="0"/>
              <a:t>Dischaege</a:t>
            </a:r>
            <a:endParaRPr lang="en-US" dirty="0" smtClean="0"/>
          </a:p>
          <a:p>
            <a:r>
              <a:rPr lang="en-US" dirty="0" smtClean="0"/>
              <a:t>Obstruction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49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Allergic shines</a:t>
            </a:r>
          </a:p>
          <a:p>
            <a:r>
              <a:rPr lang="en-US" dirty="0" smtClean="0"/>
              <a:t>Allergic salute</a:t>
            </a:r>
          </a:p>
          <a:p>
            <a:r>
              <a:rPr lang="en-US" dirty="0" smtClean="0"/>
              <a:t>Supra-tip crease line</a:t>
            </a:r>
          </a:p>
          <a:p>
            <a:r>
              <a:rPr lang="en-US" dirty="0" smtClean="0"/>
              <a:t>Nasal discharge</a:t>
            </a:r>
          </a:p>
          <a:p>
            <a:pPr lvl="1"/>
            <a:r>
              <a:rPr lang="en-US" dirty="0" smtClean="0"/>
              <a:t>Pale nasal mucosa]</a:t>
            </a:r>
          </a:p>
          <a:p>
            <a:pPr lvl="1"/>
            <a:r>
              <a:rPr lang="en-US" dirty="0" smtClean="0"/>
              <a:t>Hypertrophied </a:t>
            </a:r>
            <a:r>
              <a:rPr lang="en-US" dirty="0" err="1" smtClean="0"/>
              <a:t>turbinates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64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Hx</a:t>
            </a:r>
            <a:r>
              <a:rPr lang="en-US" dirty="0" smtClean="0"/>
              <a:t> and PE</a:t>
            </a:r>
          </a:p>
          <a:p>
            <a:r>
              <a:rPr lang="en-US" dirty="0" smtClean="0"/>
              <a:t>In vitro tests</a:t>
            </a:r>
          </a:p>
          <a:p>
            <a:r>
              <a:rPr lang="en-US" dirty="0" smtClean="0"/>
              <a:t>In vivo tests</a:t>
            </a:r>
          </a:p>
          <a:p>
            <a:pPr lvl="1"/>
            <a:r>
              <a:rPr lang="en-US" dirty="0" err="1" smtClean="0"/>
              <a:t>Subcut</a:t>
            </a:r>
            <a:r>
              <a:rPr lang="en-US" dirty="0" smtClean="0"/>
              <a:t> injection of allergen </a:t>
            </a:r>
            <a:r>
              <a:rPr lang="en-US" dirty="0" smtClean="0">
                <a:sym typeface="Wingdings" panose="05000000000000000000" pitchFamily="2" charset="2"/>
              </a:rPr>
              <a:t> wheal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ELISA test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RAS test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Nasal provocation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359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</a:t>
            </a:r>
          </a:p>
          <a:p>
            <a:r>
              <a:rPr lang="en-US" dirty="0" smtClean="0"/>
              <a:t>Immunology</a:t>
            </a:r>
          </a:p>
          <a:p>
            <a:r>
              <a:rPr lang="en-US" dirty="0" smtClean="0"/>
              <a:t>Pharmacotherapy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958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</a:t>
            </a:r>
          </a:p>
          <a:p>
            <a:r>
              <a:rPr lang="en-US" dirty="0" smtClean="0"/>
              <a:t>Allergic rhinitis of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209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Avoidance of allergens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41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NASAL POLYPOSIS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26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trigger unknown</a:t>
            </a:r>
          </a:p>
          <a:p>
            <a:r>
              <a:rPr lang="en-US" dirty="0" smtClean="0"/>
              <a:t>Associated with</a:t>
            </a:r>
          </a:p>
          <a:p>
            <a:pPr lvl="1"/>
            <a:r>
              <a:rPr lang="en-US" dirty="0" smtClean="0"/>
              <a:t>Asthma</a:t>
            </a:r>
          </a:p>
          <a:p>
            <a:pPr lvl="1"/>
            <a:r>
              <a:rPr lang="en-US" dirty="0" smtClean="0"/>
              <a:t>Aspirin sensitivity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781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Corticosteroids</a:t>
            </a:r>
          </a:p>
          <a:p>
            <a:r>
              <a:rPr lang="en-US" dirty="0" smtClean="0"/>
              <a:t>LT antagonists</a:t>
            </a:r>
          </a:p>
          <a:p>
            <a:r>
              <a:rPr lang="en-US" smtClean="0"/>
              <a:t>surgery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28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Allergic rhinitis (</a:t>
            </a:r>
            <a:r>
              <a:rPr lang="en-US" dirty="0" err="1" smtClean="0"/>
              <a:t>IgE</a:t>
            </a:r>
            <a:r>
              <a:rPr lang="en-US" dirty="0" smtClean="0"/>
              <a:t> mediated) is found in 60% of patients</a:t>
            </a:r>
          </a:p>
          <a:p>
            <a:r>
              <a:rPr lang="en-US" dirty="0" smtClean="0"/>
              <a:t>GERD </a:t>
            </a:r>
            <a:r>
              <a:rPr lang="en-US" dirty="0" smtClean="0">
                <a:sym typeface="Wingdings" panose="05000000000000000000" pitchFamily="2" charset="2"/>
              </a:rPr>
              <a:t> much more important in children.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Extra-esophageal reflux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Laryngeal-esophageal reflux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Defects in </a:t>
            </a:r>
            <a:r>
              <a:rPr lang="en-US" dirty="0" err="1" smtClean="0">
                <a:sym typeface="Wingdings" panose="05000000000000000000" pitchFamily="2" charset="2"/>
              </a:rPr>
              <a:t>muco-ciliary</a:t>
            </a:r>
            <a:r>
              <a:rPr lang="en-US" dirty="0" smtClean="0">
                <a:sym typeface="Wingdings" panose="05000000000000000000" pitchFamily="2" charset="2"/>
              </a:rPr>
              <a:t> clearance e.g. </a:t>
            </a:r>
            <a:r>
              <a:rPr lang="en-US" dirty="0" err="1">
                <a:sym typeface="Wingdings" panose="05000000000000000000" pitchFamily="2" charset="2"/>
              </a:rPr>
              <a:t>K</a:t>
            </a:r>
            <a:r>
              <a:rPr lang="en-US" dirty="0" err="1" smtClean="0">
                <a:sym typeface="Wingdings" panose="05000000000000000000" pitchFamily="2" charset="2"/>
              </a:rPr>
              <a:t>artagener’s</a:t>
            </a:r>
            <a:r>
              <a:rPr lang="en-US" dirty="0" smtClean="0">
                <a:sym typeface="Wingdings" panose="05000000000000000000" pitchFamily="2" charset="2"/>
              </a:rPr>
              <a:t> syndrome, Young’s syndrome, </a:t>
            </a:r>
            <a:r>
              <a:rPr lang="en-US" dirty="0" err="1" smtClean="0">
                <a:sym typeface="Wingdings" panose="05000000000000000000" pitchFamily="2" charset="2"/>
              </a:rPr>
              <a:t>Ciliary</a:t>
            </a:r>
            <a:r>
              <a:rPr lang="en-US" dirty="0" smtClean="0">
                <a:sym typeface="Wingdings" panose="05000000000000000000" pitchFamily="2" charset="2"/>
              </a:rPr>
              <a:t> fibrosis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Viral infections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Systemic syndromes e.g. Wegener’s </a:t>
            </a:r>
            <a:r>
              <a:rPr lang="en-US" dirty="0" err="1" smtClean="0">
                <a:sym typeface="Wingdings" panose="05000000000000000000" pitchFamily="2" charset="2"/>
              </a:rPr>
              <a:t>granulomatosis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Anatomic abnormalities e.g. deviated nasal septa (DNS) e.g. concha </a:t>
            </a:r>
            <a:r>
              <a:rPr lang="en-US" dirty="0" err="1" smtClean="0">
                <a:sym typeface="Wingdings" panose="05000000000000000000" pitchFamily="2" charset="2"/>
              </a:rPr>
              <a:t>bullosa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Asthma &amp; Aspirin exacerbated respiratory disease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Sabter’s</a:t>
            </a:r>
            <a:r>
              <a:rPr lang="en-US" dirty="0" smtClean="0">
                <a:sym typeface="Wingdings" panose="05000000000000000000" pitchFamily="2" charset="2"/>
              </a:rPr>
              <a:t> triad*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Aspirin hypersensitivity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Bronchial asthma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Nasal polyposis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72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ALLERGIES IN CRS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Allergic rhinitis is the commonest predisposing factor to CRS</a:t>
            </a:r>
          </a:p>
          <a:p>
            <a:r>
              <a:rPr lang="en-US" dirty="0" smtClean="0"/>
              <a:t>In children, it is second to URTIs </a:t>
            </a:r>
          </a:p>
        </p:txBody>
      </p:sp>
    </p:spTree>
    <p:extLst>
      <p:ext uri="{BB962C8B-B14F-4D97-AF65-F5344CB8AC3E}">
        <p14:creationId xmlns:p14="http://schemas.microsoft.com/office/powerpoint/2010/main" val="193298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RHINOSINUSITIS AND NASAL POLYPOSIS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 – 30 % of CRS cases will have nasal polyposis</a:t>
            </a:r>
          </a:p>
          <a:p>
            <a:r>
              <a:rPr lang="en-US" dirty="0" smtClean="0"/>
              <a:t>CRS can occur without nasal polyposis (60%)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135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AETIOLOGIES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Bacterial</a:t>
            </a:r>
          </a:p>
          <a:p>
            <a:r>
              <a:rPr lang="en-US" dirty="0" smtClean="0"/>
              <a:t>Viral </a:t>
            </a:r>
          </a:p>
          <a:p>
            <a:r>
              <a:rPr lang="en-US" dirty="0" smtClean="0"/>
              <a:t>Fungal </a:t>
            </a:r>
            <a:r>
              <a:rPr lang="en-US" dirty="0" smtClean="0">
                <a:sym typeface="Wingdings" panose="05000000000000000000" pitchFamily="2" charset="2"/>
              </a:rPr>
              <a:t> f\ground glass thickening</a:t>
            </a:r>
            <a:endParaRPr lang="en-US" dirty="0" smtClean="0"/>
          </a:p>
          <a:p>
            <a:pPr lvl="1"/>
            <a:r>
              <a:rPr lang="en-US" dirty="0" smtClean="0"/>
              <a:t>fungal allergic </a:t>
            </a:r>
            <a:r>
              <a:rPr lang="en-US" dirty="0" err="1" smtClean="0"/>
              <a:t>rhinosinusitis</a:t>
            </a:r>
            <a:endParaRPr lang="en-US" dirty="0" smtClean="0"/>
          </a:p>
          <a:p>
            <a:pPr lvl="1"/>
            <a:r>
              <a:rPr lang="en-US" dirty="0" smtClean="0"/>
              <a:t>Invasive fungal </a:t>
            </a:r>
            <a:r>
              <a:rPr lang="en-US" dirty="0" err="1" smtClean="0"/>
              <a:t>rhinosinusitis</a:t>
            </a:r>
            <a:r>
              <a:rPr lang="en-US" dirty="0" smtClean="0"/>
              <a:t> in ISS patients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2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RS and CRS have different bacteriology</a:t>
            </a:r>
          </a:p>
          <a:p>
            <a:r>
              <a:rPr lang="en-US" dirty="0" smtClean="0"/>
              <a:t>Commonest organisms in acute RS</a:t>
            </a:r>
          </a:p>
          <a:p>
            <a:pPr lvl="1"/>
            <a:r>
              <a:rPr lang="en-US" dirty="0" smtClean="0"/>
              <a:t>S. </a:t>
            </a:r>
            <a:r>
              <a:rPr lang="en-US" dirty="0" err="1" smtClean="0"/>
              <a:t>pneumoniae</a:t>
            </a:r>
            <a:endParaRPr lang="en-US" dirty="0" smtClean="0"/>
          </a:p>
          <a:p>
            <a:pPr lvl="1"/>
            <a:r>
              <a:rPr lang="en-US" dirty="0" smtClean="0"/>
              <a:t>H influenza</a:t>
            </a:r>
          </a:p>
          <a:p>
            <a:pPr lvl="1"/>
            <a:r>
              <a:rPr lang="en-US" dirty="0" smtClean="0"/>
              <a:t>M. </a:t>
            </a:r>
            <a:r>
              <a:rPr lang="en-US" dirty="0" err="1" smtClean="0"/>
              <a:t>catarrhalis</a:t>
            </a:r>
            <a:endParaRPr lang="en-US" dirty="0" smtClean="0"/>
          </a:p>
          <a:p>
            <a:pPr lvl="1"/>
            <a:r>
              <a:rPr lang="en-US" dirty="0" smtClean="0"/>
              <a:t>S. </a:t>
            </a:r>
            <a:r>
              <a:rPr lang="en-US" dirty="0" err="1" smtClean="0"/>
              <a:t>aureus</a:t>
            </a:r>
            <a:endParaRPr lang="en-US" dirty="0" smtClean="0"/>
          </a:p>
          <a:p>
            <a:pPr lvl="1"/>
            <a:r>
              <a:rPr lang="en-US" dirty="0" err="1" smtClean="0"/>
              <a:t>Enterobacteria</a:t>
            </a:r>
            <a:endParaRPr lang="en-US" dirty="0" smtClean="0"/>
          </a:p>
          <a:p>
            <a:r>
              <a:rPr lang="en-US" dirty="0" smtClean="0"/>
              <a:t>CRS</a:t>
            </a:r>
          </a:p>
          <a:p>
            <a:pPr lvl="1"/>
            <a:r>
              <a:rPr lang="en-US" dirty="0" smtClean="0"/>
              <a:t>Mixture of both aerobic and anaerobic (commonest: </a:t>
            </a:r>
            <a:r>
              <a:rPr lang="en-US" dirty="0" err="1" smtClean="0"/>
              <a:t>bordetella</a:t>
            </a:r>
            <a:r>
              <a:rPr lang="en-US" dirty="0" smtClean="0"/>
              <a:t> and </a:t>
            </a:r>
            <a:r>
              <a:rPr lang="en-US" dirty="0" err="1" smtClean="0"/>
              <a:t>peptostreptococcus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Specimen 0s </a:t>
            </a:r>
            <a:r>
              <a:rPr lang="en-US" dirty="0" err="1" smtClean="0"/>
              <a:t>multibacterial</a:t>
            </a:r>
            <a:endParaRPr lang="en-US" dirty="0" smtClean="0"/>
          </a:p>
          <a:p>
            <a:pPr lvl="1"/>
            <a:r>
              <a:rPr lang="en-US" dirty="0" smtClean="0"/>
              <a:t>S. </a:t>
            </a:r>
            <a:r>
              <a:rPr lang="en-US" dirty="0" err="1" smtClean="0"/>
              <a:t>aureus</a:t>
            </a:r>
            <a:endParaRPr lang="en-US" dirty="0" smtClean="0"/>
          </a:p>
          <a:p>
            <a:pPr lvl="1"/>
            <a:r>
              <a:rPr lang="en-US" dirty="0" smtClean="0"/>
              <a:t>S. </a:t>
            </a:r>
            <a:r>
              <a:rPr lang="en-US" dirty="0" err="1" smtClean="0"/>
              <a:t>pyogenes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9743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BY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</a:t>
            </a:r>
            <a:r>
              <a:rPr lang="en-US" dirty="0" smtClean="0">
                <a:sym typeface="Wingdings" panose="05000000000000000000" pitchFamily="2" charset="2"/>
              </a:rPr>
              <a:t> &lt; 4 weeks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Sub-acute 4 – 12 weeks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Chronic &gt; 12 weeks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8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Nasal edema </a:t>
            </a:r>
            <a:r>
              <a:rPr lang="en-US" dirty="0" smtClean="0">
                <a:sym typeface="Wingdings" panose="05000000000000000000" pitchFamily="2" charset="2"/>
              </a:rPr>
              <a:t> congestion and blockage</a:t>
            </a:r>
            <a:endParaRPr lang="en-US" dirty="0" smtClean="0"/>
          </a:p>
          <a:p>
            <a:r>
              <a:rPr lang="en-US" dirty="0" smtClean="0"/>
              <a:t>Anterior/ posterior </a:t>
            </a:r>
            <a:r>
              <a:rPr lang="en-US" dirty="0" err="1" smtClean="0"/>
              <a:t>mucopurulent</a:t>
            </a:r>
            <a:r>
              <a:rPr lang="en-US" dirty="0" smtClean="0"/>
              <a:t> discharge</a:t>
            </a:r>
          </a:p>
          <a:p>
            <a:r>
              <a:rPr lang="en-US" dirty="0" smtClean="0"/>
              <a:t>Reduced sense of smell</a:t>
            </a:r>
          </a:p>
          <a:p>
            <a:r>
              <a:rPr lang="en-US" dirty="0" smtClean="0"/>
              <a:t>Facial pain and pressure</a:t>
            </a:r>
          </a:p>
          <a:p>
            <a:pPr lvl="1"/>
            <a:r>
              <a:rPr lang="en-US" dirty="0" smtClean="0"/>
              <a:t>Tightness in the face esp. when they bend</a:t>
            </a:r>
          </a:p>
          <a:p>
            <a:r>
              <a:rPr lang="en-US" dirty="0" smtClean="0"/>
              <a:t>Headaches</a:t>
            </a:r>
          </a:p>
          <a:p>
            <a:pPr lvl="1"/>
            <a:r>
              <a:rPr lang="en-US" dirty="0" smtClean="0"/>
              <a:t>Frontal (</a:t>
            </a:r>
            <a:r>
              <a:rPr lang="en-US" dirty="0" err="1" smtClean="0"/>
              <a:t>ethmoid</a:t>
            </a:r>
            <a:r>
              <a:rPr lang="en-US" dirty="0" smtClean="0"/>
              <a:t> and frontal sinus involved) or occipital (sphenoid sinus)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4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617</Words>
  <Application>Microsoft Office PowerPoint</Application>
  <PresentationFormat>Widescreen</PresentationFormat>
  <Paragraphs>178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RHINOSINUSITIS</vt:lpstr>
      <vt:lpstr>PATHOPHYSIOLOGY</vt:lpstr>
      <vt:lpstr>ASSOCIATED RISK FACTORS</vt:lpstr>
      <vt:lpstr>ALLERGIES IN CRS</vt:lpstr>
      <vt:lpstr>RHINOSINUSITIS AND NASAL POLYPOSIS</vt:lpstr>
      <vt:lpstr>AETIOLOGIES</vt:lpstr>
      <vt:lpstr>BACTERIOLOGY</vt:lpstr>
      <vt:lpstr>CLASSIFICATION BY DURATION</vt:lpstr>
      <vt:lpstr>SYMPTOMS</vt:lpstr>
      <vt:lpstr>DIAGNOSIS</vt:lpstr>
      <vt:lpstr>MANAGEMENT</vt:lpstr>
      <vt:lpstr>COMPLICATIONS</vt:lpstr>
      <vt:lpstr>SUMMARY</vt:lpstr>
      <vt:lpstr>ALLERGIC RHINITIS</vt:lpstr>
      <vt:lpstr>BASICS</vt:lpstr>
      <vt:lpstr>WHY ALLERGY PRONE</vt:lpstr>
      <vt:lpstr>WHAT CAUSES ALLERGY</vt:lpstr>
      <vt:lpstr>CLASSIFICATION</vt:lpstr>
      <vt:lpstr>ARIA</vt:lpstr>
      <vt:lpstr>SYMPTOMS</vt:lpstr>
      <vt:lpstr>SIGNS</vt:lpstr>
      <vt:lpstr>diagnosis</vt:lpstr>
      <vt:lpstr>TREATMENT</vt:lpstr>
      <vt:lpstr>SPECIAL GROUPS</vt:lpstr>
      <vt:lpstr>PREVENTION</vt:lpstr>
      <vt:lpstr>NASAL POLYPOSIS</vt:lpstr>
      <vt:lpstr>PowerPoint Presentation</vt:lpstr>
      <vt:lpstr>TREATMENT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RHINOSINUSITIS</dc:title>
  <dc:creator>Effie Nailah</dc:creator>
  <cp:lastModifiedBy>Effie Nailah</cp:lastModifiedBy>
  <cp:revision>6</cp:revision>
  <dcterms:created xsi:type="dcterms:W3CDTF">2016-11-18T05:23:35Z</dcterms:created>
  <dcterms:modified xsi:type="dcterms:W3CDTF">2016-11-18T06:00:08Z</dcterms:modified>
</cp:coreProperties>
</file>