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04" r:id="rId4"/>
    <p:sldId id="258" r:id="rId5"/>
    <p:sldId id="259" r:id="rId6"/>
    <p:sldId id="260" r:id="rId7"/>
    <p:sldId id="261" r:id="rId8"/>
    <p:sldId id="305" r:id="rId9"/>
    <p:sldId id="262" r:id="rId10"/>
    <p:sldId id="263" r:id="rId11"/>
    <p:sldId id="306" r:id="rId12"/>
    <p:sldId id="265" r:id="rId13"/>
    <p:sldId id="266" r:id="rId14"/>
    <p:sldId id="267" r:id="rId15"/>
    <p:sldId id="307" r:id="rId16"/>
    <p:sldId id="268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309" r:id="rId36"/>
    <p:sldId id="290" r:id="rId37"/>
    <p:sldId id="311" r:id="rId38"/>
    <p:sldId id="313" r:id="rId39"/>
    <p:sldId id="316" r:id="rId40"/>
    <p:sldId id="292" r:id="rId41"/>
    <p:sldId id="293" r:id="rId42"/>
    <p:sldId id="294" r:id="rId43"/>
    <p:sldId id="295" r:id="rId44"/>
    <p:sldId id="312" r:id="rId45"/>
    <p:sldId id="314" r:id="rId46"/>
    <p:sldId id="301" r:id="rId47"/>
    <p:sldId id="302" r:id="rId48"/>
    <p:sldId id="315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8539AF-E3F8-4F6C-B5E7-F7E559C9002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13768A-BA4B-4AB0-9301-1F8295821E0A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accent2">
                  <a:lumMod val="10000"/>
                </a:schemeClr>
              </a:solidFill>
            </a:rPr>
            <a:t>OBSTRUCTIVE ADENOID HYPERPLASIAS</a:t>
          </a:r>
          <a:endParaRPr lang="en-US" sz="1200" b="1" dirty="0">
            <a:solidFill>
              <a:schemeClr val="accent2">
                <a:lumMod val="10000"/>
              </a:schemeClr>
            </a:solidFill>
          </a:endParaRPr>
        </a:p>
      </dgm:t>
    </dgm:pt>
    <dgm:pt modelId="{352E3F56-1641-4406-883D-7A74A15F6A35}" type="parTrans" cxnId="{BCD32B2E-B399-4428-AB30-83E83401018C}">
      <dgm:prSet/>
      <dgm:spPr/>
      <dgm:t>
        <a:bodyPr/>
        <a:lstStyle/>
        <a:p>
          <a:endParaRPr lang="en-US"/>
        </a:p>
      </dgm:t>
    </dgm:pt>
    <dgm:pt modelId="{61E84CC2-447A-4929-9B1D-00F87A98057A}" type="sibTrans" cxnId="{BCD32B2E-B399-4428-AB30-83E83401018C}">
      <dgm:prSet/>
      <dgm:spPr/>
      <dgm:t>
        <a:bodyPr/>
        <a:lstStyle/>
        <a:p>
          <a:endParaRPr lang="en-US"/>
        </a:p>
      </dgm:t>
    </dgm:pt>
    <dgm:pt modelId="{C516CA61-3EBA-470B-9D30-BE3E44E1B122}">
      <dgm:prSet phldrT="[Text]"/>
      <dgm:spPr/>
      <dgm:t>
        <a:bodyPr/>
        <a:lstStyle/>
        <a:p>
          <a:r>
            <a:rPr lang="en-US" b="1" dirty="0" smtClean="0"/>
            <a:t>1. HYPO - NASAL SPEECH</a:t>
          </a:r>
          <a:endParaRPr lang="en-US" b="1" dirty="0"/>
        </a:p>
      </dgm:t>
    </dgm:pt>
    <dgm:pt modelId="{60BB8D6B-1711-40AA-B10E-09EDEB1E75D9}" type="parTrans" cxnId="{C671C3DD-8905-49CE-B147-AD2CDFD55DF6}">
      <dgm:prSet/>
      <dgm:spPr/>
      <dgm:t>
        <a:bodyPr/>
        <a:lstStyle/>
        <a:p>
          <a:endParaRPr lang="en-US"/>
        </a:p>
      </dgm:t>
    </dgm:pt>
    <dgm:pt modelId="{6C38FC38-97E7-4BE6-BF75-941B467F0BED}" type="sibTrans" cxnId="{C671C3DD-8905-49CE-B147-AD2CDFD55DF6}">
      <dgm:prSet/>
      <dgm:spPr/>
      <dgm:t>
        <a:bodyPr/>
        <a:lstStyle/>
        <a:p>
          <a:endParaRPr lang="en-US"/>
        </a:p>
      </dgm:t>
    </dgm:pt>
    <dgm:pt modelId="{EA8D82BA-7A41-42BA-8DE3-82C42691DA70}">
      <dgm:prSet phldrT="[Text]"/>
      <dgm:spPr/>
      <dgm:t>
        <a:bodyPr/>
        <a:lstStyle/>
        <a:p>
          <a:r>
            <a:rPr lang="en-US" b="1" dirty="0" smtClean="0"/>
            <a:t>2. CHRONIC NASAL OBSTRUCTION</a:t>
          </a:r>
        </a:p>
        <a:p>
          <a:r>
            <a:rPr lang="en-US" dirty="0" smtClean="0"/>
            <a:t>(MOUTH - BREATHING &amp; SNORING)</a:t>
          </a:r>
          <a:endParaRPr lang="en-US" dirty="0"/>
        </a:p>
      </dgm:t>
    </dgm:pt>
    <dgm:pt modelId="{26057510-FE4E-4049-BF2A-0E0959668848}" type="parTrans" cxnId="{F6F065AC-4FF5-477E-B950-2BB160DF4B4C}">
      <dgm:prSet/>
      <dgm:spPr/>
      <dgm:t>
        <a:bodyPr/>
        <a:lstStyle/>
        <a:p>
          <a:endParaRPr lang="en-US"/>
        </a:p>
      </dgm:t>
    </dgm:pt>
    <dgm:pt modelId="{F974EBED-BBF2-474A-A2A5-73B915E6DC46}" type="sibTrans" cxnId="{F6F065AC-4FF5-477E-B950-2BB160DF4B4C}">
      <dgm:prSet/>
      <dgm:spPr/>
      <dgm:t>
        <a:bodyPr/>
        <a:lstStyle/>
        <a:p>
          <a:endParaRPr lang="en-US"/>
        </a:p>
      </dgm:t>
    </dgm:pt>
    <dgm:pt modelId="{CFF87EFB-476D-4CD8-B049-C9B4538BAF8F}">
      <dgm:prSet phldrT="[Text]"/>
      <dgm:spPr/>
      <dgm:t>
        <a:bodyPr/>
        <a:lstStyle/>
        <a:p>
          <a:r>
            <a:rPr lang="en-US" b="1" dirty="0" smtClean="0"/>
            <a:t>3. PERSISTENT RHINORRHEA</a:t>
          </a:r>
          <a:endParaRPr lang="en-US" b="1" dirty="0"/>
        </a:p>
      </dgm:t>
    </dgm:pt>
    <dgm:pt modelId="{232CA53B-0454-4F80-A99C-01FE9C0B419D}" type="parTrans" cxnId="{A9D997F3-FAC9-46F7-89CC-D1967CAC3082}">
      <dgm:prSet/>
      <dgm:spPr/>
      <dgm:t>
        <a:bodyPr/>
        <a:lstStyle/>
        <a:p>
          <a:endParaRPr lang="en-US"/>
        </a:p>
      </dgm:t>
    </dgm:pt>
    <dgm:pt modelId="{3F7C3DB6-4D45-43DC-8BA5-461686547974}" type="sibTrans" cxnId="{A9D997F3-FAC9-46F7-89CC-D1967CAC3082}">
      <dgm:prSet/>
      <dgm:spPr/>
      <dgm:t>
        <a:bodyPr/>
        <a:lstStyle/>
        <a:p>
          <a:endParaRPr lang="en-US"/>
        </a:p>
      </dgm:t>
    </dgm:pt>
    <dgm:pt modelId="{C2E4CDDD-508C-4AB0-8958-97740EBAEB48}" type="pres">
      <dgm:prSet presAssocID="{B68539AF-E3F8-4F6C-B5E7-F7E559C9002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3D6C2CC-CEF7-44DA-8BD8-59BF4F7D29FB}" type="pres">
      <dgm:prSet presAssocID="{6F13768A-BA4B-4AB0-9301-1F8295821E0A}" presName="centerShape" presStyleLbl="node0" presStyleIdx="0" presStyleCnt="1"/>
      <dgm:spPr/>
      <dgm:t>
        <a:bodyPr/>
        <a:lstStyle/>
        <a:p>
          <a:endParaRPr lang="en-US"/>
        </a:p>
      </dgm:t>
    </dgm:pt>
    <dgm:pt modelId="{E1F28B19-27A7-4BB3-AB5B-F01D9649F9A8}" type="pres">
      <dgm:prSet presAssocID="{60BB8D6B-1711-40AA-B10E-09EDEB1E75D9}" presName="parTrans" presStyleLbl="bgSibTrans2D1" presStyleIdx="0" presStyleCnt="3"/>
      <dgm:spPr/>
    </dgm:pt>
    <dgm:pt modelId="{92E34E99-72F2-41FD-97E1-6EBB2823C1F9}" type="pres">
      <dgm:prSet presAssocID="{C516CA61-3EBA-470B-9D30-BE3E44E1B122}" presName="node" presStyleLbl="node1" presStyleIdx="0" presStyleCnt="3">
        <dgm:presLayoutVars>
          <dgm:bulletEnabled val="1"/>
        </dgm:presLayoutVars>
      </dgm:prSet>
      <dgm:spPr/>
    </dgm:pt>
    <dgm:pt modelId="{8E355414-12DE-4A72-8653-67BF532C0D00}" type="pres">
      <dgm:prSet presAssocID="{26057510-FE4E-4049-BF2A-0E0959668848}" presName="parTrans" presStyleLbl="bgSibTrans2D1" presStyleIdx="1" presStyleCnt="3"/>
      <dgm:spPr/>
    </dgm:pt>
    <dgm:pt modelId="{383CB6AB-8D7B-4E9F-AEDE-9AD2480095DC}" type="pres">
      <dgm:prSet presAssocID="{EA8D82BA-7A41-42BA-8DE3-82C42691DA7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F1AE4A-E210-4821-B99B-0BEAAED1A84C}" type="pres">
      <dgm:prSet presAssocID="{232CA53B-0454-4F80-A99C-01FE9C0B419D}" presName="parTrans" presStyleLbl="bgSibTrans2D1" presStyleIdx="2" presStyleCnt="3"/>
      <dgm:spPr/>
    </dgm:pt>
    <dgm:pt modelId="{34373771-DA1B-4B19-BBE1-F5F175A5C114}" type="pres">
      <dgm:prSet presAssocID="{CFF87EFB-476D-4CD8-B049-C9B4538BAF8F}" presName="node" presStyleLbl="node1" presStyleIdx="2" presStyleCnt="3">
        <dgm:presLayoutVars>
          <dgm:bulletEnabled val="1"/>
        </dgm:presLayoutVars>
      </dgm:prSet>
      <dgm:spPr/>
    </dgm:pt>
  </dgm:ptLst>
  <dgm:cxnLst>
    <dgm:cxn modelId="{BB1B0CD3-7FC8-482D-831A-C5FE6DB1C9FB}" type="presOf" srcId="{26057510-FE4E-4049-BF2A-0E0959668848}" destId="{8E355414-12DE-4A72-8653-67BF532C0D00}" srcOrd="0" destOrd="0" presId="urn:microsoft.com/office/officeart/2005/8/layout/radial4"/>
    <dgm:cxn modelId="{086E8ACE-769C-4F66-BECE-BCA0953098C3}" type="presOf" srcId="{232CA53B-0454-4F80-A99C-01FE9C0B419D}" destId="{BCF1AE4A-E210-4821-B99B-0BEAAED1A84C}" srcOrd="0" destOrd="0" presId="urn:microsoft.com/office/officeart/2005/8/layout/radial4"/>
    <dgm:cxn modelId="{007D508C-7E1F-4172-B416-A2E02D88E25E}" type="presOf" srcId="{6F13768A-BA4B-4AB0-9301-1F8295821E0A}" destId="{83D6C2CC-CEF7-44DA-8BD8-59BF4F7D29FB}" srcOrd="0" destOrd="0" presId="urn:microsoft.com/office/officeart/2005/8/layout/radial4"/>
    <dgm:cxn modelId="{1C172C67-CED8-4BBC-8967-3F44EB690A9A}" type="presOf" srcId="{60BB8D6B-1711-40AA-B10E-09EDEB1E75D9}" destId="{E1F28B19-27A7-4BB3-AB5B-F01D9649F9A8}" srcOrd="0" destOrd="0" presId="urn:microsoft.com/office/officeart/2005/8/layout/radial4"/>
    <dgm:cxn modelId="{A9D997F3-FAC9-46F7-89CC-D1967CAC3082}" srcId="{6F13768A-BA4B-4AB0-9301-1F8295821E0A}" destId="{CFF87EFB-476D-4CD8-B049-C9B4538BAF8F}" srcOrd="2" destOrd="0" parTransId="{232CA53B-0454-4F80-A99C-01FE9C0B419D}" sibTransId="{3F7C3DB6-4D45-43DC-8BA5-461686547974}"/>
    <dgm:cxn modelId="{62C0E4E7-75DE-49D8-9DF0-4E974D01F69F}" type="presOf" srcId="{CFF87EFB-476D-4CD8-B049-C9B4538BAF8F}" destId="{34373771-DA1B-4B19-BBE1-F5F175A5C114}" srcOrd="0" destOrd="0" presId="urn:microsoft.com/office/officeart/2005/8/layout/radial4"/>
    <dgm:cxn modelId="{0879F330-7069-49C0-896B-DE85D4970D07}" type="presOf" srcId="{C516CA61-3EBA-470B-9D30-BE3E44E1B122}" destId="{92E34E99-72F2-41FD-97E1-6EBB2823C1F9}" srcOrd="0" destOrd="0" presId="urn:microsoft.com/office/officeart/2005/8/layout/radial4"/>
    <dgm:cxn modelId="{51F53B4A-AF84-4775-B16C-119F52638632}" type="presOf" srcId="{EA8D82BA-7A41-42BA-8DE3-82C42691DA70}" destId="{383CB6AB-8D7B-4E9F-AEDE-9AD2480095DC}" srcOrd="0" destOrd="0" presId="urn:microsoft.com/office/officeart/2005/8/layout/radial4"/>
    <dgm:cxn modelId="{BCD32B2E-B399-4428-AB30-83E83401018C}" srcId="{B68539AF-E3F8-4F6C-B5E7-F7E559C90020}" destId="{6F13768A-BA4B-4AB0-9301-1F8295821E0A}" srcOrd="0" destOrd="0" parTransId="{352E3F56-1641-4406-883D-7A74A15F6A35}" sibTransId="{61E84CC2-447A-4929-9B1D-00F87A98057A}"/>
    <dgm:cxn modelId="{C671C3DD-8905-49CE-B147-AD2CDFD55DF6}" srcId="{6F13768A-BA4B-4AB0-9301-1F8295821E0A}" destId="{C516CA61-3EBA-470B-9D30-BE3E44E1B122}" srcOrd="0" destOrd="0" parTransId="{60BB8D6B-1711-40AA-B10E-09EDEB1E75D9}" sibTransId="{6C38FC38-97E7-4BE6-BF75-941B467F0BED}"/>
    <dgm:cxn modelId="{F6F065AC-4FF5-477E-B950-2BB160DF4B4C}" srcId="{6F13768A-BA4B-4AB0-9301-1F8295821E0A}" destId="{EA8D82BA-7A41-42BA-8DE3-82C42691DA70}" srcOrd="1" destOrd="0" parTransId="{26057510-FE4E-4049-BF2A-0E0959668848}" sibTransId="{F974EBED-BBF2-474A-A2A5-73B915E6DC46}"/>
    <dgm:cxn modelId="{A63C3DDC-6240-4506-A5B7-44A19C7D275C}" type="presOf" srcId="{B68539AF-E3F8-4F6C-B5E7-F7E559C90020}" destId="{C2E4CDDD-508C-4AB0-8958-97740EBAEB48}" srcOrd="0" destOrd="0" presId="urn:microsoft.com/office/officeart/2005/8/layout/radial4"/>
    <dgm:cxn modelId="{0319C558-F32E-4BC8-B844-D582FC8F6516}" type="presParOf" srcId="{C2E4CDDD-508C-4AB0-8958-97740EBAEB48}" destId="{83D6C2CC-CEF7-44DA-8BD8-59BF4F7D29FB}" srcOrd="0" destOrd="0" presId="urn:microsoft.com/office/officeart/2005/8/layout/radial4"/>
    <dgm:cxn modelId="{98D52423-361F-4327-A350-63613E23C71A}" type="presParOf" srcId="{C2E4CDDD-508C-4AB0-8958-97740EBAEB48}" destId="{E1F28B19-27A7-4BB3-AB5B-F01D9649F9A8}" srcOrd="1" destOrd="0" presId="urn:microsoft.com/office/officeart/2005/8/layout/radial4"/>
    <dgm:cxn modelId="{5CC03C68-B893-44F1-A1D9-96DB7D2A392A}" type="presParOf" srcId="{C2E4CDDD-508C-4AB0-8958-97740EBAEB48}" destId="{92E34E99-72F2-41FD-97E1-6EBB2823C1F9}" srcOrd="2" destOrd="0" presId="urn:microsoft.com/office/officeart/2005/8/layout/radial4"/>
    <dgm:cxn modelId="{50975A18-2CB7-4867-B12C-631373C2D87D}" type="presParOf" srcId="{C2E4CDDD-508C-4AB0-8958-97740EBAEB48}" destId="{8E355414-12DE-4A72-8653-67BF532C0D00}" srcOrd="3" destOrd="0" presId="urn:microsoft.com/office/officeart/2005/8/layout/radial4"/>
    <dgm:cxn modelId="{D7CB3C14-1B99-4BE5-BD0F-7E51CFEC8899}" type="presParOf" srcId="{C2E4CDDD-508C-4AB0-8958-97740EBAEB48}" destId="{383CB6AB-8D7B-4E9F-AEDE-9AD2480095DC}" srcOrd="4" destOrd="0" presId="urn:microsoft.com/office/officeart/2005/8/layout/radial4"/>
    <dgm:cxn modelId="{6FF4A864-F126-4522-B0A8-86369AB908C7}" type="presParOf" srcId="{C2E4CDDD-508C-4AB0-8958-97740EBAEB48}" destId="{BCF1AE4A-E210-4821-B99B-0BEAAED1A84C}" srcOrd="5" destOrd="0" presId="urn:microsoft.com/office/officeart/2005/8/layout/radial4"/>
    <dgm:cxn modelId="{E8847DA3-2513-479F-871A-49E68CFF203F}" type="presParOf" srcId="{C2E4CDDD-508C-4AB0-8958-97740EBAEB48}" destId="{34373771-DA1B-4B19-BBE1-F5F175A5C114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D6C2CC-CEF7-44DA-8BD8-59BF4F7D29FB}">
      <dsp:nvSpPr>
        <dsp:cNvPr id="0" name=""/>
        <dsp:cNvSpPr/>
      </dsp:nvSpPr>
      <dsp:spPr>
        <a:xfrm>
          <a:off x="5165347" y="2217876"/>
          <a:ext cx="1861304" cy="18613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accent2">
                  <a:lumMod val="10000"/>
                </a:schemeClr>
              </a:solidFill>
            </a:rPr>
            <a:t>OBSTRUCTIVE ADENOID HYPERPLASIAS</a:t>
          </a:r>
          <a:endParaRPr lang="en-US" sz="1200" b="1" kern="1200" dirty="0">
            <a:solidFill>
              <a:schemeClr val="accent2">
                <a:lumMod val="10000"/>
              </a:schemeClr>
            </a:solidFill>
          </a:endParaRPr>
        </a:p>
      </dsp:txBody>
      <dsp:txXfrm>
        <a:off x="5437929" y="2490458"/>
        <a:ext cx="1316140" cy="1316140"/>
      </dsp:txXfrm>
    </dsp:sp>
    <dsp:sp modelId="{E1F28B19-27A7-4BB3-AB5B-F01D9649F9A8}">
      <dsp:nvSpPr>
        <dsp:cNvPr id="0" name=""/>
        <dsp:cNvSpPr/>
      </dsp:nvSpPr>
      <dsp:spPr>
        <a:xfrm rot="12900000">
          <a:off x="3967807" y="1892658"/>
          <a:ext cx="1426841" cy="53047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E34E99-72F2-41FD-97E1-6EBB2823C1F9}">
      <dsp:nvSpPr>
        <dsp:cNvPr id="0" name=""/>
        <dsp:cNvSpPr/>
      </dsp:nvSpPr>
      <dsp:spPr>
        <a:xfrm>
          <a:off x="3212709" y="1041397"/>
          <a:ext cx="1768238" cy="14145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1. HYPO - NASAL SPEECH</a:t>
          </a:r>
          <a:endParaRPr lang="en-US" sz="1500" b="1" kern="1200" dirty="0"/>
        </a:p>
      </dsp:txBody>
      <dsp:txXfrm>
        <a:off x="3254141" y="1082829"/>
        <a:ext cx="1685374" cy="1331727"/>
      </dsp:txXfrm>
    </dsp:sp>
    <dsp:sp modelId="{8E355414-12DE-4A72-8653-67BF532C0D00}">
      <dsp:nvSpPr>
        <dsp:cNvPr id="0" name=""/>
        <dsp:cNvSpPr/>
      </dsp:nvSpPr>
      <dsp:spPr>
        <a:xfrm rot="16200000">
          <a:off x="5382579" y="1156175"/>
          <a:ext cx="1426841" cy="53047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3CB6AB-8D7B-4E9F-AEDE-9AD2480095DC}">
      <dsp:nvSpPr>
        <dsp:cNvPr id="0" name=""/>
        <dsp:cNvSpPr/>
      </dsp:nvSpPr>
      <dsp:spPr>
        <a:xfrm>
          <a:off x="5211880" y="694"/>
          <a:ext cx="1768238" cy="14145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2. CHRONIC NASAL OBSTRUCTION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(MOUTH - BREATHING &amp; SNORING)</a:t>
          </a:r>
          <a:endParaRPr lang="en-US" sz="1500" kern="1200" dirty="0"/>
        </a:p>
      </dsp:txBody>
      <dsp:txXfrm>
        <a:off x="5253312" y="42126"/>
        <a:ext cx="1685374" cy="1331727"/>
      </dsp:txXfrm>
    </dsp:sp>
    <dsp:sp modelId="{BCF1AE4A-E210-4821-B99B-0BEAAED1A84C}">
      <dsp:nvSpPr>
        <dsp:cNvPr id="0" name=""/>
        <dsp:cNvSpPr/>
      </dsp:nvSpPr>
      <dsp:spPr>
        <a:xfrm rot="19500000">
          <a:off x="6797350" y="1892658"/>
          <a:ext cx="1426841" cy="53047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373771-DA1B-4B19-BBE1-F5F175A5C114}">
      <dsp:nvSpPr>
        <dsp:cNvPr id="0" name=""/>
        <dsp:cNvSpPr/>
      </dsp:nvSpPr>
      <dsp:spPr>
        <a:xfrm>
          <a:off x="7211052" y="1041397"/>
          <a:ext cx="1768238" cy="14145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3. PERSISTENT RHINORRHEA</a:t>
          </a:r>
          <a:endParaRPr lang="en-US" sz="1500" b="1" kern="1200" dirty="0"/>
        </a:p>
      </dsp:txBody>
      <dsp:txXfrm>
        <a:off x="7252484" y="1082829"/>
        <a:ext cx="1685374" cy="1331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60800" y="1371600"/>
            <a:ext cx="7823200" cy="2286000"/>
          </a:xfrm>
        </p:spPr>
        <p:txBody>
          <a:bodyPr/>
          <a:lstStyle>
            <a:lvl1pPr>
              <a:defRPr sz="45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7721600" cy="1447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600" b="1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C5D7C228-9C5C-4C08-A27C-A5A407F0AC4F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88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B2AA673-D4E6-432F-A11A-82C393399AB3}" type="slidenum">
              <a:rPr lang="en-US" smtClean="0"/>
              <a:t>‹#›</a:t>
            </a:fld>
            <a:endParaRPr lang="en-US"/>
          </a:p>
        </p:txBody>
      </p:sp>
      <p:sp>
        <p:nvSpPr>
          <p:cNvPr id="378887" name="Line 7"/>
          <p:cNvSpPr>
            <a:spLocks noChangeShapeType="1"/>
          </p:cNvSpPr>
          <p:nvPr/>
        </p:nvSpPr>
        <p:spPr bwMode="auto">
          <a:xfrm>
            <a:off x="304800" y="990600"/>
            <a:ext cx="114808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grpSp>
        <p:nvGrpSpPr>
          <p:cNvPr id="378888" name="Group 8"/>
          <p:cNvGrpSpPr>
            <a:grpSpLocks/>
          </p:cNvGrpSpPr>
          <p:nvPr/>
        </p:nvGrpSpPr>
        <p:grpSpPr bwMode="auto">
          <a:xfrm>
            <a:off x="304800" y="1447800"/>
            <a:ext cx="3048000" cy="2514600"/>
            <a:chOff x="144" y="912"/>
            <a:chExt cx="1440" cy="1584"/>
          </a:xfrm>
        </p:grpSpPr>
        <p:sp>
          <p:nvSpPr>
            <p:cNvPr id="378889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8890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8891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8892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8893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8894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8895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8896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8897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8898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8899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8900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8901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378902" name="Line 22"/>
          <p:cNvSpPr>
            <a:spLocks noChangeShapeType="1"/>
          </p:cNvSpPr>
          <p:nvPr/>
        </p:nvSpPr>
        <p:spPr bwMode="auto">
          <a:xfrm>
            <a:off x="355600" y="6172200"/>
            <a:ext cx="11480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558933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2AA673-D4E6-432F-A11A-82C393399AB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5D7C228-9C5C-4C08-A27C-A5A407F0AC4F}" type="datetimeFigureOut">
              <a:rPr lang="en-US" smtClean="0"/>
              <a:t>11/25/2016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42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5600" y="457200"/>
            <a:ext cx="23368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5200" y="457200"/>
            <a:ext cx="68072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2AA673-D4E6-432F-A11A-82C393399AB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5D7C228-9C5C-4C08-A27C-A5A407F0AC4F}" type="datetimeFigureOut">
              <a:rPr lang="en-US" smtClean="0"/>
              <a:t>11/25/2016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33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12192000" cy="4079358"/>
          </a:xfrm>
        </p:spPr>
        <p:txBody>
          <a:bodyPr/>
          <a:lstStyle>
            <a:lvl1pPr>
              <a:defRPr sz="2000"/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defRPr sz="2000">
                <a:solidFill>
                  <a:schemeClr val="accent1"/>
                </a:solidFill>
              </a:defRPr>
            </a:lvl3pPr>
            <a:lvl4pPr>
              <a:defRPr sz="2000">
                <a:solidFill>
                  <a:schemeClr val="accent1"/>
                </a:solidFill>
              </a:defRPr>
            </a:lvl4pPr>
            <a:lvl5pP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2AA673-D4E6-432F-A11A-82C393399AB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5D7C228-9C5C-4C08-A27C-A5A407F0AC4F}" type="datetimeFigureOut">
              <a:rPr lang="en-US" smtClean="0"/>
              <a:t>11/25/2016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01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2AA673-D4E6-432F-A11A-82C393399AB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5D7C228-9C5C-4C08-A27C-A5A407F0AC4F}" type="datetimeFigureOut">
              <a:rPr lang="en-US" smtClean="0"/>
              <a:t>11/25/2016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3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35200" y="1981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0400" y="1981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2AA673-D4E6-432F-A11A-82C393399A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5D7C228-9C5C-4C08-A27C-A5A407F0AC4F}" type="datetimeFigureOut">
              <a:rPr lang="en-US" smtClean="0"/>
              <a:t>11/25/2016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00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2AA673-D4E6-432F-A11A-82C393399A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5D7C228-9C5C-4C08-A27C-A5A407F0AC4F}" type="datetimeFigureOut">
              <a:rPr lang="en-US" smtClean="0"/>
              <a:t>11/25/2016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6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2AA673-D4E6-432F-A11A-82C393399AB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5D7C228-9C5C-4C08-A27C-A5A407F0AC4F}" type="datetimeFigureOut">
              <a:rPr lang="en-US" smtClean="0"/>
              <a:t>11/25/2016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346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2AA673-D4E6-432F-A11A-82C393399AB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5D7C228-9C5C-4C08-A27C-A5A407F0AC4F}" type="datetimeFigureOut">
              <a:rPr lang="en-US" smtClean="0"/>
              <a:t>11/25/2016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76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2AA673-D4E6-432F-A11A-82C393399A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5D7C228-9C5C-4C08-A27C-A5A407F0AC4F}" type="datetimeFigureOut">
              <a:rPr lang="en-US" smtClean="0"/>
              <a:t>11/25/2016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3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2AA673-D4E6-432F-A11A-82C393399A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5D7C228-9C5C-4C08-A27C-A5A407F0AC4F}" type="datetimeFigureOut">
              <a:rPr lang="en-US" smtClean="0"/>
              <a:t>11/25/2016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405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35200" y="457200"/>
            <a:ext cx="93472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5200" y="1981200"/>
            <a:ext cx="9347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3778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77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B2AA673-D4E6-432F-A11A-82C393399AB3}" type="slidenum">
              <a:rPr lang="en-US" smtClean="0"/>
              <a:t>‹#›</a:t>
            </a:fld>
            <a:endParaRPr lang="en-US"/>
          </a:p>
        </p:txBody>
      </p:sp>
      <p:sp>
        <p:nvSpPr>
          <p:cNvPr id="377862" name="Line 6"/>
          <p:cNvSpPr>
            <a:spLocks noChangeShapeType="1"/>
          </p:cNvSpPr>
          <p:nvPr/>
        </p:nvSpPr>
        <p:spPr bwMode="auto">
          <a:xfrm>
            <a:off x="355600" y="6172200"/>
            <a:ext cx="11480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77863" name="Line 7"/>
          <p:cNvSpPr>
            <a:spLocks noChangeShapeType="1"/>
          </p:cNvSpPr>
          <p:nvPr/>
        </p:nvSpPr>
        <p:spPr bwMode="auto">
          <a:xfrm>
            <a:off x="304800" y="304800"/>
            <a:ext cx="11480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grpSp>
        <p:nvGrpSpPr>
          <p:cNvPr id="377864" name="Group 8"/>
          <p:cNvGrpSpPr>
            <a:grpSpLocks/>
          </p:cNvGrpSpPr>
          <p:nvPr/>
        </p:nvGrpSpPr>
        <p:grpSpPr bwMode="auto">
          <a:xfrm>
            <a:off x="304800" y="457200"/>
            <a:ext cx="1661584" cy="1371600"/>
            <a:chOff x="144" y="288"/>
            <a:chExt cx="785" cy="864"/>
          </a:xfrm>
        </p:grpSpPr>
        <p:sp>
          <p:nvSpPr>
            <p:cNvPr id="377865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7866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7867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7868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7869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7870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7871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7872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7873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7874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7875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7876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7877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377878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fld id="{C5D7C228-9C5C-4C08-A27C-A5A407F0AC4F}" type="datetimeFigureOut">
              <a:rPr lang="en-US" smtClean="0"/>
              <a:t>11/25/2016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0473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anose="05000000000000000000" pitchFamily="2" charset="2"/>
        <a:buChar char="o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5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p"/>
        <a:defRPr sz="22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DISORDERS OF THE TONSILS </a:t>
            </a:r>
            <a:r>
              <a:rPr lang="en-US" b="1" dirty="0" smtClean="0"/>
              <a:t>&amp; ADENOIDS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3515932"/>
            <a:ext cx="7721600" cy="2199068"/>
          </a:xfrm>
        </p:spPr>
        <p:txBody>
          <a:bodyPr/>
          <a:lstStyle/>
          <a:p>
            <a:r>
              <a:rPr lang="en-US" sz="3200" dirty="0" smtClean="0"/>
              <a:t>BY: DR. CATHERINE </a:t>
            </a:r>
            <a:r>
              <a:rPr lang="en-US" sz="3200" dirty="0" smtClean="0"/>
              <a:t>IRUNGU</a:t>
            </a:r>
          </a:p>
          <a:p>
            <a:endParaRPr lang="en-US" sz="3200" dirty="0" smtClean="0"/>
          </a:p>
          <a:p>
            <a:r>
              <a:rPr lang="en-US" sz="3200" dirty="0" smtClean="0"/>
              <a:t>DATE: 25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/11/2016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130850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CHRONIC </a:t>
            </a:r>
            <a:r>
              <a:rPr lang="en-US" dirty="0" smtClean="0"/>
              <a:t>ADENOIDITIS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This occurs if symptoms persist for </a:t>
            </a:r>
            <a:r>
              <a:rPr lang="en-US" sz="2800" b="1" dirty="0" smtClean="0"/>
              <a:t>&gt; 14 days.</a:t>
            </a:r>
          </a:p>
          <a:p>
            <a:r>
              <a:rPr lang="en-US" sz="2800" dirty="0" smtClean="0"/>
              <a:t>It is characterized </a:t>
            </a:r>
            <a:r>
              <a:rPr lang="en-US" sz="2800" dirty="0" smtClean="0"/>
              <a:t>by</a:t>
            </a:r>
          </a:p>
          <a:p>
            <a:pPr lvl="1"/>
            <a:r>
              <a:rPr lang="en-US" sz="2800" dirty="0" smtClean="0"/>
              <a:t>Persistent rhinorrhea</a:t>
            </a:r>
          </a:p>
          <a:p>
            <a:pPr lvl="1"/>
            <a:r>
              <a:rPr lang="en-US" sz="2800" dirty="0" smtClean="0"/>
              <a:t>Post – nasal </a:t>
            </a:r>
            <a:r>
              <a:rPr lang="en-US" sz="2800" dirty="0" smtClean="0"/>
              <a:t>drip</a:t>
            </a:r>
            <a:endParaRPr lang="en-US" sz="2800" dirty="0" smtClean="0"/>
          </a:p>
          <a:p>
            <a:pPr lvl="1"/>
            <a:r>
              <a:rPr lang="en-US" sz="2800" dirty="0" err="1" smtClean="0"/>
              <a:t>Malodrous</a:t>
            </a:r>
            <a:r>
              <a:rPr lang="en-US" sz="2800" dirty="0" smtClean="0"/>
              <a:t> </a:t>
            </a:r>
            <a:r>
              <a:rPr lang="en-US" sz="2800" dirty="0" smtClean="0"/>
              <a:t>breath/ halitosis</a:t>
            </a:r>
            <a:endParaRPr lang="en-US" sz="2800" dirty="0" smtClean="0"/>
          </a:p>
          <a:p>
            <a:pPr lvl="1"/>
            <a:r>
              <a:rPr lang="en-US" sz="2800" dirty="0" smtClean="0"/>
              <a:t>Persistent or </a:t>
            </a:r>
            <a:r>
              <a:rPr lang="en-US" sz="2800" dirty="0" smtClean="0"/>
              <a:t>recurrent </a:t>
            </a:r>
            <a:r>
              <a:rPr lang="en-US" sz="2800" dirty="0" smtClean="0"/>
              <a:t>otitis </a:t>
            </a:r>
            <a:r>
              <a:rPr lang="en-US" sz="2800" dirty="0" smtClean="0"/>
              <a:t>media (OM)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57351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2. OBSTRUCTIVE ADENOID </a:t>
            </a:r>
            <a:r>
              <a:rPr lang="en-US" sz="3600" dirty="0" smtClean="0"/>
              <a:t>HYPERPLASIA </a:t>
            </a:r>
            <a:br>
              <a:rPr lang="en-US" sz="3600" dirty="0" smtClean="0"/>
            </a:br>
            <a:r>
              <a:rPr lang="en-US" sz="3600" dirty="0" smtClean="0"/>
              <a:t>(TRIAD)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61920"/>
              </p:ext>
            </p:extLst>
          </p:nvPr>
        </p:nvGraphicFramePr>
        <p:xfrm>
          <a:off x="0" y="1981200"/>
          <a:ext cx="12192000" cy="4079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4222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ADENOID FACIES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Long, open </a:t>
            </a:r>
            <a:r>
              <a:rPr lang="en-US" dirty="0" smtClean="0"/>
              <a:t>– mouthed dull face </a:t>
            </a:r>
          </a:p>
          <a:p>
            <a:pPr lvl="1"/>
            <a:r>
              <a:rPr lang="en-US" dirty="0" smtClean="0"/>
              <a:t>Hyper-somnolence</a:t>
            </a:r>
          </a:p>
          <a:p>
            <a:pPr lvl="1"/>
            <a:r>
              <a:rPr lang="en-US" dirty="0" smtClean="0"/>
              <a:t>Mouth breathing</a:t>
            </a:r>
          </a:p>
          <a:p>
            <a:r>
              <a:rPr lang="en-US" dirty="0" smtClean="0"/>
              <a:t>Under - </a:t>
            </a:r>
            <a:r>
              <a:rPr lang="en-US" dirty="0" smtClean="0"/>
              <a:t>developed </a:t>
            </a:r>
            <a:r>
              <a:rPr lang="en-US" dirty="0" smtClean="0"/>
              <a:t>nostrils</a:t>
            </a:r>
          </a:p>
          <a:p>
            <a:pPr lvl="1"/>
            <a:r>
              <a:rPr lang="en-US" dirty="0" smtClean="0"/>
              <a:t>Since the child </a:t>
            </a:r>
            <a:r>
              <a:rPr lang="en-US" dirty="0" smtClean="0"/>
              <a:t>becomes an obligate mouth breather</a:t>
            </a:r>
          </a:p>
          <a:p>
            <a:r>
              <a:rPr lang="en-US" dirty="0" smtClean="0"/>
              <a:t>Hypo - gnathic </a:t>
            </a:r>
            <a:r>
              <a:rPr lang="en-US" dirty="0" smtClean="0"/>
              <a:t>maxilla</a:t>
            </a:r>
          </a:p>
          <a:p>
            <a:r>
              <a:rPr lang="en-US" dirty="0" smtClean="0"/>
              <a:t>High arched palate</a:t>
            </a:r>
          </a:p>
          <a:p>
            <a:r>
              <a:rPr lang="en-US" dirty="0" smtClean="0"/>
              <a:t>Short upper lip</a:t>
            </a:r>
          </a:p>
          <a:p>
            <a:r>
              <a:rPr lang="en-US" dirty="0" smtClean="0"/>
              <a:t>Prominent crowded upper teeth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800" y="1488558"/>
            <a:ext cx="5195777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828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PATHOLOGICAL EFFECTS OF ADENOID HYPERTROPHY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Snoring</a:t>
            </a:r>
          </a:p>
          <a:p>
            <a:r>
              <a:rPr lang="en-US" sz="2800" dirty="0" smtClean="0"/>
              <a:t>Craniofacial malformations</a:t>
            </a:r>
          </a:p>
          <a:p>
            <a:r>
              <a:rPr lang="en-US" sz="2800" dirty="0" smtClean="0"/>
              <a:t>Rhinorrhea (sinusitis)</a:t>
            </a:r>
          </a:p>
          <a:p>
            <a:r>
              <a:rPr lang="en-US" sz="2800" dirty="0" smtClean="0"/>
              <a:t>Recurrent otitis media</a:t>
            </a:r>
          </a:p>
          <a:p>
            <a:r>
              <a:rPr lang="en-US" sz="2800" dirty="0" smtClean="0"/>
              <a:t>Otitis media with effusion (OME)</a:t>
            </a:r>
          </a:p>
          <a:p>
            <a:pPr lvl="1"/>
            <a:r>
              <a:rPr lang="en-US" sz="2800" dirty="0" smtClean="0"/>
              <a:t>Affects hearing</a:t>
            </a:r>
          </a:p>
          <a:p>
            <a:r>
              <a:rPr lang="en-US" sz="2800" dirty="0" smtClean="0"/>
              <a:t>Recurrent URTIs</a:t>
            </a:r>
          </a:p>
          <a:p>
            <a:pPr lvl="1"/>
            <a:r>
              <a:rPr lang="en-US" sz="2800" dirty="0" smtClean="0"/>
              <a:t>Change in child’s play habit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80007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UPPER AIRWAY OBSTRUCTION (</a:t>
            </a:r>
            <a:r>
              <a:rPr lang="en-US" dirty="0" smtClean="0"/>
              <a:t>UAO) MANIFESTATION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3200" dirty="0" smtClean="0"/>
              <a:t>Snoring </a:t>
            </a:r>
            <a:r>
              <a:rPr lang="en-US" sz="3200" dirty="0" smtClean="0"/>
              <a:t>and mouth breathing</a:t>
            </a:r>
          </a:p>
          <a:p>
            <a:r>
              <a:rPr lang="en-US" sz="3200" dirty="0" smtClean="0"/>
              <a:t>Sleep apnea</a:t>
            </a:r>
          </a:p>
          <a:p>
            <a:r>
              <a:rPr lang="en-US" sz="3200" dirty="0" smtClean="0"/>
              <a:t>Daytime hyper - somnolence</a:t>
            </a:r>
          </a:p>
          <a:p>
            <a:r>
              <a:rPr lang="en-US" sz="3200" dirty="0" smtClean="0"/>
              <a:t>Behavioral disturbances</a:t>
            </a:r>
          </a:p>
          <a:p>
            <a:r>
              <a:rPr lang="en-US" sz="3200" dirty="0" smtClean="0"/>
              <a:t>Pulmonary hypertension and </a:t>
            </a:r>
            <a:r>
              <a:rPr lang="en-US" sz="3200" dirty="0" err="1" smtClean="0"/>
              <a:t>cor</a:t>
            </a:r>
            <a:r>
              <a:rPr lang="en-US" sz="3200" dirty="0" smtClean="0"/>
              <a:t> </a:t>
            </a:r>
            <a:r>
              <a:rPr lang="en-US" sz="3200" dirty="0" err="1" smtClean="0"/>
              <a:t>pulmonale</a:t>
            </a:r>
            <a:endParaRPr lang="en-US" sz="3200" dirty="0" smtClean="0"/>
          </a:p>
          <a:p>
            <a:r>
              <a:rPr lang="en-US" sz="3200" dirty="0" smtClean="0"/>
              <a:t>Failure to thrive</a:t>
            </a:r>
          </a:p>
          <a:p>
            <a:pPr lvl="1"/>
            <a:r>
              <a:rPr lang="en-US" sz="3200" dirty="0" smtClean="0"/>
              <a:t>Due to poor appetite and resulting delayed milestones</a:t>
            </a:r>
          </a:p>
          <a:p>
            <a:r>
              <a:rPr lang="en-US" sz="3200" dirty="0" smtClean="0"/>
              <a:t>Enuresis</a:t>
            </a:r>
          </a:p>
          <a:p>
            <a:pPr lvl="1"/>
            <a:r>
              <a:rPr lang="en-US" sz="3200" dirty="0" smtClean="0"/>
              <a:t>Sleep too deeply when they get to sleep</a:t>
            </a:r>
          </a:p>
          <a:p>
            <a:r>
              <a:rPr lang="en-US" sz="3200" dirty="0" smtClean="0"/>
              <a:t>Hyper - nasal/ hypo - nasal speech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55883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TONSILLAR INFECTIONS &amp; HYPERTROPHY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75805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</a:t>
            </a:r>
            <a:r>
              <a:rPr lang="en-US" dirty="0" smtClean="0"/>
              <a:t>TONSILLITIS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2400" dirty="0" smtClean="0"/>
              <a:t>This </a:t>
            </a:r>
            <a:r>
              <a:rPr lang="en-US" sz="2400" dirty="0" smtClean="0"/>
              <a:t>acute inflammation of the </a:t>
            </a:r>
            <a:r>
              <a:rPr lang="en-US" sz="2400" b="1" dirty="0" smtClean="0"/>
              <a:t>palatine tonsils</a:t>
            </a:r>
            <a:r>
              <a:rPr lang="en-US" sz="2400" dirty="0" smtClean="0"/>
              <a:t> usually due to </a:t>
            </a:r>
            <a:r>
              <a:rPr lang="en-US" sz="2400" b="1" i="1" dirty="0" smtClean="0"/>
              <a:t>Streptococcal</a:t>
            </a:r>
            <a:r>
              <a:rPr lang="en-US" sz="2400" b="1" dirty="0" smtClean="0"/>
              <a:t> </a:t>
            </a:r>
            <a:r>
              <a:rPr lang="en-US" sz="2400" dirty="0" smtClean="0"/>
              <a:t> or less commonly, to </a:t>
            </a:r>
            <a:r>
              <a:rPr lang="en-US" sz="2400" b="1" dirty="0" smtClean="0"/>
              <a:t>viral infection</a:t>
            </a:r>
          </a:p>
          <a:p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CLINICAL PRESENTATION</a:t>
            </a:r>
            <a:endParaRPr lang="en-US" sz="2400" b="1" dirty="0" smtClean="0"/>
          </a:p>
          <a:p>
            <a:r>
              <a:rPr lang="en-US" sz="2400" b="1" dirty="0" smtClean="0"/>
              <a:t>Sore throat </a:t>
            </a:r>
            <a:r>
              <a:rPr lang="en-US" sz="2400" dirty="0" smtClean="0"/>
              <a:t>&amp; </a:t>
            </a:r>
            <a:r>
              <a:rPr lang="en-US" sz="2400" b="1" dirty="0" smtClean="0"/>
              <a:t>pain</a:t>
            </a:r>
            <a:r>
              <a:rPr lang="en-US" sz="2400" dirty="0" smtClean="0"/>
              <a:t> most marked when swallowing (dysphagia) &amp; referred to the ears (tympanic branch of the glossopharyngeal nerve) </a:t>
            </a:r>
            <a:endParaRPr lang="en-US" sz="2400" dirty="0" smtClean="0"/>
          </a:p>
          <a:p>
            <a:r>
              <a:rPr lang="en-US" sz="2400" dirty="0" smtClean="0"/>
              <a:t>High fever, malaise &amp; h</a:t>
            </a:r>
            <a:r>
              <a:rPr lang="en-US" sz="2400" dirty="0" smtClean="0"/>
              <a:t>eadache </a:t>
            </a:r>
          </a:p>
          <a:p>
            <a:pPr marL="0" indent="0">
              <a:buNone/>
            </a:pPr>
            <a:r>
              <a:rPr lang="en-US" sz="2400" b="1" dirty="0" smtClean="0"/>
              <a:t>O/E</a:t>
            </a:r>
            <a:endParaRPr lang="en-US" sz="2400" b="1" dirty="0" smtClean="0"/>
          </a:p>
          <a:p>
            <a:r>
              <a:rPr lang="en-US" sz="2400" dirty="0" smtClean="0"/>
              <a:t>Tender lymphadenopathy</a:t>
            </a:r>
          </a:p>
          <a:p>
            <a:r>
              <a:rPr lang="en-US" sz="2400" dirty="0" smtClean="0"/>
              <a:t>Erythema </a:t>
            </a:r>
            <a:r>
              <a:rPr lang="en-US" sz="2400" dirty="0" smtClean="0"/>
              <a:t>with a purulent exudate</a:t>
            </a:r>
          </a:p>
          <a:p>
            <a:r>
              <a:rPr lang="en-US" sz="2400" dirty="0" smtClean="0"/>
              <a:t>White membrane 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thin, non – confluent &amp; confined to the tonsil (peels away </a:t>
            </a:r>
            <a:r>
              <a:rPr lang="en-US" sz="2400" b="1" dirty="0" smtClean="0"/>
              <a:t>without bleeding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Compare with diphtheria*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35974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 - TONSILLAR </a:t>
            </a:r>
            <a:r>
              <a:rPr lang="en-US" dirty="0" smtClean="0"/>
              <a:t>ABSCESS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2200" dirty="0" smtClean="0"/>
              <a:t>Swelling </a:t>
            </a:r>
            <a:r>
              <a:rPr lang="en-US" sz="2200" b="1" dirty="0" smtClean="0"/>
              <a:t>superior to </a:t>
            </a:r>
            <a:r>
              <a:rPr lang="en-US" sz="2200" b="1" dirty="0" smtClean="0"/>
              <a:t>the tonsil </a:t>
            </a:r>
            <a:r>
              <a:rPr lang="en-US" sz="2200" dirty="0" smtClean="0"/>
              <a:t>accompanied by </a:t>
            </a:r>
            <a:r>
              <a:rPr lang="en-US" sz="2200" b="1" dirty="0" smtClean="0"/>
              <a:t>tender </a:t>
            </a:r>
            <a:r>
              <a:rPr lang="en-US" sz="2200" b="1" dirty="0" smtClean="0"/>
              <a:t>lymphadenopathy</a:t>
            </a:r>
          </a:p>
          <a:p>
            <a:r>
              <a:rPr lang="en-US" sz="2200" dirty="0" smtClean="0"/>
              <a:t>The </a:t>
            </a:r>
            <a:r>
              <a:rPr lang="en-US" sz="2200" b="1" dirty="0" smtClean="0"/>
              <a:t>uvula is </a:t>
            </a:r>
            <a:r>
              <a:rPr lang="en-US" sz="2200" b="1" dirty="0" smtClean="0"/>
              <a:t>displaced </a:t>
            </a:r>
            <a:r>
              <a:rPr lang="en-US" sz="2200" dirty="0" smtClean="0"/>
              <a:t>to </a:t>
            </a:r>
            <a:r>
              <a:rPr lang="en-US" sz="2200" b="1" dirty="0" smtClean="0"/>
              <a:t>opposite</a:t>
            </a:r>
            <a:r>
              <a:rPr lang="en-US" sz="2200" dirty="0" smtClean="0"/>
              <a:t> </a:t>
            </a:r>
            <a:r>
              <a:rPr lang="en-US" sz="2200" dirty="0" smtClean="0"/>
              <a:t>side</a:t>
            </a:r>
          </a:p>
          <a:p>
            <a:endParaRPr lang="en-US" sz="2200" dirty="0" smtClean="0"/>
          </a:p>
          <a:p>
            <a:pPr marL="0" indent="0">
              <a:buNone/>
            </a:pPr>
            <a:r>
              <a:rPr lang="en-US" sz="2200" b="1" dirty="0" smtClean="0"/>
              <a:t>MANAGEMENT:</a:t>
            </a:r>
            <a:endParaRPr lang="en-US" sz="2200" b="1" dirty="0" smtClean="0"/>
          </a:p>
          <a:p>
            <a:r>
              <a:rPr lang="en-US" sz="2200" dirty="0" smtClean="0"/>
              <a:t>Needle aspiration </a:t>
            </a:r>
            <a:r>
              <a:rPr lang="en-US" sz="2200" dirty="0" smtClean="0">
                <a:sym typeface="Wingdings" panose="05000000000000000000" pitchFamily="2" charset="2"/>
              </a:rPr>
              <a:t> 90%</a:t>
            </a:r>
          </a:p>
          <a:p>
            <a:pPr lvl="1"/>
            <a:r>
              <a:rPr lang="en-US" sz="2200" dirty="0" smtClean="0">
                <a:sym typeface="Wingdings" panose="05000000000000000000" pitchFamily="2" charset="2"/>
              </a:rPr>
              <a:t>If it is a frank abscess</a:t>
            </a:r>
          </a:p>
          <a:p>
            <a:r>
              <a:rPr lang="en-US" sz="2200" dirty="0" smtClean="0">
                <a:sym typeface="Wingdings" panose="05000000000000000000" pitchFamily="2" charset="2"/>
              </a:rPr>
              <a:t>Incision &amp; drainage</a:t>
            </a:r>
          </a:p>
          <a:p>
            <a:pPr lvl="1"/>
            <a:r>
              <a:rPr lang="en-US" sz="2200" dirty="0" smtClean="0">
                <a:sym typeface="Wingdings" panose="05000000000000000000" pitchFamily="2" charset="2"/>
              </a:rPr>
              <a:t>If recurrence occurs after needle aspiration</a:t>
            </a:r>
          </a:p>
          <a:p>
            <a:r>
              <a:rPr lang="en-US" sz="2200" dirty="0" smtClean="0">
                <a:sym typeface="Wingdings" panose="05000000000000000000" pitchFamily="2" charset="2"/>
              </a:rPr>
              <a:t>Hydration</a:t>
            </a:r>
          </a:p>
          <a:p>
            <a:r>
              <a:rPr lang="en-US" sz="2200" dirty="0" smtClean="0">
                <a:sym typeface="Wingdings" panose="05000000000000000000" pitchFamily="2" charset="2"/>
              </a:rPr>
              <a:t>Antibiotics</a:t>
            </a:r>
          </a:p>
          <a:p>
            <a:r>
              <a:rPr lang="en-US" sz="2200" dirty="0" smtClean="0">
                <a:sym typeface="Wingdings" panose="05000000000000000000" pitchFamily="2" charset="2"/>
              </a:rPr>
              <a:t>Steroids</a:t>
            </a:r>
          </a:p>
          <a:p>
            <a:pPr marL="0" indent="0">
              <a:buNone/>
            </a:pPr>
            <a:endParaRPr lang="en-US" sz="22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200" b="1" dirty="0" smtClean="0">
                <a:sym typeface="Wingdings" panose="05000000000000000000" pitchFamily="2" charset="2"/>
              </a:rPr>
              <a:t>PROGNOSIS</a:t>
            </a:r>
          </a:p>
          <a:p>
            <a:r>
              <a:rPr lang="en-US" sz="2200" dirty="0" smtClean="0"/>
              <a:t>There is a 20</a:t>
            </a:r>
            <a:r>
              <a:rPr lang="en-US" sz="2200" dirty="0"/>
              <a:t>% chance of recurrence after 1</a:t>
            </a:r>
            <a:r>
              <a:rPr lang="en-US" sz="2200" baseline="30000" dirty="0"/>
              <a:t>st</a:t>
            </a:r>
            <a:r>
              <a:rPr lang="en-US" sz="2200" dirty="0"/>
              <a:t> </a:t>
            </a:r>
            <a:r>
              <a:rPr lang="en-US" sz="2200" dirty="0" smtClean="0"/>
              <a:t>episode and a 50</a:t>
            </a:r>
            <a:r>
              <a:rPr lang="en-US" sz="2200" dirty="0"/>
              <a:t>% chance </a:t>
            </a:r>
            <a:r>
              <a:rPr lang="en-US" sz="2200" dirty="0" smtClean="0"/>
              <a:t>after the </a:t>
            </a:r>
            <a:r>
              <a:rPr lang="en-US" sz="2200" dirty="0"/>
              <a:t>2</a:t>
            </a:r>
            <a:r>
              <a:rPr lang="en-US" sz="2200" baseline="30000" dirty="0"/>
              <a:t>nd</a:t>
            </a:r>
            <a:r>
              <a:rPr lang="en-US" sz="2200" dirty="0"/>
              <a:t> episode</a:t>
            </a:r>
          </a:p>
          <a:p>
            <a:pPr lvl="1"/>
            <a:r>
              <a:rPr lang="en-US" sz="2200" dirty="0"/>
              <a:t>Interval </a:t>
            </a:r>
            <a:r>
              <a:rPr lang="en-US" sz="2200" dirty="0" smtClean="0"/>
              <a:t>tonsillectomy is  </a:t>
            </a:r>
            <a:r>
              <a:rPr lang="en-US" sz="2200" dirty="0"/>
              <a:t>indicated in repeat </a:t>
            </a:r>
            <a:r>
              <a:rPr lang="en-US" sz="2200" dirty="0" smtClean="0"/>
              <a:t>abscess.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68241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UNILATERAL TONSILLAR ENLARGEMENT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US" sz="2200" dirty="0" smtClean="0"/>
              <a:t>It is often </a:t>
            </a:r>
            <a:r>
              <a:rPr lang="en-US" sz="2200" dirty="0" smtClean="0"/>
              <a:t>due to </a:t>
            </a:r>
            <a:r>
              <a:rPr lang="en-US" sz="2200" b="1" dirty="0" smtClean="0"/>
              <a:t>asymmetric anatomic position</a:t>
            </a:r>
            <a:r>
              <a:rPr lang="en-US" sz="2200" dirty="0" smtClean="0"/>
              <a:t> of </a:t>
            </a:r>
            <a:r>
              <a:rPr lang="en-US" sz="2200" dirty="0" smtClean="0"/>
              <a:t>tonsils.</a:t>
            </a:r>
            <a:endParaRPr lang="en-US" sz="2200" dirty="0" smtClean="0"/>
          </a:p>
          <a:p>
            <a:r>
              <a:rPr lang="en-US" sz="2200" dirty="0" smtClean="0"/>
              <a:t>Atypical infections involved:</a:t>
            </a:r>
            <a:endParaRPr lang="en-US" sz="2200" dirty="0" smtClean="0"/>
          </a:p>
          <a:p>
            <a:pPr lvl="1"/>
            <a:r>
              <a:rPr lang="en-US" sz="2200" i="1" dirty="0" smtClean="0"/>
              <a:t>Mycobacteria</a:t>
            </a:r>
          </a:p>
          <a:p>
            <a:pPr lvl="1"/>
            <a:r>
              <a:rPr lang="en-US" sz="2200" dirty="0" smtClean="0"/>
              <a:t>Fungi</a:t>
            </a:r>
          </a:p>
          <a:p>
            <a:pPr lvl="1"/>
            <a:r>
              <a:rPr lang="en-US" sz="2200" dirty="0" smtClean="0"/>
              <a:t>Chronic </a:t>
            </a:r>
            <a:r>
              <a:rPr lang="en-US" sz="2200" dirty="0" err="1" smtClean="0"/>
              <a:t>actinomycosis</a:t>
            </a:r>
            <a:endParaRPr lang="en-US" sz="2200" dirty="0" smtClean="0"/>
          </a:p>
          <a:p>
            <a:r>
              <a:rPr lang="en-US" sz="2200" dirty="0" smtClean="0"/>
              <a:t>R/O neoplastic disease </a:t>
            </a:r>
            <a:r>
              <a:rPr lang="en-US" sz="2200" dirty="0" smtClean="0"/>
              <a:t>in the following cases:</a:t>
            </a:r>
            <a:endParaRPr lang="en-US" sz="2200" dirty="0" smtClean="0"/>
          </a:p>
          <a:p>
            <a:pPr lvl="1"/>
            <a:r>
              <a:rPr lang="en-US" sz="2200" dirty="0" smtClean="0"/>
              <a:t>Change in voice (hot potato voice)</a:t>
            </a:r>
          </a:p>
          <a:p>
            <a:pPr lvl="1"/>
            <a:r>
              <a:rPr lang="en-US" sz="2200" dirty="0" smtClean="0"/>
              <a:t>New – onset snoring</a:t>
            </a:r>
          </a:p>
          <a:p>
            <a:pPr lvl="1"/>
            <a:r>
              <a:rPr lang="en-US" sz="2200" dirty="0" smtClean="0"/>
              <a:t>Dysphagia</a:t>
            </a:r>
          </a:p>
          <a:p>
            <a:pPr lvl="1"/>
            <a:r>
              <a:rPr lang="en-US" sz="2200" dirty="0" smtClean="0"/>
              <a:t>Neck – lymphadenopathy</a:t>
            </a:r>
          </a:p>
          <a:p>
            <a:r>
              <a:rPr lang="en-US" sz="2200" dirty="0" smtClean="0"/>
              <a:t>Excision biopsy (tonsillectomy)</a:t>
            </a:r>
          </a:p>
          <a:p>
            <a:pPr lvl="1"/>
            <a:r>
              <a:rPr lang="en-US" sz="2200" dirty="0" smtClean="0"/>
              <a:t>Histology</a:t>
            </a:r>
          </a:p>
          <a:p>
            <a:pPr lvl="1"/>
            <a:r>
              <a:rPr lang="en-US" sz="2200" dirty="0" smtClean="0"/>
              <a:t>Cultures for aerobic, anaerobic and fungal organisms</a:t>
            </a:r>
          </a:p>
          <a:p>
            <a:r>
              <a:rPr lang="en-US" sz="2200" dirty="0" smtClean="0"/>
              <a:t>Imaging (before </a:t>
            </a:r>
            <a:r>
              <a:rPr lang="en-US" sz="2200" dirty="0" smtClean="0"/>
              <a:t>surgery</a:t>
            </a:r>
            <a:r>
              <a:rPr lang="en-US" sz="2200" dirty="0" smtClean="0"/>
              <a:t>)</a:t>
            </a:r>
            <a:r>
              <a:rPr lang="en-US" sz="2200" dirty="0" smtClean="0">
                <a:sym typeface="Wingdings" panose="05000000000000000000" pitchFamily="2" charset="2"/>
              </a:rPr>
              <a:t> </a:t>
            </a:r>
            <a:endParaRPr lang="en-US" sz="2200" dirty="0" smtClean="0">
              <a:sym typeface="Wingdings" panose="05000000000000000000" pitchFamily="2" charset="2"/>
            </a:endParaRPr>
          </a:p>
          <a:p>
            <a:pPr lvl="1"/>
            <a:r>
              <a:rPr lang="en-US" sz="2200" dirty="0" smtClean="0">
                <a:sym typeface="Wingdings" panose="05000000000000000000" pitchFamily="2" charset="2"/>
              </a:rPr>
              <a:t>Extension </a:t>
            </a:r>
            <a:r>
              <a:rPr lang="en-US" sz="2200" dirty="0" smtClean="0">
                <a:sym typeface="Wingdings" panose="05000000000000000000" pitchFamily="2" charset="2"/>
              </a:rPr>
              <a:t>beyond </a:t>
            </a:r>
            <a:r>
              <a:rPr lang="en-US" sz="2200" dirty="0" err="1" smtClean="0">
                <a:sym typeface="Wingdings" panose="05000000000000000000" pitchFamily="2" charset="2"/>
              </a:rPr>
              <a:t>tonsillar</a:t>
            </a:r>
            <a:r>
              <a:rPr lang="en-US" sz="2200" dirty="0" smtClean="0">
                <a:sym typeface="Wingdings" panose="05000000000000000000" pitchFamily="2" charset="2"/>
              </a:rPr>
              <a:t> </a:t>
            </a:r>
            <a:r>
              <a:rPr lang="en-US" sz="2200" dirty="0" smtClean="0">
                <a:sym typeface="Wingdings" panose="05000000000000000000" pitchFamily="2" charset="2"/>
              </a:rPr>
              <a:t>capsule</a:t>
            </a:r>
          </a:p>
          <a:p>
            <a:r>
              <a:rPr lang="en-US" sz="2200" dirty="0" smtClean="0">
                <a:sym typeface="Wingdings" panose="05000000000000000000" pitchFamily="2" charset="2"/>
              </a:rPr>
              <a:t>If neoplastic disease, it may probably be: </a:t>
            </a:r>
            <a:r>
              <a:rPr lang="en-US" sz="2200" b="1" dirty="0" smtClean="0">
                <a:sym typeface="Wingdings" panose="05000000000000000000" pitchFamily="2" charset="2"/>
              </a:rPr>
              <a:t>Squamous Cell Carcinoma</a:t>
            </a:r>
            <a:r>
              <a:rPr lang="en-US" sz="2200" dirty="0" smtClean="0">
                <a:sym typeface="Wingdings" panose="05000000000000000000" pitchFamily="2" charset="2"/>
              </a:rPr>
              <a:t> or </a:t>
            </a:r>
            <a:r>
              <a:rPr lang="en-US" sz="2200" b="1" dirty="0" smtClean="0">
                <a:sym typeface="Wingdings" panose="05000000000000000000" pitchFamily="2" charset="2"/>
              </a:rPr>
              <a:t>Lymphoma</a:t>
            </a:r>
            <a:r>
              <a:rPr lang="en-US" sz="2200" dirty="0" smtClean="0">
                <a:sym typeface="Wingdings" panose="05000000000000000000" pitchFamily="2" charset="2"/>
              </a:rPr>
              <a:t>.</a:t>
            </a:r>
            <a:endParaRPr lang="en-US" sz="22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38389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HEMORRHAGIC TONSILLITIS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Recurrent bleeding </a:t>
            </a:r>
            <a:r>
              <a:rPr lang="en-US" sz="2800" dirty="0" smtClean="0"/>
              <a:t>from </a:t>
            </a:r>
            <a:r>
              <a:rPr lang="en-US" sz="2800" dirty="0" smtClean="0"/>
              <a:t>prominent vessels </a:t>
            </a:r>
            <a:r>
              <a:rPr lang="en-US" sz="2800" dirty="0" smtClean="0"/>
              <a:t>in chronic tonsillitis</a:t>
            </a:r>
          </a:p>
          <a:p>
            <a:r>
              <a:rPr lang="en-US" sz="2800" dirty="0" smtClean="0"/>
              <a:t>It can be </a:t>
            </a:r>
            <a:r>
              <a:rPr lang="en-US" sz="2800" b="1" dirty="0" smtClean="0"/>
              <a:t>diffuse parenchymal bleeding</a:t>
            </a:r>
          </a:p>
          <a:p>
            <a:r>
              <a:rPr lang="en-US" sz="2800" dirty="0" smtClean="0"/>
              <a:t>Locally controlled in most patients</a:t>
            </a:r>
          </a:p>
          <a:p>
            <a:r>
              <a:rPr lang="en-US" sz="2800" dirty="0" smtClean="0"/>
              <a:t>Younger patients taken to theatre because of poor </a:t>
            </a:r>
            <a:r>
              <a:rPr lang="en-US" sz="2800" dirty="0" smtClean="0"/>
              <a:t>co - operation</a:t>
            </a:r>
            <a:endParaRPr lang="en-US" sz="2800" dirty="0" smtClean="0"/>
          </a:p>
          <a:p>
            <a:r>
              <a:rPr lang="en-US" sz="2800" dirty="0" smtClean="0"/>
              <a:t>Tonsillectomy indicated if recurrent, anemic or not </a:t>
            </a:r>
            <a:r>
              <a:rPr lang="en-US" sz="2800" dirty="0" smtClean="0"/>
              <a:t>responsive to local control</a:t>
            </a:r>
          </a:p>
          <a:p>
            <a:r>
              <a:rPr lang="en-US" sz="2800" dirty="0" smtClean="0"/>
              <a:t>Rule out bleeding diathesis.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38675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Tonsil and adenoid </a:t>
            </a:r>
            <a:r>
              <a:rPr lang="en-US" sz="2800" dirty="0" smtClean="0"/>
              <a:t>infection are </a:t>
            </a:r>
            <a:r>
              <a:rPr lang="en-US" sz="2800" dirty="0" smtClean="0"/>
              <a:t>very common in </a:t>
            </a:r>
            <a:r>
              <a:rPr lang="en-US" sz="2800" b="1" dirty="0" smtClean="0"/>
              <a:t>childhood.</a:t>
            </a:r>
            <a:endParaRPr lang="en-US" sz="2800" b="1" dirty="0" smtClean="0"/>
          </a:p>
          <a:p>
            <a:r>
              <a:rPr lang="en-US" sz="2800" b="1" dirty="0" smtClean="0"/>
              <a:t>Adenoid - Tonsil Surgery (</a:t>
            </a:r>
            <a:r>
              <a:rPr lang="en-US" sz="2800" b="1" dirty="0" smtClean="0"/>
              <a:t>ATS) </a:t>
            </a:r>
            <a:r>
              <a:rPr lang="en-US" sz="2800" dirty="0" smtClean="0"/>
              <a:t>is the </a:t>
            </a:r>
            <a:r>
              <a:rPr lang="en-US" sz="2800" dirty="0" smtClean="0"/>
              <a:t>most </a:t>
            </a:r>
            <a:r>
              <a:rPr lang="en-US" sz="2800" dirty="0" smtClean="0"/>
              <a:t>commonly performed procedure in the history of </a:t>
            </a:r>
            <a:r>
              <a:rPr lang="en-US" sz="2800" dirty="0" smtClean="0"/>
              <a:t>surgery.</a:t>
            </a:r>
            <a:endParaRPr lang="en-US" sz="2800" dirty="0" smtClean="0"/>
          </a:p>
          <a:p>
            <a:r>
              <a:rPr lang="en-US" sz="2800" dirty="0" smtClean="0"/>
              <a:t>For airborne antigens, the adenoids and tonsils are the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</a:t>
            </a:r>
            <a:r>
              <a:rPr lang="en-US" sz="2800" dirty="0" smtClean="0"/>
              <a:t>site of immunological </a:t>
            </a:r>
            <a:r>
              <a:rPr lang="en-US" sz="2800" dirty="0" smtClean="0"/>
              <a:t>contact.</a:t>
            </a:r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 smtClean="0"/>
              <a:t>tonsils are most i</a:t>
            </a:r>
            <a:r>
              <a:rPr lang="en-US" sz="2800" dirty="0" smtClean="0"/>
              <a:t>mmunologically active at </a:t>
            </a:r>
            <a:r>
              <a:rPr lang="en-US" sz="2800" b="1" dirty="0" smtClean="0"/>
              <a:t>4 – 10 years</a:t>
            </a:r>
            <a:r>
              <a:rPr lang="en-US" sz="2800" dirty="0" smtClean="0"/>
              <a:t> whereas, the adenoids are at </a:t>
            </a:r>
            <a:r>
              <a:rPr lang="en-US" sz="2800" b="1" dirty="0" smtClean="0"/>
              <a:t>2 – 5 years.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0108142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TONSILLITIS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Chronic sore throat</a:t>
            </a:r>
          </a:p>
          <a:p>
            <a:r>
              <a:rPr lang="en-US" sz="3200" dirty="0" smtClean="0"/>
              <a:t>Mal - </a:t>
            </a:r>
            <a:r>
              <a:rPr lang="en-US" sz="3200" dirty="0" err="1" smtClean="0"/>
              <a:t>odrous</a:t>
            </a:r>
            <a:r>
              <a:rPr lang="en-US" sz="3200" dirty="0" smtClean="0"/>
              <a:t> </a:t>
            </a:r>
            <a:r>
              <a:rPr lang="en-US" sz="3200" dirty="0" smtClean="0"/>
              <a:t>breath</a:t>
            </a:r>
          </a:p>
          <a:p>
            <a:r>
              <a:rPr lang="en-US" sz="3200" dirty="0" smtClean="0"/>
              <a:t>Excessive </a:t>
            </a:r>
            <a:r>
              <a:rPr lang="en-US" sz="3200" dirty="0" err="1" smtClean="0"/>
              <a:t>tonsillar</a:t>
            </a:r>
            <a:r>
              <a:rPr lang="en-US" sz="3200" dirty="0" smtClean="0"/>
              <a:t> debris (</a:t>
            </a:r>
            <a:r>
              <a:rPr lang="en-US" sz="3200" dirty="0" err="1" smtClean="0"/>
              <a:t>tonsilloliths</a:t>
            </a:r>
            <a:r>
              <a:rPr lang="en-US" sz="3200" dirty="0" smtClean="0"/>
              <a:t>)</a:t>
            </a:r>
          </a:p>
          <a:p>
            <a:r>
              <a:rPr lang="en-US" sz="3200" dirty="0" err="1" smtClean="0"/>
              <a:t>Peri</a:t>
            </a:r>
            <a:r>
              <a:rPr lang="en-US" sz="3200" dirty="0" smtClean="0"/>
              <a:t> – </a:t>
            </a:r>
            <a:r>
              <a:rPr lang="en-US" sz="3200" dirty="0" err="1" smtClean="0"/>
              <a:t>tonsillar</a:t>
            </a:r>
            <a:r>
              <a:rPr lang="en-US" sz="3200" dirty="0" smtClean="0"/>
              <a:t> erythema</a:t>
            </a:r>
            <a:endParaRPr lang="en-US" sz="3200" dirty="0" smtClean="0"/>
          </a:p>
          <a:p>
            <a:r>
              <a:rPr lang="en-US" sz="3200" dirty="0" smtClean="0"/>
              <a:t>Persistent </a:t>
            </a:r>
            <a:r>
              <a:rPr lang="en-US" sz="3200" b="1" dirty="0" smtClean="0"/>
              <a:t>tender cervical lymphadenopathy</a:t>
            </a:r>
          </a:p>
          <a:p>
            <a:r>
              <a:rPr lang="en-US" sz="3200" dirty="0" smtClean="0"/>
              <a:t>Common in: GERD, allergic pharyngitis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93728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OBSTRUCTIVE TONSILLAR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12192000" cy="4307958"/>
          </a:xfrm>
        </p:spPr>
        <p:txBody>
          <a:bodyPr numCol="2"/>
          <a:lstStyle/>
          <a:p>
            <a:pPr marL="0" indent="0">
              <a:buNone/>
            </a:pPr>
            <a:r>
              <a:rPr lang="en-US" sz="1700" b="1" dirty="0" smtClean="0"/>
              <a:t>CLINICAL FEATURES</a:t>
            </a:r>
          </a:p>
          <a:p>
            <a:r>
              <a:rPr lang="en-US" sz="1700" dirty="0" smtClean="0"/>
              <a:t>Muffled </a:t>
            </a:r>
            <a:r>
              <a:rPr lang="en-US" sz="1700" dirty="0" smtClean="0"/>
              <a:t>voice</a:t>
            </a:r>
          </a:p>
          <a:p>
            <a:r>
              <a:rPr lang="en-US" sz="1700" dirty="0" smtClean="0"/>
              <a:t>Hyper - nasality</a:t>
            </a:r>
            <a:endParaRPr lang="en-US" sz="1700" dirty="0" smtClean="0"/>
          </a:p>
          <a:p>
            <a:r>
              <a:rPr lang="en-US" sz="1700" dirty="0" smtClean="0"/>
              <a:t>Dysphagia</a:t>
            </a:r>
          </a:p>
          <a:p>
            <a:r>
              <a:rPr lang="en-US" sz="1700" dirty="0" smtClean="0"/>
              <a:t>Snoring / sleep disturbance</a:t>
            </a:r>
          </a:p>
          <a:p>
            <a:r>
              <a:rPr lang="en-US" sz="1700" dirty="0" smtClean="0"/>
              <a:t>Changes in craniofacial </a:t>
            </a:r>
            <a:r>
              <a:rPr lang="en-US" sz="1700" dirty="0" smtClean="0"/>
              <a:t>skeleton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700" b="1" dirty="0" smtClean="0"/>
              <a:t>GRADING OF THE SIZE OF TONSILS</a:t>
            </a:r>
          </a:p>
          <a:p>
            <a:r>
              <a:rPr lang="en-US" sz="1700" dirty="0" smtClean="0"/>
              <a:t>Grade A</a:t>
            </a:r>
            <a:r>
              <a:rPr lang="en-US" sz="1700" dirty="0" smtClean="0"/>
              <a:t> </a:t>
            </a:r>
            <a:r>
              <a:rPr lang="en-US" sz="1700" dirty="0" smtClean="0">
                <a:sym typeface="Wingdings" panose="05000000000000000000" pitchFamily="2" charset="2"/>
              </a:rPr>
              <a:t> Tonsils in fossa (0)</a:t>
            </a:r>
          </a:p>
          <a:p>
            <a:r>
              <a:rPr lang="en-US" sz="1700" dirty="0" smtClean="0">
                <a:sym typeface="Wingdings" panose="05000000000000000000" pitchFamily="2" charset="2"/>
              </a:rPr>
              <a:t>Grade B  Tonsils less than 25% (+1)</a:t>
            </a:r>
          </a:p>
          <a:p>
            <a:r>
              <a:rPr lang="en-US" sz="1700" dirty="0" smtClean="0">
                <a:sym typeface="Wingdings" panose="05000000000000000000" pitchFamily="2" charset="2"/>
              </a:rPr>
              <a:t>Grade C  Tonsils less than 50% (+2)</a:t>
            </a:r>
          </a:p>
          <a:p>
            <a:r>
              <a:rPr lang="en-US" sz="1700" dirty="0" smtClean="0">
                <a:sym typeface="Wingdings" panose="05000000000000000000" pitchFamily="2" charset="2"/>
              </a:rPr>
              <a:t>Grade D  Tonsils less than 75% (+3)</a:t>
            </a:r>
          </a:p>
          <a:p>
            <a:r>
              <a:rPr lang="en-US" sz="1700" dirty="0" smtClean="0">
                <a:sym typeface="Wingdings" panose="05000000000000000000" pitchFamily="2" charset="2"/>
              </a:rPr>
              <a:t>Grade E  Tonsils greater than 75% (+4)</a:t>
            </a:r>
            <a:endParaRPr lang="en-US" sz="17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422" y="1752600"/>
            <a:ext cx="6414977" cy="430795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292883" y="5691226"/>
            <a:ext cx="2193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ym typeface="Wingdings" panose="05000000000000000000" pitchFamily="2" charset="2"/>
              </a:rPr>
              <a:t>KISSING TONSILS</a:t>
            </a:r>
            <a:endParaRPr lang="en-US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34989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NEOPLASMS/ MASSES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2400" b="1" dirty="0" smtClean="0"/>
              <a:t>CONGENITAL</a:t>
            </a:r>
          </a:p>
          <a:p>
            <a:pPr lvl="1"/>
            <a:r>
              <a:rPr lang="en-US" sz="2400" dirty="0" err="1" smtClean="0"/>
              <a:t>Teratoma</a:t>
            </a:r>
            <a:endParaRPr lang="en-US" sz="2400" dirty="0" smtClean="0"/>
          </a:p>
          <a:p>
            <a:pPr lvl="1"/>
            <a:r>
              <a:rPr lang="en-US" sz="2400" dirty="0" err="1" smtClean="0"/>
              <a:t>Hemangioma</a:t>
            </a:r>
            <a:endParaRPr lang="en-US" sz="2400" dirty="0" smtClean="0"/>
          </a:p>
          <a:p>
            <a:pPr lvl="1"/>
            <a:r>
              <a:rPr lang="en-US" sz="2400" dirty="0" err="1" smtClean="0"/>
              <a:t>Lymphangioma</a:t>
            </a:r>
            <a:endParaRPr lang="en-US" sz="2400" dirty="0" smtClean="0"/>
          </a:p>
          <a:p>
            <a:pPr lvl="1"/>
            <a:r>
              <a:rPr lang="en-US" sz="2400" dirty="0" smtClean="0"/>
              <a:t>Cystic </a:t>
            </a:r>
            <a:r>
              <a:rPr lang="en-US" sz="2400" dirty="0" err="1" smtClean="0"/>
              <a:t>hygroma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r>
              <a:rPr lang="en-US" sz="2400" b="1" dirty="0" smtClean="0"/>
              <a:t>BENIGN</a:t>
            </a:r>
          </a:p>
          <a:p>
            <a:pPr lvl="1"/>
            <a:r>
              <a:rPr lang="en-US" sz="2400" dirty="0" err="1" smtClean="0"/>
              <a:t>Lipoma</a:t>
            </a:r>
            <a:endParaRPr lang="en-US" sz="2400" dirty="0" smtClean="0"/>
          </a:p>
          <a:p>
            <a:pPr lvl="1"/>
            <a:r>
              <a:rPr lang="en-US" sz="2400" dirty="0" smtClean="0"/>
              <a:t>Fibroma</a:t>
            </a:r>
          </a:p>
          <a:p>
            <a:r>
              <a:rPr lang="en-US" sz="2400" b="1" dirty="0" smtClean="0"/>
              <a:t>MALIGNANT</a:t>
            </a:r>
          </a:p>
          <a:p>
            <a:pPr lvl="1"/>
            <a:r>
              <a:rPr lang="en-US" sz="2400" dirty="0" smtClean="0"/>
              <a:t>Unilateral</a:t>
            </a:r>
            <a:r>
              <a:rPr lang="en-US" sz="2400" dirty="0" smtClean="0"/>
              <a:t>, fast enlargement, cervical LN+</a:t>
            </a:r>
          </a:p>
          <a:p>
            <a:pPr lvl="1"/>
            <a:r>
              <a:rPr lang="en-US" sz="2400" dirty="0" smtClean="0"/>
              <a:t>Most common</a:t>
            </a:r>
            <a:r>
              <a:rPr lang="en-US" sz="2400" b="1" dirty="0" smtClean="0"/>
              <a:t>: lymphoma</a:t>
            </a:r>
          </a:p>
          <a:p>
            <a:pPr lvl="1"/>
            <a:r>
              <a:rPr lang="en-US" sz="2400" dirty="0" smtClean="0"/>
              <a:t>Metastases </a:t>
            </a:r>
            <a:r>
              <a:rPr lang="en-US" sz="2400" dirty="0" smtClean="0">
                <a:sym typeface="Wingdings" panose="05000000000000000000" pitchFamily="2" charset="2"/>
              </a:rPr>
              <a:t> from other primaries e.g. melanoma, </a:t>
            </a:r>
            <a:r>
              <a:rPr lang="en-US" sz="2400" dirty="0" smtClean="0">
                <a:sym typeface="Wingdings" panose="05000000000000000000" pitchFamily="2" charset="2"/>
              </a:rPr>
              <a:t>lung.</a:t>
            </a:r>
            <a:endParaRPr lang="en-US" sz="24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634956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OF TONSILLITIS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buNone/>
            </a:pPr>
            <a:r>
              <a:rPr lang="en-US" sz="2400" b="1" dirty="0" smtClean="0"/>
              <a:t>LOCAL</a:t>
            </a:r>
            <a:endParaRPr lang="en-US" sz="2400" b="1" dirty="0" smtClean="0"/>
          </a:p>
          <a:p>
            <a:r>
              <a:rPr lang="en-US" sz="2400" dirty="0" smtClean="0"/>
              <a:t>Laryngeal edema </a:t>
            </a:r>
            <a:r>
              <a:rPr lang="en-US" sz="2400" dirty="0" smtClean="0">
                <a:sym typeface="Wingdings" panose="05000000000000000000" pitchFamily="2" charset="2"/>
              </a:rPr>
              <a:t> UAO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Abscesses</a:t>
            </a:r>
          </a:p>
          <a:p>
            <a:pPr lvl="1"/>
            <a:r>
              <a:rPr lang="en-US" sz="2400" dirty="0" err="1" smtClean="0">
                <a:sym typeface="Wingdings" panose="05000000000000000000" pitchFamily="2" charset="2"/>
              </a:rPr>
              <a:t>Peri</a:t>
            </a:r>
            <a:r>
              <a:rPr lang="en-US" sz="2400" dirty="0" smtClean="0">
                <a:sym typeface="Wingdings" panose="05000000000000000000" pitchFamily="2" charset="2"/>
              </a:rPr>
              <a:t> - </a:t>
            </a:r>
            <a:r>
              <a:rPr lang="en-US" sz="2400" dirty="0" err="1" smtClean="0">
                <a:sym typeface="Wingdings" panose="05000000000000000000" pitchFamily="2" charset="2"/>
              </a:rPr>
              <a:t>tonsillar</a:t>
            </a:r>
            <a:r>
              <a:rPr lang="en-US" sz="2400" dirty="0" smtClean="0">
                <a:sym typeface="Wingdings" panose="05000000000000000000" pitchFamily="2" charset="2"/>
              </a:rPr>
              <a:t> abscess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Para - pharyngeal </a:t>
            </a:r>
            <a:r>
              <a:rPr lang="en-US" sz="2400" dirty="0" smtClean="0">
                <a:sym typeface="Wingdings" panose="05000000000000000000" pitchFamily="2" charset="2"/>
              </a:rPr>
              <a:t>abscess</a:t>
            </a:r>
          </a:p>
          <a:p>
            <a:pPr lvl="1"/>
            <a:r>
              <a:rPr lang="en-US" sz="2400" dirty="0" smtClean="0">
                <a:sym typeface="Wingdings" panose="05000000000000000000" pitchFamily="2" charset="2"/>
              </a:rPr>
              <a:t>Retro - pharyngeal </a:t>
            </a:r>
            <a:r>
              <a:rPr lang="en-US" sz="2400" dirty="0" smtClean="0">
                <a:sym typeface="Wingdings" panose="05000000000000000000" pitchFamily="2" charset="2"/>
              </a:rPr>
              <a:t>abscess</a:t>
            </a:r>
          </a:p>
          <a:p>
            <a:r>
              <a:rPr lang="en-US" sz="2400" dirty="0" err="1" smtClean="0">
                <a:sym typeface="Wingdings" panose="05000000000000000000" pitchFamily="2" charset="2"/>
              </a:rPr>
              <a:t>Suppurative</a:t>
            </a:r>
            <a:r>
              <a:rPr lang="en-US" sz="2400" dirty="0" smtClean="0">
                <a:sym typeface="Wingdings" panose="05000000000000000000" pitchFamily="2" charset="2"/>
              </a:rPr>
              <a:t> adenitis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Acute Otitis Media (AOM)</a:t>
            </a:r>
            <a:endParaRPr lang="en-US" sz="2400" dirty="0" smtClean="0">
              <a:sym typeface="Wingdings" panose="05000000000000000000" pitchFamily="2" charset="2"/>
            </a:endParaRPr>
          </a:p>
          <a:p>
            <a:r>
              <a:rPr lang="en-US" sz="2400" dirty="0" smtClean="0">
                <a:sym typeface="Wingdings" panose="05000000000000000000" pitchFamily="2" charset="2"/>
              </a:rPr>
              <a:t>Chronic </a:t>
            </a:r>
            <a:r>
              <a:rPr lang="en-US" sz="2400" dirty="0" smtClean="0">
                <a:sym typeface="Wingdings" panose="05000000000000000000" pitchFamily="2" charset="2"/>
              </a:rPr>
              <a:t>tonsillitis</a:t>
            </a:r>
          </a:p>
          <a:p>
            <a:endParaRPr lang="en-US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 b="1" dirty="0" smtClean="0">
                <a:sym typeface="Wingdings" panose="05000000000000000000" pitchFamily="2" charset="2"/>
              </a:rPr>
              <a:t>GENERAL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Septicemia </a:t>
            </a:r>
            <a:r>
              <a:rPr lang="en-US" sz="2400" dirty="0" smtClean="0">
                <a:sym typeface="Wingdings" panose="05000000000000000000" pitchFamily="2" charset="2"/>
              </a:rPr>
              <a:t>(the tonsils are a very vascular area</a:t>
            </a:r>
            <a:r>
              <a:rPr lang="en-US" sz="2400" dirty="0" smtClean="0">
                <a:sym typeface="Wingdings" panose="05000000000000000000" pitchFamily="2" charset="2"/>
              </a:rPr>
              <a:t>)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Febrile </a:t>
            </a:r>
            <a:r>
              <a:rPr lang="en-US" sz="2400" dirty="0" smtClean="0">
                <a:sym typeface="Wingdings" panose="05000000000000000000" pitchFamily="2" charset="2"/>
              </a:rPr>
              <a:t>convulsions (absolute indication for </a:t>
            </a:r>
            <a:r>
              <a:rPr lang="en-US" sz="2400" dirty="0" smtClean="0">
                <a:sym typeface="Wingdings" panose="05000000000000000000" pitchFamily="2" charset="2"/>
              </a:rPr>
              <a:t>surgery)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M</a:t>
            </a:r>
            <a:r>
              <a:rPr lang="en-US" sz="2400" dirty="0" smtClean="0">
                <a:sym typeface="Wingdings" panose="05000000000000000000" pitchFamily="2" charset="2"/>
              </a:rPr>
              <a:t>eningitis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AGN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ARF</a:t>
            </a:r>
          </a:p>
          <a:p>
            <a:r>
              <a:rPr lang="en-US" sz="2400" dirty="0" err="1" smtClean="0">
                <a:sym typeface="Wingdings" panose="05000000000000000000" pitchFamily="2" charset="2"/>
              </a:rPr>
              <a:t>Guttate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psoriasis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8544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2200" dirty="0" smtClean="0"/>
              <a:t>Clinical history </a:t>
            </a:r>
            <a:endParaRPr lang="en-US" sz="2200" dirty="0" smtClean="0"/>
          </a:p>
          <a:p>
            <a:pPr lvl="1"/>
            <a:r>
              <a:rPr lang="en-US" sz="2200" dirty="0"/>
              <a:t>S</a:t>
            </a:r>
            <a:r>
              <a:rPr lang="en-US" sz="2200" dirty="0" smtClean="0"/>
              <a:t>noring</a:t>
            </a:r>
            <a:r>
              <a:rPr lang="en-US" sz="2200" dirty="0" smtClean="0"/>
              <a:t>, </a:t>
            </a:r>
            <a:r>
              <a:rPr lang="en-US" sz="2200" dirty="0" smtClean="0"/>
              <a:t>recurrent URTI</a:t>
            </a:r>
            <a:r>
              <a:rPr lang="en-US" sz="2200" dirty="0" smtClean="0"/>
              <a:t>, sore </a:t>
            </a:r>
            <a:r>
              <a:rPr lang="en-US" sz="2200" dirty="0" smtClean="0"/>
              <a:t>throat</a:t>
            </a:r>
            <a:endParaRPr lang="en-US" sz="2200" dirty="0" smtClean="0"/>
          </a:p>
          <a:p>
            <a:r>
              <a:rPr lang="en-US" sz="2200" dirty="0" smtClean="0"/>
              <a:t>Clinical examination</a:t>
            </a:r>
          </a:p>
          <a:p>
            <a:pPr lvl="1"/>
            <a:r>
              <a:rPr lang="en-US" sz="2200" dirty="0" smtClean="0"/>
              <a:t>External exam face</a:t>
            </a:r>
          </a:p>
          <a:p>
            <a:pPr lvl="2"/>
            <a:r>
              <a:rPr lang="en-US" sz="2200" dirty="0">
                <a:sym typeface="Wingdings" panose="05000000000000000000" pitchFamily="2" charset="2"/>
              </a:rPr>
              <a:t>craniofacial anomalies, adenoid </a:t>
            </a:r>
            <a:r>
              <a:rPr lang="en-US" sz="2200" dirty="0" err="1" smtClean="0">
                <a:sym typeface="Wingdings" panose="05000000000000000000" pitchFamily="2" charset="2"/>
              </a:rPr>
              <a:t>facies</a:t>
            </a:r>
            <a:endParaRPr lang="en-US" sz="2200" dirty="0" smtClean="0"/>
          </a:p>
          <a:p>
            <a:pPr lvl="2"/>
            <a:r>
              <a:rPr lang="en-US" sz="2200" dirty="0" smtClean="0"/>
              <a:t>Crowded teeth; small nose; </a:t>
            </a:r>
            <a:r>
              <a:rPr lang="en-US" sz="2200" dirty="0" smtClean="0"/>
              <a:t>stained </a:t>
            </a:r>
            <a:r>
              <a:rPr lang="en-US" sz="2200" dirty="0" smtClean="0"/>
              <a:t>teeth; </a:t>
            </a:r>
            <a:r>
              <a:rPr lang="en-US" sz="2200" dirty="0" smtClean="0"/>
              <a:t>white, flaky and dry lips</a:t>
            </a:r>
          </a:p>
          <a:p>
            <a:pPr lvl="2"/>
            <a:r>
              <a:rPr lang="en-US" sz="2200" dirty="0" smtClean="0"/>
              <a:t>Stigmata of allergy: Dark circles around the eye, crease on </a:t>
            </a:r>
            <a:r>
              <a:rPr lang="en-US" sz="2200" dirty="0" smtClean="0"/>
              <a:t>nose etc.</a:t>
            </a:r>
          </a:p>
          <a:p>
            <a:pPr marL="914400" lvl="2" indent="0">
              <a:buNone/>
            </a:pPr>
            <a:endParaRPr lang="en-US" sz="2200" dirty="0" smtClean="0"/>
          </a:p>
          <a:p>
            <a:pPr lvl="1"/>
            <a:r>
              <a:rPr lang="en-US" sz="2200" dirty="0" smtClean="0"/>
              <a:t>Anterior rhino – </a:t>
            </a:r>
            <a:r>
              <a:rPr lang="en-US" sz="2200" dirty="0" err="1" smtClean="0"/>
              <a:t>scopy</a:t>
            </a:r>
            <a:endParaRPr lang="en-US" sz="2200" dirty="0" smtClean="0"/>
          </a:p>
          <a:p>
            <a:pPr lvl="2"/>
            <a:r>
              <a:rPr lang="en-US" sz="2200" dirty="0" smtClean="0"/>
              <a:t>Use a torch</a:t>
            </a:r>
          </a:p>
          <a:p>
            <a:pPr lvl="1"/>
            <a:r>
              <a:rPr lang="en-US" sz="2200" dirty="0" smtClean="0"/>
              <a:t>Assess for patency</a:t>
            </a:r>
          </a:p>
          <a:p>
            <a:pPr lvl="2"/>
            <a:r>
              <a:rPr lang="en-US" sz="2200" dirty="0" smtClean="0"/>
              <a:t>Use metal spatula to block either nostrils (younger children)</a:t>
            </a:r>
          </a:p>
          <a:p>
            <a:pPr lvl="2"/>
            <a:r>
              <a:rPr lang="en-US" sz="2200" dirty="0" smtClean="0"/>
              <a:t>Ask </a:t>
            </a:r>
            <a:r>
              <a:rPr lang="en-US" sz="2200" dirty="0" err="1" smtClean="0"/>
              <a:t>plder</a:t>
            </a:r>
            <a:r>
              <a:rPr lang="en-US" sz="2200" dirty="0" smtClean="0"/>
              <a:t> children to </a:t>
            </a:r>
            <a:r>
              <a:rPr lang="en-US" sz="2200" dirty="0" smtClean="0"/>
              <a:t>breathe heavily</a:t>
            </a:r>
            <a:endParaRPr lang="en-US" sz="2200" dirty="0" smtClean="0"/>
          </a:p>
          <a:p>
            <a:pPr lvl="1"/>
            <a:r>
              <a:rPr lang="en-US" sz="2200" dirty="0" smtClean="0"/>
              <a:t>Posterior rhino – </a:t>
            </a:r>
            <a:r>
              <a:rPr lang="en-US" sz="2200" dirty="0" err="1" smtClean="0"/>
              <a:t>scopy</a:t>
            </a:r>
            <a:endParaRPr lang="en-US" sz="2200" dirty="0" smtClean="0"/>
          </a:p>
          <a:p>
            <a:pPr lvl="2"/>
            <a:r>
              <a:rPr lang="en-US" sz="2200" dirty="0" smtClean="0"/>
              <a:t>Use endoscope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304965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ym typeface="Wingdings" panose="05000000000000000000" pitchFamily="2" charset="2"/>
              </a:rPr>
              <a:t>Oral </a:t>
            </a:r>
            <a:r>
              <a:rPr lang="en-US" sz="3200" dirty="0" smtClean="0">
                <a:sym typeface="Wingdings" panose="05000000000000000000" pitchFamily="2" charset="2"/>
              </a:rPr>
              <a:t>cavity and oropharynx </a:t>
            </a:r>
            <a:r>
              <a:rPr lang="en-US" sz="3200" dirty="0" smtClean="0">
                <a:sym typeface="Wingdings" panose="05000000000000000000" pitchFamily="2" charset="2"/>
              </a:rPr>
              <a:t> </a:t>
            </a:r>
            <a:r>
              <a:rPr lang="en-US" sz="3200" dirty="0" smtClean="0">
                <a:sym typeface="Wingdings" panose="05000000000000000000" pitchFamily="2" charset="2"/>
              </a:rPr>
              <a:t>tonsillitis, </a:t>
            </a:r>
            <a:r>
              <a:rPr lang="en-US" sz="3200" dirty="0" smtClean="0">
                <a:sym typeface="Wingdings" panose="05000000000000000000" pitchFamily="2" charset="2"/>
              </a:rPr>
              <a:t>PTA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Nose </a:t>
            </a:r>
            <a:r>
              <a:rPr lang="en-US" sz="3200" dirty="0" smtClean="0">
                <a:sym typeface="Wingdings" panose="05000000000000000000" pitchFamily="2" charset="2"/>
              </a:rPr>
              <a:t> rhinorrhea, HIT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Ear  </a:t>
            </a:r>
            <a:r>
              <a:rPr lang="en-US" sz="3200" dirty="0" smtClean="0">
                <a:sym typeface="Wingdings" panose="05000000000000000000" pitchFamily="2" charset="2"/>
              </a:rPr>
              <a:t>AOM, </a:t>
            </a:r>
            <a:r>
              <a:rPr lang="en-US" sz="3200" dirty="0" smtClean="0">
                <a:sym typeface="Wingdings" panose="05000000000000000000" pitchFamily="2" charset="2"/>
              </a:rPr>
              <a:t>OME, retraction of tympanic membrane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Neck  obvious masses, LN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Chest  heart murmur, symptoms of RHD, congenital heart </a:t>
            </a:r>
            <a:r>
              <a:rPr lang="en-US" sz="3200" dirty="0" smtClean="0">
                <a:sym typeface="Wingdings" panose="05000000000000000000" pitchFamily="2" charset="2"/>
              </a:rPr>
              <a:t>diseases</a:t>
            </a:r>
            <a:endParaRPr lang="en-US" sz="3200" dirty="0" smtClean="0">
              <a:sym typeface="Wingdings" panose="05000000000000000000" pitchFamily="2" charset="2"/>
            </a:endParaRPr>
          </a:p>
          <a:p>
            <a:r>
              <a:rPr lang="en-US" sz="3200" dirty="0" smtClean="0">
                <a:sym typeface="Wingdings" panose="05000000000000000000" pitchFamily="2" charset="2"/>
              </a:rPr>
              <a:t>Abdomen  </a:t>
            </a:r>
            <a:r>
              <a:rPr lang="en-US" sz="3200" dirty="0" smtClean="0">
                <a:sym typeface="Wingdings" panose="05000000000000000000" pitchFamily="2" charset="2"/>
              </a:rPr>
              <a:t>Splenomegaly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64962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Pyrexia, malaise, headache, sore throat, dry throat, </a:t>
            </a:r>
            <a:r>
              <a:rPr lang="en-US" sz="3200" dirty="0" smtClean="0"/>
              <a:t>thirst</a:t>
            </a:r>
            <a:r>
              <a:rPr lang="en-US" sz="3200" dirty="0"/>
              <a:t>.</a:t>
            </a:r>
            <a:endParaRPr lang="en-US" sz="3200" dirty="0" smtClean="0"/>
          </a:p>
          <a:p>
            <a:r>
              <a:rPr lang="en-US" sz="3200" dirty="0" smtClean="0"/>
              <a:t>Voice change </a:t>
            </a:r>
            <a:r>
              <a:rPr lang="en-US" sz="3200" dirty="0" smtClean="0">
                <a:sym typeface="Wingdings" panose="05000000000000000000" pitchFamily="2" charset="2"/>
              </a:rPr>
              <a:t> hot potato, </a:t>
            </a:r>
            <a:r>
              <a:rPr lang="en-US" sz="3200" dirty="0" smtClean="0">
                <a:sym typeface="Wingdings" panose="05000000000000000000" pitchFamily="2" charset="2"/>
              </a:rPr>
              <a:t>saliva accumulation</a:t>
            </a:r>
            <a:endParaRPr lang="en-US" sz="3200" dirty="0" smtClean="0">
              <a:sym typeface="Wingdings" panose="05000000000000000000" pitchFamily="2" charset="2"/>
            </a:endParaRPr>
          </a:p>
          <a:p>
            <a:r>
              <a:rPr lang="en-US" sz="3200" dirty="0" err="1" smtClean="0">
                <a:sym typeface="Wingdings" panose="05000000000000000000" pitchFamily="2" charset="2"/>
              </a:rPr>
              <a:t>Otalgia</a:t>
            </a:r>
            <a:r>
              <a:rPr lang="en-US" sz="3200" dirty="0" smtClean="0">
                <a:sym typeface="Wingdings" panose="05000000000000000000" pitchFamily="2" charset="2"/>
              </a:rPr>
              <a:t>  referred </a:t>
            </a:r>
            <a:r>
              <a:rPr lang="en-US" sz="3200" dirty="0" smtClean="0">
                <a:sym typeface="Wingdings" panose="05000000000000000000" pitchFamily="2" charset="2"/>
              </a:rPr>
              <a:t>pain, AOM</a:t>
            </a:r>
            <a:r>
              <a:rPr lang="en-US" sz="3200" dirty="0" smtClean="0">
                <a:sym typeface="Wingdings" panose="05000000000000000000" pitchFamily="2" charset="2"/>
              </a:rPr>
              <a:t>, </a:t>
            </a:r>
            <a:r>
              <a:rPr lang="en-US" sz="3200" dirty="0" smtClean="0">
                <a:sym typeface="Wingdings" panose="05000000000000000000" pitchFamily="2" charset="2"/>
              </a:rPr>
              <a:t>OME.</a:t>
            </a:r>
            <a:endParaRPr lang="en-US" sz="3200" dirty="0" smtClean="0">
              <a:sym typeface="Wingdings" panose="05000000000000000000" pitchFamily="2" charset="2"/>
            </a:endParaRPr>
          </a:p>
          <a:p>
            <a:r>
              <a:rPr lang="en-US" sz="3200" dirty="0" smtClean="0">
                <a:sym typeface="Wingdings" panose="05000000000000000000" pitchFamily="2" charset="2"/>
              </a:rPr>
              <a:t>Odynophagia, dysphagia</a:t>
            </a:r>
          </a:p>
          <a:p>
            <a:r>
              <a:rPr lang="en-US" sz="3200" dirty="0" smtClean="0">
                <a:sym typeface="Wingdings" panose="05000000000000000000" pitchFamily="2" charset="2"/>
              </a:rPr>
              <a:t>Symptom duration 5 – 6 days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27884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2300" dirty="0" smtClean="0"/>
              <a:t>History and Physical examination</a:t>
            </a:r>
            <a:endParaRPr lang="en-US" sz="2300" dirty="0" smtClean="0"/>
          </a:p>
          <a:p>
            <a:r>
              <a:rPr lang="en-US" sz="2300" dirty="0"/>
              <a:t>F</a:t>
            </a:r>
            <a:r>
              <a:rPr lang="en-US" sz="2300" dirty="0" smtClean="0"/>
              <a:t>BC</a:t>
            </a:r>
            <a:endParaRPr lang="en-US" sz="2300" dirty="0" smtClean="0"/>
          </a:p>
          <a:p>
            <a:pPr lvl="1"/>
            <a:r>
              <a:rPr lang="en-US" sz="2300" dirty="0" err="1" smtClean="0">
                <a:sym typeface="Wingdings" panose="05000000000000000000" pitchFamily="2" charset="2"/>
              </a:rPr>
              <a:t>Neutrophilia</a:t>
            </a:r>
            <a:r>
              <a:rPr lang="en-US" sz="2300" dirty="0" smtClean="0">
                <a:sym typeface="Wingdings" panose="05000000000000000000" pitchFamily="2" charset="2"/>
              </a:rPr>
              <a:t> </a:t>
            </a:r>
            <a:r>
              <a:rPr lang="en-US" sz="2300" dirty="0" smtClean="0">
                <a:sym typeface="Wingdings" panose="05000000000000000000" pitchFamily="2" charset="2"/>
              </a:rPr>
              <a:t> </a:t>
            </a:r>
            <a:r>
              <a:rPr lang="en-US" sz="2300" dirty="0" smtClean="0">
                <a:sym typeface="Wingdings" panose="05000000000000000000" pitchFamily="2" charset="2"/>
              </a:rPr>
              <a:t>Acute bacterial</a:t>
            </a:r>
            <a:endParaRPr lang="en-US" sz="2300" dirty="0" smtClean="0">
              <a:sym typeface="Wingdings" panose="05000000000000000000" pitchFamily="2" charset="2"/>
            </a:endParaRPr>
          </a:p>
          <a:p>
            <a:pPr lvl="1"/>
            <a:r>
              <a:rPr lang="en-US" sz="2300" dirty="0" err="1" smtClean="0">
                <a:sym typeface="Wingdings" panose="05000000000000000000" pitchFamily="2" charset="2"/>
              </a:rPr>
              <a:t>Monocytosis</a:t>
            </a:r>
            <a:r>
              <a:rPr lang="en-US" sz="2300" dirty="0" smtClean="0">
                <a:sym typeface="Wingdings" panose="05000000000000000000" pitchFamily="2" charset="2"/>
              </a:rPr>
              <a:t>  </a:t>
            </a:r>
            <a:r>
              <a:rPr lang="en-US" sz="2300" dirty="0" smtClean="0">
                <a:sym typeface="Wingdings" panose="05000000000000000000" pitchFamily="2" charset="2"/>
              </a:rPr>
              <a:t>TB</a:t>
            </a:r>
          </a:p>
          <a:p>
            <a:pPr lvl="1"/>
            <a:r>
              <a:rPr lang="en-US" sz="2300" dirty="0" smtClean="0">
                <a:sym typeface="Wingdings" panose="05000000000000000000" pitchFamily="2" charset="2"/>
              </a:rPr>
              <a:t>Lymphocytosis  viral</a:t>
            </a:r>
            <a:endParaRPr lang="en-US" sz="2300" dirty="0" smtClean="0">
              <a:sym typeface="Wingdings" panose="05000000000000000000" pitchFamily="2" charset="2"/>
            </a:endParaRPr>
          </a:p>
          <a:p>
            <a:r>
              <a:rPr lang="en-US" sz="2300" dirty="0" smtClean="0">
                <a:sym typeface="Wingdings" panose="05000000000000000000" pitchFamily="2" charset="2"/>
              </a:rPr>
              <a:t>Throat </a:t>
            </a:r>
            <a:r>
              <a:rPr lang="en-US" sz="2300" dirty="0" smtClean="0">
                <a:sym typeface="Wingdings" panose="05000000000000000000" pitchFamily="2" charset="2"/>
              </a:rPr>
              <a:t>swab  </a:t>
            </a:r>
            <a:r>
              <a:rPr lang="en-US" sz="2300" dirty="0" smtClean="0">
                <a:sym typeface="Wingdings" panose="05000000000000000000" pitchFamily="2" charset="2"/>
              </a:rPr>
              <a:t>microscopy, culture &amp; sensitivity</a:t>
            </a:r>
          </a:p>
          <a:p>
            <a:pPr lvl="1"/>
            <a:r>
              <a:rPr lang="en-US" sz="2300" dirty="0" smtClean="0">
                <a:sym typeface="Wingdings" panose="05000000000000000000" pitchFamily="2" charset="2"/>
              </a:rPr>
              <a:t>Throat swabs are frequently contaminated by </a:t>
            </a:r>
            <a:r>
              <a:rPr lang="en-US" sz="2300" dirty="0" smtClean="0">
                <a:sym typeface="Wingdings" panose="05000000000000000000" pitchFamily="2" charset="2"/>
              </a:rPr>
              <a:t>oral flora therefore not routinely</a:t>
            </a:r>
            <a:endParaRPr lang="en-US" sz="2300" dirty="0" smtClean="0">
              <a:sym typeface="Wingdings" panose="05000000000000000000" pitchFamily="2" charset="2"/>
            </a:endParaRPr>
          </a:p>
          <a:p>
            <a:r>
              <a:rPr lang="en-US" sz="2300" dirty="0" smtClean="0">
                <a:sym typeface="Wingdings" panose="05000000000000000000" pitchFamily="2" charset="2"/>
              </a:rPr>
              <a:t>Serologic </a:t>
            </a:r>
            <a:r>
              <a:rPr lang="en-US" sz="2300" dirty="0" smtClean="0">
                <a:sym typeface="Wingdings" panose="05000000000000000000" pitchFamily="2" charset="2"/>
              </a:rPr>
              <a:t>tests</a:t>
            </a:r>
          </a:p>
          <a:p>
            <a:pPr lvl="1"/>
            <a:r>
              <a:rPr lang="en-US" sz="2300" dirty="0" smtClean="0">
                <a:sym typeface="Wingdings" panose="05000000000000000000" pitchFamily="2" charset="2"/>
              </a:rPr>
              <a:t>If an </a:t>
            </a:r>
            <a:r>
              <a:rPr lang="en-US" sz="2300" dirty="0" err="1" smtClean="0">
                <a:sym typeface="Wingdings" panose="05000000000000000000" pitchFamily="2" charset="2"/>
              </a:rPr>
              <a:t>immuno</a:t>
            </a:r>
            <a:r>
              <a:rPr lang="en-US" sz="2300" dirty="0" smtClean="0">
                <a:sym typeface="Wingdings" panose="05000000000000000000" pitchFamily="2" charset="2"/>
              </a:rPr>
              <a:t> - deficient syndrome is suspected e.g. </a:t>
            </a:r>
            <a:r>
              <a:rPr lang="en-US" sz="2300" dirty="0" smtClean="0">
                <a:sym typeface="Wingdings" panose="05000000000000000000" pitchFamily="2" charset="2"/>
              </a:rPr>
              <a:t>Hypo – </a:t>
            </a:r>
            <a:r>
              <a:rPr lang="en-US" sz="2300" dirty="0" err="1" smtClean="0">
                <a:sym typeface="Wingdings" panose="05000000000000000000" pitchFamily="2" charset="2"/>
              </a:rPr>
              <a:t>gammaglobulinemia</a:t>
            </a:r>
            <a:r>
              <a:rPr lang="en-US" sz="2300" dirty="0">
                <a:sym typeface="Wingdings" panose="05000000000000000000" pitchFamily="2" charset="2"/>
              </a:rPr>
              <a:t>.</a:t>
            </a:r>
            <a:endParaRPr lang="en-US" sz="2300" dirty="0" smtClean="0">
              <a:sym typeface="Wingdings" panose="05000000000000000000" pitchFamily="2" charset="2"/>
            </a:endParaRPr>
          </a:p>
          <a:p>
            <a:r>
              <a:rPr lang="en-US" sz="23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NOTE: In SCD, </a:t>
            </a:r>
            <a:r>
              <a:rPr lang="en-US" sz="23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adeno</a:t>
            </a:r>
            <a:r>
              <a:rPr lang="en-US" sz="23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 - </a:t>
            </a:r>
            <a:r>
              <a:rPr lang="en-US" sz="23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tonsillar</a:t>
            </a:r>
            <a:r>
              <a:rPr lang="en-US" sz="23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disease should be treated as an emergency. This is because, infection can predispose the patient to dehydration, acidosis and hypoxia, all of which can precipitate a sickling crisis.</a:t>
            </a:r>
          </a:p>
        </p:txBody>
      </p:sp>
    </p:spTree>
    <p:extLst>
      <p:ext uri="{BB962C8B-B14F-4D97-AF65-F5344CB8AC3E}">
        <p14:creationId xmlns:p14="http://schemas.microsoft.com/office/powerpoint/2010/main" val="6425410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Scarlet fever</a:t>
            </a:r>
          </a:p>
          <a:p>
            <a:r>
              <a:rPr lang="en-US" dirty="0" smtClean="0"/>
              <a:t>Diphtheria 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The membrane is dirty gre</a:t>
            </a:r>
            <a:r>
              <a:rPr lang="en-US" dirty="0" smtClean="0">
                <a:sym typeface="Wingdings" panose="05000000000000000000" pitchFamily="2" charset="2"/>
              </a:rPr>
              <a:t>y, thick &amp; tough; it </a:t>
            </a:r>
            <a:r>
              <a:rPr lang="en-US" b="1" dirty="0" smtClean="0">
                <a:sym typeface="Wingdings" panose="05000000000000000000" pitchFamily="2" charset="2"/>
              </a:rPr>
              <a:t>bleeds if peeled away</a:t>
            </a:r>
            <a:r>
              <a:rPr lang="en-US" dirty="0" smtClean="0">
                <a:sym typeface="Wingdings" panose="05000000000000000000" pitchFamily="2" charset="2"/>
              </a:rPr>
              <a:t>.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Diphtheria is uncommon due to immunization</a:t>
            </a:r>
            <a:endParaRPr lang="en-US" dirty="0" smtClean="0"/>
          </a:p>
          <a:p>
            <a:r>
              <a:rPr lang="en-US" dirty="0" smtClean="0"/>
              <a:t>Infectious </a:t>
            </a:r>
            <a:r>
              <a:rPr lang="en-US" dirty="0" smtClean="0"/>
              <a:t>mononucleosis</a:t>
            </a:r>
          </a:p>
          <a:p>
            <a:pPr lvl="1"/>
            <a:r>
              <a:rPr lang="en-US" dirty="0" smtClean="0"/>
              <a:t>This is associated with micro - </a:t>
            </a:r>
            <a:r>
              <a:rPr lang="en-US" dirty="0" err="1" smtClean="0"/>
              <a:t>petechiae</a:t>
            </a:r>
            <a:r>
              <a:rPr lang="en-US" dirty="0" smtClean="0"/>
              <a:t> of the soft palate; atypical lymphocytes on smear and a </a:t>
            </a:r>
            <a:r>
              <a:rPr lang="en-US" b="1" dirty="0" smtClean="0"/>
              <a:t>positive </a:t>
            </a:r>
            <a:r>
              <a:rPr lang="en-US" b="1" dirty="0" err="1" smtClean="0"/>
              <a:t>monospot</a:t>
            </a:r>
            <a:r>
              <a:rPr lang="en-US" b="1" dirty="0" smtClean="0"/>
              <a:t> test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Leukemia</a:t>
            </a:r>
          </a:p>
          <a:p>
            <a:r>
              <a:rPr lang="en-US" dirty="0" err="1" smtClean="0"/>
              <a:t>Agranulocytosis</a:t>
            </a:r>
            <a:endParaRPr lang="en-US" dirty="0" smtClean="0"/>
          </a:p>
          <a:p>
            <a:r>
              <a:rPr lang="en-US" dirty="0" smtClean="0"/>
              <a:t>Atypical mycobacteria, </a:t>
            </a:r>
            <a:r>
              <a:rPr lang="en-US" dirty="0"/>
              <a:t>f</a:t>
            </a:r>
            <a:r>
              <a:rPr lang="en-US" dirty="0" smtClean="0"/>
              <a:t>ungi</a:t>
            </a:r>
            <a:r>
              <a:rPr lang="en-US" dirty="0" smtClean="0"/>
              <a:t>, </a:t>
            </a:r>
            <a:r>
              <a:rPr lang="en-US" dirty="0" err="1" smtClean="0"/>
              <a:t>actinomycosis</a:t>
            </a:r>
            <a:endParaRPr lang="en-US" dirty="0" smtClean="0"/>
          </a:p>
          <a:p>
            <a:r>
              <a:rPr lang="en-US" dirty="0" smtClean="0"/>
              <a:t>Vincent’s angina/ Trench mouth</a:t>
            </a:r>
          </a:p>
          <a:p>
            <a:pPr lvl="1"/>
            <a:r>
              <a:rPr lang="en-US" dirty="0" smtClean="0"/>
              <a:t>Characterizes by superficial, painful ulcers with erythematous borders</a:t>
            </a:r>
            <a:endParaRPr lang="en-US" dirty="0" smtClean="0"/>
          </a:p>
          <a:p>
            <a:r>
              <a:rPr lang="en-US" dirty="0" smtClean="0"/>
              <a:t>Malignancies</a:t>
            </a:r>
          </a:p>
          <a:p>
            <a:r>
              <a:rPr lang="en-US" dirty="0" smtClean="0"/>
              <a:t>Fungi, syphilitic </a:t>
            </a:r>
            <a:r>
              <a:rPr lang="en-US" dirty="0" err="1" smtClean="0"/>
              <a:t>gumma</a:t>
            </a:r>
            <a:r>
              <a:rPr lang="en-US" dirty="0" smtClean="0"/>
              <a:t>, TB, leprosy, </a:t>
            </a:r>
            <a:r>
              <a:rPr lang="en-US" dirty="0" err="1" smtClean="0"/>
              <a:t>leishmaniasis</a:t>
            </a:r>
            <a:endParaRPr lang="en-US" dirty="0" smtClean="0"/>
          </a:p>
          <a:p>
            <a:r>
              <a:rPr lang="en-US" dirty="0" err="1" smtClean="0"/>
              <a:t>Crohn’s</a:t>
            </a:r>
            <a:r>
              <a:rPr lang="en-US" dirty="0" smtClean="0"/>
              <a:t>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0635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SEQUELAE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Upper airway </a:t>
            </a:r>
            <a:r>
              <a:rPr lang="en-US" sz="3600" dirty="0" smtClean="0"/>
              <a:t>obstruction (UAO)</a:t>
            </a:r>
            <a:endParaRPr lang="en-US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Para - nasal </a:t>
            </a:r>
            <a:r>
              <a:rPr lang="en-US" sz="3600" dirty="0" smtClean="0"/>
              <a:t>sinus disease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Craniofacial malformations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err="1" smtClean="0"/>
              <a:t>Otologic</a:t>
            </a:r>
            <a:r>
              <a:rPr lang="en-US" sz="3600" dirty="0" smtClean="0"/>
              <a:t> disease (Otitis)</a:t>
            </a:r>
            <a:endParaRPr lang="en-US" sz="3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Cardiac disease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59550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 tonsil is any collection of lymphoid tissue with </a:t>
            </a:r>
            <a:r>
              <a:rPr lang="en-US" sz="2800" b="1" dirty="0" smtClean="0"/>
              <a:t>no afferent vessels </a:t>
            </a:r>
            <a:r>
              <a:rPr lang="en-US" sz="2800" dirty="0" smtClean="0"/>
              <a:t>but has efferent vessels, unlike a lymph node.</a:t>
            </a:r>
          </a:p>
          <a:p>
            <a:r>
              <a:rPr lang="en-US" sz="2800" dirty="0" smtClean="0"/>
              <a:t>There are 3 main groups of lymphatic tissue in the head &amp; neck: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b="1" dirty="0" smtClean="0"/>
              <a:t>WALDEYER’S 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b="1" dirty="0" smtClean="0">
                <a:sym typeface="Wingdings" panose="05000000000000000000" pitchFamily="2" charset="2"/>
              </a:rPr>
              <a:t>TRANSITIONAL LYMPHATICS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b="1" dirty="0" smtClean="0">
                <a:sym typeface="Wingdings" panose="05000000000000000000" pitchFamily="2" charset="2"/>
              </a:rPr>
              <a:t>CERVICAL LYMPH NODES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490185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UAO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Increased </a:t>
            </a:r>
            <a:r>
              <a:rPr lang="en-US" sz="3200" dirty="0" smtClean="0"/>
              <a:t>PCO2 </a:t>
            </a:r>
            <a:r>
              <a:rPr lang="en-US" sz="3200" dirty="0" smtClean="0">
                <a:sym typeface="Wingdings" panose="05000000000000000000" pitchFamily="2" charset="2"/>
              </a:rPr>
              <a:t> </a:t>
            </a:r>
            <a:r>
              <a:rPr lang="en-US" sz="3200" dirty="0" smtClean="0"/>
              <a:t>Decreased PO2 </a:t>
            </a:r>
            <a:r>
              <a:rPr lang="en-US" sz="3200" dirty="0" smtClean="0">
                <a:sym typeface="Wingdings" panose="05000000000000000000" pitchFamily="2" charset="2"/>
              </a:rPr>
              <a:t> </a:t>
            </a:r>
            <a:r>
              <a:rPr lang="en-US" sz="3200" dirty="0" smtClean="0"/>
              <a:t>Reflex VC in pulmonary circulation </a:t>
            </a:r>
            <a:r>
              <a:rPr lang="en-US" sz="3200" dirty="0" smtClean="0"/>
              <a:t>in response to relative </a:t>
            </a:r>
            <a:r>
              <a:rPr lang="en-US" sz="3200" dirty="0" smtClean="0"/>
              <a:t>hypoxia </a:t>
            </a:r>
            <a:r>
              <a:rPr lang="en-US" sz="3200" dirty="0" smtClean="0">
                <a:sym typeface="Wingdings" panose="05000000000000000000" pitchFamily="2" charset="2"/>
              </a:rPr>
              <a:t> </a:t>
            </a:r>
            <a:r>
              <a:rPr lang="en-US" sz="3200" dirty="0" smtClean="0"/>
              <a:t>Pulmonary HTN </a:t>
            </a:r>
            <a:r>
              <a:rPr lang="en-US" sz="3200" dirty="0" smtClean="0">
                <a:sym typeface="Wingdings" panose="05000000000000000000" pitchFamily="2" charset="2"/>
              </a:rPr>
              <a:t> </a:t>
            </a:r>
            <a:r>
              <a:rPr lang="en-US" sz="3200" b="1" dirty="0" err="1" smtClean="0"/>
              <a:t>Cor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pulmonale</a:t>
            </a:r>
            <a:r>
              <a:rPr lang="en-US" sz="3200" b="1" dirty="0"/>
              <a:t>.</a:t>
            </a:r>
            <a:endParaRPr lang="en-US" sz="3200" b="1" dirty="0" smtClean="0"/>
          </a:p>
          <a:p>
            <a:r>
              <a:rPr lang="en-US" sz="3200" dirty="0" err="1" smtClean="0"/>
              <a:t>Adeno</a:t>
            </a:r>
            <a:r>
              <a:rPr lang="en-US" sz="3200" dirty="0" smtClean="0"/>
              <a:t> - </a:t>
            </a:r>
            <a:r>
              <a:rPr lang="en-US" sz="3200" dirty="0" err="1" smtClean="0"/>
              <a:t>tonsillar</a:t>
            </a:r>
            <a:r>
              <a:rPr lang="en-US" sz="3200" dirty="0" smtClean="0"/>
              <a:t> disease is </a:t>
            </a:r>
            <a:r>
              <a:rPr lang="en-US" sz="3200" dirty="0" smtClean="0"/>
              <a:t>common in children after otitis </a:t>
            </a:r>
            <a:r>
              <a:rPr lang="en-US" sz="3200" dirty="0" smtClean="0"/>
              <a:t>media</a:t>
            </a:r>
          </a:p>
          <a:p>
            <a:r>
              <a:rPr lang="en-US" sz="3200" dirty="0" smtClean="0"/>
              <a:t>In children presenting for </a:t>
            </a:r>
            <a:r>
              <a:rPr lang="en-US" sz="3200" dirty="0" err="1" smtClean="0"/>
              <a:t>adeno</a:t>
            </a:r>
            <a:r>
              <a:rPr lang="en-US" sz="3200" dirty="0" smtClean="0"/>
              <a:t> - </a:t>
            </a:r>
            <a:r>
              <a:rPr lang="en-US" sz="3200" dirty="0" err="1" smtClean="0"/>
              <a:t>tonsillar</a:t>
            </a:r>
            <a:r>
              <a:rPr lang="en-US" sz="3200" dirty="0" smtClean="0"/>
              <a:t> surgery, Pulmonary HTN is most common.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0673776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2800" dirty="0" smtClean="0"/>
              <a:t>Medical</a:t>
            </a:r>
          </a:p>
          <a:p>
            <a:pPr lvl="1"/>
            <a:r>
              <a:rPr lang="en-US" sz="2800" dirty="0" smtClean="0"/>
              <a:t>Rest, rehydrate, analgesics </a:t>
            </a:r>
            <a:r>
              <a:rPr lang="en-US" sz="2800" dirty="0" smtClean="0">
                <a:sym typeface="Wingdings" panose="05000000000000000000" pitchFamily="2" charset="2"/>
              </a:rPr>
              <a:t> sufficient in mild cases</a:t>
            </a:r>
          </a:p>
          <a:p>
            <a:pPr lvl="1"/>
            <a:r>
              <a:rPr lang="en-US" sz="2800" dirty="0" smtClean="0">
                <a:sym typeface="Wingdings" panose="05000000000000000000" pitchFamily="2" charset="2"/>
              </a:rPr>
              <a:t>Benzyl penicillin </a:t>
            </a:r>
            <a:r>
              <a:rPr lang="en-US" sz="2800" dirty="0" smtClean="0">
                <a:sym typeface="Wingdings" panose="05000000000000000000" pitchFamily="2" charset="2"/>
              </a:rPr>
              <a:t>IV/ IM </a:t>
            </a:r>
            <a:r>
              <a:rPr lang="en-US" sz="2800" dirty="0" smtClean="0">
                <a:sym typeface="Wingdings" panose="05000000000000000000" pitchFamily="2" charset="2"/>
              </a:rPr>
              <a:t>then </a:t>
            </a:r>
            <a:r>
              <a:rPr lang="en-US" sz="2800" dirty="0" smtClean="0">
                <a:sym typeface="Wingdings" panose="05000000000000000000" pitchFamily="2" charset="2"/>
              </a:rPr>
              <a:t>continue with </a:t>
            </a:r>
            <a:r>
              <a:rPr lang="en-US" sz="2800" dirty="0" smtClean="0">
                <a:sym typeface="Wingdings" panose="05000000000000000000" pitchFamily="2" charset="2"/>
              </a:rPr>
              <a:t>oral </a:t>
            </a:r>
            <a:r>
              <a:rPr lang="en-US" sz="2800" dirty="0" smtClean="0">
                <a:sym typeface="Wingdings" panose="05000000000000000000" pitchFamily="2" charset="2"/>
              </a:rPr>
              <a:t>penicillin </a:t>
            </a:r>
            <a:r>
              <a:rPr lang="en-US" sz="2800" dirty="0" smtClean="0">
                <a:sym typeface="Wingdings" panose="05000000000000000000" pitchFamily="2" charset="2"/>
              </a:rPr>
              <a:t>V</a:t>
            </a:r>
          </a:p>
          <a:p>
            <a:pPr lvl="1"/>
            <a:r>
              <a:rPr lang="en-US" sz="2800" dirty="0" smtClean="0">
                <a:sym typeface="Wingdings" panose="05000000000000000000" pitchFamily="2" charset="2"/>
              </a:rPr>
              <a:t>OR erythromycin, </a:t>
            </a:r>
            <a:r>
              <a:rPr lang="en-US" sz="2800" dirty="0" err="1" smtClean="0">
                <a:sym typeface="Wingdings" panose="05000000000000000000" pitchFamily="2" charset="2"/>
              </a:rPr>
              <a:t>sulphonamides</a:t>
            </a:r>
            <a:r>
              <a:rPr lang="en-US" sz="2800" dirty="0" smtClean="0">
                <a:sym typeface="Wingdings" panose="05000000000000000000" pitchFamily="2" charset="2"/>
              </a:rPr>
              <a:t> (for community acquired </a:t>
            </a:r>
            <a:r>
              <a:rPr lang="en-US" sz="2800" dirty="0" err="1" smtClean="0">
                <a:sym typeface="Wingdings" panose="05000000000000000000" pitchFamily="2" charset="2"/>
              </a:rPr>
              <a:t>adeno</a:t>
            </a:r>
            <a:r>
              <a:rPr lang="en-US" sz="2800" dirty="0" smtClean="0">
                <a:sym typeface="Wingdings" panose="05000000000000000000" pitchFamily="2" charset="2"/>
              </a:rPr>
              <a:t> - </a:t>
            </a:r>
            <a:r>
              <a:rPr lang="en-US" sz="2800" dirty="0" err="1" smtClean="0">
                <a:sym typeface="Wingdings" panose="05000000000000000000" pitchFamily="2" charset="2"/>
              </a:rPr>
              <a:t>tonsillar</a:t>
            </a:r>
            <a:r>
              <a:rPr lang="en-US" sz="2800" dirty="0" smtClean="0">
                <a:sym typeface="Wingdings" panose="05000000000000000000" pitchFamily="2" charset="2"/>
              </a:rPr>
              <a:t> disease)</a:t>
            </a:r>
            <a:endParaRPr lang="en-US" sz="2800" dirty="0" smtClean="0">
              <a:sym typeface="Wingdings" panose="05000000000000000000" pitchFamily="2" charset="2"/>
            </a:endParaRPr>
          </a:p>
          <a:p>
            <a:pPr lvl="1"/>
            <a:r>
              <a:rPr lang="en-US" sz="2800" dirty="0" smtClean="0">
                <a:sym typeface="Wingdings" panose="05000000000000000000" pitchFamily="2" charset="2"/>
              </a:rPr>
              <a:t>Resistant cases  consider clindamycin, ciprofloxacin +/- </a:t>
            </a:r>
            <a:r>
              <a:rPr lang="en-US" sz="2800" dirty="0" smtClean="0">
                <a:sym typeface="Wingdings" panose="05000000000000000000" pitchFamily="2" charset="2"/>
              </a:rPr>
              <a:t>metronidazole (anaerobic)</a:t>
            </a:r>
            <a:endParaRPr lang="en-US" sz="2800" dirty="0" smtClean="0">
              <a:sym typeface="Wingdings" panose="05000000000000000000" pitchFamily="2" charset="2"/>
            </a:endParaRPr>
          </a:p>
          <a:p>
            <a:r>
              <a:rPr lang="en-US" sz="2800" dirty="0" smtClean="0">
                <a:sym typeface="Wingdings" panose="05000000000000000000" pitchFamily="2" charset="2"/>
              </a:rPr>
              <a:t>Surgical </a:t>
            </a:r>
            <a:r>
              <a:rPr lang="en-US" sz="2800" dirty="0" smtClean="0">
                <a:sym typeface="Wingdings" panose="05000000000000000000" pitchFamily="2" charset="2"/>
              </a:rPr>
              <a:t>(recurrent disease)</a:t>
            </a:r>
            <a:endParaRPr lang="en-US" sz="2800" dirty="0" smtClean="0">
              <a:sym typeface="Wingdings" panose="05000000000000000000" pitchFamily="2" charset="2"/>
            </a:endParaRPr>
          </a:p>
          <a:p>
            <a:pPr lvl="1"/>
            <a:r>
              <a:rPr lang="en-US" sz="2800" dirty="0" smtClean="0">
                <a:sym typeface="Wingdings" panose="05000000000000000000" pitchFamily="2" charset="2"/>
              </a:rPr>
              <a:t>Tonsillectomy &amp; Adenoidectomy (T &amp; A)</a:t>
            </a:r>
            <a:endParaRPr lang="en-US" sz="28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673257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457200"/>
            <a:ext cx="9956800" cy="1295400"/>
          </a:xfrm>
        </p:spPr>
        <p:txBody>
          <a:bodyPr/>
          <a:lstStyle/>
          <a:p>
            <a:r>
              <a:rPr lang="en-US" sz="2800" dirty="0" smtClean="0"/>
              <a:t>HIGH RISK GROUPS AFTER SURGERY</a:t>
            </a:r>
            <a:br>
              <a:rPr lang="en-US" sz="2800" dirty="0" smtClean="0"/>
            </a:br>
            <a:r>
              <a:rPr lang="en-US" sz="2800" dirty="0" smtClean="0"/>
              <a:t>(ADMIT AND MONITOR FOR 24 HOURS POST - OP)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 3 years old</a:t>
            </a:r>
          </a:p>
          <a:p>
            <a:r>
              <a:rPr lang="en-US" dirty="0" smtClean="0"/>
              <a:t>Severe Obstructive Sleep </a:t>
            </a:r>
            <a:r>
              <a:rPr lang="en-US" dirty="0" smtClean="0"/>
              <a:t>Apnea (OSA)</a:t>
            </a:r>
            <a:endParaRPr lang="en-US" dirty="0" smtClean="0"/>
          </a:p>
          <a:p>
            <a:r>
              <a:rPr lang="en-US" dirty="0" smtClean="0"/>
              <a:t>Bleeding disorders e.g. hemophilia, VWD, on warfarin</a:t>
            </a:r>
          </a:p>
          <a:p>
            <a:r>
              <a:rPr lang="en-US" dirty="0" smtClean="0"/>
              <a:t>ISS</a:t>
            </a:r>
          </a:p>
          <a:p>
            <a:pPr lvl="1"/>
            <a:r>
              <a:rPr lang="en-US" dirty="0" smtClean="0"/>
              <a:t>High dose steroids, HIV, </a:t>
            </a:r>
            <a:r>
              <a:rPr lang="en-US" dirty="0" smtClean="0"/>
              <a:t>congenital</a:t>
            </a:r>
            <a:endParaRPr lang="en-US" dirty="0"/>
          </a:p>
          <a:p>
            <a:r>
              <a:rPr lang="en-US" dirty="0" smtClean="0"/>
              <a:t>Infections</a:t>
            </a:r>
          </a:p>
          <a:p>
            <a:r>
              <a:rPr lang="en-US" dirty="0" smtClean="0"/>
              <a:t>Fever</a:t>
            </a:r>
          </a:p>
          <a:p>
            <a:r>
              <a:rPr lang="en-US" dirty="0" smtClean="0"/>
              <a:t>Malnutrition &lt; 80% of expected weight for age</a:t>
            </a:r>
          </a:p>
          <a:p>
            <a:r>
              <a:rPr lang="en-US" dirty="0" err="1" smtClean="0"/>
              <a:t>Cor</a:t>
            </a:r>
            <a:r>
              <a:rPr lang="en-US" dirty="0" smtClean="0"/>
              <a:t> – </a:t>
            </a:r>
            <a:r>
              <a:rPr lang="en-US" dirty="0" err="1" smtClean="0"/>
              <a:t>pulmonale</a:t>
            </a:r>
            <a:endParaRPr lang="en-US" dirty="0" smtClean="0"/>
          </a:p>
          <a:p>
            <a:pPr lvl="1"/>
            <a:r>
              <a:rPr lang="en-US" dirty="0" smtClean="0"/>
              <a:t>An episode </a:t>
            </a:r>
            <a:r>
              <a:rPr lang="en-US" dirty="0" smtClean="0"/>
              <a:t>or previous </a:t>
            </a:r>
            <a:r>
              <a:rPr lang="en-US" dirty="0" smtClean="0"/>
              <a:t>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4149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PARANASAL SINUS DISEASE (IMAGING)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Maxillary sinusitis can result.</a:t>
            </a:r>
          </a:p>
          <a:p>
            <a:r>
              <a:rPr lang="en-US" sz="3200" dirty="0" smtClean="0"/>
              <a:t>Plain X ray: (Water’s view)</a:t>
            </a:r>
            <a:endParaRPr lang="en-US" sz="3200" dirty="0" smtClean="0"/>
          </a:p>
          <a:p>
            <a:pPr lvl="1"/>
            <a:r>
              <a:rPr lang="en-US" sz="3200" dirty="0" smtClean="0"/>
              <a:t>Maxillary sinusitis	</a:t>
            </a:r>
          </a:p>
          <a:p>
            <a:pPr lvl="2"/>
            <a:r>
              <a:rPr lang="en-US" sz="3200" dirty="0" smtClean="0"/>
              <a:t>Fluid </a:t>
            </a:r>
            <a:r>
              <a:rPr lang="en-US" sz="3200" dirty="0" smtClean="0"/>
              <a:t>level &amp; a meniscus in the affected maxillary sinus</a:t>
            </a:r>
            <a:endParaRPr lang="en-US" sz="3200" dirty="0" smtClean="0"/>
          </a:p>
          <a:p>
            <a:r>
              <a:rPr lang="en-US" sz="3200" dirty="0" smtClean="0"/>
              <a:t>CT scan</a:t>
            </a:r>
          </a:p>
          <a:p>
            <a:pPr lvl="1"/>
            <a:r>
              <a:rPr lang="en-US" sz="3200" dirty="0" smtClean="0"/>
              <a:t>Enlarged </a:t>
            </a:r>
            <a:r>
              <a:rPr lang="en-US" sz="3200" dirty="0" err="1" smtClean="0"/>
              <a:t>turbinates</a:t>
            </a:r>
            <a:endParaRPr lang="en-US" sz="3200" dirty="0" smtClean="0"/>
          </a:p>
          <a:p>
            <a:pPr lvl="1"/>
            <a:r>
              <a:rPr lang="en-US" sz="3200" dirty="0" err="1" smtClean="0"/>
              <a:t>Opacification</a:t>
            </a:r>
            <a:r>
              <a:rPr lang="en-US" sz="3200" dirty="0" smtClean="0"/>
              <a:t> in the affected sinus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551990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CRANIOFACIAL MALFORMATIONS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Long</a:t>
            </a:r>
            <a:r>
              <a:rPr lang="en-US" sz="2400" dirty="0"/>
              <a:t>, open – mouthed dull face </a:t>
            </a:r>
          </a:p>
          <a:p>
            <a:pPr lvl="1"/>
            <a:r>
              <a:rPr lang="en-US" sz="2400" dirty="0"/>
              <a:t>Hyper-somnolence</a:t>
            </a:r>
          </a:p>
          <a:p>
            <a:pPr lvl="1"/>
            <a:r>
              <a:rPr lang="en-US" sz="2400" dirty="0" smtClean="0"/>
              <a:t>Chronic mouth </a:t>
            </a:r>
            <a:r>
              <a:rPr lang="en-US" sz="2400" dirty="0"/>
              <a:t>breathing</a:t>
            </a:r>
          </a:p>
          <a:p>
            <a:r>
              <a:rPr lang="en-US" sz="2400" dirty="0"/>
              <a:t>Under - developed nostrils</a:t>
            </a:r>
          </a:p>
          <a:p>
            <a:pPr lvl="1"/>
            <a:r>
              <a:rPr lang="en-US" sz="2400" dirty="0"/>
              <a:t>Since the child becomes an obligate mouth breather</a:t>
            </a:r>
          </a:p>
          <a:p>
            <a:r>
              <a:rPr lang="en-US" sz="2400" dirty="0" smtClean="0"/>
              <a:t>Micro - </a:t>
            </a:r>
            <a:r>
              <a:rPr lang="en-US" sz="2400" dirty="0" err="1" smtClean="0"/>
              <a:t>gnathia</a:t>
            </a:r>
            <a:endParaRPr lang="en-US" sz="2400" dirty="0"/>
          </a:p>
          <a:p>
            <a:r>
              <a:rPr lang="en-US" sz="2400" dirty="0" smtClean="0"/>
              <a:t>High </a:t>
            </a:r>
            <a:r>
              <a:rPr lang="en-US" sz="2400" dirty="0"/>
              <a:t>arched palate</a:t>
            </a:r>
          </a:p>
          <a:p>
            <a:r>
              <a:rPr lang="en-US" sz="2400" dirty="0"/>
              <a:t>Short upper lip</a:t>
            </a:r>
          </a:p>
          <a:p>
            <a:r>
              <a:rPr lang="en-US" sz="2400" dirty="0"/>
              <a:t>Prominent crowded upper </a:t>
            </a:r>
            <a:r>
              <a:rPr lang="en-US" sz="2400" dirty="0" smtClean="0"/>
              <a:t>teeth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29725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OTITIS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inflammation of the middle ear</a:t>
            </a:r>
          </a:p>
          <a:p>
            <a:r>
              <a:rPr lang="en-US" dirty="0" smtClean="0"/>
              <a:t>Classification:</a:t>
            </a:r>
          </a:p>
          <a:p>
            <a:pPr lvl="1"/>
            <a:r>
              <a:rPr lang="en-US" dirty="0" smtClean="0"/>
              <a:t>Acute otitis media (AOM)</a:t>
            </a:r>
          </a:p>
          <a:p>
            <a:pPr lvl="2"/>
            <a:r>
              <a:rPr lang="en-US" dirty="0" smtClean="0"/>
              <a:t>Usually a bacterial infection accompanied by a viral URTI; rapid onset of signs &amp; symptoms</a:t>
            </a:r>
          </a:p>
          <a:p>
            <a:pPr lvl="1"/>
            <a:r>
              <a:rPr lang="en-US" b="1" dirty="0" smtClean="0"/>
              <a:t>Recurrent AOM</a:t>
            </a:r>
          </a:p>
          <a:p>
            <a:pPr lvl="2"/>
            <a:r>
              <a:rPr lang="en-US" dirty="0" smtClean="0"/>
              <a:t>AOM for 3 or more months in 6 months or for 4 or more months in 1 year</a:t>
            </a:r>
          </a:p>
          <a:p>
            <a:pPr lvl="1"/>
            <a:r>
              <a:rPr lang="en-US" b="1" dirty="0" smtClean="0"/>
              <a:t>Otitis Media with Effusion (OME)</a:t>
            </a:r>
          </a:p>
          <a:p>
            <a:pPr lvl="2"/>
            <a:r>
              <a:rPr lang="en-US" dirty="0" smtClean="0"/>
              <a:t>Painless hearing loss and intermittent purulent ear drainage that follows AOM or arises without prior to AOM</a:t>
            </a:r>
          </a:p>
          <a:p>
            <a:pPr lvl="1"/>
            <a:r>
              <a:rPr lang="en-US" dirty="0" smtClean="0"/>
              <a:t>Chronic OME </a:t>
            </a:r>
          </a:p>
          <a:p>
            <a:pPr lvl="2"/>
            <a:r>
              <a:rPr lang="en-US" dirty="0" smtClean="0"/>
              <a:t>Persistent </a:t>
            </a:r>
            <a:r>
              <a:rPr lang="en-US" dirty="0" err="1" smtClean="0"/>
              <a:t>otorrhea</a:t>
            </a:r>
            <a:r>
              <a:rPr lang="en-US" dirty="0" smtClean="0"/>
              <a:t> present for &gt; 6 weeks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4508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OTITIS MEDIA WITH EFFUSION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Mechanical obstruction of Eustachian Tube (ET)  opening</a:t>
            </a:r>
          </a:p>
          <a:p>
            <a:r>
              <a:rPr lang="en-US" dirty="0" smtClean="0"/>
              <a:t>Chronic AOM causing effusion</a:t>
            </a:r>
          </a:p>
          <a:p>
            <a:r>
              <a:rPr lang="en-US" dirty="0" smtClean="0"/>
              <a:t>Eustachian Tube </a:t>
            </a:r>
            <a:r>
              <a:rPr lang="en-US" dirty="0" smtClean="0"/>
              <a:t>dysfunction</a:t>
            </a:r>
          </a:p>
          <a:p>
            <a:r>
              <a:rPr lang="en-US" dirty="0" smtClean="0"/>
              <a:t>Air bubble in the middle </a:t>
            </a:r>
            <a:r>
              <a:rPr lang="en-US" dirty="0" smtClean="0"/>
              <a:t>ear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1652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CARDIAC DISEASE</a:t>
            </a:r>
            <a:br>
              <a:rPr lang="en-US" dirty="0" smtClean="0"/>
            </a:br>
            <a:r>
              <a:rPr lang="en-US" dirty="0" smtClean="0"/>
              <a:t>ECHOCARDIOGRAM </a:t>
            </a:r>
            <a:r>
              <a:rPr lang="en-US" dirty="0" smtClean="0"/>
              <a:t>OF OSA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Hypertrophy of right side of heart</a:t>
            </a:r>
          </a:p>
          <a:p>
            <a:r>
              <a:rPr lang="en-US" sz="2800" dirty="0" smtClean="0"/>
              <a:t>Engorged </a:t>
            </a:r>
            <a:r>
              <a:rPr lang="en-US" sz="2800" dirty="0" smtClean="0"/>
              <a:t>vasculature </a:t>
            </a:r>
            <a:r>
              <a:rPr lang="en-US" sz="2800" dirty="0" smtClean="0"/>
              <a:t>of pulmonary</a:t>
            </a:r>
          </a:p>
          <a:p>
            <a:r>
              <a:rPr lang="en-US" sz="2800" dirty="0" smtClean="0"/>
              <a:t>Pulmonary HTN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685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TONSILLECTOMY &amp; ADENOIDECTOMY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373943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RECURRENT ACUTE </a:t>
            </a:r>
            <a:r>
              <a:rPr lang="en-US" sz="3200" dirty="0" smtClean="0"/>
              <a:t>TONSILLITIS:</a:t>
            </a:r>
            <a:br>
              <a:rPr lang="en-US" sz="3200" dirty="0" smtClean="0"/>
            </a:br>
            <a:r>
              <a:rPr lang="en-US" sz="3200" dirty="0" smtClean="0"/>
              <a:t>PARADISE CRITERIA FOR TONSILLECTOMY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12192000" cy="4307958"/>
          </a:xfrm>
        </p:spPr>
        <p:txBody>
          <a:bodyPr numCol="2"/>
          <a:lstStyle/>
          <a:p>
            <a:pPr marL="514350" indent="-514350">
              <a:buFont typeface="+mj-lt"/>
              <a:buAutoNum type="arabicPeriod"/>
            </a:pPr>
            <a:r>
              <a:rPr lang="en-US" sz="2100" b="1" dirty="0" smtClean="0"/>
              <a:t>MINIMUM FREQUENCY OF SORE THROAT EPISODES</a:t>
            </a:r>
            <a:r>
              <a:rPr lang="en-US" sz="2100" dirty="0" smtClean="0"/>
              <a:t>:</a:t>
            </a:r>
            <a:endParaRPr lang="en-US" sz="2100" dirty="0" smtClean="0"/>
          </a:p>
          <a:p>
            <a:pPr lvl="1"/>
            <a:r>
              <a:rPr lang="en-US" sz="2100" dirty="0"/>
              <a:t> </a:t>
            </a:r>
            <a:r>
              <a:rPr lang="en-US" sz="2100" dirty="0" smtClean="0"/>
              <a:t>At least 7 </a:t>
            </a:r>
            <a:r>
              <a:rPr lang="en-US" sz="2100" dirty="0" smtClean="0"/>
              <a:t>separate </a:t>
            </a:r>
            <a:r>
              <a:rPr lang="en-US" sz="2100" dirty="0" smtClean="0"/>
              <a:t>episodes in 1 year</a:t>
            </a:r>
          </a:p>
          <a:p>
            <a:pPr lvl="1"/>
            <a:r>
              <a:rPr lang="en-US" sz="2100" dirty="0" smtClean="0"/>
              <a:t>At least 5 separate episodes/ </a:t>
            </a:r>
            <a:r>
              <a:rPr lang="en-US" sz="2100" dirty="0" err="1" smtClean="0"/>
              <a:t>yr</a:t>
            </a:r>
            <a:r>
              <a:rPr lang="en-US" sz="2100" dirty="0" smtClean="0"/>
              <a:t> in 2 years</a:t>
            </a:r>
          </a:p>
          <a:p>
            <a:pPr lvl="1"/>
            <a:r>
              <a:rPr lang="en-US" sz="2100" dirty="0" smtClean="0"/>
              <a:t>At least 3 </a:t>
            </a:r>
            <a:r>
              <a:rPr lang="en-US" sz="2100" dirty="0" smtClean="0"/>
              <a:t>separate episodes/ </a:t>
            </a:r>
            <a:r>
              <a:rPr lang="en-US" sz="2100" dirty="0" err="1" smtClean="0"/>
              <a:t>yr</a:t>
            </a:r>
            <a:r>
              <a:rPr lang="en-US" sz="2100" dirty="0" smtClean="0"/>
              <a:t> in 3 years</a:t>
            </a:r>
            <a:endParaRPr lang="en-US" sz="21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100" b="1" dirty="0" smtClean="0"/>
              <a:t>CLINICAL FEATURES</a:t>
            </a:r>
          </a:p>
          <a:p>
            <a:pPr lvl="1"/>
            <a:r>
              <a:rPr lang="en-US" sz="2100" dirty="0" smtClean="0"/>
              <a:t>Sore throat plus 1 of the following:</a:t>
            </a:r>
          </a:p>
          <a:p>
            <a:pPr lvl="2"/>
            <a:r>
              <a:rPr lang="en-US" sz="2100" dirty="0" smtClean="0"/>
              <a:t>Fever &gt; 38.4</a:t>
            </a:r>
            <a:r>
              <a:rPr lang="en-US" sz="2100" baseline="30000" dirty="0" smtClean="0"/>
              <a:t>o</a:t>
            </a:r>
            <a:r>
              <a:rPr lang="en-US" sz="2100" dirty="0" smtClean="0"/>
              <a:t>C</a:t>
            </a:r>
            <a:endParaRPr lang="en-US" sz="2100" dirty="0" smtClean="0"/>
          </a:p>
          <a:p>
            <a:pPr lvl="2"/>
            <a:r>
              <a:rPr lang="en-US" sz="2100" dirty="0" smtClean="0"/>
              <a:t>Cervical </a:t>
            </a:r>
            <a:r>
              <a:rPr lang="en-US" sz="2100" dirty="0" err="1" smtClean="0"/>
              <a:t>adenopathy</a:t>
            </a:r>
            <a:r>
              <a:rPr lang="en-US" sz="2100" dirty="0" smtClean="0"/>
              <a:t> (tender LN)</a:t>
            </a:r>
            <a:endParaRPr lang="en-US" sz="2100" dirty="0" smtClean="0"/>
          </a:p>
          <a:p>
            <a:pPr lvl="2"/>
            <a:r>
              <a:rPr lang="en-US" sz="2100" dirty="0" err="1" smtClean="0"/>
              <a:t>Tonsillar</a:t>
            </a:r>
            <a:r>
              <a:rPr lang="en-US" sz="2100" dirty="0" smtClean="0"/>
              <a:t>/ pharyngeal exudate</a:t>
            </a:r>
          </a:p>
          <a:p>
            <a:pPr lvl="2"/>
            <a:r>
              <a:rPr lang="en-US" sz="2100" dirty="0" smtClean="0"/>
              <a:t>Culture positive for GAS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b="1" dirty="0" smtClean="0"/>
              <a:t>TREATMENT</a:t>
            </a:r>
            <a:endParaRPr lang="en-US" sz="2100" b="1" dirty="0" smtClean="0"/>
          </a:p>
          <a:p>
            <a:pPr lvl="1"/>
            <a:r>
              <a:rPr lang="en-US" sz="2100" dirty="0" smtClean="0"/>
              <a:t>Antibiotics administered in the conventional dosage for proved or suspected </a:t>
            </a:r>
            <a:r>
              <a:rPr lang="en-US" sz="2100" i="1" dirty="0" smtClean="0"/>
              <a:t>streptococcal </a:t>
            </a:r>
            <a:r>
              <a:rPr lang="en-US" sz="2100" dirty="0" smtClean="0"/>
              <a:t>episodes.</a:t>
            </a:r>
          </a:p>
          <a:p>
            <a:pPr lvl="1"/>
            <a:endParaRPr lang="en-US" sz="2100" dirty="0" smtClean="0"/>
          </a:p>
          <a:p>
            <a:r>
              <a:rPr lang="en-US" sz="2100" dirty="0" smtClean="0"/>
              <a:t>NOTE: </a:t>
            </a:r>
            <a:r>
              <a:rPr lang="en-US" sz="2100" b="1" dirty="0" smtClean="0">
                <a:solidFill>
                  <a:srgbClr val="FF0000"/>
                </a:solidFill>
              </a:rPr>
              <a:t>REDNESS </a:t>
            </a:r>
            <a:r>
              <a:rPr lang="en-US" sz="2100" b="1" dirty="0" smtClean="0">
                <a:solidFill>
                  <a:srgbClr val="FF0000"/>
                </a:solidFill>
              </a:rPr>
              <a:t>IN THE PHARYNX MEANS NOTHING IN A CHILD IN THE ABSENCE OF </a:t>
            </a:r>
            <a:r>
              <a:rPr lang="en-US" sz="2100" b="1" dirty="0" smtClean="0">
                <a:solidFill>
                  <a:srgbClr val="FF0000"/>
                </a:solidFill>
              </a:rPr>
              <a:t>AN EXUDATE! DO NOT PRESCRIBE AN ANTIBIOTIC. </a:t>
            </a:r>
            <a:endParaRPr lang="en-US" sz="21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014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WALDEYER’S 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2300" dirty="0" smtClean="0"/>
              <a:t>This is a </a:t>
            </a:r>
            <a:r>
              <a:rPr lang="en-US" sz="2300" b="1" dirty="0" smtClean="0"/>
              <a:t>ring </a:t>
            </a:r>
            <a:r>
              <a:rPr lang="en-US" sz="2300" b="1" dirty="0" smtClean="0"/>
              <a:t>of lymphoid </a:t>
            </a:r>
            <a:r>
              <a:rPr lang="en-US" sz="2300" b="1" dirty="0" smtClean="0"/>
              <a:t>tissue </a:t>
            </a:r>
            <a:r>
              <a:rPr lang="en-US" sz="2300" dirty="0" smtClean="0"/>
              <a:t>that is integral </a:t>
            </a:r>
            <a:r>
              <a:rPr lang="en-US" sz="2300" dirty="0" smtClean="0"/>
              <a:t>to immunoglobulin </a:t>
            </a:r>
            <a:r>
              <a:rPr lang="en-US" sz="2300" dirty="0" smtClean="0"/>
              <a:t>immunity.</a:t>
            </a:r>
            <a:endParaRPr lang="en-US" sz="2300" dirty="0" smtClean="0"/>
          </a:p>
          <a:p>
            <a:r>
              <a:rPr lang="en-US" sz="2300" dirty="0" smtClean="0"/>
              <a:t>Composed of: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300" b="1" dirty="0" smtClean="0"/>
              <a:t>Adenoids/ Pharyngeal tonsils</a:t>
            </a:r>
          </a:p>
          <a:p>
            <a:pPr lvl="2"/>
            <a:r>
              <a:rPr lang="en-US" sz="2300" dirty="0" smtClean="0"/>
              <a:t>Are found on the posterior wall &amp; roof of the </a:t>
            </a:r>
            <a:r>
              <a:rPr lang="en-US" sz="2300" dirty="0" err="1" smtClean="0"/>
              <a:t>naso</a:t>
            </a:r>
            <a:r>
              <a:rPr lang="en-US" sz="2300" dirty="0" smtClean="0"/>
              <a:t> - pharynx.</a:t>
            </a:r>
            <a:endParaRPr lang="en-US" sz="2300" dirty="0" smtClean="0"/>
          </a:p>
          <a:p>
            <a:pPr lvl="2"/>
            <a:r>
              <a:rPr lang="en-US" sz="2300" dirty="0" smtClean="0"/>
              <a:t>These </a:t>
            </a:r>
            <a:r>
              <a:rPr lang="en-US" sz="2300" b="1" u="sng" dirty="0" smtClean="0"/>
              <a:t>CANNOT</a:t>
            </a:r>
            <a:r>
              <a:rPr lang="en-US" sz="2300" dirty="0" smtClean="0"/>
              <a:t> be </a:t>
            </a:r>
            <a:r>
              <a:rPr lang="en-US" sz="2300" dirty="0" smtClean="0"/>
              <a:t>seen from the oral </a:t>
            </a:r>
            <a:r>
              <a:rPr lang="en-US" sz="2300" dirty="0" smtClean="0"/>
              <a:t>cavity since the palate covers them. They can </a:t>
            </a:r>
            <a:r>
              <a:rPr lang="en-US" sz="2300" dirty="0" smtClean="0"/>
              <a:t>only be seen through the nasal cavity </a:t>
            </a:r>
            <a:r>
              <a:rPr lang="en-US" sz="2300" dirty="0" smtClean="0"/>
              <a:t>using endoscopy.</a:t>
            </a:r>
            <a:endParaRPr lang="en-US" sz="2300" dirty="0"/>
          </a:p>
          <a:p>
            <a:pPr marL="914400" lvl="1" indent="-457200">
              <a:buFont typeface="+mj-lt"/>
              <a:buAutoNum type="arabicPeriod"/>
            </a:pPr>
            <a:r>
              <a:rPr lang="en-US" sz="2300" b="1" dirty="0" smtClean="0"/>
              <a:t>Tubal/ Eustachian tonsils</a:t>
            </a:r>
          </a:p>
          <a:p>
            <a:pPr lvl="2"/>
            <a:r>
              <a:rPr lang="en-US" sz="2300" dirty="0" smtClean="0">
                <a:sym typeface="Wingdings" panose="05000000000000000000" pitchFamily="2" charset="2"/>
              </a:rPr>
              <a:t>Are found </a:t>
            </a:r>
            <a:r>
              <a:rPr lang="en-US" sz="2300" dirty="0">
                <a:sym typeface="Wingdings" panose="05000000000000000000" pitchFamily="2" charset="2"/>
              </a:rPr>
              <a:t>a</a:t>
            </a:r>
            <a:r>
              <a:rPr lang="en-US" sz="2300" dirty="0" smtClean="0">
                <a:sym typeface="Wingdings" panose="05000000000000000000" pitchFamily="2" charset="2"/>
              </a:rPr>
              <a:t>t </a:t>
            </a:r>
            <a:r>
              <a:rPr lang="en-US" sz="2300" dirty="0">
                <a:sym typeface="Wingdings" panose="05000000000000000000" pitchFamily="2" charset="2"/>
              </a:rPr>
              <a:t>the pharyngeal opening of the </a:t>
            </a:r>
            <a:r>
              <a:rPr lang="en-US" sz="2300" dirty="0" smtClean="0">
                <a:sym typeface="Wingdings" panose="05000000000000000000" pitchFamily="2" charset="2"/>
              </a:rPr>
              <a:t>ET.</a:t>
            </a:r>
            <a:endParaRPr lang="en-US" sz="23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300" b="1" dirty="0" smtClean="0"/>
              <a:t>Palatine tonsils </a:t>
            </a:r>
            <a:endParaRPr lang="en-US" sz="2300" dirty="0" smtClean="0">
              <a:sym typeface="Wingdings" panose="05000000000000000000" pitchFamily="2" charset="2"/>
            </a:endParaRPr>
          </a:p>
          <a:p>
            <a:pPr lvl="2"/>
            <a:r>
              <a:rPr lang="en-US" sz="2300" dirty="0" smtClean="0">
                <a:sym typeface="Wingdings" panose="05000000000000000000" pitchFamily="2" charset="2"/>
              </a:rPr>
              <a:t>Embedded </a:t>
            </a:r>
            <a:r>
              <a:rPr lang="en-US" sz="2300" dirty="0">
                <a:sym typeface="Wingdings" panose="05000000000000000000" pitchFamily="2" charset="2"/>
              </a:rPr>
              <a:t>in the lateral wall of the oral pharynx on either side between the pillars of the </a:t>
            </a:r>
            <a:r>
              <a:rPr lang="en-US" sz="2300" dirty="0" err="1" smtClean="0">
                <a:sym typeface="Wingdings" panose="05000000000000000000" pitchFamily="2" charset="2"/>
              </a:rPr>
              <a:t>fauces</a:t>
            </a:r>
            <a:r>
              <a:rPr lang="en-US" sz="2300" dirty="0" smtClean="0">
                <a:sym typeface="Wingdings" panose="05000000000000000000" pitchFamily="2" charset="2"/>
              </a:rPr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300" b="1" dirty="0" smtClean="0"/>
              <a:t>Lingual tonsils </a:t>
            </a:r>
          </a:p>
          <a:p>
            <a:pPr marL="1257300" lvl="4" indent="-342900">
              <a:buSzPct val="85000"/>
            </a:pPr>
            <a:r>
              <a:rPr lang="en-US" sz="2300" dirty="0" smtClean="0">
                <a:sym typeface="Wingdings" panose="05000000000000000000" pitchFamily="2" charset="2"/>
              </a:rPr>
              <a:t>Lie </a:t>
            </a:r>
            <a:r>
              <a:rPr lang="en-US" sz="2300" dirty="0">
                <a:sym typeface="Wingdings" panose="05000000000000000000" pitchFamily="2" charset="2"/>
              </a:rPr>
              <a:t>at the base of the tongue just anterior to the </a:t>
            </a:r>
            <a:r>
              <a:rPr lang="en-US" sz="2300" dirty="0" smtClean="0">
                <a:sym typeface="Wingdings" panose="05000000000000000000" pitchFamily="2" charset="2"/>
              </a:rPr>
              <a:t>epiglottis</a:t>
            </a:r>
            <a:endParaRPr lang="en-US" sz="23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923220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AMERICAN ACADEMY OF OTOLARYNGOLOGY </a:t>
            </a:r>
            <a:r>
              <a:rPr lang="en-US" sz="3200" dirty="0" smtClean="0"/>
              <a:t>GUIDELINES </a:t>
            </a:r>
            <a:br>
              <a:rPr lang="en-US" sz="3200" dirty="0" smtClean="0"/>
            </a:br>
            <a:r>
              <a:rPr lang="en-US" sz="3200" dirty="0"/>
              <a:t>(</a:t>
            </a:r>
            <a:r>
              <a:rPr lang="en-US" sz="3200" dirty="0" smtClean="0"/>
              <a:t>HNS GUIDELINES)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2800" dirty="0" smtClean="0"/>
              <a:t>Absolute </a:t>
            </a:r>
            <a:r>
              <a:rPr lang="en-US" sz="2800" dirty="0" smtClean="0"/>
              <a:t>indications for surgery:</a:t>
            </a:r>
            <a:endParaRPr lang="en-US" sz="2800" dirty="0" smtClean="0"/>
          </a:p>
          <a:p>
            <a:pPr lvl="1"/>
            <a:r>
              <a:rPr lang="en-US" sz="2800" dirty="0" smtClean="0"/>
              <a:t>Enlarged tonsils </a:t>
            </a:r>
          </a:p>
          <a:p>
            <a:pPr lvl="1"/>
            <a:r>
              <a:rPr lang="en-US" sz="2800" dirty="0" smtClean="0"/>
              <a:t>Repeat </a:t>
            </a:r>
            <a:r>
              <a:rPr lang="en-US" sz="2800" dirty="0" err="1" smtClean="0"/>
              <a:t>peri</a:t>
            </a:r>
            <a:r>
              <a:rPr lang="en-US" sz="2800" dirty="0" smtClean="0"/>
              <a:t> - </a:t>
            </a:r>
            <a:r>
              <a:rPr lang="en-US" sz="2800" dirty="0" err="1" smtClean="0"/>
              <a:t>tonsillar</a:t>
            </a:r>
            <a:r>
              <a:rPr lang="en-US" sz="2800" dirty="0" smtClean="0"/>
              <a:t> </a:t>
            </a:r>
            <a:r>
              <a:rPr lang="en-US" sz="2800" dirty="0" smtClean="0"/>
              <a:t>abscess</a:t>
            </a:r>
          </a:p>
          <a:p>
            <a:pPr lvl="1"/>
            <a:r>
              <a:rPr lang="en-US" sz="2800" dirty="0" smtClean="0"/>
              <a:t>Tonsillitis with febrile convulsions</a:t>
            </a:r>
          </a:p>
          <a:p>
            <a:pPr lvl="1"/>
            <a:r>
              <a:rPr lang="en-US" sz="2800" dirty="0" smtClean="0"/>
              <a:t>Tonsils requiring </a:t>
            </a:r>
            <a:r>
              <a:rPr lang="en-US" sz="2800" dirty="0" smtClean="0"/>
              <a:t>abscess</a:t>
            </a:r>
          </a:p>
          <a:p>
            <a:pPr lvl="1"/>
            <a:endParaRPr lang="en-US" sz="2800" dirty="0"/>
          </a:p>
          <a:p>
            <a:pPr lvl="1"/>
            <a:endParaRPr lang="en-US" sz="2800" dirty="0" smtClean="0"/>
          </a:p>
          <a:p>
            <a:pPr lvl="1"/>
            <a:endParaRPr lang="en-US" sz="2800" dirty="0"/>
          </a:p>
          <a:p>
            <a:r>
              <a:rPr lang="en-US" sz="2800" dirty="0" smtClean="0"/>
              <a:t>Relative </a:t>
            </a:r>
            <a:r>
              <a:rPr lang="en-US" sz="2800" dirty="0" smtClean="0"/>
              <a:t>indications</a:t>
            </a:r>
          </a:p>
          <a:p>
            <a:pPr lvl="1"/>
            <a:r>
              <a:rPr lang="en-US" sz="2800" dirty="0" smtClean="0"/>
              <a:t>&gt; 3 infections in a year</a:t>
            </a:r>
          </a:p>
          <a:p>
            <a:pPr lvl="1"/>
            <a:r>
              <a:rPr lang="en-US" sz="2800" dirty="0" smtClean="0"/>
              <a:t>Persistent halitosis</a:t>
            </a:r>
          </a:p>
          <a:p>
            <a:pPr lvl="1"/>
            <a:r>
              <a:rPr lang="en-US" sz="2800" dirty="0" smtClean="0"/>
              <a:t>Chronic or recurrent tonsillitis in a streptococcal carrier not </a:t>
            </a:r>
            <a:r>
              <a:rPr lang="en-US" sz="2800" dirty="0" smtClean="0"/>
              <a:t>responding </a:t>
            </a:r>
            <a:r>
              <a:rPr lang="en-US" sz="2800" dirty="0" smtClean="0"/>
              <a:t>to </a:t>
            </a:r>
            <a:r>
              <a:rPr lang="en-US" sz="2800" dirty="0" smtClean="0"/>
              <a:t>beta - lactamase resistant </a:t>
            </a:r>
            <a:r>
              <a:rPr lang="en-US" sz="2800" dirty="0" smtClean="0"/>
              <a:t>antibiotic</a:t>
            </a:r>
          </a:p>
          <a:p>
            <a:pPr lvl="1"/>
            <a:r>
              <a:rPr lang="en-US" sz="2800" dirty="0" smtClean="0"/>
              <a:t>Unilateral </a:t>
            </a:r>
            <a:r>
              <a:rPr lang="en-US" sz="2800" dirty="0" err="1" smtClean="0"/>
              <a:t>tonsillar</a:t>
            </a:r>
            <a:r>
              <a:rPr lang="en-US" sz="2800" dirty="0" smtClean="0"/>
              <a:t> </a:t>
            </a:r>
            <a:r>
              <a:rPr lang="en-US" sz="2800" dirty="0" smtClean="0"/>
              <a:t>hypertrophy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66075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USED IN T &amp;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MOST COMMON</a:t>
            </a:r>
          </a:p>
          <a:p>
            <a:r>
              <a:rPr lang="en-US" sz="2800" dirty="0" smtClean="0"/>
              <a:t>Cold </a:t>
            </a:r>
            <a:r>
              <a:rPr lang="en-US" sz="2800" dirty="0" smtClean="0"/>
              <a:t>knife</a:t>
            </a:r>
          </a:p>
          <a:p>
            <a:r>
              <a:rPr lang="en-US" sz="2800" dirty="0" smtClean="0"/>
              <a:t>Electro – </a:t>
            </a:r>
            <a:r>
              <a:rPr lang="en-US" sz="2800" dirty="0" smtClean="0"/>
              <a:t>cautery</a:t>
            </a:r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b="1" dirty="0" smtClean="0"/>
              <a:t>OTHERS</a:t>
            </a:r>
            <a:endParaRPr lang="en-US" sz="2800" b="1" dirty="0" smtClean="0"/>
          </a:p>
          <a:p>
            <a:r>
              <a:rPr lang="en-US" sz="2800" dirty="0" err="1" smtClean="0"/>
              <a:t>Coblation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Harmonic scalpel </a:t>
            </a:r>
          </a:p>
          <a:p>
            <a:r>
              <a:rPr lang="en-US" sz="2800" dirty="0" smtClean="0"/>
              <a:t>Laser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92135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COLD KNIFE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GOLD STANDARD</a:t>
            </a:r>
          </a:p>
          <a:p>
            <a:r>
              <a:rPr lang="en-US" sz="2800" dirty="0" smtClean="0"/>
              <a:t>Less </a:t>
            </a:r>
            <a:r>
              <a:rPr lang="en-US" sz="2800" dirty="0" smtClean="0"/>
              <a:t>post – </a:t>
            </a:r>
            <a:r>
              <a:rPr lang="en-US" sz="2800" dirty="0" smtClean="0"/>
              <a:t>operative </a:t>
            </a:r>
            <a:r>
              <a:rPr lang="en-US" sz="2800" dirty="0" smtClean="0"/>
              <a:t>pain</a:t>
            </a:r>
          </a:p>
          <a:p>
            <a:r>
              <a:rPr lang="en-US" sz="2800" dirty="0" smtClean="0"/>
              <a:t>Post – tonsillectomy hemorrhage less common than electro - cautery</a:t>
            </a:r>
          </a:p>
          <a:p>
            <a:r>
              <a:rPr lang="en-US" sz="2800" dirty="0" smtClean="0"/>
              <a:t>Least expensive</a:t>
            </a:r>
          </a:p>
          <a:p>
            <a:r>
              <a:rPr lang="en-US" sz="2800" dirty="0" smtClean="0"/>
              <a:t>More intra-operative blood loss</a:t>
            </a:r>
          </a:p>
          <a:p>
            <a:r>
              <a:rPr lang="en-US" sz="2800" dirty="0" smtClean="0"/>
              <a:t>Cause bacteremia</a:t>
            </a:r>
          </a:p>
          <a:p>
            <a:r>
              <a:rPr lang="en-US" sz="2800" dirty="0" smtClean="0"/>
              <a:t>Takes longer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727429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ELECTROCAUTERY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Types:</a:t>
            </a:r>
          </a:p>
          <a:p>
            <a:pPr lvl="1"/>
            <a:r>
              <a:rPr lang="en-US" sz="4000" dirty="0" smtClean="0"/>
              <a:t>Mono - polar </a:t>
            </a:r>
            <a:r>
              <a:rPr lang="en-US" sz="4000" dirty="0" smtClean="0"/>
              <a:t>cautery</a:t>
            </a:r>
          </a:p>
          <a:p>
            <a:pPr lvl="1"/>
            <a:r>
              <a:rPr lang="en-US" sz="4000" dirty="0" smtClean="0"/>
              <a:t>Bipolar cautery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875235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 – OPERATIVE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2300" dirty="0" smtClean="0"/>
              <a:t>Steroids</a:t>
            </a:r>
          </a:p>
          <a:p>
            <a:r>
              <a:rPr lang="en-US" sz="2300" dirty="0" smtClean="0"/>
              <a:t>Bismuth/ Afrin</a:t>
            </a:r>
          </a:p>
          <a:p>
            <a:pPr lvl="1"/>
            <a:r>
              <a:rPr lang="en-US" sz="2300" dirty="0"/>
              <a:t>Coagulant</a:t>
            </a:r>
          </a:p>
          <a:p>
            <a:pPr lvl="1"/>
            <a:r>
              <a:rPr lang="en-US" sz="2300" dirty="0"/>
              <a:t>Reduces </a:t>
            </a:r>
            <a:r>
              <a:rPr lang="en-US" sz="2300" dirty="0" smtClean="0"/>
              <a:t>likelihood </a:t>
            </a:r>
            <a:r>
              <a:rPr lang="en-US" sz="2300" dirty="0"/>
              <a:t>of </a:t>
            </a:r>
            <a:r>
              <a:rPr lang="en-US" sz="2300" dirty="0" smtClean="0"/>
              <a:t>post-operative </a:t>
            </a:r>
            <a:r>
              <a:rPr lang="en-US" sz="2300" dirty="0"/>
              <a:t>bleeding </a:t>
            </a:r>
          </a:p>
          <a:p>
            <a:pPr lvl="1"/>
            <a:r>
              <a:rPr lang="en-US" sz="2300" dirty="0"/>
              <a:t>Aspiration </a:t>
            </a:r>
            <a:r>
              <a:rPr lang="en-US" sz="2300" dirty="0">
                <a:sym typeface="Wingdings" panose="05000000000000000000" pitchFamily="2" charset="2"/>
              </a:rPr>
              <a:t> </a:t>
            </a:r>
            <a:r>
              <a:rPr lang="en-US" sz="2300" dirty="0" smtClean="0">
                <a:sym typeface="Wingdings" panose="05000000000000000000" pitchFamily="2" charset="2"/>
              </a:rPr>
              <a:t>death therefore not used in Kenya</a:t>
            </a:r>
          </a:p>
          <a:p>
            <a:r>
              <a:rPr lang="en-US" sz="2300" dirty="0" smtClean="0">
                <a:sym typeface="Wingdings" panose="05000000000000000000" pitchFamily="2" charset="2"/>
              </a:rPr>
              <a:t>Post – operative antibiotics</a:t>
            </a:r>
          </a:p>
          <a:p>
            <a:r>
              <a:rPr lang="en-US" sz="2300" dirty="0" smtClean="0">
                <a:sym typeface="Wingdings" panose="05000000000000000000" pitchFamily="2" charset="2"/>
              </a:rPr>
              <a:t>Post – operative pain control</a:t>
            </a:r>
          </a:p>
          <a:p>
            <a:pPr lvl="1"/>
            <a:r>
              <a:rPr lang="en-US" sz="2300" dirty="0" err="1" smtClean="0"/>
              <a:t>Paracetamol</a:t>
            </a:r>
            <a:endParaRPr lang="en-US" sz="2300" dirty="0" smtClean="0"/>
          </a:p>
          <a:p>
            <a:pPr lvl="1"/>
            <a:r>
              <a:rPr lang="en-US" sz="2300" dirty="0" smtClean="0"/>
              <a:t>Narcotics</a:t>
            </a:r>
          </a:p>
          <a:p>
            <a:pPr lvl="1"/>
            <a:r>
              <a:rPr lang="en-US" sz="2300" dirty="0" smtClean="0"/>
              <a:t>NSAIDs</a:t>
            </a:r>
          </a:p>
          <a:p>
            <a:pPr lvl="1"/>
            <a:r>
              <a:rPr lang="en-US" sz="2300" dirty="0" smtClean="0"/>
              <a:t>Extremely severe in day 3 </a:t>
            </a:r>
            <a:r>
              <a:rPr lang="en-US" sz="2300" dirty="0" smtClean="0">
                <a:sym typeface="Wingdings" panose="05000000000000000000" pitchFamily="2" charset="2"/>
              </a:rPr>
              <a:t> day 7 therefore give tramadol.</a:t>
            </a:r>
          </a:p>
          <a:p>
            <a:r>
              <a:rPr lang="en-US" sz="2300" dirty="0" smtClean="0"/>
              <a:t>Good </a:t>
            </a:r>
            <a:r>
              <a:rPr lang="en-US" sz="2300" dirty="0"/>
              <a:t>hydration</a:t>
            </a:r>
          </a:p>
          <a:p>
            <a:r>
              <a:rPr lang="en-US" sz="2300" dirty="0"/>
              <a:t>Move </a:t>
            </a:r>
            <a:r>
              <a:rPr lang="en-US" sz="2300" dirty="0" smtClean="0"/>
              <a:t>from </a:t>
            </a:r>
            <a:r>
              <a:rPr lang="en-US" sz="2300" dirty="0"/>
              <a:t>liquid to semisolid to solid </a:t>
            </a:r>
            <a:r>
              <a:rPr lang="en-US" sz="2300" dirty="0">
                <a:sym typeface="Wingdings" panose="05000000000000000000" pitchFamily="2" charset="2"/>
              </a:rPr>
              <a:t> as per patient’s </a:t>
            </a:r>
            <a:r>
              <a:rPr lang="en-US" sz="2300" dirty="0" smtClean="0">
                <a:sym typeface="Wingdings" panose="05000000000000000000" pitchFamily="2" charset="2"/>
              </a:rPr>
              <a:t>ability</a:t>
            </a:r>
            <a:endParaRPr lang="en-US" sz="2300" dirty="0">
              <a:sym typeface="Wingdings" panose="05000000000000000000" pitchFamily="2" charset="2"/>
            </a:endParaRPr>
          </a:p>
          <a:p>
            <a:r>
              <a:rPr lang="en-US" sz="2300" dirty="0">
                <a:sym typeface="Wingdings" panose="05000000000000000000" pitchFamily="2" charset="2"/>
              </a:rPr>
              <a:t>Avoid smoking  </a:t>
            </a:r>
            <a:r>
              <a:rPr lang="en-US" sz="2300" dirty="0" smtClean="0">
                <a:sym typeface="Wingdings" panose="05000000000000000000" pitchFamily="2" charset="2"/>
              </a:rPr>
              <a:t>delays healing and predisposes to infections</a:t>
            </a:r>
            <a:endParaRPr lang="en-US" sz="2300" dirty="0">
              <a:sym typeface="Wingdings" panose="05000000000000000000" pitchFamily="2" charset="2"/>
            </a:endParaRPr>
          </a:p>
          <a:p>
            <a:r>
              <a:rPr lang="en-US" sz="2300" dirty="0">
                <a:sym typeface="Wingdings" panose="05000000000000000000" pitchFamily="2" charset="2"/>
              </a:rPr>
              <a:t>Avoid </a:t>
            </a:r>
            <a:r>
              <a:rPr lang="en-US" sz="2300" dirty="0" err="1" smtClean="0">
                <a:sym typeface="Wingdings" panose="05000000000000000000" pitchFamily="2" charset="2"/>
              </a:rPr>
              <a:t>valsalva</a:t>
            </a:r>
            <a:r>
              <a:rPr lang="en-US" sz="2300" dirty="0" smtClean="0">
                <a:sym typeface="Wingdings" panose="05000000000000000000" pitchFamily="2" charset="2"/>
              </a:rPr>
              <a:t> maneuvers.</a:t>
            </a:r>
            <a:endParaRPr lang="en-US" sz="23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588854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CONTRAINDICATIONS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Acute tonsillitis</a:t>
            </a:r>
          </a:p>
          <a:p>
            <a:pPr lvl="1"/>
            <a:r>
              <a:rPr lang="en-US" sz="2800" dirty="0" smtClean="0"/>
              <a:t>If elective, postpone until acute tonsillitis resolves.</a:t>
            </a:r>
          </a:p>
          <a:p>
            <a:pPr lvl="1"/>
            <a:r>
              <a:rPr lang="en-US" sz="2800" dirty="0" smtClean="0"/>
              <a:t>This prevents super – infection of the surgical wound</a:t>
            </a:r>
          </a:p>
          <a:p>
            <a:r>
              <a:rPr lang="en-US" sz="2800" dirty="0" smtClean="0"/>
              <a:t>Short palate</a:t>
            </a:r>
          </a:p>
          <a:p>
            <a:pPr lvl="1"/>
            <a:r>
              <a:rPr lang="en-US" sz="2800" dirty="0" smtClean="0"/>
              <a:t>Don’t remove adenoids in a child with a cleft palate because of the risk of aggravating the </a:t>
            </a:r>
            <a:r>
              <a:rPr lang="en-US" sz="2800" b="1" dirty="0" err="1" smtClean="0"/>
              <a:t>velo</a:t>
            </a:r>
            <a:r>
              <a:rPr lang="en-US" sz="2800" b="1" dirty="0" smtClean="0"/>
              <a:t> - pharyngeal incompetence</a:t>
            </a:r>
            <a:r>
              <a:rPr lang="en-US" sz="2800" dirty="0" smtClean="0"/>
              <a:t> and causing </a:t>
            </a:r>
            <a:r>
              <a:rPr lang="en-US" sz="2800" b="1" dirty="0" smtClean="0"/>
              <a:t>hyper - nasal speech</a:t>
            </a:r>
            <a:r>
              <a:rPr lang="en-US" sz="2800" dirty="0" smtClean="0"/>
              <a:t> &amp; </a:t>
            </a:r>
            <a:r>
              <a:rPr lang="en-US" sz="2800" b="1" dirty="0" smtClean="0"/>
              <a:t>nasal regurgitation</a:t>
            </a:r>
            <a:endParaRPr lang="en-US" sz="2800" dirty="0" smtClean="0"/>
          </a:p>
          <a:p>
            <a:r>
              <a:rPr lang="en-US" sz="2800" dirty="0" smtClean="0"/>
              <a:t>Bleeding disorder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5943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OF ADENOIDECTOMY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3200" dirty="0" smtClean="0"/>
              <a:t>Fever</a:t>
            </a:r>
          </a:p>
          <a:p>
            <a:r>
              <a:rPr lang="en-US" sz="3200" dirty="0" smtClean="0"/>
              <a:t>Vomiting</a:t>
            </a:r>
          </a:p>
          <a:p>
            <a:r>
              <a:rPr lang="en-US" sz="3200" dirty="0" smtClean="0"/>
              <a:t>Dehydration</a:t>
            </a:r>
          </a:p>
          <a:p>
            <a:r>
              <a:rPr lang="en-US" sz="3200" dirty="0" smtClean="0"/>
              <a:t>Airway obstruction</a:t>
            </a:r>
          </a:p>
          <a:p>
            <a:r>
              <a:rPr lang="en-US" sz="3200" dirty="0" smtClean="0"/>
              <a:t>Pulmonary </a:t>
            </a:r>
            <a:r>
              <a:rPr lang="en-US" sz="3200" dirty="0" smtClean="0"/>
              <a:t>edema</a:t>
            </a:r>
          </a:p>
          <a:p>
            <a:r>
              <a:rPr lang="en-US" sz="3200" dirty="0" smtClean="0"/>
              <a:t>Hemorrhage</a:t>
            </a:r>
          </a:p>
          <a:p>
            <a:r>
              <a:rPr lang="en-US" sz="3200" dirty="0" smtClean="0"/>
              <a:t>Hyper - nasal speech</a:t>
            </a:r>
            <a:endParaRPr lang="en-US" sz="3200" dirty="0" smtClean="0"/>
          </a:p>
          <a:p>
            <a:r>
              <a:rPr lang="en-US" sz="3200" dirty="0" err="1" smtClean="0"/>
              <a:t>Velo</a:t>
            </a:r>
            <a:r>
              <a:rPr lang="en-US" sz="3200" dirty="0" smtClean="0"/>
              <a:t> - pharyngeal incompetence</a:t>
            </a:r>
            <a:endParaRPr lang="en-US" sz="3200" dirty="0" smtClean="0"/>
          </a:p>
          <a:p>
            <a:r>
              <a:rPr lang="en-US" sz="3200" dirty="0" smtClean="0"/>
              <a:t>Dental injury</a:t>
            </a:r>
          </a:p>
          <a:p>
            <a:r>
              <a:rPr lang="en-US" sz="3200" dirty="0" smtClean="0"/>
              <a:t>Burns</a:t>
            </a:r>
          </a:p>
          <a:p>
            <a:r>
              <a:rPr lang="en-US" sz="3200" dirty="0" smtClean="0"/>
              <a:t>Nasopharyngeal </a:t>
            </a:r>
            <a:r>
              <a:rPr lang="en-US" sz="3200" dirty="0" smtClean="0"/>
              <a:t>stenosis</a:t>
            </a:r>
            <a:endParaRPr lang="en-US" sz="3200" dirty="0" smtClean="0"/>
          </a:p>
          <a:p>
            <a:r>
              <a:rPr lang="en-US" sz="3200" dirty="0" err="1" smtClean="0"/>
              <a:t>Atlanto</a:t>
            </a:r>
            <a:r>
              <a:rPr lang="en-US" sz="3200" dirty="0" smtClean="0"/>
              <a:t> -axial subluxations </a:t>
            </a:r>
            <a:r>
              <a:rPr lang="en-US" sz="3200" dirty="0" smtClean="0"/>
              <a:t>(Down’s syndrome)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08378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OF </a:t>
            </a:r>
            <a:r>
              <a:rPr lang="en-US" dirty="0" smtClean="0"/>
              <a:t>TONSILLECTOMY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sym typeface="Wingdings" panose="05000000000000000000" pitchFamily="2" charset="2"/>
              </a:rPr>
              <a:t>Hemorrhage</a:t>
            </a:r>
          </a:p>
          <a:p>
            <a:r>
              <a:rPr lang="en-US" sz="3600" dirty="0" smtClean="0">
                <a:sym typeface="Wingdings" panose="05000000000000000000" pitchFamily="2" charset="2"/>
              </a:rPr>
              <a:t>Hyper – nasal speech</a:t>
            </a:r>
            <a:endParaRPr lang="en-US" sz="3600" dirty="0" smtClean="0">
              <a:sym typeface="Wingdings" panose="05000000000000000000" pitchFamily="2" charset="2"/>
            </a:endParaRPr>
          </a:p>
          <a:p>
            <a:r>
              <a:rPr lang="en-US" sz="3600" dirty="0" smtClean="0">
                <a:sym typeface="Wingdings" panose="05000000000000000000" pitchFamily="2" charset="2"/>
              </a:rPr>
              <a:t>Dehydration</a:t>
            </a:r>
          </a:p>
          <a:p>
            <a:r>
              <a:rPr lang="en-US" sz="3600" dirty="0" smtClean="0">
                <a:sym typeface="Wingdings" panose="05000000000000000000" pitchFamily="2" charset="2"/>
              </a:rPr>
              <a:t>Laryngeal edema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5050119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TYPED BY EFFIE NAILA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dirty="0" smtClean="0">
                <a:latin typeface="Algerian" panose="04020705040A02060702" pitchFamily="82" charset="0"/>
              </a:rPr>
              <a:t>‘WATCH THE WAY YOU TALK. LET NOTHING FOUL &amp; DIRTY COME OUT OF YOUR MOUTH. SAY ONLY WHAT HELPS. LET EACH WORD OF YOURS BE A GIFT’</a:t>
            </a:r>
          </a:p>
          <a:p>
            <a:pPr marL="0" indent="0" algn="ctr">
              <a:buNone/>
            </a:pPr>
            <a:r>
              <a:rPr lang="en-US" sz="2800" dirty="0" smtClean="0">
                <a:latin typeface="Algerian" panose="04020705040A02060702" pitchFamily="82" charset="0"/>
              </a:rPr>
              <a:t>EPH. 4:29 (</a:t>
            </a:r>
            <a:r>
              <a:rPr lang="en-US" sz="2800" i="1" dirty="0" smtClean="0">
                <a:latin typeface="Algerian" panose="04020705040A02060702" pitchFamily="82" charset="0"/>
              </a:rPr>
              <a:t>THE MESSAGE BIBLE</a:t>
            </a:r>
            <a:r>
              <a:rPr lang="en-US" sz="2800" dirty="0" smtClean="0">
                <a:latin typeface="Algerian" panose="04020705040A02060702" pitchFamily="82" charset="0"/>
              </a:rPr>
              <a:t>)</a:t>
            </a:r>
          </a:p>
          <a:p>
            <a:pPr marL="0" indent="0" algn="ctr">
              <a:buNone/>
            </a:pPr>
            <a:endParaRPr lang="en-US" sz="2800" dirty="0">
              <a:latin typeface="Algerian" panose="04020705040A02060702" pitchFamily="82" charset="0"/>
            </a:endParaRPr>
          </a:p>
          <a:p>
            <a:pPr marL="0" indent="0" algn="ctr">
              <a:buNone/>
            </a:pPr>
            <a:r>
              <a:rPr lang="en-US" sz="2800" dirty="0">
                <a:latin typeface="Algerian" panose="04020705040A02060702" pitchFamily="82" charset="0"/>
              </a:rPr>
              <a:t>JESUS’ </a:t>
            </a:r>
            <a:r>
              <a:rPr lang="en-US" sz="2800" dirty="0" smtClean="0">
                <a:latin typeface="Algerian" panose="04020705040A02060702" pitchFamily="82" charset="0"/>
              </a:rPr>
              <a:t>WORDS ENCOURAGE </a:t>
            </a:r>
            <a:r>
              <a:rPr lang="en-US" sz="2800" dirty="0">
                <a:latin typeface="Algerian" panose="04020705040A02060702" pitchFamily="82" charset="0"/>
              </a:rPr>
              <a:t>US TO </a:t>
            </a:r>
            <a:r>
              <a:rPr lang="en-US" sz="2800" b="1" dirty="0">
                <a:latin typeface="Algerian" panose="04020705040A02060702" pitchFamily="82" charset="0"/>
              </a:rPr>
              <a:t>SKIP THE RUDE COMEBACKS</a:t>
            </a:r>
            <a:r>
              <a:rPr lang="en-US" sz="2800" dirty="0">
                <a:latin typeface="Algerian" panose="04020705040A02060702" pitchFamily="82" charset="0"/>
              </a:rPr>
              <a:t>, </a:t>
            </a:r>
            <a:r>
              <a:rPr lang="en-US" sz="2800" b="1" dirty="0">
                <a:latin typeface="Algerian" panose="04020705040A02060702" pitchFamily="82" charset="0"/>
              </a:rPr>
              <a:t>STOP BLAMING OTHERS </a:t>
            </a:r>
            <a:r>
              <a:rPr lang="en-US" sz="2800" dirty="0">
                <a:latin typeface="Algerian" panose="04020705040A02060702" pitchFamily="82" charset="0"/>
              </a:rPr>
              <a:t>&amp; TO </a:t>
            </a:r>
            <a:r>
              <a:rPr lang="en-US" sz="2800" b="1" dirty="0">
                <a:latin typeface="Algerian" panose="04020705040A02060702" pitchFamily="82" charset="0"/>
              </a:rPr>
              <a:t>PAUSE BEFORE WE REACT</a:t>
            </a:r>
            <a:r>
              <a:rPr lang="en-US" sz="2800" dirty="0" smtClean="0">
                <a:latin typeface="Algerian" panose="04020705040A02060702" pitchFamily="82" charset="0"/>
              </a:rPr>
              <a:t>.</a:t>
            </a:r>
            <a:endParaRPr lang="en-US" sz="28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406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BACTERIA &amp; VIRUSES COMMONLY CUTURED FROM TONSILS &amp; ADENOIDS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marL="0" indent="0">
              <a:buNone/>
            </a:pPr>
            <a:r>
              <a:rPr lang="en-US" sz="2200" b="1" u="sng" dirty="0" smtClean="0"/>
              <a:t>BACTERIA:</a:t>
            </a:r>
          </a:p>
          <a:p>
            <a:pPr marL="0" indent="0">
              <a:buNone/>
            </a:pPr>
            <a:r>
              <a:rPr lang="en-US" sz="2200" b="1" dirty="0" smtClean="0"/>
              <a:t>1. Aerobic</a:t>
            </a:r>
            <a:endParaRPr lang="en-US" sz="2200" b="1" dirty="0" smtClean="0"/>
          </a:p>
          <a:p>
            <a:r>
              <a:rPr lang="en-US" sz="2200" dirty="0" smtClean="0"/>
              <a:t>Group A beta – hemolytic </a:t>
            </a:r>
            <a:r>
              <a:rPr lang="en-US" sz="2200" i="1" dirty="0" smtClean="0"/>
              <a:t>Streptococci</a:t>
            </a:r>
          </a:p>
          <a:p>
            <a:r>
              <a:rPr lang="en-US" sz="2200" dirty="0" smtClean="0"/>
              <a:t>Groups B, C &amp; G (especially in the first year of life)</a:t>
            </a:r>
            <a:endParaRPr lang="en-US" sz="2200" dirty="0" smtClean="0"/>
          </a:p>
          <a:p>
            <a:r>
              <a:rPr lang="en-US" sz="2200" i="1" dirty="0" smtClean="0"/>
              <a:t>H</a:t>
            </a:r>
            <a:r>
              <a:rPr lang="en-US" sz="2200" i="1" dirty="0" smtClean="0"/>
              <a:t>. </a:t>
            </a:r>
            <a:r>
              <a:rPr lang="en-US" sz="2200" i="1" dirty="0" smtClean="0"/>
              <a:t>influenza, S</a:t>
            </a:r>
            <a:r>
              <a:rPr lang="en-US" sz="2200" i="1" dirty="0" smtClean="0"/>
              <a:t>. </a:t>
            </a:r>
            <a:r>
              <a:rPr lang="en-US" sz="2200" i="1" dirty="0" err="1" smtClean="0"/>
              <a:t>pneumoniae</a:t>
            </a:r>
            <a:r>
              <a:rPr lang="en-US" sz="2200" i="1" dirty="0" smtClean="0"/>
              <a:t>, M</a:t>
            </a:r>
            <a:r>
              <a:rPr lang="en-US" sz="2200" i="1" dirty="0" smtClean="0"/>
              <a:t>. </a:t>
            </a:r>
            <a:r>
              <a:rPr lang="en-US" sz="2200" i="1" dirty="0" err="1" smtClean="0"/>
              <a:t>catarrhalis</a:t>
            </a:r>
            <a:r>
              <a:rPr lang="en-US" sz="2200" i="1" dirty="0" smtClean="0"/>
              <a:t>, Staphylococci, </a:t>
            </a:r>
            <a:r>
              <a:rPr lang="en-US" sz="2200" i="1" dirty="0" err="1" smtClean="0"/>
              <a:t>Neisseriae</a:t>
            </a:r>
            <a:r>
              <a:rPr lang="en-US" sz="2200" i="1" dirty="0" smtClean="0"/>
              <a:t>, Mycobacteria.</a:t>
            </a:r>
          </a:p>
          <a:p>
            <a:pPr marL="0" indent="0">
              <a:buNone/>
            </a:pPr>
            <a:r>
              <a:rPr lang="en-US" sz="2200" b="1" dirty="0" smtClean="0"/>
              <a:t>2. Aerobic</a:t>
            </a:r>
          </a:p>
          <a:p>
            <a:r>
              <a:rPr lang="en-US" sz="2200" i="1" dirty="0" err="1" smtClean="0"/>
              <a:t>Peptostreptococci</a:t>
            </a:r>
            <a:r>
              <a:rPr lang="en-US" sz="2200" i="1" dirty="0"/>
              <a:t> </a:t>
            </a:r>
            <a:r>
              <a:rPr lang="en-US" sz="2200" dirty="0" smtClean="0"/>
              <a:t>&amp;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Actinomyces</a:t>
            </a:r>
            <a:endParaRPr lang="en-US" sz="2200" i="1" dirty="0" smtClean="0"/>
          </a:p>
          <a:p>
            <a:pPr marL="0" indent="0">
              <a:buNone/>
            </a:pPr>
            <a:endParaRPr lang="en-US" sz="2200" b="1" dirty="0"/>
          </a:p>
          <a:p>
            <a:r>
              <a:rPr lang="en-US" sz="2200" b="1" dirty="0" smtClean="0"/>
              <a:t>NOTE: THE RATIO OF ANAEROBIC</a:t>
            </a:r>
            <a:r>
              <a:rPr lang="en-US" sz="2200" b="1" dirty="0"/>
              <a:t> </a:t>
            </a:r>
            <a:r>
              <a:rPr lang="en-US" sz="2200" b="1" dirty="0" smtClean="0"/>
              <a:t>TO  AEROBIC MICRO - ORGANISMS IS 10: 1. THE LATTER ARE HOWEVER NOT AS INFECTIOUS AS THE FORMER.</a:t>
            </a:r>
            <a:endParaRPr lang="en-US" sz="2200" b="1" dirty="0" smtClean="0"/>
          </a:p>
          <a:p>
            <a:pPr marL="0" indent="0">
              <a:buNone/>
            </a:pPr>
            <a:endParaRPr lang="en-US" sz="2200" b="1" dirty="0" smtClean="0"/>
          </a:p>
          <a:p>
            <a:pPr marL="0" indent="0">
              <a:buNone/>
            </a:pPr>
            <a:r>
              <a:rPr lang="en-US" sz="2200" b="1" u="sng" dirty="0" smtClean="0"/>
              <a:t>VIRUSES:</a:t>
            </a:r>
          </a:p>
          <a:p>
            <a:r>
              <a:rPr lang="en-US" sz="2200" dirty="0" smtClean="0"/>
              <a:t>EBV</a:t>
            </a:r>
            <a:endParaRPr lang="en-US" sz="2200" dirty="0" smtClean="0"/>
          </a:p>
          <a:p>
            <a:r>
              <a:rPr lang="en-US" sz="2200" dirty="0" smtClean="0"/>
              <a:t>Adenovirus</a:t>
            </a:r>
            <a:endParaRPr lang="en-US" sz="2200" dirty="0" smtClean="0"/>
          </a:p>
          <a:p>
            <a:r>
              <a:rPr lang="en-US" sz="2200" dirty="0" smtClean="0"/>
              <a:t>Influenza </a:t>
            </a:r>
            <a:r>
              <a:rPr lang="en-US" sz="2200" dirty="0" smtClean="0"/>
              <a:t>A &amp; B</a:t>
            </a:r>
          </a:p>
          <a:p>
            <a:r>
              <a:rPr lang="en-US" sz="2200" dirty="0" smtClean="0"/>
              <a:t>Herpes </a:t>
            </a:r>
            <a:r>
              <a:rPr lang="en-US" sz="2200" dirty="0" smtClean="0"/>
              <a:t>simplex virus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4233870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PHARYNGITIS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r>
              <a:rPr lang="en-US" sz="2400" dirty="0" smtClean="0"/>
              <a:t>Inflammation of the </a:t>
            </a:r>
            <a:r>
              <a:rPr lang="en-US" sz="2400" b="1" dirty="0" err="1" smtClean="0"/>
              <a:t>oro</a:t>
            </a:r>
            <a:r>
              <a:rPr lang="en-US" sz="2400" b="1" dirty="0" smtClean="0"/>
              <a:t> - pharyngeal mucosa </a:t>
            </a:r>
            <a:r>
              <a:rPr lang="en-US" sz="2400" dirty="0" smtClean="0"/>
              <a:t>which is composed of:</a:t>
            </a:r>
            <a:endParaRPr lang="en-US" sz="2400" dirty="0" smtClean="0"/>
          </a:p>
          <a:p>
            <a:pPr lvl="1"/>
            <a:r>
              <a:rPr lang="en-US" sz="2400" dirty="0" smtClean="0"/>
              <a:t>Soft palate</a:t>
            </a:r>
          </a:p>
          <a:p>
            <a:pPr lvl="1"/>
            <a:r>
              <a:rPr lang="en-US" sz="2400" dirty="0" smtClean="0"/>
              <a:t>Palatine tonsils</a:t>
            </a:r>
          </a:p>
          <a:p>
            <a:pPr lvl="1"/>
            <a:r>
              <a:rPr lang="en-US" sz="2400" dirty="0" smtClean="0"/>
              <a:t>Base of tongue</a:t>
            </a:r>
          </a:p>
          <a:p>
            <a:pPr lvl="1"/>
            <a:r>
              <a:rPr lang="en-US" sz="2400" dirty="0" smtClean="0"/>
              <a:t>Posterior pharyngeal </a:t>
            </a:r>
            <a:r>
              <a:rPr lang="en-US" sz="2400" dirty="0" smtClean="0"/>
              <a:t>wall</a:t>
            </a:r>
          </a:p>
          <a:p>
            <a:r>
              <a:rPr lang="en-US" sz="2400" dirty="0" smtClean="0"/>
              <a:t>70% of infections are </a:t>
            </a:r>
            <a:r>
              <a:rPr lang="en-US" sz="2400" b="1" dirty="0" smtClean="0"/>
              <a:t>viral</a:t>
            </a:r>
            <a:r>
              <a:rPr lang="en-US" sz="2400" dirty="0" smtClean="0"/>
              <a:t> and 30% are bacterial.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CLINICAL PRESENTATION:</a:t>
            </a:r>
            <a:endParaRPr lang="en-US" sz="2400" b="1" dirty="0" smtClean="0"/>
          </a:p>
          <a:p>
            <a:r>
              <a:rPr lang="en-US" sz="2400" dirty="0" smtClean="0"/>
              <a:t>Odynophagia </a:t>
            </a:r>
            <a:endParaRPr lang="en-US" sz="2400" dirty="0" smtClean="0"/>
          </a:p>
          <a:p>
            <a:r>
              <a:rPr lang="en-US" sz="2400" dirty="0" smtClean="0"/>
              <a:t>Dysphagia</a:t>
            </a:r>
          </a:p>
          <a:p>
            <a:r>
              <a:rPr lang="en-US" sz="2400" dirty="0" err="1" smtClean="0"/>
              <a:t>Tonsillar</a:t>
            </a:r>
            <a:r>
              <a:rPr lang="en-US" sz="2400" dirty="0" smtClean="0"/>
              <a:t> enlargement</a:t>
            </a:r>
          </a:p>
          <a:p>
            <a:r>
              <a:rPr lang="en-US" sz="2400" dirty="0" smtClean="0"/>
              <a:t>Exudates &amp; </a:t>
            </a:r>
            <a:r>
              <a:rPr lang="en-US" sz="2400" dirty="0" err="1" smtClean="0"/>
              <a:t>petechiae</a:t>
            </a:r>
            <a:endParaRPr lang="en-US" sz="2400" dirty="0" smtClean="0"/>
          </a:p>
          <a:p>
            <a:r>
              <a:rPr lang="en-US" sz="2400" dirty="0" smtClean="0"/>
              <a:t>Fever</a:t>
            </a:r>
          </a:p>
          <a:p>
            <a:r>
              <a:rPr lang="en-US" sz="2400" dirty="0" smtClean="0"/>
              <a:t>Lymphadenopathy</a:t>
            </a:r>
          </a:p>
        </p:txBody>
      </p:sp>
    </p:spTree>
    <p:extLst>
      <p:ext uri="{BB962C8B-B14F-4D97-AF65-F5344CB8AC3E}">
        <p14:creationId xmlns:p14="http://schemas.microsoft.com/office/powerpoint/2010/main" val="901912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ADENOTONSILLAR </a:t>
            </a:r>
            <a:r>
              <a:rPr lang="en-US" dirty="0" smtClean="0"/>
              <a:t>DISEASE INCLUDES: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Adenoid </a:t>
            </a:r>
            <a:r>
              <a:rPr lang="en-US" sz="3200" dirty="0" smtClean="0"/>
              <a:t>infections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Adenoid hypertrophy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err="1" smtClean="0"/>
              <a:t>Tonsillar</a:t>
            </a:r>
            <a:r>
              <a:rPr lang="en-US" sz="3200" dirty="0" smtClean="0"/>
              <a:t> </a:t>
            </a:r>
            <a:r>
              <a:rPr lang="en-US" sz="3200" dirty="0" smtClean="0"/>
              <a:t>infections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err="1" smtClean="0"/>
              <a:t>Tonsillar</a:t>
            </a:r>
            <a:r>
              <a:rPr lang="en-US" sz="3200" dirty="0" smtClean="0"/>
              <a:t> hypertrophy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err="1" smtClean="0"/>
              <a:t>Ne</a:t>
            </a:r>
            <a:r>
              <a:rPr lang="en-US" sz="3200" dirty="0" err="1" smtClean="0"/>
              <a:t>oplasia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8176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ADENOID INFECTIONS &amp; HYPERTROPHY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56146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	ACUTE </a:t>
            </a:r>
            <a:r>
              <a:rPr lang="en-US" dirty="0" smtClean="0"/>
              <a:t>ADENOIDITIS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Characterized by</a:t>
            </a:r>
          </a:p>
          <a:p>
            <a:pPr lvl="1"/>
            <a:r>
              <a:rPr lang="en-US" sz="2400" dirty="0" smtClean="0"/>
              <a:t>Purulent rhinorrhea</a:t>
            </a:r>
          </a:p>
          <a:p>
            <a:pPr lvl="1"/>
            <a:r>
              <a:rPr lang="en-US" sz="2400" dirty="0" smtClean="0"/>
              <a:t>Nasal obstruction &amp; mouth breathing</a:t>
            </a:r>
          </a:p>
          <a:p>
            <a:pPr lvl="1"/>
            <a:r>
              <a:rPr lang="en-US" sz="2400" dirty="0" smtClean="0"/>
              <a:t>Snoring</a:t>
            </a:r>
          </a:p>
          <a:p>
            <a:pPr lvl="1"/>
            <a:r>
              <a:rPr lang="en-US" sz="2400" dirty="0" smtClean="0"/>
              <a:t>Fever</a:t>
            </a:r>
          </a:p>
          <a:p>
            <a:pPr lvl="1"/>
            <a:r>
              <a:rPr lang="en-US" sz="2400" dirty="0" smtClean="0"/>
              <a:t>Recurrent otitis </a:t>
            </a:r>
            <a:r>
              <a:rPr lang="en-US" sz="2400" dirty="0" smtClean="0"/>
              <a:t>media (</a:t>
            </a:r>
            <a:r>
              <a:rPr lang="en-US" sz="2400" dirty="0"/>
              <a:t>R</a:t>
            </a:r>
            <a:r>
              <a:rPr lang="en-US" sz="2400" dirty="0" smtClean="0"/>
              <a:t>OM)</a:t>
            </a:r>
            <a:endParaRPr lang="en-US" sz="2400" dirty="0" smtClean="0"/>
          </a:p>
          <a:p>
            <a:pPr lvl="1"/>
            <a:r>
              <a:rPr lang="en-US" sz="2400" dirty="0" smtClean="0"/>
              <a:t>Rhino – </a:t>
            </a:r>
            <a:r>
              <a:rPr lang="en-US" sz="2400" dirty="0" err="1" smtClean="0"/>
              <a:t>sinusitits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Consider GERD </a:t>
            </a:r>
            <a:r>
              <a:rPr lang="en-US" sz="2400" dirty="0" smtClean="0"/>
              <a:t>in a child  </a:t>
            </a:r>
            <a:r>
              <a:rPr lang="en-US" sz="2400" dirty="0" smtClean="0"/>
              <a:t>&lt; 2 years with recurrent infection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3362326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41" id="{C01A71D3-CB6D-47FA-83D8-D674C7BB96B4}" vid="{A3558B4B-1C2B-46F1-8AF2-1AA7A0EB31D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Theme41</Template>
  <TotalTime>189</TotalTime>
  <Words>2296</Words>
  <Application>Microsoft Office PowerPoint</Application>
  <PresentationFormat>Widescreen</PresentationFormat>
  <Paragraphs>445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Algerian</vt:lpstr>
      <vt:lpstr>Arial</vt:lpstr>
      <vt:lpstr>Wingdings</vt:lpstr>
      <vt:lpstr>Theme41</vt:lpstr>
      <vt:lpstr>DISORDERS OF THE TONSILS &amp; ADENOIDS</vt:lpstr>
      <vt:lpstr>INTRODUCTION</vt:lpstr>
      <vt:lpstr>ANATOMY</vt:lpstr>
      <vt:lpstr>WALDEYER’S RINGS</vt:lpstr>
      <vt:lpstr>BACTERIA &amp; VIRUSES COMMONLY CUTURED FROM TONSILS &amp; ADENOIDS</vt:lpstr>
      <vt:lpstr>PHARYNGITIS</vt:lpstr>
      <vt:lpstr>ADENOTONSILLAR DISEASE INCLUDES:</vt:lpstr>
      <vt:lpstr>ADENOID INFECTIONS &amp; HYPERTROPHY</vt:lpstr>
      <vt:lpstr>1. ACUTE ADENOIDITIS</vt:lpstr>
      <vt:lpstr>2. CHRONIC ADENOIDITIS</vt:lpstr>
      <vt:lpstr>2. OBSTRUCTIVE ADENOID HYPERPLASIA  (TRIAD)</vt:lpstr>
      <vt:lpstr>ADENOID FACIES</vt:lpstr>
      <vt:lpstr>PATHOLOGICAL EFFECTS OF ADENOID HYPERTROPHY</vt:lpstr>
      <vt:lpstr>UPPER AIRWAY OBSTRUCTION (UAO) MANIFESTATION</vt:lpstr>
      <vt:lpstr>TONSILLAR INFECTIONS &amp; HYPERTROPHY</vt:lpstr>
      <vt:lpstr>ACUTE TONSILLITIS</vt:lpstr>
      <vt:lpstr>PERI - TONSILLAR ABSCESS</vt:lpstr>
      <vt:lpstr>UNILATERAL TONSILLAR ENLARGEMENT</vt:lpstr>
      <vt:lpstr>HEMORRHAGIC TONSILLITIS</vt:lpstr>
      <vt:lpstr>CHRONIC TONSILLITIS</vt:lpstr>
      <vt:lpstr>OBSTRUCTIVE TONSILLAR DISEASE</vt:lpstr>
      <vt:lpstr>NEOPLASMS/ MASSES</vt:lpstr>
      <vt:lpstr>COMPLICATIONS OF TONSILLITIS</vt:lpstr>
      <vt:lpstr>ASSESSMENT</vt:lpstr>
      <vt:lpstr>CONT.</vt:lpstr>
      <vt:lpstr>CLINICAL FEATURES</vt:lpstr>
      <vt:lpstr>INVESTIGATION</vt:lpstr>
      <vt:lpstr>DIFFERENTIALS</vt:lpstr>
      <vt:lpstr>SEQUELAE</vt:lpstr>
      <vt:lpstr>1. UAO</vt:lpstr>
      <vt:lpstr>TREATMENT</vt:lpstr>
      <vt:lpstr>HIGH RISK GROUPS AFTER SURGERY (ADMIT AND MONITOR FOR 24 HOURS POST - OP)</vt:lpstr>
      <vt:lpstr>2. PARANASAL SINUS DISEASE (IMAGING)</vt:lpstr>
      <vt:lpstr>3. CRANIOFACIAL MALFORMATIONS</vt:lpstr>
      <vt:lpstr>4. OTITIS </vt:lpstr>
      <vt:lpstr>OTITIS MEDIA WITH EFFUSION</vt:lpstr>
      <vt:lpstr>5. CARDIAC DISEASE ECHOCARDIOGRAM OF OSA</vt:lpstr>
      <vt:lpstr>TONSILLECTOMY &amp; ADENOIDECTOMY</vt:lpstr>
      <vt:lpstr>RECURRENT ACUTE TONSILLITIS: PARADISE CRITERIA FOR TONSILLECTOMY</vt:lpstr>
      <vt:lpstr>AMERICAN ACADEMY OF OTOLARYNGOLOGY GUIDELINES  (HNS GUIDELINES)</vt:lpstr>
      <vt:lpstr>METHODS USED IN T &amp; A</vt:lpstr>
      <vt:lpstr>COLD KNIFE</vt:lpstr>
      <vt:lpstr>ELECTROCAUTERY</vt:lpstr>
      <vt:lpstr>PERI – OPERATIVE MANAGEMENT</vt:lpstr>
      <vt:lpstr>CONTRAINDICATIONS </vt:lpstr>
      <vt:lpstr>COMPLICATIONS OF ADENOIDECTOMY</vt:lpstr>
      <vt:lpstr>COMPLICATIONS OF TONSILLECTOMY</vt:lpstr>
      <vt:lpstr>TYPED BY EFFIE NAILA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TONSILS &amp; ADENOIDS</dc:title>
  <dc:creator>Effie Nailah</dc:creator>
  <cp:lastModifiedBy>Effie Nailah</cp:lastModifiedBy>
  <cp:revision>25</cp:revision>
  <dcterms:created xsi:type="dcterms:W3CDTF">2016-11-25T05:32:29Z</dcterms:created>
  <dcterms:modified xsi:type="dcterms:W3CDTF">2016-11-25T09:09:27Z</dcterms:modified>
</cp:coreProperties>
</file>