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96" r:id="rId4"/>
    <p:sldId id="297" r:id="rId5"/>
    <p:sldId id="258" r:id="rId6"/>
    <p:sldId id="259" r:id="rId7"/>
    <p:sldId id="298" r:id="rId8"/>
    <p:sldId id="260" r:id="rId9"/>
    <p:sldId id="299" r:id="rId10"/>
    <p:sldId id="261" r:id="rId11"/>
    <p:sldId id="262" r:id="rId12"/>
    <p:sldId id="264" r:id="rId13"/>
    <p:sldId id="300" r:id="rId14"/>
    <p:sldId id="265" r:id="rId15"/>
    <p:sldId id="263" r:id="rId16"/>
    <p:sldId id="266" r:id="rId17"/>
    <p:sldId id="268" r:id="rId18"/>
    <p:sldId id="269" r:id="rId19"/>
    <p:sldId id="267" r:id="rId20"/>
    <p:sldId id="270" r:id="rId21"/>
    <p:sldId id="271" r:id="rId22"/>
    <p:sldId id="272" r:id="rId23"/>
    <p:sldId id="273" r:id="rId24"/>
    <p:sldId id="274" r:id="rId25"/>
    <p:sldId id="275" r:id="rId26"/>
    <p:sldId id="277" r:id="rId27"/>
    <p:sldId id="280" r:id="rId28"/>
    <p:sldId id="281" r:id="rId29"/>
    <p:sldId id="282" r:id="rId30"/>
    <p:sldId id="279" r:id="rId31"/>
    <p:sldId id="278" r:id="rId32"/>
    <p:sldId id="283" r:id="rId33"/>
    <p:sldId id="285" r:id="rId34"/>
    <p:sldId id="286" r:id="rId35"/>
    <p:sldId id="287" r:id="rId36"/>
    <p:sldId id="284" r:id="rId37"/>
    <p:sldId id="288" r:id="rId38"/>
    <p:sldId id="290" r:id="rId39"/>
    <p:sldId id="291" r:id="rId40"/>
    <p:sldId id="292" r:id="rId41"/>
    <p:sldId id="293" r:id="rId42"/>
    <p:sldId id="294" r:id="rId43"/>
    <p:sldId id="295" r:id="rId4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33" d="100"/>
          <a:sy n="33" d="100"/>
        </p:scale>
        <p:origin x="-1566" y="-3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1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C56460B8-37CF-4B10-BE93-859148C47F1A}" type="datetimeFigureOut">
              <a:rPr lang="en-US"/>
              <a:pPr>
                <a:defRPr/>
              </a:pPr>
              <a:t>5/26/2020</a:t>
            </a:fld>
            <a:endParaRPr lang="en-US"/>
          </a:p>
        </p:txBody>
      </p:sp>
      <p:sp>
        <p:nvSpPr>
          <p:cNvPr id="12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E28A439A-08AE-4C02-B32C-85242FC78F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8E21F1-2260-4D33-8CCC-AC28D84F5AE3}" type="datetimeFigureOut">
              <a:rPr lang="en-US"/>
              <a:pPr>
                <a:defRPr/>
              </a:pPr>
              <a:t>5/26/2020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ECACB1-4EDB-4C59-AE5B-614C70201C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04FC7C-A56A-467D-8AD2-4340B1509DF7}" type="datetimeFigureOut">
              <a:rPr lang="en-US"/>
              <a:pPr>
                <a:defRPr/>
              </a:pPr>
              <a:t>5/26/2020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D0860B-6A54-425D-B6F9-90D40F1F81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3A6C59-2369-4B8A-AE3A-B5F7913E431C}" type="datetimeFigureOut">
              <a:rPr lang="en-US"/>
              <a:pPr>
                <a:defRPr/>
              </a:pPr>
              <a:t>5/26/2020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0BDBFF-43BE-46FA-86BE-2D4603E0DE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Chevron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D56A8F2-E1A7-4FE6-BAB4-9FA0D994A397}" type="datetimeFigureOut">
              <a:rPr lang="en-US"/>
              <a:pPr>
                <a:defRPr/>
              </a:pPr>
              <a:t>5/26/2020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88D4E31-03E5-412A-A7BE-8247CB0284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47C72B-1AB1-4DB0-B41E-AAE98D162840}" type="datetimeFigureOut">
              <a:rPr lang="en-US"/>
              <a:pPr>
                <a:defRPr/>
              </a:pPr>
              <a:t>5/26/2020</a:t>
            </a:fld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AD641E-213E-4AEE-96C6-F49197F807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4BBED52-089A-49EA-936B-5192E508259A}" type="datetimeFigureOut">
              <a:rPr lang="en-US"/>
              <a:pPr>
                <a:defRPr/>
              </a:pPr>
              <a:t>5/26/2020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B963E50-1D0C-4B70-8FEF-B97574CB8F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1DC6FF-8878-439A-B1EB-04D81CC4684B}" type="datetimeFigureOut">
              <a:rPr lang="en-US"/>
              <a:pPr>
                <a:defRPr/>
              </a:pPr>
              <a:t>5/26/2020</a:t>
            </a:fld>
            <a:endParaRPr lang="en-US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339D83-1A89-4B2B-8DD2-5C5984AF30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059487-4BFC-4459-AF86-69EBCD85837D}" type="datetimeFigureOut">
              <a:rPr lang="en-US"/>
              <a:pPr>
                <a:defRPr/>
              </a:pPr>
              <a:t>5/26/2020</a:t>
            </a:fld>
            <a:endParaRPr 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0991FE-57B8-4F43-8929-3E07033BA3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7BB0EE5-0C86-4A3E-A5AC-F04D74615460}" type="datetimeFigureOut">
              <a:rPr lang="en-US"/>
              <a:pPr>
                <a:defRPr/>
              </a:pPr>
              <a:t>5/26/2020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6A5C983-39DE-4D52-8000-B8129C1600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>
            <a:spLocks/>
          </p:cNvSpPr>
          <p:nvPr/>
        </p:nvSpPr>
        <p:spPr bwMode="auto">
          <a:xfrm>
            <a:off x="715963" y="5002213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Freeform 5"/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Right Triangle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Chevron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2516FD0B-3582-4E95-BB95-10133F366449}" type="datetimeFigureOut">
              <a:rPr lang="en-US"/>
              <a:pPr>
                <a:defRPr/>
              </a:pPr>
              <a:t>5/26/2020</a:t>
            </a:fld>
            <a:endParaRPr lang="en-US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A8B383F1-566E-4F1B-88AD-A188B02043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5963" y="5002213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6C30162C-8806-4D90-8C09-EDED27328F7A}" type="datetimeFigureOut">
              <a:rPr lang="en-US"/>
              <a:pPr>
                <a:defRPr/>
              </a:pPr>
              <a:t>5/26/2020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77D366F2-8605-4568-8488-19290A556F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3" r:id="rId1"/>
    <p:sldLayoutId id="2147483717" r:id="rId2"/>
    <p:sldLayoutId id="2147483724" r:id="rId3"/>
    <p:sldLayoutId id="2147483718" r:id="rId4"/>
    <p:sldLayoutId id="2147483725" r:id="rId5"/>
    <p:sldLayoutId id="2147483719" r:id="rId6"/>
    <p:sldLayoutId id="2147483720" r:id="rId7"/>
    <p:sldLayoutId id="2147483726" r:id="rId8"/>
    <p:sldLayoutId id="2147483727" r:id="rId9"/>
    <p:sldLayoutId id="2147483721" r:id="rId10"/>
    <p:sldLayoutId id="2147483722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INTRODUCTION TO PSYCHIATRY</a:t>
            </a:r>
            <a:endParaRPr lang="en-US" dirty="0"/>
          </a:p>
        </p:txBody>
      </p:sp>
      <p:sp>
        <p:nvSpPr>
          <p:cNvPr id="7171" name="Subtitle 2"/>
          <p:cNvSpPr>
            <a:spLocks noGrp="1"/>
          </p:cNvSpPr>
          <p:nvPr>
            <p:ph type="subTitle" idx="1"/>
          </p:nvPr>
        </p:nvSpPr>
        <p:spPr>
          <a:xfrm>
            <a:off x="685800" y="3611563"/>
            <a:ext cx="7772400" cy="1200150"/>
          </a:xfrm>
        </p:spPr>
        <p:txBody>
          <a:bodyPr/>
          <a:lstStyle/>
          <a:p>
            <a:pPr marR="0" eaLnBrk="1" hangingPunct="1">
              <a:lnSpc>
                <a:spcPct val="80000"/>
              </a:lnSpc>
            </a:pPr>
            <a:r>
              <a:rPr lang="en-US" sz="1700" smtClean="0"/>
              <a:t>LEVEL 4</a:t>
            </a:r>
          </a:p>
          <a:p>
            <a:pPr marR="0" eaLnBrk="1" hangingPunct="1">
              <a:lnSpc>
                <a:spcPct val="80000"/>
              </a:lnSpc>
            </a:pPr>
            <a:endParaRPr lang="en-US" sz="1700" smtClean="0"/>
          </a:p>
          <a:p>
            <a:pPr lvl="1" eaLnBrk="1" hangingPunct="1">
              <a:lnSpc>
                <a:spcPct val="80000"/>
              </a:lnSpc>
            </a:pPr>
            <a:r>
              <a:rPr lang="en-US" sz="1400" smtClean="0"/>
              <a:t>16.3.2020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400" smtClean="0"/>
              <a:t>LECTURE THEATRE 111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400" smtClean="0"/>
              <a:t>TIME 8-9 AM</a:t>
            </a:r>
          </a:p>
          <a:p>
            <a:pPr marR="0" eaLnBrk="1" hangingPunct="1">
              <a:lnSpc>
                <a:spcPct val="80000"/>
              </a:lnSpc>
            </a:pPr>
            <a:endParaRPr lang="en-US" sz="17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5760" indent="-256032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en-US" dirty="0" smtClean="0"/>
              <a:t>SYSTEMS IN USE</a:t>
            </a:r>
          </a:p>
          <a:p>
            <a:pPr marL="514350" indent="-514350" algn="just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THE DIAGNOSTIC AND STATISTICAL MANUAL OF MENTAL DISORDERS, FOURTH EDITION, (DSM-IV) WAS PUBLISHED BY THE AMERICAN PSYCHIATRIC ASSOCIATION IN 1994, </a:t>
            </a:r>
          </a:p>
          <a:p>
            <a:pPr marL="514350" indent="-514350" algn="just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AND A “REVISED TEXT”VERSION (DSM-IV-RT), WAS PUBLISHED IN 2000. </a:t>
            </a:r>
          </a:p>
          <a:p>
            <a:pPr marL="514350" indent="-514350" algn="just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THE NEXT EDITION, DSM-5, WAS</a:t>
            </a:r>
            <a:r>
              <a:rPr lang="en-US" dirty="0"/>
              <a:t> </a:t>
            </a:r>
            <a:r>
              <a:rPr lang="en-US" dirty="0" smtClean="0"/>
              <a:t>RELEASED IN 2013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CURRENT CLASSIFICATION SYSTEMS 1</a:t>
            </a:r>
            <a:br>
              <a:rPr lang="en-US" dirty="0" smtClean="0"/>
            </a:br>
            <a:r>
              <a:rPr lang="en-US" dirty="0" smtClean="0"/>
              <a:t>(AMERICAN VERSIONS)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US" dirty="0" smtClean="0"/>
          </a:p>
          <a:p>
            <a:pPr marL="365760" indent="-256032" algn="just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 smtClean="0">
                <a:solidFill>
                  <a:srgbClr val="FF0000"/>
                </a:solidFill>
              </a:rPr>
              <a:t>HISTORICALLY</a:t>
            </a:r>
          </a:p>
          <a:p>
            <a:pPr marL="365760" indent="-256032" algn="just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 smtClean="0"/>
              <a:t>THE INTERNATIONAL CLASSIFICATION OF DISEASES, 10TH EDITION, (ICD-10) </a:t>
            </a:r>
          </a:p>
          <a:p>
            <a:pPr marL="621792" lvl="1" algn="just" eaLnBrk="1" fontAlgn="auto" hangingPunct="1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en-US" dirty="0" smtClean="0"/>
              <a:t>PUBLISHED BY THE WORLD HEALTH ORGANISATION IN GENEVA, IN 1992. </a:t>
            </a:r>
          </a:p>
          <a:p>
            <a:pPr marL="621792" lvl="1" algn="just" eaLnBrk="1" fontAlgn="auto" hangingPunct="1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en-US" dirty="0" smtClean="0"/>
              <a:t>THIS IS USED IN THE CLINICAL SETTING AND IN GREAT BRITAIN.</a:t>
            </a:r>
          </a:p>
          <a:p>
            <a:pPr marL="621792" lvl="1" algn="just" eaLnBrk="1" fontAlgn="auto" hangingPunct="1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en-US" dirty="0" smtClean="0"/>
              <a:t> </a:t>
            </a:r>
          </a:p>
          <a:p>
            <a:pPr marL="365760" indent="-256032" algn="just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 smtClean="0"/>
              <a:t>HOWEVER, IN MANY PARTS OF THE WORLD (AUSTRALIA, FOR EXAMPLE) </a:t>
            </a:r>
          </a:p>
          <a:p>
            <a:pPr marL="365760" indent="-256032" algn="just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US" dirty="0" smtClean="0"/>
          </a:p>
          <a:p>
            <a:pPr marL="621792" lvl="1" algn="just" eaLnBrk="1" fontAlgn="auto" hangingPunct="1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en-US" dirty="0" smtClean="0"/>
              <a:t>IT IS PREDOMINANTLY USED FOR ADMINISTRATIVE PURPOSES (FOR EXAMPLE, AS A TOOL IN THE COUNTING OF THE NUMBER OF CASES OF </a:t>
            </a:r>
            <a:r>
              <a:rPr lang="fr-FR" dirty="0" smtClean="0"/>
              <a:t>PARTICULAR DISORDERS IN PARTICULAR POPULATIONS, ETC).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CURRENT CLASSIFICATION SYSTEMS 2</a:t>
            </a:r>
            <a:br>
              <a:rPr lang="en-US" dirty="0" smtClean="0"/>
            </a:br>
            <a:r>
              <a:rPr lang="en-US" dirty="0" smtClean="0"/>
              <a:t>(ICD 11)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5760" indent="-256032" algn="just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en-US" dirty="0" smtClean="0"/>
              <a:t> </a:t>
            </a:r>
            <a:r>
              <a:rPr lang="en-US" sz="3000" dirty="0" smtClean="0"/>
              <a:t>PSYCHIATRY  CLASSIFY DISORDERS  ACCORDING  TO</a:t>
            </a:r>
            <a:endParaRPr lang="en-US" sz="4500" dirty="0" smtClean="0"/>
          </a:p>
          <a:p>
            <a:pPr marL="514350" indent="-514350" algn="just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APPEARANCE (SIGNS AND SYMPTOMS)</a:t>
            </a:r>
          </a:p>
          <a:p>
            <a:pPr marL="514350" indent="-514350" algn="just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 RATHER THAN ETIOLOGY (MCHUGH, 2005). AS IN OTHER MEDICAL DISCIPLINES.</a:t>
            </a:r>
          </a:p>
          <a:p>
            <a:pPr marL="514350" indent="-514350" algn="just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CURRENT SYSTEMS OF CLASSIFICATION DO HAVE GOOD RELIABILITY, WHICH IS AN EXCELLENT START. </a:t>
            </a:r>
          </a:p>
          <a:p>
            <a:pPr marL="365760" indent="-256032" algn="just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BASIS OF CLASSIFICATION</a:t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365760" indent="-256032" algn="just" eaLnBrk="1" fontAlgn="auto" hangingPunct="1">
              <a:spcAft>
                <a:spcPts val="0"/>
              </a:spcAft>
              <a:buNone/>
              <a:defRPr/>
            </a:pPr>
            <a:r>
              <a:rPr lang="en-US" sz="4000" dirty="0" smtClean="0"/>
              <a:t>THE </a:t>
            </a:r>
          </a:p>
          <a:p>
            <a:pPr marL="365760" indent="-256032" algn="just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sz="4000" dirty="0" smtClean="0"/>
              <a:t>ANATOMY, </a:t>
            </a:r>
          </a:p>
          <a:p>
            <a:pPr marL="365760" indent="-256032" algn="just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sz="4000" dirty="0" smtClean="0"/>
              <a:t>PHYSIOLOGY</a:t>
            </a:r>
          </a:p>
          <a:p>
            <a:pPr marL="365760" indent="-256032" algn="just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sz="4000" dirty="0" smtClean="0"/>
              <a:t> PATHOLOGY UNDERPINNING PSYCHIATRY IS DIFFICULT </a:t>
            </a:r>
            <a:r>
              <a:rPr lang="en-US" sz="4000" dirty="0" smtClean="0"/>
              <a:t>TO DETERMINE </a:t>
            </a:r>
            <a:r>
              <a:rPr lang="en-US" sz="3800" dirty="0" smtClean="0"/>
              <a:t>THUS </a:t>
            </a:r>
            <a:r>
              <a:rPr lang="en-US" sz="3800" dirty="0" smtClean="0"/>
              <a:t>(OFFERING MANY CHALLENGES/OPPORTUNITIES)</a:t>
            </a:r>
          </a:p>
          <a:p>
            <a:pPr marL="365760" indent="-256032" algn="just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US" dirty="0" smtClean="0"/>
          </a:p>
          <a:p>
            <a:pPr marL="365760" indent="-256032" algn="just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sz="3200" dirty="0" smtClean="0">
                <a:solidFill>
                  <a:srgbClr val="FF0000"/>
                </a:solidFill>
              </a:rPr>
              <a:t>A CLASSIFICATION SYSTEM BASED ON</a:t>
            </a:r>
          </a:p>
          <a:p>
            <a:pPr marL="621792" lvl="1" algn="just" eaLnBrk="1" fontAlgn="auto" hangingPunct="1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en-US" sz="3200" dirty="0" smtClean="0">
                <a:solidFill>
                  <a:srgbClr val="FF0000"/>
                </a:solidFill>
              </a:rPr>
              <a:t> ETIOLOGY. </a:t>
            </a:r>
          </a:p>
          <a:p>
            <a:pPr marL="621792" lvl="1" algn="just" eaLnBrk="1" fontAlgn="auto" hangingPunct="1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en-US" sz="3200" dirty="0" smtClean="0">
                <a:solidFill>
                  <a:srgbClr val="FF0000"/>
                </a:solidFill>
              </a:rPr>
              <a:t>NEUROIMAGING </a:t>
            </a:r>
          </a:p>
          <a:p>
            <a:pPr marL="621792" lvl="1" algn="just" eaLnBrk="1" fontAlgn="auto" hangingPunct="1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en-US" sz="3200" dirty="0" smtClean="0">
                <a:solidFill>
                  <a:srgbClr val="FF0000"/>
                </a:solidFill>
              </a:rPr>
              <a:t>AND GENETICS WILL PROVIDE A GOOD BASIS AND IS ALREADY  HAPPENNING.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>CHALLENGES IN CLASSIFICATION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mtClean="0"/>
              <a:t/>
            </a:r>
            <a:br>
              <a:rPr lang="en-US" smtClean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365760" indent="-256032" algn="just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 smtClean="0"/>
              <a:t>THESE TERMS ARE USED IN ALL BRANCHES OF CLINICAL MEDICINE.</a:t>
            </a:r>
          </a:p>
          <a:p>
            <a:pPr marL="365760" indent="-256032" algn="just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 smtClean="0"/>
              <a:t> 	A SEVERE PAIN IN YOUR BIG TOE, THAT IS A SYMPTOM </a:t>
            </a:r>
          </a:p>
          <a:p>
            <a:pPr marL="365760" indent="-256032" algn="just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en-US" dirty="0" smtClean="0"/>
              <a:t>		</a:t>
            </a:r>
            <a:r>
              <a:rPr lang="en-US" sz="3300" dirty="0" smtClean="0">
                <a:solidFill>
                  <a:srgbClr val="FF0000"/>
                </a:solidFill>
              </a:rPr>
              <a:t>A SYMPTOM IS SOMETHING THE PATIENT NOTICES 	AND USUALLY COMPLAINS ABOUT. </a:t>
            </a:r>
          </a:p>
          <a:p>
            <a:pPr marL="365760" indent="-256032" algn="just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US" dirty="0"/>
          </a:p>
          <a:p>
            <a:pPr marL="365760" indent="-256032" algn="just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 smtClean="0"/>
              <a:t>IF YOUR TOE IS SWOLLEN, RED AND TENDER TO TOUCH, THESE ARE SIGNS – </a:t>
            </a:r>
          </a:p>
          <a:p>
            <a:pPr marL="365760" indent="-256032" algn="just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US" dirty="0"/>
          </a:p>
          <a:p>
            <a:pPr marL="621792" lvl="1" algn="just" eaLnBrk="1" fontAlgn="auto" hangingPunct="1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en-US" sz="3300" dirty="0" smtClean="0">
                <a:solidFill>
                  <a:srgbClr val="FF0000"/>
                </a:solidFill>
              </a:rPr>
              <a:t>AN OBSERVATIONS A DOCTOR CAN MAKE DURING AN EXAMINATION IS A SIGN</a:t>
            </a:r>
            <a:endParaRPr lang="en-US" sz="3300" dirty="0">
              <a:solidFill>
                <a:srgbClr val="FF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SYMPTOMS, SIGNS AND SYNDROMES</a:t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endParaRPr lang="en-US" smtClean="0"/>
          </a:p>
          <a:p>
            <a:pPr algn="just" eaLnBrk="1" hangingPunct="1"/>
            <a:r>
              <a:rPr lang="en-US" smtClean="0"/>
              <a:t>SYMPTOMS AND SIGNS FORM PATTERNS. </a:t>
            </a:r>
          </a:p>
          <a:p>
            <a:pPr lvl="1" algn="just" eaLnBrk="1" hangingPunct="1"/>
            <a:r>
              <a:rPr lang="en-US" smtClean="0"/>
              <a:t>RECOGNISING A PARTICULAR PATTERN IS CALLED MAKING A DIAGNOSIS. </a:t>
            </a:r>
          </a:p>
          <a:p>
            <a:pPr lvl="1" algn="just" eaLnBrk="1" hangingPunct="1"/>
            <a:endParaRPr lang="en-US" smtClean="0"/>
          </a:p>
          <a:p>
            <a:pPr algn="just" eaLnBrk="1" hangingPunct="1"/>
            <a:r>
              <a:rPr lang="en-US" smtClean="0"/>
              <a:t>SPECIAL TESTS, SUCH AS BLOOD STUDIES OR MEDICAL IMAGING, CONFIRM THE DIAGNOSIS. </a:t>
            </a:r>
          </a:p>
          <a:p>
            <a:pPr algn="just" eaLnBrk="1" hangingPunct="1"/>
            <a:endParaRPr lang="en-US" smtClean="0"/>
          </a:p>
          <a:p>
            <a:pPr algn="just" eaLnBrk="1" hangingPunct="1"/>
            <a:r>
              <a:rPr lang="en-US" smtClean="0"/>
              <a:t> </a:t>
            </a:r>
            <a:endParaRPr lang="en-US" sz="3200" smtClean="0">
              <a:solidFill>
                <a:srgbClr val="FF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SIGNS AND SYNDROMES SYMPTOMS</a:t>
            </a:r>
            <a:br>
              <a:rPr lang="en-US" dirty="0" smtClean="0"/>
            </a:br>
            <a:r>
              <a:rPr lang="en-US" dirty="0" smtClean="0"/>
              <a:t> </a:t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365760" indent="-256032" algn="just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 smtClean="0"/>
              <a:t>REFERS TO A SET OF SIGNS AND SYMPTOMS, </a:t>
            </a:r>
          </a:p>
          <a:p>
            <a:pPr marL="365760" indent="-256032" algn="just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 smtClean="0"/>
              <a:t>MEANS MUCH THE SAME AS DISORDER. </a:t>
            </a:r>
          </a:p>
          <a:p>
            <a:pPr marL="365760" indent="-256032" algn="just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US" dirty="0"/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sz="3900" dirty="0" smtClean="0">
                <a:solidFill>
                  <a:srgbClr val="FF0000"/>
                </a:solidFill>
              </a:rPr>
              <a:t>SYNDROME IS USED WHEN THERE ARE SOME DOUBTS ABOUT WHETHER THIS PARTICULAR SET CONSTITUTES A DISTINCT DIAGNOSIS.</a:t>
            </a:r>
            <a:r>
              <a:rPr lang="en-US" sz="4000" dirty="0"/>
              <a:t> </a:t>
            </a:r>
            <a:endParaRPr lang="en-US" sz="4000" dirty="0" smtClean="0"/>
          </a:p>
          <a:p>
            <a:pPr marL="365760" indent="-256032" algn="just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sz="4000" dirty="0" smtClean="0"/>
              <a:t>TO DIAGNOSE A DISORDER, </a:t>
            </a:r>
          </a:p>
          <a:p>
            <a:pPr marL="621792" lvl="1" algn="just" eaLnBrk="1" fontAlgn="auto" hangingPunct="1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en-US" sz="3600" dirty="0" smtClean="0"/>
              <a:t>COLLECT ALL THE AVAILABLE SYMPTOMS AND SIGNS AND MATCH THEM WITH PATTERNS WHICH HAVE BEEN SANCTIONED BY PANELS OF EXPERTS.</a:t>
            </a:r>
          </a:p>
          <a:p>
            <a:pPr marL="621792" lvl="1" algn="just" eaLnBrk="1" fontAlgn="auto" hangingPunct="1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en-US" sz="3600" dirty="0" smtClean="0">
                <a:solidFill>
                  <a:srgbClr val="FF0000"/>
                </a:solidFill>
              </a:rPr>
              <a:t>EG ICD 11, DSM V CLASSIFICATIONS.</a:t>
            </a:r>
            <a:endParaRPr lang="en-US" sz="3500" dirty="0" smtClean="0">
              <a:solidFill>
                <a:srgbClr val="FF0000"/>
              </a:solidFill>
            </a:endParaRPr>
          </a:p>
          <a:p>
            <a:pPr marL="365760" indent="-256032" algn="just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US" dirty="0" smtClean="0"/>
          </a:p>
          <a:p>
            <a:pPr marL="365760" indent="-256032" algn="just"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THE TERM SYNDROME(DISORDER)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365760" indent="-256032" algn="just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 smtClean="0"/>
              <a:t>THERE ARE NO SPECIAL TESTS WHICH CONFIRM THE PRESENCE OF PARTICULAR MENTAL DISORDERS. </a:t>
            </a:r>
          </a:p>
          <a:p>
            <a:pPr marL="365760" indent="-256032" algn="just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US" dirty="0" smtClean="0"/>
          </a:p>
          <a:p>
            <a:pPr marL="365760" indent="-256032" algn="just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 smtClean="0"/>
              <a:t>HOWEVER, SPECIAL TESTS MAY BE USED TO EXCLUDE CERTAIN CONDITIONS.</a:t>
            </a:r>
          </a:p>
          <a:p>
            <a:pPr marL="621792" lvl="1" algn="just" eaLnBrk="1" fontAlgn="auto" hangingPunct="1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endParaRPr lang="en-US" sz="3200" dirty="0" smtClean="0">
              <a:solidFill>
                <a:srgbClr val="FF0000"/>
              </a:solidFill>
            </a:endParaRPr>
          </a:p>
          <a:p>
            <a:pPr marL="621792" lvl="1" algn="just" eaLnBrk="1" fontAlgn="auto" hangingPunct="1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en-US" sz="3200" dirty="0" smtClean="0">
                <a:solidFill>
                  <a:srgbClr val="FF0000"/>
                </a:solidFill>
              </a:rPr>
              <a:t> FOR EXAMPLE, NEUROIMAGING EXCLUDES BRAIN TUMOURS, WHICH MAY PRESENT WITH SIGNS AND SYMPTOMS SUGGESTING MAJOR DEPRESSION OR SCHIZOPHRENIA.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ANY TESTS FOR PSYCHIATRIC SYNDROMES/DISORDERS?</a:t>
            </a:r>
            <a:endParaRPr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138"/>
            <a:ext cx="4038600" cy="4525962"/>
          </a:xfrm>
        </p:spPr>
        <p:txBody>
          <a:bodyPr>
            <a:normAutofit fontScale="55000" lnSpcReduction="20000"/>
          </a:bodyPr>
          <a:lstStyle/>
          <a:p>
            <a:pPr marL="365760" indent="-256032" algn="just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 EXAMPLES </a:t>
            </a:r>
          </a:p>
          <a:p>
            <a:pPr marL="365760" indent="-256032" algn="just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 DISTURBANCES OF MOOD (</a:t>
            </a:r>
            <a:r>
              <a:rPr lang="en-US" dirty="0" smtClean="0"/>
              <a:t>SADNESS/DEPRESSION, ELATION/MANIA,FEAR/ANXIETY), </a:t>
            </a:r>
          </a:p>
          <a:p>
            <a:pPr marL="365760" indent="-256032" algn="just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 smtClean="0"/>
              <a:t>DISTURBANCES OF THOUGHT CONTENT=DELUSIONS (BELIEFS IN THE ABSENCE OF EVIDENCE, SUCH AS, THAT ONE IS BEING WATCHED BY ALIENS) FORM OF THOUGHT, CONTROL OF THOUGT,</a:t>
            </a:r>
          </a:p>
          <a:p>
            <a:pPr marL="365760" indent="-256032" algn="just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US" dirty="0"/>
          </a:p>
          <a:p>
            <a:pPr marL="365760" indent="-256032" algn="just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 smtClean="0"/>
              <a:t>AND DISTURBANCES IN THOUGHT PROCESSES (DISTRACTIBILITY OR INABILITY TO THINK IN ALOGICAL MANNER).</a:t>
            </a:r>
          </a:p>
          <a:p>
            <a:pPr marL="365760" indent="-256032" algn="just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 smtClean="0"/>
              <a:t>DISTURBANCES OF SPEECH-RATE,VOLUME,SPONTNEITY,</a:t>
            </a:r>
          </a:p>
          <a:p>
            <a:pPr marL="365760" indent="-256032" algn="just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US" dirty="0" smtClean="0"/>
          </a:p>
          <a:p>
            <a:pPr marL="365760" indent="-256032" algn="just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US" dirty="0"/>
          </a:p>
          <a:p>
            <a:pPr marL="365760" indent="-256032" algn="just"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en-US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138"/>
            <a:ext cx="4038600" cy="4525962"/>
          </a:xfrm>
        </p:spPr>
        <p:txBody>
          <a:bodyPr>
            <a:normAutofit fontScale="55000" lnSpcReduction="20000"/>
          </a:bodyPr>
          <a:lstStyle/>
          <a:p>
            <a:pPr marL="365760" indent="-256032" algn="just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 smtClean="0"/>
              <a:t>DISTURBANCES IN MOTOR ACTIVITY BEHAVIOUR = (SLOWED, RAPID OR BIZARRE MOVEMENT, OR INAPPROPRIATE CRYING OR LAUGHING) </a:t>
            </a:r>
          </a:p>
          <a:p>
            <a:pPr marL="365760" indent="-256032" algn="just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 smtClean="0"/>
              <a:t>DISTURBANCES OF PERCEPCEPTIONS  </a:t>
            </a:r>
          </a:p>
          <a:p>
            <a:pPr marL="365760" indent="-256032" algn="just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en-US" dirty="0" smtClean="0"/>
              <a:t>	HALLUCINATIONS (PERCEPTIONS IN THE ABSENCE OF STIMULI, SUCH ASHEARING VOICES WHEN NO ONE ELSE IS PRESENT). </a:t>
            </a:r>
          </a:p>
          <a:p>
            <a:pPr marL="365760" indent="-256032" algn="just"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en-US" dirty="0" smtClean="0"/>
          </a:p>
          <a:p>
            <a:pPr marL="365760" indent="-256032" algn="just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 smtClean="0"/>
              <a:t>COGNITIVE DISTURBANCES-INTELLECT,INSIGHT,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PSYCHIATRIC SIGNS AND SYMPTOMS(PSYCHOPATHOLOGY)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buFont typeface="Wingdings 3" pitchFamily="18" charset="2"/>
              <a:buNone/>
            </a:pPr>
            <a:r>
              <a:rPr lang="en-US" smtClean="0"/>
              <a:t>THE COMBINATION OF</a:t>
            </a:r>
          </a:p>
          <a:p>
            <a:pPr algn="just" eaLnBrk="1" hangingPunct="1"/>
            <a:r>
              <a:rPr lang="en-US" smtClean="0"/>
              <a:t>HISTORY</a:t>
            </a:r>
          </a:p>
          <a:p>
            <a:pPr algn="just" eaLnBrk="1" hangingPunct="1"/>
            <a:r>
              <a:rPr lang="en-US" smtClean="0"/>
              <a:t>CORROBORATIVE HISTORY</a:t>
            </a:r>
          </a:p>
          <a:p>
            <a:pPr algn="just" eaLnBrk="1" hangingPunct="1"/>
            <a:r>
              <a:rPr lang="en-US" smtClean="0"/>
              <a:t>SIGNS AND SYMPTOMS </a:t>
            </a:r>
          </a:p>
          <a:p>
            <a:pPr algn="just" eaLnBrk="1" hangingPunct="1"/>
            <a:r>
              <a:rPr lang="en-US" smtClean="0"/>
              <a:t>INVESTIGATIONS BIOPSYCHOSOSIAL MODEL TO EXCLUDE POSSIBLE ORGANIC CAUSES</a:t>
            </a:r>
          </a:p>
          <a:p>
            <a:pPr algn="just" eaLnBrk="1" hangingPunct="1"/>
            <a:endParaRPr lang="en-US" smtClean="0"/>
          </a:p>
          <a:p>
            <a:pPr algn="just" eaLnBrk="1" hangingPunct="1">
              <a:buFont typeface="Wingdings 3" pitchFamily="18" charset="2"/>
              <a:buNone/>
            </a:pPr>
            <a:r>
              <a:rPr lang="en-US" smtClean="0"/>
              <a:t>GIVES THE MOST ACCURATE DIAGNOSIS.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MAKING A DIAGNOSIS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DEFINE PSYCHIATRY AND ITS ORIGINS.</a:t>
            </a:r>
          </a:p>
          <a:p>
            <a:pPr eaLnBrk="1" hangingPunct="1"/>
            <a:r>
              <a:rPr lang="en-US" smtClean="0"/>
              <a:t>DEFINE HEALTH</a:t>
            </a:r>
          </a:p>
          <a:p>
            <a:pPr eaLnBrk="1" hangingPunct="1"/>
            <a:r>
              <a:rPr lang="en-US" smtClean="0"/>
              <a:t>DEFINE MENTAL HEALT</a:t>
            </a:r>
          </a:p>
          <a:p>
            <a:pPr eaLnBrk="1" hangingPunct="1"/>
            <a:r>
              <a:rPr lang="en-US" smtClean="0"/>
              <a:t>LIST THE SCOPE OF PSYCHIATRY</a:t>
            </a:r>
          </a:p>
          <a:p>
            <a:pPr eaLnBrk="1" hangingPunct="1"/>
            <a:r>
              <a:rPr lang="en-US" smtClean="0"/>
              <a:t>STUDENTS  ASSIGNMENT</a:t>
            </a:r>
          </a:p>
          <a:p>
            <a:pPr eaLnBrk="1" hangingPunct="1"/>
            <a:endParaRPr lang="en-US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OBJECTIVES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buFont typeface="Wingdings 3" pitchFamily="18" charset="2"/>
              <a:buNone/>
            </a:pPr>
            <a:r>
              <a:rPr lang="en-US" sz="1800" dirty="0" smtClean="0"/>
              <a:t>WHY?</a:t>
            </a:r>
          </a:p>
          <a:p>
            <a:pPr algn="just" eaLnBrk="1" hangingPunct="1">
              <a:buNone/>
            </a:pPr>
            <a:r>
              <a:rPr lang="en-US" sz="1800" dirty="0" smtClean="0"/>
              <a:t>TO ASSUME SICK ROLE    </a:t>
            </a:r>
            <a:r>
              <a:rPr lang="en-US" sz="1800" dirty="0" err="1" smtClean="0"/>
              <a:t>i</a:t>
            </a:r>
            <a:r>
              <a:rPr lang="en-US" sz="1800" dirty="0" smtClean="0"/>
              <a:t>. e</a:t>
            </a:r>
            <a:endParaRPr lang="en-US" sz="1800" dirty="0" smtClean="0"/>
          </a:p>
          <a:p>
            <a:pPr algn="just" eaLnBrk="1" hangingPunct="1"/>
            <a:r>
              <a:rPr lang="en-US" sz="1800" dirty="0" smtClean="0"/>
              <a:t>TO BE EXCUSED FROM THE USUAL RESPONSIBILITIES, SUCH AS GOING TO WORK, </a:t>
            </a:r>
          </a:p>
          <a:p>
            <a:pPr algn="just" eaLnBrk="1" hangingPunct="1"/>
            <a:r>
              <a:rPr lang="en-US" sz="1800" dirty="0" smtClean="0"/>
              <a:t>TO  GET UNDESERVED ATTENTION FROM THEIR FAMILIES AND </a:t>
            </a:r>
            <a:r>
              <a:rPr lang="en-US" sz="1800" dirty="0" smtClean="0"/>
              <a:t>IMPORTANT </a:t>
            </a:r>
            <a:r>
              <a:rPr lang="en-US" sz="1800" dirty="0" smtClean="0"/>
              <a:t>PEOPLE TO THEM </a:t>
            </a:r>
          </a:p>
          <a:p>
            <a:pPr algn="just" eaLnBrk="1" hangingPunct="1"/>
            <a:r>
              <a:rPr lang="en-US" sz="1800" dirty="0" smtClean="0"/>
              <a:t>PEOPLE (LIKE OURSELVES).COULD BE “MADE FOOLS OF” BY PEOPLE “PRETENDING” TO BE UNWELL.</a:t>
            </a:r>
          </a:p>
          <a:p>
            <a:pPr algn="just" eaLnBrk="1" hangingPunct="1"/>
            <a:endParaRPr lang="en-US" sz="1800" dirty="0" smtClean="0"/>
          </a:p>
          <a:p>
            <a:pPr algn="just" eaLnBrk="1" hangingPunct="1"/>
            <a:r>
              <a:rPr lang="en-US" sz="1800" dirty="0" smtClean="0"/>
              <a:t>CONCERN THAT PEOPLE MAY BE FAKING BEING UNWELL SEEMS TO BE GREATER IN THE CASE OF MENTAL DISORDERS THAN WITH OTHER MEDICAL DISORDERS.</a:t>
            </a:r>
          </a:p>
          <a:p>
            <a:pPr algn="just" eaLnBrk="1" hangingPunct="1"/>
            <a:endParaRPr lang="en-US" sz="1800" dirty="0" smtClean="0"/>
          </a:p>
          <a:p>
            <a:pPr algn="just" eaLnBrk="1" hangingPunct="1"/>
            <a:r>
              <a:rPr lang="en-US" sz="1800" dirty="0" smtClean="0"/>
              <a:t>THIS IS PROBABLY BECAUSE IN MENTAL DISORDERS, THERE IS LESS FOR THE OBSERVER TO OBSERVE.</a:t>
            </a:r>
          </a:p>
          <a:p>
            <a:pPr algn="just" eaLnBrk="1" hangingPunct="1"/>
            <a:endParaRPr lang="en-US" sz="1800" dirty="0" smtClean="0"/>
          </a:p>
          <a:p>
            <a:pPr algn="just" eaLnBrk="1" hangingPunct="1"/>
            <a:r>
              <a:rPr lang="en-US" sz="1800" dirty="0" smtClean="0"/>
              <a:t>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FAKING IT (MALINGERING)</a:t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65760" indent="-256032" algn="just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 smtClean="0"/>
              <a:t>WE ARE </a:t>
            </a:r>
          </a:p>
          <a:p>
            <a:pPr marL="971550" lvl="1" indent="-514350" algn="just" eaLnBrk="1" fontAlgn="auto" hangingPunct="1">
              <a:spcBef>
                <a:spcPts val="324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WHAT WE THINK</a:t>
            </a:r>
          </a:p>
          <a:p>
            <a:pPr marL="971550" lvl="1" indent="-514350" algn="just" eaLnBrk="1" fontAlgn="auto" hangingPunct="1">
              <a:spcBef>
                <a:spcPts val="324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FEEL AND DO. </a:t>
            </a:r>
          </a:p>
          <a:p>
            <a:pPr marL="971550" lvl="1" indent="-514350" algn="just" eaLnBrk="1" fontAlgn="auto" hangingPunct="1">
              <a:spcBef>
                <a:spcPts val="324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WE PICK UP REAL SIGNALS FROM THE EXTERNAL WORLD AND RESPOND APPROPRIATELY. </a:t>
            </a:r>
          </a:p>
          <a:p>
            <a:pPr marL="971550" lvl="1" indent="-514350" algn="just" eaLnBrk="1" fontAlgn="auto" hangingPunct="1">
              <a:spcBef>
                <a:spcPts val="324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THESE ABILITIES FORM OUR ESSENCE OR BEING,</a:t>
            </a:r>
          </a:p>
          <a:p>
            <a:pPr marL="971550" lvl="1" indent="-514350" algn="just" eaLnBrk="1" fontAlgn="auto" hangingPunct="1">
              <a:spcBef>
                <a:spcPts val="324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 THEY ARE CENTRAL TO OUR ABILITY TO FUNCTION LOGICALLY, INDEPENDENTLY AND IN ACCORDANCE WITH OUR OWN PLANS AND DECISIONS. </a:t>
            </a:r>
          </a:p>
          <a:p>
            <a:pPr marL="971550" lvl="1" indent="-514350" algn="just" eaLnBrk="1" fontAlgn="auto" hangingPunct="1">
              <a:spcBef>
                <a:spcPts val="324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THEY ENABLE US TO FUNCTION AS AUTONOMOUS (SELF-GOVERNING) INDIVIDUALS.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NORMAL MENTAL STATE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365760" indent="-256032" algn="just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 smtClean="0"/>
              <a:t> INTERFERE WITH THE INDIVIDUAL’S</a:t>
            </a:r>
          </a:p>
          <a:p>
            <a:pPr marL="514350" indent="-514350" algn="just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ABILITY  TO INTERPRET THE WORLD ACCURATELY, </a:t>
            </a:r>
          </a:p>
          <a:p>
            <a:pPr marL="514350" indent="-514350" algn="just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ABILITY  TO FEEL APPROPRIATE EMOTIONS, </a:t>
            </a:r>
          </a:p>
          <a:p>
            <a:pPr marL="514350" indent="-514350" algn="just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ABILITY  TO THINK, </a:t>
            </a:r>
          </a:p>
          <a:p>
            <a:pPr marL="514350" indent="-514350" algn="just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ABILITY  TO PLAN AND</a:t>
            </a:r>
          </a:p>
          <a:p>
            <a:pPr marL="514350" indent="-514350" algn="just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ABILITY</a:t>
            </a:r>
            <a:r>
              <a:rPr lang="en-US" dirty="0"/>
              <a:t> </a:t>
            </a:r>
            <a:r>
              <a:rPr lang="en-US" dirty="0" smtClean="0"/>
              <a:t>TO ACT APPROPRIATELY TO OUR EXTERNAL AND INTERNAL CIRCUMSTANCES. </a:t>
            </a:r>
          </a:p>
          <a:p>
            <a:pPr marL="514350" indent="-514350" algn="just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SENSE OF CONTROL, </a:t>
            </a:r>
          </a:p>
          <a:p>
            <a:pPr marL="514350" indent="-514350" algn="just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 SENSE OF AUTONOMY, OF BEING A HUMAN BEING. </a:t>
            </a:r>
          </a:p>
          <a:p>
            <a:pPr marL="514350" indent="-514350" algn="just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endParaRPr lang="en-US" dirty="0"/>
          </a:p>
          <a:p>
            <a:pPr marL="914400" lvl="1" indent="-514350" algn="just" eaLnBrk="1" fontAlgn="auto" hangingPunct="1">
              <a:spcBef>
                <a:spcPts val="324"/>
              </a:spcBef>
              <a:spcAft>
                <a:spcPts val="0"/>
              </a:spcAft>
              <a:buFont typeface="Verdana"/>
              <a:buNone/>
              <a:defRPr/>
            </a:pPr>
            <a:endParaRPr lang="en-US" dirty="0" smtClean="0"/>
          </a:p>
          <a:p>
            <a:pPr marL="914400" lvl="1" indent="-514350" algn="just" eaLnBrk="1" fontAlgn="auto" hangingPunct="1">
              <a:spcBef>
                <a:spcPts val="324"/>
              </a:spcBef>
              <a:spcAft>
                <a:spcPts val="0"/>
              </a:spcAft>
              <a:buFont typeface="Verdana"/>
              <a:buNone/>
              <a:defRPr/>
            </a:pPr>
            <a:r>
              <a:rPr lang="en-US" sz="4100" dirty="0" smtClean="0">
                <a:solidFill>
                  <a:srgbClr val="FF0000"/>
                </a:solidFill>
              </a:rPr>
              <a:t>IT IS UNCOMMON, BUT NOT IMPOSSIBLE, FOR PEOPLE TO FAKE THIS STATE.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EFFECTS OF MENTAL DISORDERS ON NORMAL MENTAL STATE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en-US" smtClean="0"/>
              <a:t>ARE MULTIFACTORIAL</a:t>
            </a:r>
          </a:p>
          <a:p>
            <a:pPr algn="just" eaLnBrk="1" hangingPunct="1"/>
            <a:r>
              <a:rPr lang="en-US" smtClean="0"/>
              <a:t>I.E  (MANY FACTORS CONTRIBUTE TO GENESIS).</a:t>
            </a:r>
          </a:p>
          <a:p>
            <a:pPr lvl="1" algn="just" eaLnBrk="1" hangingPunct="1"/>
            <a:r>
              <a:rPr lang="en-US" smtClean="0"/>
              <a:t>THESE INCLUDE BIOLOGICAL, PSYCHOLOGICAL AND SOCIAL FACTORS, WHICH ARE PULLED TOGETHER IN THE TERM “BIOPSYCHOSOCIAL”, CULTURAL FACTORS, </a:t>
            </a:r>
          </a:p>
          <a:p>
            <a:pPr algn="just" eaLnBrk="1" hangingPunct="1"/>
            <a:r>
              <a:rPr lang="en-US" smtClean="0"/>
              <a:t>WHICH CAN BE APPLIED TO BOTH CAUSE AND TREATMENT.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AETIOLOGY OF MENTAL DISORDERS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buFont typeface="Wingdings 3" pitchFamily="18" charset="2"/>
              <a:buNone/>
            </a:pPr>
            <a:r>
              <a:rPr lang="en-US" sz="2400" smtClean="0"/>
              <a:t>1. GENETIC (BIOLOGICAL) BASIS;</a:t>
            </a:r>
          </a:p>
          <a:p>
            <a:pPr algn="just" eaLnBrk="1" hangingPunct="1"/>
            <a:r>
              <a:rPr lang="en-US" sz="2400" smtClean="0"/>
              <a:t> 	THERE IS AN INHERITED GENETIC VULNERABILITY OR TENDENCY.</a:t>
            </a:r>
          </a:p>
          <a:p>
            <a:pPr lvl="1" algn="just" eaLnBrk="1" hangingPunct="1"/>
            <a:r>
              <a:rPr lang="en-US" sz="2000" smtClean="0"/>
              <a:t> SCHIZOPHRENIA IS A GOOD EXAMPLE. IF ONE MONOZYGOTIC TWIN (MONOZYGOTIC TWINS HAVE EXACTLY THE SAME GENES) DEVELOPS SCHIZOPHRENIA, THERE IS AT LEAST A 60% CHANCE THAT THE OTHER TWIN WILL ALSO DEVELOP THAT DISORDER. </a:t>
            </a:r>
            <a:r>
              <a:rPr lang="en-US" sz="2400" smtClean="0"/>
              <a:t> 40% OF THE OTHER TWINS DO NOT DEVELOP THE DISORDER. WHY?</a:t>
            </a:r>
          </a:p>
          <a:p>
            <a:pPr algn="just" eaLnBrk="1" hangingPunct="1">
              <a:buFont typeface="Wingdings 3" pitchFamily="18" charset="2"/>
              <a:buNone/>
            </a:pPr>
            <a:r>
              <a:rPr lang="en-US" sz="2400" smtClean="0"/>
              <a:t>2. OTHER FACTORS (PRESUMABLY ENVIRONMENTAL) ALSO PLAY A PART.</a:t>
            </a:r>
          </a:p>
          <a:p>
            <a:pPr algn="just" eaLnBrk="1" hangingPunct="1">
              <a:buFont typeface="Wingdings 3" pitchFamily="18" charset="2"/>
              <a:buNone/>
            </a:pPr>
            <a:r>
              <a:rPr lang="en-US" sz="2400" smtClean="0"/>
              <a:t>3. STRESS (PSYCHOLOGICAL) CAN CONTRIBUTE TO MENTAL DISORDERS.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AETIOLOGY OF MENTAL DISORDERS 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365760" indent="-256032" algn="just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 smtClean="0"/>
              <a:t>4. SOCIAL FACTORS MAY BE CONCEPTUALIZED AS A PARTICULAR SET OF CURRENT STRESSFUL EVENTS. </a:t>
            </a:r>
          </a:p>
          <a:p>
            <a:pPr marL="365760" indent="-256032" algn="just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 smtClean="0"/>
              <a:t>IT IS RECOGNISED THAT THE LOSS OF STATUS ASSOCIATED WITH LOSS OF EMPLOYMENT MAY TRIGGER A MENTAL DISORDER. </a:t>
            </a:r>
          </a:p>
          <a:p>
            <a:pPr marL="365760" indent="-256032" algn="just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US" dirty="0" smtClean="0"/>
          </a:p>
          <a:p>
            <a:pPr marL="365760" indent="-256032" algn="just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 smtClean="0"/>
              <a:t>IN ANOREXIA NERVOSA (EXCESSIVE PURPOSEFUL WEIGHT LOSS) </a:t>
            </a:r>
          </a:p>
          <a:p>
            <a:pPr marL="621792" lvl="1" algn="just" eaLnBrk="1" fontAlgn="auto" hangingPunct="1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en-US" dirty="0" smtClean="0"/>
              <a:t>THE IMPACT OF THE FASHION INDUSTRY, THE MEDIA AND PEER GROUPS ALL</a:t>
            </a:r>
          </a:p>
          <a:p>
            <a:pPr marL="621792" lvl="1" algn="just" eaLnBrk="1" fontAlgn="auto" hangingPunct="1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en-US" dirty="0" smtClean="0"/>
              <a:t> PROMOTE THINNESS, ENCOURAGING UNDUE ATTENTION BODY IMAGE AND EATING.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AETIOLOGY OF MENTAL DISORDERS 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en-US" smtClean="0"/>
              <a:t>FEW BRANCHES OF MEDICINE PROVIDE CURES. </a:t>
            </a:r>
          </a:p>
          <a:p>
            <a:pPr algn="just" eaLnBrk="1" hangingPunct="1"/>
            <a:r>
              <a:rPr lang="en-US" smtClean="0"/>
              <a:t>BUT MOST CHRONIC DISEASE, SUCH AS</a:t>
            </a:r>
          </a:p>
          <a:p>
            <a:pPr lvl="3" algn="just" eaLnBrk="1" hangingPunct="1"/>
            <a:r>
              <a:rPr lang="en-US" smtClean="0"/>
              <a:t>DIABETES AND </a:t>
            </a:r>
          </a:p>
          <a:p>
            <a:pPr lvl="3" algn="just" eaLnBrk="1" hangingPunct="1"/>
            <a:r>
              <a:rPr lang="en-US" smtClean="0"/>
              <a:t>HEART DISEASE, </a:t>
            </a:r>
          </a:p>
          <a:p>
            <a:pPr lvl="3" algn="just" eaLnBrk="1" hangingPunct="1"/>
            <a:r>
              <a:rPr lang="en-US" smtClean="0"/>
              <a:t>ARTHRITIS,ARE MANAGED RATHER THAN CURED.</a:t>
            </a:r>
          </a:p>
          <a:p>
            <a:pPr lvl="3" algn="just" eaLnBrk="1" hangingPunct="1"/>
            <a:endParaRPr lang="en-US" smtClean="0"/>
          </a:p>
          <a:p>
            <a:pPr algn="just" eaLnBrk="1" hangingPunct="1"/>
            <a:r>
              <a:rPr lang="en-US" smtClean="0"/>
              <a:t>THE TREATMENT OF MOST MENTAL DISORDERS IS AIMED AT </a:t>
            </a:r>
          </a:p>
          <a:p>
            <a:pPr lvl="1" algn="just" eaLnBrk="1" hangingPunct="1"/>
            <a:r>
              <a:rPr lang="en-US" smtClean="0"/>
              <a:t>PROVIDING RELIEF</a:t>
            </a:r>
          </a:p>
          <a:p>
            <a:pPr lvl="1" algn="just" eaLnBrk="1" hangingPunct="1"/>
            <a:r>
              <a:rPr lang="en-US" smtClean="0"/>
              <a:t>IMPROVING QUALITY OF LIFE.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TREATMENT OF MENTAL DISORDERS</a:t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endParaRPr lang="en-US" smtClean="0"/>
          </a:p>
          <a:p>
            <a:pPr algn="just" eaLnBrk="1" hangingPunct="1"/>
            <a:endParaRPr lang="en-US" smtClean="0"/>
          </a:p>
          <a:p>
            <a:pPr algn="just" eaLnBrk="1" hangingPunct="1"/>
            <a:r>
              <a:rPr lang="en-US" smtClean="0"/>
              <a:t>PSYCHOTHERAPY,</a:t>
            </a:r>
          </a:p>
          <a:p>
            <a:pPr algn="just" eaLnBrk="1" hangingPunct="1"/>
            <a:r>
              <a:rPr lang="en-US" smtClean="0"/>
              <a:t> MEDICATION,</a:t>
            </a:r>
          </a:p>
          <a:p>
            <a:pPr algn="just" eaLnBrk="1" hangingPunct="1"/>
            <a:r>
              <a:rPr lang="en-US" smtClean="0"/>
              <a:t> PHYSICAL TREATMENTS, ECT </a:t>
            </a:r>
          </a:p>
          <a:p>
            <a:pPr algn="just" eaLnBrk="1" hangingPunct="1"/>
            <a:r>
              <a:rPr lang="en-US" smtClean="0"/>
              <a:t>REHABILITATION.</a:t>
            </a:r>
          </a:p>
          <a:p>
            <a:pPr eaLnBrk="1" hangingPunct="1"/>
            <a:endParaRPr lang="en-US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TREATMENT OF MENTAL DISORDERS</a:t>
            </a:r>
            <a:endParaRPr 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365760" indent="-256032" algn="just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sz="11200" dirty="0" smtClean="0"/>
              <a:t>IS A FORM OF TREATMENT WHICH DEPENDS </a:t>
            </a:r>
            <a:endParaRPr lang="en-US" sz="11200" dirty="0"/>
          </a:p>
          <a:p>
            <a:pPr marL="621792" lvl="1" algn="just" eaLnBrk="1" fontAlgn="auto" hangingPunct="1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en-US" sz="10800" dirty="0" smtClean="0"/>
              <a:t>ON VERBAL INTERCHANGES BETWEEN THE </a:t>
            </a:r>
            <a:r>
              <a:rPr lang="en-US" sz="9600" dirty="0" smtClean="0"/>
              <a:t>PATIENT AND THERAPIST.</a:t>
            </a:r>
          </a:p>
          <a:p>
            <a:pPr marL="621792" lvl="1" algn="just" eaLnBrk="1" fontAlgn="auto" hangingPunct="1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en-US" sz="9600" dirty="0" smtClean="0"/>
              <a:t> IT IS “TALKING THERAPY”. </a:t>
            </a:r>
          </a:p>
          <a:p>
            <a:pPr marL="621792" lvl="1" algn="just" eaLnBrk="1" fontAlgn="auto" hangingPunct="1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endParaRPr lang="en-US" sz="9600" dirty="0" smtClean="0"/>
          </a:p>
          <a:p>
            <a:pPr marL="621792" lvl="1" algn="just" eaLnBrk="1" fontAlgn="auto" hangingPunct="1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endParaRPr lang="en-US" sz="9600" dirty="0" smtClean="0"/>
          </a:p>
          <a:p>
            <a:pPr marL="621792" lvl="1" algn="just" eaLnBrk="1" fontAlgn="auto" hangingPunct="1">
              <a:spcBef>
                <a:spcPts val="324"/>
              </a:spcBef>
              <a:spcAft>
                <a:spcPts val="0"/>
              </a:spcAft>
              <a:buFont typeface="Verdana"/>
              <a:buNone/>
              <a:defRPr/>
            </a:pPr>
            <a:r>
              <a:rPr lang="en-US" sz="9600" dirty="0" smtClean="0"/>
              <a:t>THERE ARE MANY FORMS</a:t>
            </a:r>
            <a:r>
              <a:rPr lang="en-US" sz="9800" dirty="0" smtClean="0"/>
              <a:t>. </a:t>
            </a:r>
          </a:p>
          <a:p>
            <a:pPr marL="621792" lvl="1" algn="just" eaLnBrk="1" fontAlgn="auto" hangingPunct="1">
              <a:spcBef>
                <a:spcPts val="324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9800" dirty="0" smtClean="0"/>
              <a:t>	PSYCHOANALYSIS</a:t>
            </a:r>
          </a:p>
          <a:p>
            <a:pPr marL="621792" lvl="1" algn="just" eaLnBrk="1" fontAlgn="auto" hangingPunct="1">
              <a:spcBef>
                <a:spcPts val="324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9600" dirty="0" smtClean="0"/>
              <a:t>COGNITIVE 	BEHAVIOUR THERAPY (CBT)</a:t>
            </a:r>
          </a:p>
          <a:p>
            <a:pPr marL="621792" lvl="1" algn="just" eaLnBrk="1" fontAlgn="auto" hangingPunct="1">
              <a:spcBef>
                <a:spcPts val="324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9600" dirty="0" smtClean="0"/>
              <a:t>OTHERS</a:t>
            </a:r>
          </a:p>
          <a:p>
            <a:pPr marL="621792" lvl="1" algn="just" eaLnBrk="1" fontAlgn="auto" hangingPunct="1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endParaRPr lang="en-US" sz="9600" dirty="0"/>
          </a:p>
          <a:p>
            <a:pPr marL="365760" indent="-256032" algn="just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US" dirty="0" smtClean="0"/>
          </a:p>
          <a:p>
            <a:pPr marL="365760" indent="-256032" algn="just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PSYCHOTHERAPY</a:t>
            </a:r>
            <a:endParaRPr 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621792" lvl="1" algn="just" eaLnBrk="1" fontAlgn="auto" hangingPunct="1">
              <a:spcBef>
                <a:spcPts val="324"/>
              </a:spcBef>
              <a:spcAft>
                <a:spcPts val="0"/>
              </a:spcAft>
              <a:buFont typeface="Verdana"/>
              <a:buNone/>
              <a:defRPr/>
            </a:pPr>
            <a:endParaRPr lang="en-US" sz="9600" dirty="0" smtClean="0"/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sz="9600" dirty="0" smtClean="0"/>
              <a:t>SEEKS TO DEAL WITH </a:t>
            </a:r>
          </a:p>
          <a:p>
            <a:pPr marL="621792" lvl="1" eaLnBrk="1" fontAlgn="auto" hangingPunct="1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en-US" sz="9200" dirty="0" smtClean="0"/>
              <a:t>MILD TO MODERATE ANXIETY,</a:t>
            </a:r>
          </a:p>
          <a:p>
            <a:pPr marL="621792" lvl="1" eaLnBrk="1" fontAlgn="auto" hangingPunct="1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en-US" sz="9200" dirty="0" smtClean="0"/>
              <a:t> DEPRESSION AND</a:t>
            </a:r>
          </a:p>
          <a:p>
            <a:pPr marL="621792" lvl="1" eaLnBrk="1" fontAlgn="auto" hangingPunct="1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en-US" sz="9200" dirty="0" smtClean="0"/>
              <a:t> PERSONALITY DISORDERS, </a:t>
            </a:r>
          </a:p>
          <a:p>
            <a:pPr marL="621792" lvl="1" eaLnBrk="1" fontAlgn="auto" hangingPunct="1">
              <a:spcBef>
                <a:spcPts val="324"/>
              </a:spcBef>
              <a:spcAft>
                <a:spcPts val="0"/>
              </a:spcAft>
              <a:buFont typeface="Verdana"/>
              <a:buNone/>
              <a:defRPr/>
            </a:pPr>
            <a:endParaRPr lang="en-US" sz="9200" dirty="0" smtClean="0"/>
          </a:p>
          <a:p>
            <a:pPr marL="621792" lvl="1" eaLnBrk="1" fontAlgn="auto" hangingPunct="1">
              <a:spcBef>
                <a:spcPts val="324"/>
              </a:spcBef>
              <a:spcAft>
                <a:spcPts val="0"/>
              </a:spcAft>
              <a:buFont typeface="Verdana"/>
              <a:buNone/>
              <a:defRPr/>
            </a:pPr>
            <a:r>
              <a:rPr lang="en-US" sz="9200" dirty="0" smtClean="0"/>
              <a:t>BY INVESTIGATING AND MODIFYING 	</a:t>
            </a:r>
          </a:p>
          <a:p>
            <a:pPr marL="621792" lvl="1" eaLnBrk="1" fontAlgn="auto" hangingPunct="1">
              <a:spcBef>
                <a:spcPts val="324"/>
              </a:spcBef>
              <a:spcAft>
                <a:spcPts val="0"/>
              </a:spcAft>
              <a:buFont typeface="Verdana"/>
              <a:buNone/>
              <a:defRPr/>
            </a:pPr>
            <a:endParaRPr lang="en-US" sz="9200" dirty="0" smtClean="0"/>
          </a:p>
          <a:p>
            <a:pPr marL="621792" lvl="1" eaLnBrk="1" fontAlgn="auto" hangingPunct="1">
              <a:spcBef>
                <a:spcPts val="324"/>
              </a:spcBef>
              <a:spcAft>
                <a:spcPts val="0"/>
              </a:spcAft>
              <a:buFont typeface="Verdana"/>
              <a:buNone/>
              <a:defRPr/>
            </a:pPr>
            <a:r>
              <a:rPr lang="en-US" sz="9200" dirty="0" smtClean="0"/>
              <a:t>FEELINGS AND BELIEFS WHICH HAVE </a:t>
            </a:r>
            <a:r>
              <a:rPr lang="en-US" sz="9600" dirty="0" smtClean="0"/>
              <a:t>THEIR ORIGIN IN THE EARLY YEARS OF LIFE, (AND ABOUT WHICH THE PATIENT IS NOT FULLY AWARE).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 </a:t>
            </a:r>
            <a:r>
              <a:rPr lang="en-US" dirty="0" smtClean="0"/>
              <a:t>PSYCHOANALYSIS (</a:t>
            </a:r>
            <a:r>
              <a:rPr lang="en-US" dirty="0" smtClean="0"/>
              <a:t>SIGMUD FREUD)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365760" indent="-256032" algn="just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b="1" dirty="0" smtClean="0"/>
              <a:t>“PSYCHIATRY”</a:t>
            </a:r>
            <a:r>
              <a:rPr lang="en-US" dirty="0" smtClean="0"/>
              <a:t>—ORIGIN OF TERM (1808).</a:t>
            </a:r>
          </a:p>
          <a:p>
            <a:pPr marL="365760" indent="-256032" algn="just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US" dirty="0"/>
          </a:p>
          <a:p>
            <a:pPr marL="365760" indent="-256032" algn="just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 smtClean="0"/>
              <a:t> JOHANN CHRISTIAN REIL (1759–1813), A PROFESSOR OF MEDICINE IN HALLE, GERMANY, COINED THE TERM “PSYCHIATRY” </a:t>
            </a:r>
          </a:p>
          <a:p>
            <a:pPr marL="365760" indent="-256032" algn="just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US" dirty="0"/>
          </a:p>
          <a:p>
            <a:pPr marL="365760" indent="-256032" algn="just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 smtClean="0"/>
              <a:t>TO MEAN THE THIRD ARM OF THE ART OF MEDICINE, NEXT TO PHYSIC (MEDICATION) AND SURGERY.</a:t>
            </a:r>
          </a:p>
          <a:p>
            <a:pPr marL="365760" indent="-256032" algn="just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US" dirty="0"/>
          </a:p>
          <a:p>
            <a:pPr marL="365760" indent="-256032" algn="just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 smtClean="0"/>
              <a:t> IN A JOURNAL OF BRIEF DURATION THAT HE AND JOHANN CHRISTOPH HOFFBAUER (1766–1827) HAD FOUNDED, </a:t>
            </a:r>
          </a:p>
          <a:p>
            <a:pPr marL="365760" indent="-256032" algn="just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en-US" dirty="0" smtClean="0"/>
              <a:t>CALLED</a:t>
            </a:r>
          </a:p>
          <a:p>
            <a:pPr marL="365760" indent="-256032" algn="just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i="1" dirty="0" smtClean="0"/>
              <a:t>CONTRIBUTIONS TO ENCOURAGING A METHOD OF TREATMENT USING MENTAL APPROACHES 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ORIGIN OF PSYCHIATRY</a:t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sz="11200" dirty="0" smtClean="0"/>
              <a:t>THIS</a:t>
            </a:r>
            <a:r>
              <a:rPr lang="en-US" sz="11200" dirty="0"/>
              <a:t> </a:t>
            </a:r>
            <a:r>
              <a:rPr lang="en-US" sz="11200" dirty="0" smtClean="0"/>
              <a:t>TREATMENT IS BEST SUITED TO MILD AND MODERATE MOOD AND PERSONALITY DISORDERS. 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US" sz="11200" dirty="0"/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sz="11200" dirty="0" smtClean="0"/>
              <a:t>IN CBT </a:t>
            </a:r>
          </a:p>
          <a:p>
            <a:pPr marL="621792" lvl="1" eaLnBrk="1" fontAlgn="auto" hangingPunct="1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en-US" sz="10800" dirty="0" smtClean="0"/>
              <a:t> THE FOCUS IS OFTEN </a:t>
            </a:r>
            <a:r>
              <a:rPr lang="en-US" sz="10800" dirty="0" smtClean="0"/>
              <a:t>ON THE </a:t>
            </a:r>
            <a:r>
              <a:rPr lang="en-US" sz="10800" dirty="0" smtClean="0"/>
              <a:t>SELF-DEFEATING BELIEFS WHICH PATIENTS HAVE COME </a:t>
            </a:r>
            <a:r>
              <a:rPr lang="en-US" sz="11200" dirty="0" smtClean="0"/>
              <a:t>TO ACCEPT.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dirty="0" smtClean="0"/>
              <a:t>COGNITIVE BEHAVIOUR THERAPY (CBT)</a:t>
            </a:r>
            <a:endParaRPr lang="en-US" sz="3600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365760" indent="-256032" algn="just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sz="5100" dirty="0" smtClean="0"/>
              <a:t>WIDELY USED IN THE TREATMENT OF MENTAL DISORDERS.</a:t>
            </a:r>
          </a:p>
          <a:p>
            <a:pPr marL="365760" indent="-256032" algn="just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sz="5100" dirty="0" smtClean="0"/>
              <a:t> NERVE CELLS CONNECT BETWEEN EACH OTHER THROUGH SYNAPSES </a:t>
            </a:r>
          </a:p>
          <a:p>
            <a:pPr marL="365760" indent="-256032" algn="just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sz="5100" dirty="0" smtClean="0"/>
              <a:t>AT THESE CONNECTIONS THE MESSAGE TRAVELS BY NEUROTRANSMITTERS .</a:t>
            </a:r>
          </a:p>
          <a:p>
            <a:pPr marL="365760" indent="-256032" algn="just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US" sz="5100" dirty="0"/>
          </a:p>
          <a:p>
            <a:pPr marL="365760" indent="-256032" algn="just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sz="5100" dirty="0" smtClean="0"/>
              <a:t> MOST PSYCHIATRIC MEDICATION ACTS BY </a:t>
            </a:r>
            <a:r>
              <a:rPr lang="en-US" sz="4700" dirty="0" smtClean="0"/>
              <a:t>INFLUENCING </a:t>
            </a:r>
          </a:p>
          <a:p>
            <a:pPr marL="365760" indent="-256032" algn="just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US" sz="4700" dirty="0"/>
          </a:p>
          <a:p>
            <a:pPr marL="621792" lvl="1" algn="just" eaLnBrk="1" fontAlgn="auto" hangingPunct="1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en-US" sz="4300" dirty="0" smtClean="0"/>
              <a:t>THE PRODUCTION, </a:t>
            </a:r>
          </a:p>
          <a:p>
            <a:pPr marL="621792" lvl="1" algn="just" eaLnBrk="1" fontAlgn="auto" hangingPunct="1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en-US" sz="4700" dirty="0" smtClean="0"/>
              <a:t>DESTRUCTION, </a:t>
            </a:r>
          </a:p>
          <a:p>
            <a:pPr marL="621792" lvl="1" algn="just" eaLnBrk="1" fontAlgn="auto" hangingPunct="1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en-US" sz="4700" dirty="0" smtClean="0"/>
              <a:t>RELEASE  OF NEUROTRANSMITTERS.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MEDICATION</a:t>
            </a:r>
            <a:endParaRPr lang="en-U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 algn="just" eaLnBrk="1" hangingPunct="1">
              <a:buFont typeface="Arial" charset="0"/>
              <a:buChar char="•"/>
            </a:pPr>
            <a:r>
              <a:rPr lang="en-US" sz="4700" smtClean="0"/>
              <a:t> </a:t>
            </a:r>
            <a:r>
              <a:rPr lang="en-US" smtClean="0"/>
              <a:t>HAVE A MORE DIRECT ACTION ON THE NERVE CELLS THEMSELVES;NERVE MODULATION</a:t>
            </a:r>
          </a:p>
          <a:p>
            <a:pPr marL="342900" lvl="1" indent="-342900" algn="just" eaLnBrk="1" hangingPunct="1">
              <a:buFont typeface="Arial" charset="0"/>
              <a:buChar char="•"/>
            </a:pPr>
            <a:endParaRPr lang="en-US" smtClean="0"/>
          </a:p>
          <a:p>
            <a:pPr algn="just" eaLnBrk="1" hangingPunct="1"/>
            <a:r>
              <a:rPr lang="en-US" sz="2800" smtClean="0"/>
              <a:t>ARE LIKELY TO BE OF THIS TYPE, OR TO INFLUENCE THE ENVIRONMENT IN WHICH THE CELLS OPERATE (PERHAPS BY MODIFYING LOCAL HORMONE LEVELS).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 MEDICATIONS OF THE FUTURE</a:t>
            </a:r>
            <a:endParaRPr lang="en-US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buFont typeface="Wingdings 3" pitchFamily="18" charset="2"/>
              <a:buNone/>
            </a:pPr>
            <a:r>
              <a:rPr lang="en-US" dirty="0" smtClean="0"/>
              <a:t>INCLUDE</a:t>
            </a:r>
          </a:p>
          <a:p>
            <a:pPr algn="just" eaLnBrk="1" hangingPunct="1"/>
            <a:r>
              <a:rPr lang="en-US" dirty="0" smtClean="0"/>
              <a:t> ELECTROCONVULSIVE THERAPY </a:t>
            </a:r>
          </a:p>
          <a:p>
            <a:pPr algn="just" eaLnBrk="1" hangingPunct="1"/>
            <a:r>
              <a:rPr lang="en-US" dirty="0" smtClean="0"/>
              <a:t> LIGHT THERAPY </a:t>
            </a:r>
          </a:p>
          <a:p>
            <a:pPr algn="just" eaLnBrk="1" hangingPunct="1"/>
            <a:r>
              <a:rPr lang="en-US" dirty="0" smtClean="0"/>
              <a:t>AND TRANSCRANIAL MAGNETIC STIMULATION (</a:t>
            </a:r>
            <a:r>
              <a:rPr lang="en-US" dirty="0" smtClean="0"/>
              <a:t>TMS).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OTHER PHYSICAL TREATMENTS</a:t>
            </a:r>
            <a:endParaRPr lang="en-US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en-US" dirty="0" smtClean="0"/>
              <a:t>IS THE STRONGEST ANTIDEPRESSANT AVAILABLE. </a:t>
            </a:r>
          </a:p>
          <a:p>
            <a:pPr algn="just" eaLnBrk="1" hangingPunct="1"/>
            <a:r>
              <a:rPr lang="en-US" dirty="0" smtClean="0"/>
              <a:t>THE PATIENT IS GIVEN AN ANAESTHETIC AND WHILE UNCONSCIOUS, A SMALL ELECTRIC CURRENT IS APPLIED TO THE </a:t>
            </a:r>
            <a:r>
              <a:rPr lang="en-US" dirty="0" smtClean="0"/>
              <a:t>HEAD.</a:t>
            </a:r>
          </a:p>
          <a:p>
            <a:pPr algn="just" eaLnBrk="1" hangingPunct="1"/>
            <a:r>
              <a:rPr lang="en-US" dirty="0" smtClean="0"/>
              <a:t>THIS  INDUCES A SEIZURE WHICH IS RESPOSIBLE FOR COMPLEX THERAPEUTIC EFFECTS. </a:t>
            </a:r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ELECTRCONVULSIVE THERAPY (ECT)</a:t>
            </a:r>
            <a:endParaRPr lang="en-US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en-US" dirty="0" smtClean="0"/>
              <a:t>TMS APPEARS TO BE AN EFFECTIVE TREATMENT OF MOOD DISORDER </a:t>
            </a:r>
          </a:p>
          <a:p>
            <a:pPr algn="just" eaLnBrk="1" hangingPunct="1"/>
            <a:r>
              <a:rPr lang="en-US" dirty="0" smtClean="0"/>
              <a:t> APPROVED AS A TREATMENT OF DEPRESSION IN THE USA BY THE FDA IN 2008. </a:t>
            </a:r>
            <a:r>
              <a:rPr lang="en-US" dirty="0" smtClean="0"/>
              <a:t>NOT AVAILABLE IN KENYA (2020)</a:t>
            </a:r>
            <a:endParaRPr lang="en-US" dirty="0" smtClean="0"/>
          </a:p>
          <a:p>
            <a:pPr algn="just" eaLnBrk="1" hangingPunct="1"/>
            <a:endParaRPr lang="en-US" dirty="0" smtClean="0"/>
          </a:p>
          <a:p>
            <a:pPr algn="just" eaLnBrk="1" hangingPunct="1"/>
            <a:r>
              <a:rPr lang="en-US" dirty="0" smtClean="0"/>
              <a:t>NO ANAESTHETHIA GIVEN </a:t>
            </a:r>
          </a:p>
          <a:p>
            <a:pPr lvl="1" algn="just" eaLnBrk="1" hangingPunct="1"/>
            <a:r>
              <a:rPr lang="en-US" dirty="0" smtClean="0"/>
              <a:t> TINY ELECTRICAL CURRENTS ARE PRODUCED IN LOCALIZED AREAS OF THE BRAIN USING ELECTROMAGNETIC APPARATUS.</a:t>
            </a:r>
          </a:p>
          <a:p>
            <a:pPr eaLnBrk="1" hangingPunct="1"/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TRANSCRANIAL MAGNETIC STIMULATION(TMS)</a:t>
            </a:r>
            <a:endParaRPr lang="en-US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365760" indent="-256032" algn="just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sz="4100" dirty="0" smtClean="0">
                <a:solidFill>
                  <a:srgbClr val="FF0000"/>
                </a:solidFill>
              </a:rPr>
              <a:t>MEANS A GRADUATED RETURN TO NORMAL ACTIVITIES AND INDEPENDENT  LIVING. </a:t>
            </a:r>
          </a:p>
          <a:p>
            <a:pPr marL="342900" lvl="1" indent="-342900" algn="just" eaLnBrk="1" fontAlgn="auto" hangingPunct="1">
              <a:spcBef>
                <a:spcPts val="324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TEACHING AND ENCOURAGEMENT ARE IMPORTANT TOOLS.</a:t>
            </a:r>
          </a:p>
          <a:p>
            <a:pPr marL="365760" indent="-256032" algn="just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 smtClean="0"/>
              <a:t>THE AIM OF REHABILITATION OF PEOPLE WITH MENTAL DISORDERS</a:t>
            </a:r>
          </a:p>
          <a:p>
            <a:pPr marL="621792" lvl="1" algn="just" eaLnBrk="1" fontAlgn="auto" hangingPunct="1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en-US" dirty="0" smtClean="0"/>
              <a:t>FEATURE A RETURN-TO-WORK PROGRAM. </a:t>
            </a:r>
          </a:p>
          <a:p>
            <a:pPr marL="621792" lvl="1" algn="just" eaLnBrk="1" fontAlgn="auto" hangingPunct="1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en-US" dirty="0" smtClean="0"/>
              <a:t>  MAY BE PROTRACTED, EXTENDING OVER YEARS.</a:t>
            </a:r>
          </a:p>
          <a:p>
            <a:pPr marL="621792" lvl="1" algn="just" eaLnBrk="1" fontAlgn="auto" hangingPunct="1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en-US" dirty="0" smtClean="0"/>
              <a:t> SUCH DISORDERS MAY NEED FOR HELP WITH DAILY LIVING ACTIVITIES, </a:t>
            </a:r>
          </a:p>
          <a:p>
            <a:pPr marL="859536" lvl="2" algn="just" eaLnBrk="1" fontAlgn="auto" hangingPunct="1">
              <a:spcAft>
                <a:spcPts val="0"/>
              </a:spcAft>
              <a:buFont typeface="Wingdings 2"/>
              <a:buChar char=""/>
              <a:defRPr/>
            </a:pPr>
            <a:r>
              <a:rPr lang="en-US" sz="3400" dirty="0" smtClean="0"/>
              <a:t>SUCH AS PERSONAL HYGIENE </a:t>
            </a:r>
          </a:p>
          <a:p>
            <a:pPr marL="859536" lvl="2" algn="just" eaLnBrk="1" fontAlgn="auto" hangingPunct="1">
              <a:spcAft>
                <a:spcPts val="0"/>
              </a:spcAft>
              <a:buFont typeface="Wingdings 2"/>
              <a:buChar char=""/>
              <a:defRPr/>
            </a:pPr>
            <a:r>
              <a:rPr lang="en-US" sz="3400" dirty="0" smtClean="0"/>
              <a:t>BUDGETING,</a:t>
            </a:r>
          </a:p>
          <a:p>
            <a:pPr marL="859536" lvl="2" algn="just" eaLnBrk="1" fontAlgn="auto" hangingPunct="1">
              <a:spcAft>
                <a:spcPts val="0"/>
              </a:spcAft>
              <a:buFont typeface="Wingdings 2"/>
              <a:buChar char=""/>
              <a:defRPr/>
            </a:pPr>
            <a:r>
              <a:rPr lang="en-US" sz="3400" dirty="0" smtClean="0"/>
              <a:t> RE-TRAINING IN SOCIAL SKILLS,</a:t>
            </a:r>
          </a:p>
          <a:p>
            <a:pPr marL="859536" lvl="2" algn="just" eaLnBrk="1" fontAlgn="auto" hangingPunct="1">
              <a:spcAft>
                <a:spcPts val="0"/>
              </a:spcAft>
              <a:buFont typeface="Wingdings 2"/>
              <a:buChar char=""/>
              <a:defRPr/>
            </a:pPr>
            <a:r>
              <a:rPr lang="en-US" sz="3400" dirty="0" smtClean="0"/>
              <a:t> SUPPORT WITH HOUSING,</a:t>
            </a:r>
          </a:p>
          <a:p>
            <a:pPr marL="859536" lvl="2" algn="just" eaLnBrk="1" fontAlgn="auto" hangingPunct="1">
              <a:spcAft>
                <a:spcPts val="0"/>
              </a:spcAft>
              <a:buFont typeface="Wingdings 2"/>
              <a:buChar char=""/>
              <a:defRPr/>
            </a:pPr>
            <a:r>
              <a:rPr lang="en-US" sz="3400" dirty="0" smtClean="0"/>
              <a:t> AND ASSISTANCE TO INCREASE THE QUALITY OF LIFE. 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US" sz="3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REHABILITATION</a:t>
            </a:r>
            <a:endParaRPr lang="en-US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en-US" sz="2800" smtClean="0"/>
              <a:t>A PSYCHIATRIST IS A QUALIFIED MEDICAL DOCTOR WHO HAS OBTAINED ADDITIONAL QUALIFICATIONS IN THE DIAGNOSIS AND TREATMENT OF MENTAL DISORDERS. </a:t>
            </a:r>
          </a:p>
          <a:p>
            <a:pPr algn="just" eaLnBrk="1" hangingPunct="1"/>
            <a:r>
              <a:rPr lang="en-US" sz="2800" smtClean="0"/>
              <a:t>PSYCHIATRIC TRAINING PROVIDES A BROAD UNDERSTANDING OF THE PSYCHOLOGICAL, SOCIAL AND BIOLOGICAL CONTRIBUTIONS TO THESE DISORDERS,AND ALL ASPECTS OF TREATMENT.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PSYCHIATRISTS AND MENTAL HEALTH TEAMS</a:t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en-US" smtClean="0"/>
              <a:t>CLINICAL PSYCHOLOGISTS,</a:t>
            </a:r>
          </a:p>
          <a:p>
            <a:pPr algn="just" eaLnBrk="1" hangingPunct="1"/>
            <a:r>
              <a:rPr lang="en-US" smtClean="0"/>
              <a:t>NURSES, </a:t>
            </a:r>
          </a:p>
          <a:p>
            <a:pPr algn="just" eaLnBrk="1" hangingPunct="1"/>
            <a:r>
              <a:rPr lang="en-US" smtClean="0"/>
              <a:t>OCCUPATIONAL THERAPISTS </a:t>
            </a:r>
          </a:p>
          <a:p>
            <a:pPr algn="just" eaLnBrk="1" hangingPunct="1"/>
            <a:r>
              <a:rPr lang="en-US" smtClean="0"/>
              <a:t>SOCIAL WORKERS. </a:t>
            </a:r>
          </a:p>
          <a:p>
            <a:pPr algn="just" eaLnBrk="1" hangingPunct="1"/>
            <a:r>
              <a:rPr lang="en-US" smtClean="0"/>
              <a:t>MEMBERS WHO HAVE SPECIAL KNOWLEDGE AND SKILL IN PLACING PEOPLE IN EMPLOYMENT.</a:t>
            </a:r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OTHER MEMBERS OF THE MENTAL HEALTH TEAM</a:t>
            </a:r>
            <a:endParaRPr lang="en-US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en-US" smtClean="0"/>
              <a:t>DO NOT HAVE MEDICAL TRAINING </a:t>
            </a:r>
          </a:p>
          <a:p>
            <a:pPr algn="just" eaLnBrk="1" hangingPunct="1"/>
            <a:r>
              <a:rPr lang="en-US" smtClean="0"/>
              <a:t>AND DO NOT ORDER MEDICAL INVESTIGATIONS OR PRESCRIBE MEDICAL TREATMENTS.</a:t>
            </a:r>
          </a:p>
          <a:p>
            <a:pPr algn="just" eaLnBrk="1" hangingPunct="1"/>
            <a:endParaRPr lang="en-US" smtClean="0"/>
          </a:p>
          <a:p>
            <a:pPr algn="just" eaLnBrk="1" hangingPunct="1"/>
            <a:r>
              <a:rPr lang="en-US" smtClean="0"/>
              <a:t> THEY ARE SKILLED IN PSYCHOLOGICAL TESTING AND USUALLY HAVE TRAINING IN TALKING THERAPIES SUCH AS COUNSELLING, PSYCHOTHERAPY AND BEHAVIOUR THERAPY.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CLINICAL PSYCHOLOGISTS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3" pitchFamily="18" charset="2"/>
              <a:buNone/>
            </a:pPr>
            <a:r>
              <a:rPr lang="en-US" smtClean="0"/>
              <a:t>PSYCHIATRY IS A BRANCH OF MEDICINE THAT DEALS WITH</a:t>
            </a:r>
          </a:p>
          <a:p>
            <a:pPr eaLnBrk="1" hangingPunct="1"/>
            <a:r>
              <a:rPr lang="en-US" smtClean="0"/>
              <a:t>STUDY</a:t>
            </a:r>
          </a:p>
          <a:p>
            <a:pPr eaLnBrk="1" hangingPunct="1"/>
            <a:r>
              <a:rPr lang="en-US" smtClean="0"/>
              <a:t>TREAMENT</a:t>
            </a:r>
          </a:p>
          <a:p>
            <a:pPr eaLnBrk="1" hangingPunct="1"/>
            <a:r>
              <a:rPr lang="en-US" smtClean="0"/>
              <a:t>AND PREVENTION OF MENTAL DISORDERS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WHAT IS PSYCHIATRY?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en-US" smtClean="0"/>
              <a:t>ARE THE MOST NUMEROUS GROUP AND FORM THE BACKBONE OF PSYCHIATRIC SERVICES. </a:t>
            </a:r>
          </a:p>
          <a:p>
            <a:pPr algn="just" eaLnBrk="1" hangingPunct="1"/>
            <a:r>
              <a:rPr lang="en-US" smtClean="0"/>
              <a:t>THEIR TRAINING IS BROAD AND THEY MAY DEVELOP SPECIALIZED INTERESTS. </a:t>
            </a:r>
          </a:p>
          <a:p>
            <a:pPr eaLnBrk="1" hangingPunct="1"/>
            <a:endParaRPr lang="en-US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PSYCHIATRIC NURSES</a:t>
            </a:r>
            <a:endParaRPr lang="en-US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en-US" smtClean="0"/>
              <a:t>HELP IN THE REHABILITATION OF PEOPLE WHO HAVE BEEN DAMAGED BY SEVERE MENTAL DISORDER.</a:t>
            </a:r>
          </a:p>
          <a:p>
            <a:pPr algn="just" eaLnBrk="1" hangingPunct="1"/>
            <a:r>
              <a:rPr lang="en-US" smtClean="0"/>
              <a:t>MENTAL HEALTH TEAMS PROVIDE COMPREHENSIVE CARE</a:t>
            </a:r>
          </a:p>
          <a:p>
            <a:pPr algn="just" eaLnBrk="1" hangingPunct="1"/>
            <a:r>
              <a:rPr lang="en-US" smtClean="0"/>
              <a:t> BUT THEY ARE EXPENSIVE AND ARE USUALLY PROVIDED ONLY BY GOVERNMENTS.</a:t>
            </a:r>
          </a:p>
          <a:p>
            <a:pPr eaLnBrk="1" hangingPunct="1"/>
            <a:endParaRPr lang="en-US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OCCUPATIONAL</a:t>
            </a:r>
            <a:br>
              <a:rPr lang="en-US" dirty="0" smtClean="0"/>
            </a:br>
            <a:r>
              <a:rPr lang="en-US" dirty="0" smtClean="0"/>
              <a:t>THERAPISTS</a:t>
            </a:r>
            <a:endParaRPr lang="en-US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buFont typeface="Wingdings 3" pitchFamily="18" charset="2"/>
              <a:buNone/>
            </a:pPr>
            <a:r>
              <a:rPr lang="en-US" dirty="0" smtClean="0"/>
              <a:t>MEDICAL MODEL IS “THE PROCESS WHEREBY, </a:t>
            </a:r>
          </a:p>
          <a:p>
            <a:pPr lvl="1" algn="just" eaLnBrk="1" hangingPunct="1"/>
            <a:r>
              <a:rPr lang="en-US" dirty="0" smtClean="0"/>
              <a:t>INFORMED BY THE BEST AVAILABLE </a:t>
            </a:r>
            <a:r>
              <a:rPr lang="en-US" dirty="0" smtClean="0"/>
              <a:t>EVIDENCE (</a:t>
            </a:r>
            <a:r>
              <a:rPr lang="en-US" dirty="0" smtClean="0"/>
              <a:t>HISTORY,INVESTIGATIONS,TREATMENT)</a:t>
            </a:r>
          </a:p>
          <a:p>
            <a:pPr lvl="1" algn="just" eaLnBrk="1" hangingPunct="1"/>
            <a:r>
              <a:rPr lang="en-US" dirty="0" smtClean="0"/>
              <a:t>DOCTORS ADVISE ON</a:t>
            </a:r>
          </a:p>
          <a:p>
            <a:pPr lvl="1" algn="just" eaLnBrk="1" hangingPunct="1"/>
            <a:r>
              <a:rPr lang="en-US" dirty="0" smtClean="0"/>
              <a:t>COORDINATE </a:t>
            </a:r>
          </a:p>
          <a:p>
            <a:pPr lvl="1" algn="just" eaLnBrk="1" hangingPunct="1"/>
            <a:r>
              <a:rPr lang="en-US" dirty="0" smtClean="0"/>
              <a:t>AND DELIVER </a:t>
            </a:r>
            <a:r>
              <a:rPr lang="en-US" dirty="0" smtClean="0"/>
              <a:t>INTERVENTIONS FOR HEALTH IMPROVEMENT”. </a:t>
            </a:r>
          </a:p>
          <a:p>
            <a:pPr lvl="1" algn="just" eaLnBrk="1" hangingPunct="1"/>
            <a:endParaRPr lang="en-US" dirty="0" smtClean="0"/>
          </a:p>
          <a:p>
            <a:pPr lvl="1" algn="just" eaLnBrk="1" hangingPunct="1"/>
            <a:r>
              <a:rPr lang="en-US" dirty="0" smtClean="0"/>
              <a:t> SUMMARISED BY  </a:t>
            </a:r>
            <a:r>
              <a:rPr lang="en-US" dirty="0" smtClean="0">
                <a:solidFill>
                  <a:srgbClr val="FF0000"/>
                </a:solidFill>
              </a:rPr>
              <a:t>“DOES IT WORK?”WHATEVER YOU ARE </a:t>
            </a:r>
            <a:r>
              <a:rPr lang="en-US" dirty="0" smtClean="0">
                <a:solidFill>
                  <a:srgbClr val="FF0000"/>
                </a:solidFill>
              </a:rPr>
              <a:t>DOING?.</a:t>
            </a:r>
            <a:endParaRPr lang="en-US" dirty="0" smtClean="0">
              <a:solidFill>
                <a:srgbClr val="FF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THE MEDICAL MODEL CONCEPT IN PHSYCHIATRY</a:t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THIS LECTURE HAS GROSSED THROUGH MOST AREAS THAT PSYCHIATRY AS A SPECIALITY ENGAGES IN </a:t>
            </a:r>
          </a:p>
          <a:p>
            <a:pPr eaLnBrk="1" hangingPunct="1"/>
            <a:r>
              <a:rPr lang="en-US" dirty="0" smtClean="0"/>
              <a:t>THE  STUDENT IS EXPECTED </a:t>
            </a:r>
            <a:r>
              <a:rPr lang="en-US" smtClean="0"/>
              <a:t>TO </a:t>
            </a:r>
            <a:r>
              <a:rPr lang="en-US" smtClean="0"/>
              <a:t>RE AD </a:t>
            </a:r>
            <a:r>
              <a:rPr lang="en-US" dirty="0" smtClean="0"/>
              <a:t>ON EVERY AREA </a:t>
            </a:r>
            <a:r>
              <a:rPr lang="en-US" dirty="0" smtClean="0"/>
              <a:t> HIGHLGTED. AFTER SPECIFIC LECTURES HAVE BEEN  DELIVERED.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CONCLUSION</a:t>
            </a:r>
            <a:endParaRPr lang="en-US" dirty="0"/>
          </a:p>
        </p:txBody>
      </p:sp>
    </p:spTree>
  </p:cSld>
  <p:clrMapOvr>
    <a:masterClrMapping/>
  </p:clrMapOvr>
  <p:transition>
    <p:dissolv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en-US" smtClean="0"/>
              <a:t>THE WORLD HEALTH ORGANIZATION (WHO) DEFINES HEALTH AS </a:t>
            </a:r>
          </a:p>
          <a:p>
            <a:pPr algn="just" eaLnBrk="1" hangingPunct="1"/>
            <a:endParaRPr lang="en-US" smtClean="0">
              <a:solidFill>
                <a:srgbClr val="FF0000"/>
              </a:solidFill>
            </a:endParaRPr>
          </a:p>
          <a:p>
            <a:pPr algn="just" eaLnBrk="1" hangingPunct="1"/>
            <a:r>
              <a:rPr lang="en-US" smtClean="0">
                <a:solidFill>
                  <a:srgbClr val="FF0000"/>
                </a:solidFill>
              </a:rPr>
              <a:t>“</a:t>
            </a:r>
            <a:r>
              <a:rPr lang="en-US" i="1" smtClean="0">
                <a:solidFill>
                  <a:srgbClr val="FF0000"/>
                </a:solidFill>
              </a:rPr>
              <a:t>NOT MERELY THE ABSENCE OF DISEASE OR INFIRMITY’, BUT RATHER,</a:t>
            </a:r>
            <a:r>
              <a:rPr lang="en-US" smtClean="0">
                <a:solidFill>
                  <a:srgbClr val="FF0000"/>
                </a:solidFill>
              </a:rPr>
              <a:t> “A</a:t>
            </a:r>
            <a:r>
              <a:rPr lang="en-US" i="1" smtClean="0">
                <a:solidFill>
                  <a:srgbClr val="FF0000"/>
                </a:solidFill>
              </a:rPr>
              <a:t> STATE OF COMPLETE PHYSICAL, </a:t>
            </a:r>
            <a:r>
              <a:rPr lang="en-US" b="1" i="1" u="sng" smtClean="0">
                <a:solidFill>
                  <a:srgbClr val="FF0000"/>
                </a:solidFill>
              </a:rPr>
              <a:t>MENTAL</a:t>
            </a:r>
            <a:r>
              <a:rPr lang="en-US" i="1" smtClean="0">
                <a:solidFill>
                  <a:srgbClr val="FF0000"/>
                </a:solidFill>
              </a:rPr>
              <a:t> AND SOCIAL WELL-BEING” </a:t>
            </a:r>
            <a:r>
              <a:rPr lang="en-US" smtClean="0">
                <a:solidFill>
                  <a:srgbClr val="FF0000"/>
                </a:solidFill>
              </a:rPr>
              <a:t>(2001: 3).</a:t>
            </a:r>
          </a:p>
          <a:p>
            <a:pPr algn="just" eaLnBrk="1" hangingPunct="1"/>
            <a:r>
              <a:rPr lang="en-US" smtClean="0"/>
              <a:t>HENCE THE IMPORTANCE OF PSYCHIATRY IN CONTRIBUTION TO HEALTH</a:t>
            </a:r>
          </a:p>
          <a:p>
            <a:pPr eaLnBrk="1" hangingPunct="1"/>
            <a:endParaRPr lang="en-US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DEFINE HEALTH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TERMS </a:t>
            </a:r>
          </a:p>
          <a:p>
            <a:pPr lvl="1" eaLnBrk="1" hangingPunct="1"/>
            <a:r>
              <a:rPr lang="en-US" b="1" smtClean="0"/>
              <a:t>MENTAL DISORDER, </a:t>
            </a:r>
          </a:p>
          <a:p>
            <a:pPr lvl="1" eaLnBrk="1" hangingPunct="1"/>
            <a:r>
              <a:rPr lang="en-US" b="1" smtClean="0"/>
              <a:t>PSYCHIATRIC DISORDER, </a:t>
            </a:r>
          </a:p>
          <a:p>
            <a:pPr lvl="1" eaLnBrk="1" hangingPunct="1"/>
            <a:r>
              <a:rPr lang="en-US" b="1" smtClean="0"/>
              <a:t>PSYCHOLOGICAL ILLNESS</a:t>
            </a:r>
          </a:p>
          <a:p>
            <a:pPr lvl="1" eaLnBrk="1" hangingPunct="1"/>
            <a:endParaRPr lang="en-US" b="1" smtClean="0"/>
          </a:p>
          <a:p>
            <a:pPr lvl="1" eaLnBrk="1" hangingPunct="1">
              <a:buFont typeface="Verdana" pitchFamily="34" charset="0"/>
              <a:buNone/>
            </a:pPr>
            <a:r>
              <a:rPr lang="en-US" b="1" smtClean="0">
                <a:solidFill>
                  <a:srgbClr val="FF0000"/>
                </a:solidFill>
              </a:rPr>
              <a:t>ARE SIMILAR</a:t>
            </a:r>
          </a:p>
          <a:p>
            <a:pPr lvl="1" eaLnBrk="1" hangingPunct="1">
              <a:buFont typeface="Verdana" pitchFamily="34" charset="0"/>
              <a:buNone/>
            </a:pPr>
            <a:endParaRPr lang="en-US" b="1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INTRODUCTON TO PSYCHIATRY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 smtClean="0"/>
              <a:t> REFER TO A GROUP OF RECOGNIZED MEDICAL CONDITIONS IN WHICH 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US" dirty="0" smtClean="0"/>
          </a:p>
          <a:p>
            <a:pPr marL="365760" indent="-256032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en-US" dirty="0" smtClean="0"/>
              <a:t>THE CENTRAL FEATURE IS PSYCHOLOGICAL DISTRESS OR DISABILITY.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en-US" dirty="0" smtClean="0"/>
              <a:t> THERE IS UNIVERSAL AGREEMENT ABOUT THE SPECIFIC DISORDERS WHICH ARE COVERED BY THESE UMBRELLAS. 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en-US" dirty="0" smtClean="0"/>
          </a:p>
          <a:p>
            <a:pPr marL="365760" indent="-256032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en-US" dirty="0" smtClean="0"/>
              <a:t>THERE IS AGREEMENT, FOR EXAMPLE, THAT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en-US" dirty="0" smtClean="0"/>
          </a:p>
          <a:p>
            <a:pPr marL="621792" lvl="1" eaLnBrk="1" fontAlgn="auto" hangingPunct="1">
              <a:spcBef>
                <a:spcPts val="324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dirty="0" smtClean="0"/>
              <a:t> SCHIZOPHRENIA, </a:t>
            </a:r>
          </a:p>
          <a:p>
            <a:pPr marL="621792" lvl="1" eaLnBrk="1" fontAlgn="auto" hangingPunct="1">
              <a:spcBef>
                <a:spcPts val="324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dirty="0" smtClean="0"/>
              <a:t>BIPOLAR DISORDER,</a:t>
            </a:r>
          </a:p>
          <a:p>
            <a:pPr marL="621792" lvl="1" eaLnBrk="1" fontAlgn="auto" hangingPunct="1">
              <a:spcBef>
                <a:spcPts val="324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dirty="0" smtClean="0"/>
              <a:t>MAJOR DEPRESSIVE DISORDER </a:t>
            </a:r>
          </a:p>
          <a:p>
            <a:pPr marL="621792" lvl="1" eaLnBrk="1" fontAlgn="auto" hangingPunct="1">
              <a:spcBef>
                <a:spcPts val="324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dirty="0" smtClean="0"/>
              <a:t>AND OBSESSIVE-COMPULSIVE DISORDER </a:t>
            </a:r>
          </a:p>
          <a:p>
            <a:pPr marL="621792" lvl="1" eaLnBrk="1" fontAlgn="auto" hangingPunct="1">
              <a:spcBef>
                <a:spcPts val="324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endParaRPr lang="en-US" dirty="0" smtClean="0"/>
          </a:p>
          <a:p>
            <a:pPr marL="621792" lvl="1" eaLnBrk="1" fontAlgn="auto" hangingPunct="1">
              <a:spcBef>
                <a:spcPts val="324"/>
              </a:spcBef>
              <a:spcAft>
                <a:spcPts val="0"/>
              </a:spcAft>
              <a:buFont typeface="Verdana"/>
              <a:buNone/>
              <a:defRPr/>
            </a:pPr>
            <a:r>
              <a:rPr lang="en-US" dirty="0" smtClean="0"/>
              <a:t>ARE AMONG THE MANY MENTAL  DISORDERS.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PSYCHIATRIC DISORDER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en-US" smtClean="0"/>
              <a:t>DUE TO LACK OF A SOUND DEFINITION OF PSYCHIATRY</a:t>
            </a:r>
          </a:p>
          <a:p>
            <a:pPr algn="just" eaLnBrk="1" hangingPunct="1"/>
            <a:endParaRPr lang="en-US" smtClean="0"/>
          </a:p>
          <a:p>
            <a:pPr algn="just" eaLnBrk="1" hangingPunct="1"/>
            <a:r>
              <a:rPr lang="en-US" smtClean="0"/>
              <a:t> WE NEED TO BE ALERT TO THE DANGER OF 	</a:t>
            </a:r>
          </a:p>
          <a:p>
            <a:pPr lvl="1" algn="just" eaLnBrk="1" hangingPunct="1"/>
            <a:r>
              <a:rPr lang="en-US" smtClean="0"/>
              <a:t>MAKING ALL FORMS OF HUMAN EXPERIENCE (SUCH AS NORMAL DISAPPOINTMENT) INTO MENTAL DISORDERS.</a:t>
            </a:r>
          </a:p>
          <a:p>
            <a:pPr lvl="1" algn="just" eaLnBrk="1" hangingPunct="1"/>
            <a:r>
              <a:rPr lang="en-US" smtClean="0"/>
              <a:t>HENCE THE INTODUCTION OF CLASSIFICATION SYSTEMS (DSM/ICD)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INTRODUCTON TO PSYCHIATRY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365760" indent="-256032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en-US" dirty="0" smtClean="0">
                <a:solidFill>
                  <a:srgbClr val="FF0000"/>
                </a:solidFill>
              </a:rPr>
              <a:t>THE ROLE OF CLASSIFICATIONS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en-US" dirty="0" smtClean="0"/>
              <a:t>THE DIAGNOSTIC AND STATISTICAL MANUAL OF MENTAL </a:t>
            </a:r>
            <a:r>
              <a:rPr lang="en-US" dirty="0" smtClean="0"/>
              <a:t>DISORDERS IS TO </a:t>
            </a:r>
            <a:r>
              <a:rPr lang="en-US" dirty="0" smtClean="0"/>
              <a:t>STANDARDIZE DIAGNOSIS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 smtClean="0"/>
              <a:t> </a:t>
            </a:r>
            <a:r>
              <a:rPr lang="en-US" b="1" i="1" dirty="0" smtClean="0"/>
              <a:t>DSM-1 </a:t>
            </a:r>
            <a:r>
              <a:rPr lang="en-US" dirty="0"/>
              <a:t>in 1952 </a:t>
            </a:r>
            <a:endParaRPr lang="en-US" dirty="0" smtClean="0"/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b="1" i="1" dirty="0"/>
              <a:t>DSM-II </a:t>
            </a:r>
            <a:r>
              <a:rPr lang="en-US" dirty="0"/>
              <a:t>in </a:t>
            </a:r>
            <a:r>
              <a:rPr lang="en-US" dirty="0" smtClean="0"/>
              <a:t>1968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 smtClean="0"/>
              <a:t> </a:t>
            </a:r>
            <a:r>
              <a:rPr lang="en-US" b="1" i="1" dirty="0"/>
              <a:t>DSM-III </a:t>
            </a:r>
            <a:r>
              <a:rPr lang="en-US" dirty="0"/>
              <a:t>(1980</a:t>
            </a:r>
            <a:r>
              <a:rPr lang="en-US" dirty="0" smtClean="0"/>
              <a:t>)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b="1" i="1" dirty="0"/>
              <a:t>DSM-III-R </a:t>
            </a:r>
            <a:r>
              <a:rPr lang="en-US" dirty="0"/>
              <a:t>in 1987 </a:t>
            </a:r>
            <a:endParaRPr lang="en-US" dirty="0" smtClean="0"/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b="1" i="1" dirty="0"/>
              <a:t>DSM-IV </a:t>
            </a:r>
            <a:r>
              <a:rPr lang="en-US" dirty="0"/>
              <a:t>(1994</a:t>
            </a:r>
            <a:r>
              <a:rPr lang="en-US" dirty="0" smtClean="0"/>
              <a:t>)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b="1" i="1" dirty="0" smtClean="0"/>
              <a:t>DSM-IV TR(</a:t>
            </a:r>
            <a:r>
              <a:rPr lang="en-US" dirty="0" smtClean="0"/>
              <a:t>2000.</a:t>
            </a:r>
            <a:r>
              <a:rPr lang="en-US" b="1" i="1" dirty="0" smtClean="0"/>
              <a:t>)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b="1" i="1" dirty="0" smtClean="0"/>
              <a:t>DSM V(2013)</a:t>
            </a:r>
            <a:endParaRPr lang="en-US" dirty="0" smtClean="0"/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INTRODUCTON TO PSYCHIATRY-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562</TotalTime>
  <Words>1915</Words>
  <Application>Microsoft Office PowerPoint</Application>
  <PresentationFormat>On-screen Show (4:3)</PresentationFormat>
  <Paragraphs>316</Paragraphs>
  <Slides>43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51" baseType="lpstr">
      <vt:lpstr>Arial</vt:lpstr>
      <vt:lpstr>Lucida Sans Unicode</vt:lpstr>
      <vt:lpstr>Wingdings 3</vt:lpstr>
      <vt:lpstr>Verdana</vt:lpstr>
      <vt:lpstr>Wingdings 2</vt:lpstr>
      <vt:lpstr>Calibri</vt:lpstr>
      <vt:lpstr>Wingdings</vt:lpstr>
      <vt:lpstr>Concourse</vt:lpstr>
      <vt:lpstr>INTRODUCTION TO PSYCHIATRY</vt:lpstr>
      <vt:lpstr>OBJECTIVES</vt:lpstr>
      <vt:lpstr>ORIGIN OF PSYCHIATRY </vt:lpstr>
      <vt:lpstr>WHAT IS PSYCHIATRY?</vt:lpstr>
      <vt:lpstr>DEFINE HEALTH</vt:lpstr>
      <vt:lpstr>INTRODUCTON TO PSYCHIATRY</vt:lpstr>
      <vt:lpstr>PSYCHIATRIC DISORDER</vt:lpstr>
      <vt:lpstr>INTRODUCTON TO PSYCHIATRY</vt:lpstr>
      <vt:lpstr>INTRODUCTON TO PSYCHIATRY-</vt:lpstr>
      <vt:lpstr>CURRENT CLASSIFICATION SYSTEMS 1 (AMERICAN VERSIONS)</vt:lpstr>
      <vt:lpstr>CURRENT CLASSIFICATION SYSTEMS 2 (ICD 11)</vt:lpstr>
      <vt:lpstr>BASIS OF CLASSIFICATION </vt:lpstr>
      <vt:lpstr>         CHALLENGES IN CLASSIFICATION          </vt:lpstr>
      <vt:lpstr>SYMPTOMS, SIGNS AND SYNDROMES </vt:lpstr>
      <vt:lpstr>  SIGNS AND SYNDROMES SYMPTOMS   </vt:lpstr>
      <vt:lpstr>THE TERM SYNDROME(DISORDER)</vt:lpstr>
      <vt:lpstr>ANY TESTS FOR PSYCHIATRIC SYNDROMES/DISORDERS?</vt:lpstr>
      <vt:lpstr>PSYCHIATRIC SIGNS AND SYMPTOMS(PSYCHOPATHOLOGY)</vt:lpstr>
      <vt:lpstr>MAKING A DIAGNOSIS</vt:lpstr>
      <vt:lpstr>FAKING IT (MALINGERING) </vt:lpstr>
      <vt:lpstr>NORMAL MENTAL STATE</vt:lpstr>
      <vt:lpstr>EFFECTS OF MENTAL DISORDERS ON NORMAL MENTAL STATE</vt:lpstr>
      <vt:lpstr>AETIOLOGY OF MENTAL DISORDERS</vt:lpstr>
      <vt:lpstr>AETIOLOGY OF MENTAL DISORDERS 1</vt:lpstr>
      <vt:lpstr>AETIOLOGY OF MENTAL DISORDERS 2</vt:lpstr>
      <vt:lpstr>TREATMENT OF MENTAL DISORDERS </vt:lpstr>
      <vt:lpstr>TREATMENT OF MENTAL DISORDERS</vt:lpstr>
      <vt:lpstr>PSYCHOTHERAPY</vt:lpstr>
      <vt:lpstr> PSYCHOANALYSIS (SIGMUD FREUD)</vt:lpstr>
      <vt:lpstr>COGNITIVE BEHAVIOUR THERAPY (CBT)</vt:lpstr>
      <vt:lpstr>MEDICATION</vt:lpstr>
      <vt:lpstr> MEDICATIONS OF THE FUTURE</vt:lpstr>
      <vt:lpstr>OTHER PHYSICAL TREATMENTS</vt:lpstr>
      <vt:lpstr>ELECTRCONVULSIVE THERAPY (ECT)</vt:lpstr>
      <vt:lpstr>TRANSCRANIAL MAGNETIC STIMULATION(TMS)</vt:lpstr>
      <vt:lpstr>REHABILITATION</vt:lpstr>
      <vt:lpstr> PSYCHIATRISTS AND MENTAL HEALTH TEAMS </vt:lpstr>
      <vt:lpstr>OTHER MEMBERS OF THE MENTAL HEALTH TEAM</vt:lpstr>
      <vt:lpstr>CLINICAL PSYCHOLOGISTS</vt:lpstr>
      <vt:lpstr>PSYCHIATRIC NURSES</vt:lpstr>
      <vt:lpstr>OCCUPATIONAL THERAPISTS</vt:lpstr>
      <vt:lpstr> THE MEDICAL MODEL CONCEPT IN PHSYCHIATRY </vt:lpstr>
      <vt:lpstr>CONCLUSION</vt:lpstr>
    </vt:vector>
  </TitlesOfParts>
  <Company>Personal Computer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Dr. Mburu</dc:creator>
  <cp:lastModifiedBy>Dr. Mburu</cp:lastModifiedBy>
  <cp:revision>91</cp:revision>
  <dcterms:created xsi:type="dcterms:W3CDTF">2020-03-15T15:34:25Z</dcterms:created>
  <dcterms:modified xsi:type="dcterms:W3CDTF">2020-05-26T11:35:34Z</dcterms:modified>
</cp:coreProperties>
</file>