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80" r:id="rId5"/>
    <p:sldId id="281" r:id="rId6"/>
    <p:sldId id="282" r:id="rId7"/>
    <p:sldId id="278" r:id="rId8"/>
    <p:sldId id="283"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0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pPr>
              <a:defRPr/>
            </a:pPr>
            <a:endParaRPr lang="en-US"/>
          </a:p>
        </p:txBody>
      </p:sp>
      <p:sp>
        <p:nvSpPr>
          <p:cNvPr id="5122"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US"/>
              <a:t>Click to edit Master title style</a:t>
            </a:r>
          </a:p>
        </p:txBody>
      </p:sp>
      <p:sp>
        <p:nvSpPr>
          <p:cNvPr id="5123"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5"/>
          <p:cNvSpPr>
            <a:spLocks noGrp="1" noChangeArrowheads="1"/>
          </p:cNvSpPr>
          <p:nvPr>
            <p:ph type="ftr" sz="quarter" idx="10"/>
          </p:nvPr>
        </p:nvSpPr>
        <p:spPr/>
        <p:txBody>
          <a:bodyPr/>
          <a:lstStyle>
            <a:lvl1pPr>
              <a:defRPr/>
            </a:lvl1pPr>
          </a:lstStyle>
          <a:p>
            <a:pPr>
              <a:defRPr/>
            </a:pPr>
            <a:endParaRPr lang="en-US"/>
          </a:p>
        </p:txBody>
      </p:sp>
      <p:sp>
        <p:nvSpPr>
          <p:cNvPr id="6" name="Rectangle 6"/>
          <p:cNvSpPr>
            <a:spLocks noGrp="1" noChangeArrowheads="1"/>
          </p:cNvSpPr>
          <p:nvPr>
            <p:ph type="sldNum" sz="quarter" idx="11"/>
          </p:nvPr>
        </p:nvSpPr>
        <p:spPr/>
        <p:txBody>
          <a:bodyPr/>
          <a:lstStyle>
            <a:lvl1pPr>
              <a:defRPr/>
            </a:lvl1pPr>
          </a:lstStyle>
          <a:p>
            <a:pPr>
              <a:defRPr/>
            </a:pPr>
            <a:fld id="{B2792F5C-08C2-4FDE-BB0A-BC843A1D9FF5}" type="slidenum">
              <a:rPr lang="en-US"/>
              <a:pPr>
                <a:defRPr/>
              </a:pPr>
              <a:t>‹#›</a:t>
            </a:fld>
            <a:endParaRPr lang="en-US"/>
          </a:p>
        </p:txBody>
      </p:sp>
      <p:sp>
        <p:nvSpPr>
          <p:cNvPr id="7" name="Rectangle 7"/>
          <p:cNvSpPr>
            <a:spLocks noGrp="1" noChangeArrowheads="1"/>
          </p:cNvSpPr>
          <p:nvPr>
            <p:ph type="dt" sz="quarter" idx="12"/>
          </p:nvPr>
        </p:nvSpPr>
        <p:spPr/>
        <p:txBody>
          <a:bodyPr/>
          <a:lstStyle>
            <a:lvl1pPr>
              <a:defRPr/>
            </a:lvl1pPr>
          </a:lstStyle>
          <a:p>
            <a:pPr>
              <a:defRPr/>
            </a:pPr>
            <a:endParaRPr lang="en-US"/>
          </a:p>
        </p:txBody>
      </p:sp>
    </p:spTree>
  </p:cSld>
  <p:clrMapOvr>
    <a:masterClrMapping/>
  </p:clrMapOvr>
  <p:transition spd="slow">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7328EE5-0CE4-4CEF-9DB3-D12D76D9ECA2}" type="slidenum">
              <a:rPr lang="en-US"/>
              <a:pPr>
                <a:defRPr/>
              </a:pPr>
              <a:t>‹#›</a:t>
            </a:fld>
            <a:endParaRPr lang="en-US"/>
          </a:p>
        </p:txBody>
      </p:sp>
    </p:spTree>
  </p:cSld>
  <p:clrMapOvr>
    <a:masterClrMapping/>
  </p:clrMapOvr>
  <p:transition spd="slow">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E20477B-EDB2-4DB8-ADFB-D57372430FC9}" type="slidenum">
              <a:rPr lang="en-US"/>
              <a:pPr>
                <a:defRPr/>
              </a:pPr>
              <a:t>‹#›</a:t>
            </a:fld>
            <a:endParaRPr lang="en-US"/>
          </a:p>
        </p:txBody>
      </p:sp>
    </p:spTree>
  </p:cSld>
  <p:clrMapOvr>
    <a:masterClrMapping/>
  </p:clrMapOvr>
  <p:transition spd="slow">
    <p:newsfla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p:spPr>
        <p:txBody>
          <a:bodyPr/>
          <a:lstStyle/>
          <a:p>
            <a:r>
              <a:rPr lang="en-US"/>
              <a:t>Click to edit Master title style</a:t>
            </a:r>
          </a:p>
        </p:txBody>
      </p:sp>
      <p:sp>
        <p:nvSpPr>
          <p:cNvPr id="3" name="Text Placeholder 2"/>
          <p:cNvSpPr>
            <a:spLocks noGrp="1"/>
          </p:cNvSpPr>
          <p:nvPr>
            <p:ph type="body" sz="half" idx="1"/>
          </p:nvPr>
        </p:nvSpPr>
        <p:spPr>
          <a:xfrm>
            <a:off x="457200" y="19050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050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ED096FE-82C4-4DF8-9FF7-53DDB9E2C69C}" type="slidenum">
              <a:rPr lang="en-US"/>
              <a:pPr>
                <a:defRPr/>
              </a:pPr>
              <a:t>‹#›</a:t>
            </a:fld>
            <a:endParaRPr lang="en-US"/>
          </a:p>
        </p:txBody>
      </p:sp>
    </p:spTree>
  </p:cSld>
  <p:clrMapOvr>
    <a:masterClrMapping/>
  </p:clrMapOvr>
  <p:transition spd="slow">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99426A-5A7F-4552-BF1D-29B905F0216F}" type="slidenum">
              <a:rPr lang="en-US"/>
              <a:pPr>
                <a:defRPr/>
              </a:pPr>
              <a:t>‹#›</a:t>
            </a:fld>
            <a:endParaRPr lang="en-US"/>
          </a:p>
        </p:txBody>
      </p:sp>
    </p:spTree>
  </p:cSld>
  <p:clrMapOvr>
    <a:masterClrMapping/>
  </p:clrMapOvr>
  <p:transition spd="slow">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209C77-C04C-4798-8CB0-364687E7E861}" type="slidenum">
              <a:rPr lang="en-US"/>
              <a:pPr>
                <a:defRPr/>
              </a:pPr>
              <a:t>‹#›</a:t>
            </a:fld>
            <a:endParaRPr lang="en-US"/>
          </a:p>
        </p:txBody>
      </p:sp>
    </p:spTree>
  </p:cSld>
  <p:clrMapOvr>
    <a:masterClrMapping/>
  </p:clrMapOvr>
  <p:transition spd="slow">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21B6A2E-9091-43B3-9DE7-9277DFF8AB80}" type="slidenum">
              <a:rPr lang="en-US"/>
              <a:pPr>
                <a:defRPr/>
              </a:pPr>
              <a:t>‹#›</a:t>
            </a:fld>
            <a:endParaRPr lang="en-US"/>
          </a:p>
        </p:txBody>
      </p:sp>
    </p:spTree>
  </p:cSld>
  <p:clrMapOvr>
    <a:masterClrMapping/>
  </p:clrMapOvr>
  <p:transition spd="slow">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1AFAA29-6C47-45FA-B9BE-CABB579FC1B5}" type="slidenum">
              <a:rPr lang="en-US"/>
              <a:pPr>
                <a:defRPr/>
              </a:pPr>
              <a:t>‹#›</a:t>
            </a:fld>
            <a:endParaRPr lang="en-US"/>
          </a:p>
        </p:txBody>
      </p:sp>
    </p:spTree>
  </p:cSld>
  <p:clrMapOvr>
    <a:masterClrMapping/>
  </p:clrMapOvr>
  <p:transition spd="slow">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EBBC506-2138-4B6A-8325-0F2DBBA5E691}" type="slidenum">
              <a:rPr lang="en-US"/>
              <a:pPr>
                <a:defRPr/>
              </a:pPr>
              <a:t>‹#›</a:t>
            </a:fld>
            <a:endParaRPr lang="en-US"/>
          </a:p>
        </p:txBody>
      </p:sp>
    </p:spTree>
  </p:cSld>
  <p:clrMapOvr>
    <a:masterClrMapping/>
  </p:clrMapOvr>
  <p:transition spd="slow">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FE53652-DFA3-4C57-9E2D-81303095B034}" type="slidenum">
              <a:rPr lang="en-US"/>
              <a:pPr>
                <a:defRPr/>
              </a:pPr>
              <a:t>‹#›</a:t>
            </a:fld>
            <a:endParaRPr lang="en-US"/>
          </a:p>
        </p:txBody>
      </p:sp>
    </p:spTree>
  </p:cSld>
  <p:clrMapOvr>
    <a:masterClrMapping/>
  </p:clrMapOvr>
  <p:transition spd="slow">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3B9DB6F-03DE-4997-BEBB-E8DD9C586DA2}" type="slidenum">
              <a:rPr lang="en-US"/>
              <a:pPr>
                <a:defRPr/>
              </a:pPr>
              <a:t>‹#›</a:t>
            </a:fld>
            <a:endParaRPr lang="en-US"/>
          </a:p>
        </p:txBody>
      </p:sp>
    </p:spTree>
  </p:cSld>
  <p:clrMapOvr>
    <a:masterClrMapping/>
  </p:clrMapOvr>
  <p:transition spd="slow">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3F9B3C1-171A-4766-B0CF-7689D58541D0}" type="slidenum">
              <a:rPr lang="en-US"/>
              <a:pPr>
                <a:defRPr/>
              </a:pPr>
              <a:t>‹#›</a:t>
            </a:fld>
            <a:endParaRPr lang="en-US"/>
          </a:p>
        </p:txBody>
      </p:sp>
    </p:spTree>
  </p:cSld>
  <p:clrMapOvr>
    <a:masterClrMapping/>
  </p:clrMapOvr>
  <p:transition spd="slow">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9"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pPr>
              <a:defRPr/>
            </a:pPr>
            <a:endParaRPr lang="en-US"/>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pPr>
              <a:defRPr/>
            </a:pPr>
            <a:endParaRPr lang="en-US"/>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defRPr>
            </a:lvl1pPr>
          </a:lstStyle>
          <a:p>
            <a:pPr>
              <a:defRPr/>
            </a:pPr>
            <a:fld id="{64CD7AEC-BE25-4E7C-BDFA-3E1091FAEAC7}"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00"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dissolve">
                                      <p:cBhvr>
                                        <p:cTn id="7" dur="5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099">
                                            <p:txEl>
                                              <p:pRg st="0" end="0"/>
                                            </p:txEl>
                                          </p:spTgt>
                                        </p:tgtEl>
                                        <p:attrNameLst>
                                          <p:attrName>style.visibility</p:attrName>
                                        </p:attrNameLst>
                                      </p:cBhvr>
                                      <p:to>
                                        <p:strVal val="visible"/>
                                      </p:to>
                                    </p:set>
                                    <p:animEffect transition="in" filter="dissolve">
                                      <p:cBhvr>
                                        <p:cTn id="12" dur="500"/>
                                        <p:tgtEl>
                                          <p:spTgt spid="4099">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4099">
                                            <p:txEl>
                                              <p:pRg st="1" end="1"/>
                                            </p:txEl>
                                          </p:spTgt>
                                        </p:tgtEl>
                                        <p:attrNameLst>
                                          <p:attrName>style.visibility</p:attrName>
                                        </p:attrNameLst>
                                      </p:cBhvr>
                                      <p:to>
                                        <p:strVal val="visible"/>
                                      </p:to>
                                    </p:set>
                                    <p:animEffect transition="in" filter="dissolve">
                                      <p:cBhvr>
                                        <p:cTn id="15" dur="500"/>
                                        <p:tgtEl>
                                          <p:spTgt spid="4099">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4099">
                                            <p:txEl>
                                              <p:pRg st="2" end="2"/>
                                            </p:txEl>
                                          </p:spTgt>
                                        </p:tgtEl>
                                        <p:attrNameLst>
                                          <p:attrName>style.visibility</p:attrName>
                                        </p:attrNameLst>
                                      </p:cBhvr>
                                      <p:to>
                                        <p:strVal val="visible"/>
                                      </p:to>
                                    </p:set>
                                    <p:animEffect transition="in" filter="dissolve">
                                      <p:cBhvr>
                                        <p:cTn id="18" dur="500"/>
                                        <p:tgtEl>
                                          <p:spTgt spid="4099">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4099">
                                            <p:txEl>
                                              <p:pRg st="3" end="3"/>
                                            </p:txEl>
                                          </p:spTgt>
                                        </p:tgtEl>
                                        <p:attrNameLst>
                                          <p:attrName>style.visibility</p:attrName>
                                        </p:attrNameLst>
                                      </p:cBhvr>
                                      <p:to>
                                        <p:strVal val="visible"/>
                                      </p:to>
                                    </p:set>
                                    <p:animEffect transition="in" filter="dissolve">
                                      <p:cBhvr>
                                        <p:cTn id="21" dur="500"/>
                                        <p:tgtEl>
                                          <p:spTgt spid="4099">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4099">
                                            <p:txEl>
                                              <p:pRg st="4" end="4"/>
                                            </p:txEl>
                                          </p:spTgt>
                                        </p:tgtEl>
                                        <p:attrNameLst>
                                          <p:attrName>style.visibility</p:attrName>
                                        </p:attrNameLst>
                                      </p:cBhvr>
                                      <p:to>
                                        <p:strVal val="visible"/>
                                      </p:to>
                                    </p:set>
                                    <p:animEffect transition="in" filter="dissolve">
                                      <p:cBhvr>
                                        <p:cTn id="24" dur="500"/>
                                        <p:tgtEl>
                                          <p:spTgt spid="4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tmplLst>
          <p:tmpl lvl="1">
            <p:tnLst>
              <p:par>
                <p:cTn presetID="9" presetClass="entr" presetSubtype="0" fill="hold" nodeType="click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dissolve">
                      <p:cBhvr>
                        <p:cTn dur="500"/>
                        <p:tgtEl>
                          <p:spTgt spid="4099"/>
                        </p:tgtEl>
                      </p:cBhvr>
                    </p:animEffect>
                  </p:childTnLst>
                </p:cTn>
              </p:par>
            </p:tnLst>
          </p:tmpl>
          <p:tmpl lvl="2">
            <p:tnLst>
              <p:par>
                <p:cTn presetID="9" presetClass="entr" presetSubtype="0" fill="hold" nodeType="with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dissolve">
                      <p:cBhvr>
                        <p:cTn dur="500"/>
                        <p:tgtEl>
                          <p:spTgt spid="4099"/>
                        </p:tgtEl>
                      </p:cBhvr>
                    </p:animEffect>
                  </p:childTnLst>
                </p:cTn>
              </p:par>
            </p:tnLst>
          </p:tmpl>
          <p:tmpl lvl="3">
            <p:tnLst>
              <p:par>
                <p:cTn presetID="9" presetClass="entr" presetSubtype="0" fill="hold" nodeType="with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dissolve">
                      <p:cBhvr>
                        <p:cTn dur="500"/>
                        <p:tgtEl>
                          <p:spTgt spid="4099"/>
                        </p:tgtEl>
                      </p:cBhvr>
                    </p:animEffect>
                  </p:childTnLst>
                </p:cTn>
              </p:par>
            </p:tnLst>
          </p:tmpl>
          <p:tmpl lvl="4">
            <p:tnLst>
              <p:par>
                <p:cTn presetID="9" presetClass="entr" presetSubtype="0" fill="hold" nodeType="with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dissolve">
                      <p:cBhvr>
                        <p:cTn dur="500"/>
                        <p:tgtEl>
                          <p:spTgt spid="4099"/>
                        </p:tgtEl>
                      </p:cBhvr>
                    </p:animEffect>
                  </p:childTnLst>
                </p:cTn>
              </p:par>
            </p:tnLst>
          </p:tmpl>
          <p:tmpl lvl="5">
            <p:tnLst>
              <p:par>
                <p:cTn presetID="9" presetClass="entr" presetSubtype="0" fill="hold" nodeType="with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dissolve">
                      <p:cBhvr>
                        <p:cTn dur="500"/>
                        <p:tgtEl>
                          <p:spTgt spid="4099"/>
                        </p:tgtEl>
                      </p:cBhvr>
                    </p:animEffect>
                  </p:childTnLst>
                </p:cTn>
              </p:par>
            </p:tnLst>
          </p:tmpl>
        </p:tmplLst>
      </p:bldP>
    </p:bldLst>
  </p:timing>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GB"/>
              <a:t>DEMENTIA</a:t>
            </a:r>
            <a:endParaRPr lang="en-US"/>
          </a:p>
        </p:txBody>
      </p:sp>
      <p:sp>
        <p:nvSpPr>
          <p:cNvPr id="2051" name="Rectangle 3"/>
          <p:cNvSpPr>
            <a:spLocks noGrp="1" noChangeArrowheads="1"/>
          </p:cNvSpPr>
          <p:nvPr>
            <p:ph type="subTitle" idx="1"/>
          </p:nvPr>
        </p:nvSpPr>
        <p:spPr>
          <a:xfrm>
            <a:off x="1371600" y="3886200"/>
            <a:ext cx="6400800" cy="2711450"/>
          </a:xfrm>
        </p:spPr>
        <p:txBody>
          <a:bodyPr/>
          <a:lstStyle/>
          <a:p>
            <a:pPr eaLnBrk="1" hangingPunct="1">
              <a:defRPr/>
            </a:pPr>
            <a:r>
              <a:rPr lang="en-GB" dirty="0"/>
              <a:t>What is dementia??</a:t>
            </a:r>
          </a:p>
          <a:p>
            <a:pPr eaLnBrk="1" hangingPunct="1">
              <a:defRPr/>
            </a:pPr>
            <a:endParaRPr lang="en-GB" dirty="0"/>
          </a:p>
          <a:p>
            <a:pPr eaLnBrk="1" hangingPunct="1">
              <a:defRPr/>
            </a:pPr>
            <a:endParaRPr lang="en-GB" dirty="0"/>
          </a:p>
          <a:p>
            <a:pPr eaLnBrk="1" hangingPunct="1">
              <a:defRPr/>
            </a:pPr>
            <a:endParaRPr lang="en-GB" dirty="0"/>
          </a:p>
          <a:p>
            <a:pPr eaLnBrk="1" hangingPunct="1">
              <a:defRPr/>
            </a:pPr>
            <a:endParaRPr lang="en-US" dirty="0"/>
          </a:p>
        </p:txBody>
      </p:sp>
      <p:pic>
        <p:nvPicPr>
          <p:cNvPr id="3076" name="Picture 4" descr="brain1[1]"/>
          <p:cNvPicPr>
            <a:picLocks noChangeAspect="1" noChangeArrowheads="1" noCrop="1"/>
          </p:cNvPicPr>
          <p:nvPr/>
        </p:nvPicPr>
        <p:blipFill>
          <a:blip r:embed="rId3" cstate="print"/>
          <a:srcRect/>
          <a:stretch>
            <a:fillRect/>
          </a:stretch>
        </p:blipFill>
        <p:spPr bwMode="auto">
          <a:xfrm>
            <a:off x="6659563" y="404813"/>
            <a:ext cx="2089150" cy="2160587"/>
          </a:xfrm>
          <a:prstGeom prst="rect">
            <a:avLst/>
          </a:prstGeom>
          <a:noFill/>
          <a:ln w="9525">
            <a:noFill/>
            <a:miter lim="800000"/>
            <a:headEnd/>
            <a:tailEnd/>
          </a:ln>
        </p:spPr>
      </p:pic>
    </p:spTree>
  </p:cSld>
  <p:clrMapOvr>
    <a:masterClrMapping/>
  </p:clrMapOvr>
  <p:transition spd="slow">
    <p:newsflash/>
  </p:transition>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r>
              <a:rPr lang="en-GB"/>
              <a:t>WHO GETS DEMENTIA?</a:t>
            </a:r>
            <a:endParaRPr lang="en-US"/>
          </a:p>
        </p:txBody>
      </p:sp>
      <p:sp>
        <p:nvSpPr>
          <p:cNvPr id="11267" name="Rectangle 3"/>
          <p:cNvSpPr>
            <a:spLocks noGrp="1" noChangeArrowheads="1"/>
          </p:cNvSpPr>
          <p:nvPr>
            <p:ph type="body" idx="1"/>
          </p:nvPr>
        </p:nvSpPr>
        <p:spPr>
          <a:xfrm>
            <a:off x="539750" y="1989138"/>
            <a:ext cx="8229600" cy="4114800"/>
          </a:xfrm>
        </p:spPr>
        <p:txBody>
          <a:bodyPr/>
          <a:lstStyle/>
          <a:p>
            <a:pPr eaLnBrk="1" hangingPunct="1">
              <a:defRPr/>
            </a:pPr>
            <a:endParaRPr lang="en-GB"/>
          </a:p>
        </p:txBody>
      </p:sp>
      <p:sp>
        <p:nvSpPr>
          <p:cNvPr id="10244"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10245" name="Picture 4" descr="exhibit1"/>
          <p:cNvPicPr>
            <a:picLocks noChangeAspect="1" noChangeArrowheads="1"/>
          </p:cNvPicPr>
          <p:nvPr/>
        </p:nvPicPr>
        <p:blipFill>
          <a:blip r:embed="rId3" cstate="print"/>
          <a:srcRect/>
          <a:stretch>
            <a:fillRect/>
          </a:stretch>
        </p:blipFill>
        <p:spPr bwMode="auto">
          <a:xfrm>
            <a:off x="395288" y="1557338"/>
            <a:ext cx="8424862" cy="4968875"/>
          </a:xfrm>
          <a:prstGeom prst="rect">
            <a:avLst/>
          </a:prstGeom>
          <a:noFill/>
          <a:ln w="9525">
            <a:noFill/>
            <a:miter lim="800000"/>
            <a:headEnd/>
            <a:tailEnd/>
          </a:ln>
        </p:spPr>
      </p:pic>
    </p:spTree>
  </p:cSld>
  <p:clrMapOvr>
    <a:masterClrMapping/>
  </p:clrMapOvr>
  <p:transition spd="slow">
    <p:newsflash/>
  </p:transition>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en-GB"/>
              <a:t>SIGNS AND SYMPTOMS</a:t>
            </a:r>
            <a:endParaRPr lang="en-US"/>
          </a:p>
        </p:txBody>
      </p:sp>
      <p:sp>
        <p:nvSpPr>
          <p:cNvPr id="12291" name="Rectangle 3"/>
          <p:cNvSpPr>
            <a:spLocks noGrp="1" noChangeArrowheads="1"/>
          </p:cNvSpPr>
          <p:nvPr>
            <p:ph type="body" idx="1"/>
          </p:nvPr>
        </p:nvSpPr>
        <p:spPr/>
        <p:txBody>
          <a:bodyPr/>
          <a:lstStyle/>
          <a:p>
            <a:pPr eaLnBrk="1" hangingPunct="1">
              <a:defRPr/>
            </a:pPr>
            <a:endParaRPr lang="en-GB"/>
          </a:p>
        </p:txBody>
      </p:sp>
      <p:sp>
        <p:nvSpPr>
          <p:cNvPr id="11268"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GB">
              <a:latin typeface="Arial" charset="0"/>
            </a:endParaRPr>
          </a:p>
        </p:txBody>
      </p:sp>
      <p:pic>
        <p:nvPicPr>
          <p:cNvPr id="11269" name="Picture 4" descr="jfa0335l"/>
          <p:cNvPicPr>
            <a:picLocks noChangeAspect="1" noChangeArrowheads="1"/>
          </p:cNvPicPr>
          <p:nvPr/>
        </p:nvPicPr>
        <p:blipFill>
          <a:blip r:embed="rId3" cstate="print"/>
          <a:srcRect/>
          <a:stretch>
            <a:fillRect/>
          </a:stretch>
        </p:blipFill>
        <p:spPr bwMode="auto">
          <a:xfrm>
            <a:off x="468313" y="1341438"/>
            <a:ext cx="8207375" cy="5040312"/>
          </a:xfrm>
          <a:prstGeom prst="rect">
            <a:avLst/>
          </a:prstGeom>
          <a:noFill/>
          <a:ln w="9525">
            <a:noFill/>
            <a:miter lim="800000"/>
            <a:headEnd/>
            <a:tailEnd/>
          </a:ln>
        </p:spPr>
      </p:pic>
      <p:sp>
        <p:nvSpPr>
          <p:cNvPr id="11270" name="Rectangle 6"/>
          <p:cNvSpPr>
            <a:spLocks noChangeArrowheads="1"/>
          </p:cNvSpPr>
          <p:nvPr/>
        </p:nvSpPr>
        <p:spPr bwMode="auto">
          <a:xfrm>
            <a:off x="0" y="3429000"/>
            <a:ext cx="9144000" cy="0"/>
          </a:xfrm>
          <a:prstGeom prst="rect">
            <a:avLst/>
          </a:prstGeom>
          <a:noFill/>
          <a:ln w="9525">
            <a:noFill/>
            <a:miter lim="800000"/>
            <a:headEnd/>
            <a:tailEnd/>
          </a:ln>
        </p:spPr>
        <p:txBody>
          <a:bodyPr wrap="none" anchor="ctr">
            <a:spAutoFit/>
          </a:bodyPr>
          <a:lstStyle/>
          <a:p>
            <a:endParaRPr lang="en-GB">
              <a:latin typeface="Arial" charset="0"/>
            </a:endParaRPr>
          </a:p>
        </p:txBody>
      </p:sp>
    </p:spTree>
  </p:cSld>
  <p:clrMapOvr>
    <a:masterClrMapping/>
  </p:clrMapOvr>
  <p:transition spd="slow">
    <p:newsflash/>
  </p:transition>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n-GB"/>
              <a:t>SIGNS AND SYMPTOMS</a:t>
            </a:r>
            <a:endParaRPr lang="en-US"/>
          </a:p>
        </p:txBody>
      </p:sp>
      <p:sp>
        <p:nvSpPr>
          <p:cNvPr id="13315" name="Rectangle 3"/>
          <p:cNvSpPr>
            <a:spLocks noGrp="1" noChangeArrowheads="1"/>
          </p:cNvSpPr>
          <p:nvPr>
            <p:ph type="body" idx="1"/>
          </p:nvPr>
        </p:nvSpPr>
        <p:spPr/>
        <p:txBody>
          <a:bodyPr/>
          <a:lstStyle/>
          <a:p>
            <a:pPr eaLnBrk="1" hangingPunct="1">
              <a:lnSpc>
                <a:spcPct val="90000"/>
              </a:lnSpc>
              <a:defRPr/>
            </a:pPr>
            <a:r>
              <a:rPr lang="en-GB" sz="2800"/>
              <a:t>The early signs of dementia are very vague, and may not be immediately obvious. </a:t>
            </a:r>
          </a:p>
          <a:p>
            <a:pPr eaLnBrk="1" hangingPunct="1">
              <a:lnSpc>
                <a:spcPct val="90000"/>
              </a:lnSpc>
              <a:defRPr/>
            </a:pPr>
            <a:r>
              <a:rPr lang="en-GB" sz="2800"/>
              <a:t>However common symptoms include.---</a:t>
            </a:r>
          </a:p>
          <a:p>
            <a:pPr eaLnBrk="1" hangingPunct="1">
              <a:lnSpc>
                <a:spcPct val="90000"/>
              </a:lnSpc>
              <a:defRPr/>
            </a:pPr>
            <a:r>
              <a:rPr lang="en-GB" sz="2800"/>
              <a:t>Progressive and frequent memory loss.</a:t>
            </a:r>
          </a:p>
          <a:p>
            <a:pPr eaLnBrk="1" hangingPunct="1">
              <a:lnSpc>
                <a:spcPct val="90000"/>
              </a:lnSpc>
              <a:defRPr/>
            </a:pPr>
            <a:r>
              <a:rPr lang="en-GB" sz="2800"/>
              <a:t>Confusion.</a:t>
            </a:r>
          </a:p>
          <a:p>
            <a:pPr eaLnBrk="1" hangingPunct="1">
              <a:lnSpc>
                <a:spcPct val="90000"/>
              </a:lnSpc>
              <a:defRPr/>
            </a:pPr>
            <a:r>
              <a:rPr lang="en-GB" sz="2800"/>
              <a:t>Personality change.</a:t>
            </a:r>
          </a:p>
          <a:p>
            <a:pPr eaLnBrk="1" hangingPunct="1">
              <a:lnSpc>
                <a:spcPct val="90000"/>
              </a:lnSpc>
              <a:defRPr/>
            </a:pPr>
            <a:r>
              <a:rPr lang="en-GB" sz="2800"/>
              <a:t>Apathy and withdrawal.</a:t>
            </a:r>
          </a:p>
          <a:p>
            <a:pPr eaLnBrk="1" hangingPunct="1">
              <a:lnSpc>
                <a:spcPct val="90000"/>
              </a:lnSpc>
              <a:defRPr/>
            </a:pPr>
            <a:r>
              <a:rPr lang="en-GB" sz="2800"/>
              <a:t>And the loss of the ability to perform everyday tasks.</a:t>
            </a:r>
            <a:endParaRPr lang="en-US" sz="2800"/>
          </a:p>
        </p:txBody>
      </p:sp>
    </p:spTree>
  </p:cSld>
  <p:clrMapOvr>
    <a:masterClrMapping/>
  </p:clrMapOvr>
  <p:transition spd="slow">
    <p:newsflash/>
  </p:transition>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en-GB"/>
              <a:t>SIGNS AND SYMPTOMS</a:t>
            </a:r>
            <a:endParaRPr lang="en-US"/>
          </a:p>
        </p:txBody>
      </p:sp>
      <p:sp>
        <p:nvSpPr>
          <p:cNvPr id="14339" name="Rectangle 3"/>
          <p:cNvSpPr>
            <a:spLocks noGrp="1" noChangeArrowheads="1"/>
          </p:cNvSpPr>
          <p:nvPr>
            <p:ph type="body" idx="1"/>
          </p:nvPr>
        </p:nvSpPr>
        <p:spPr/>
        <p:txBody>
          <a:bodyPr/>
          <a:lstStyle/>
          <a:p>
            <a:pPr eaLnBrk="1" hangingPunct="1">
              <a:defRPr/>
            </a:pPr>
            <a:r>
              <a:rPr lang="en-GB"/>
              <a:t>As the disease progresses these symptoms become more and more severe and the person becomes completely “lost”, wander some and unable to attend to any of their basic needs including eating, dressing, washing and toileting.</a:t>
            </a:r>
            <a:endParaRPr lang="en-US"/>
          </a:p>
        </p:txBody>
      </p:sp>
    </p:spTree>
  </p:cSld>
  <p:clrMapOvr>
    <a:masterClrMapping/>
  </p:clrMapOvr>
  <p:transition spd="slow">
    <p:newsflash/>
  </p:transition>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en-GB"/>
              <a:t>SIGNS AND SYMPTOMS</a:t>
            </a:r>
            <a:endParaRPr lang="en-US"/>
          </a:p>
        </p:txBody>
      </p:sp>
      <p:sp>
        <p:nvSpPr>
          <p:cNvPr id="15363" name="Rectangle 3"/>
          <p:cNvSpPr>
            <a:spLocks noGrp="1" noChangeArrowheads="1"/>
          </p:cNvSpPr>
          <p:nvPr>
            <p:ph type="body" idx="1"/>
          </p:nvPr>
        </p:nvSpPr>
        <p:spPr/>
        <p:txBody>
          <a:bodyPr/>
          <a:lstStyle/>
          <a:p>
            <a:pPr eaLnBrk="1" hangingPunct="1">
              <a:defRPr/>
            </a:pPr>
            <a:r>
              <a:rPr lang="en-GB"/>
              <a:t>They will lose their </a:t>
            </a:r>
            <a:r>
              <a:rPr lang="en-GB" i="1"/>
              <a:t>short term memory</a:t>
            </a:r>
            <a:r>
              <a:rPr lang="en-GB"/>
              <a:t>, and may become more and more agitated and confused.</a:t>
            </a:r>
          </a:p>
          <a:p>
            <a:pPr eaLnBrk="1" hangingPunct="1">
              <a:defRPr/>
            </a:pPr>
            <a:r>
              <a:rPr lang="en-GB"/>
              <a:t>The diagnosis is poor as there is no known cure but there are medications to help them deal with the symptoms of dementia. </a:t>
            </a:r>
            <a:endParaRPr lang="en-US"/>
          </a:p>
        </p:txBody>
      </p:sp>
    </p:spTree>
  </p:cSld>
  <p:clrMapOvr>
    <a:masterClrMapping/>
  </p:clrMapOvr>
  <p:transition spd="slow">
    <p:newsflash/>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endParaRPr lang="en-GB"/>
          </a:p>
        </p:txBody>
      </p:sp>
      <p:sp>
        <p:nvSpPr>
          <p:cNvPr id="16387" name="Rectangle 3"/>
          <p:cNvSpPr>
            <a:spLocks noGrp="1" noChangeArrowheads="1"/>
          </p:cNvSpPr>
          <p:nvPr>
            <p:ph type="body" idx="1"/>
          </p:nvPr>
        </p:nvSpPr>
        <p:spPr/>
        <p:txBody>
          <a:bodyPr/>
          <a:lstStyle/>
          <a:p>
            <a:pPr eaLnBrk="1" hangingPunct="1">
              <a:defRPr/>
            </a:pPr>
            <a:endParaRPr lang="en-GB"/>
          </a:p>
        </p:txBody>
      </p:sp>
      <p:sp>
        <p:nvSpPr>
          <p:cNvPr id="15364"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15365" name="Picture 4" descr="dementia-cartoon"/>
          <p:cNvPicPr>
            <a:picLocks noChangeAspect="1" noChangeArrowheads="1"/>
          </p:cNvPicPr>
          <p:nvPr/>
        </p:nvPicPr>
        <p:blipFill>
          <a:blip r:embed="rId3" cstate="print"/>
          <a:srcRect/>
          <a:stretch>
            <a:fillRect/>
          </a:stretch>
        </p:blipFill>
        <p:spPr bwMode="auto">
          <a:xfrm>
            <a:off x="611188" y="260350"/>
            <a:ext cx="7848600" cy="6264275"/>
          </a:xfrm>
          <a:prstGeom prst="rect">
            <a:avLst/>
          </a:prstGeom>
          <a:noFill/>
          <a:ln w="9525">
            <a:noFill/>
            <a:miter lim="800000"/>
            <a:headEnd/>
            <a:tailEnd/>
          </a:ln>
        </p:spPr>
      </p:pic>
    </p:spTree>
  </p:cSld>
  <p:clrMapOvr>
    <a:masterClrMapping/>
  </p:clrMapOvr>
  <p:transition spd="slow">
    <p:newsflash/>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defRPr/>
            </a:pPr>
            <a:r>
              <a:rPr lang="en-GB"/>
              <a:t>CAUSES OF DEMENTIA</a:t>
            </a:r>
            <a:endParaRPr lang="en-US"/>
          </a:p>
        </p:txBody>
      </p:sp>
      <p:sp>
        <p:nvSpPr>
          <p:cNvPr id="29699" name="Rectangle 3"/>
          <p:cNvSpPr>
            <a:spLocks noGrp="1" noChangeArrowheads="1"/>
          </p:cNvSpPr>
          <p:nvPr>
            <p:ph type="body" idx="1"/>
          </p:nvPr>
        </p:nvSpPr>
        <p:spPr/>
        <p:txBody>
          <a:bodyPr/>
          <a:lstStyle/>
          <a:p>
            <a:pPr eaLnBrk="1" hangingPunct="1">
              <a:lnSpc>
                <a:spcPct val="80000"/>
              </a:lnSpc>
              <a:defRPr/>
            </a:pPr>
            <a:r>
              <a:rPr lang="en-GB" sz="2800" dirty="0"/>
              <a:t> There are many ideas why dementia happens, but no one knows the real cause.</a:t>
            </a:r>
          </a:p>
          <a:p>
            <a:pPr eaLnBrk="1" hangingPunct="1">
              <a:lnSpc>
                <a:spcPct val="80000"/>
              </a:lnSpc>
              <a:defRPr/>
            </a:pPr>
            <a:r>
              <a:rPr lang="en-GB" sz="2800" dirty="0"/>
              <a:t>Ideas include---</a:t>
            </a:r>
            <a:endParaRPr lang="en-GB" sz="2800" i="1" dirty="0"/>
          </a:p>
          <a:p>
            <a:pPr eaLnBrk="1" hangingPunct="1">
              <a:lnSpc>
                <a:spcPct val="80000"/>
              </a:lnSpc>
              <a:defRPr/>
            </a:pPr>
            <a:r>
              <a:rPr lang="en-GB" sz="2800" i="1" dirty="0"/>
              <a:t>Hereditary</a:t>
            </a:r>
            <a:r>
              <a:rPr lang="en-GB" sz="2800" dirty="0"/>
              <a:t> factors </a:t>
            </a:r>
          </a:p>
          <a:p>
            <a:pPr eaLnBrk="1" hangingPunct="1">
              <a:lnSpc>
                <a:spcPct val="80000"/>
              </a:lnSpc>
              <a:defRPr/>
            </a:pPr>
            <a:r>
              <a:rPr lang="en-GB" sz="2800" dirty="0"/>
              <a:t>Head injury e.g. stroke or a bleed</a:t>
            </a:r>
          </a:p>
          <a:p>
            <a:pPr eaLnBrk="1" hangingPunct="1">
              <a:lnSpc>
                <a:spcPct val="80000"/>
              </a:lnSpc>
              <a:defRPr/>
            </a:pPr>
            <a:r>
              <a:rPr lang="en-GB" sz="2800" dirty="0"/>
              <a:t>Aluminium in the water, Atherstone.</a:t>
            </a:r>
            <a:endParaRPr lang="en-GB" sz="2800" i="1" dirty="0"/>
          </a:p>
          <a:p>
            <a:pPr eaLnBrk="1" hangingPunct="1">
              <a:lnSpc>
                <a:spcPct val="80000"/>
              </a:lnSpc>
              <a:defRPr/>
            </a:pPr>
            <a:r>
              <a:rPr lang="en-GB" sz="2800" i="1" dirty="0"/>
              <a:t>Chromosome </a:t>
            </a:r>
            <a:r>
              <a:rPr lang="en-GB" sz="2800" dirty="0"/>
              <a:t>as in a</a:t>
            </a:r>
            <a:r>
              <a:rPr lang="en-GB" sz="2800" i="1" dirty="0"/>
              <a:t> </a:t>
            </a:r>
            <a:r>
              <a:rPr lang="en-GB" sz="2800" dirty="0"/>
              <a:t>gene deficiency</a:t>
            </a:r>
          </a:p>
          <a:p>
            <a:pPr eaLnBrk="1" hangingPunct="1">
              <a:lnSpc>
                <a:spcPct val="80000"/>
              </a:lnSpc>
              <a:defRPr/>
            </a:pPr>
            <a:r>
              <a:rPr lang="en-GB" sz="2800" dirty="0"/>
              <a:t>Alcohol as in </a:t>
            </a:r>
            <a:r>
              <a:rPr lang="en-GB" sz="2800" dirty="0" err="1"/>
              <a:t>Korsakoffs</a:t>
            </a:r>
            <a:endParaRPr lang="en-GB" sz="2800" dirty="0"/>
          </a:p>
          <a:p>
            <a:pPr eaLnBrk="1" hangingPunct="1">
              <a:lnSpc>
                <a:spcPct val="80000"/>
              </a:lnSpc>
              <a:defRPr/>
            </a:pPr>
            <a:r>
              <a:rPr lang="en-GB" sz="2800" dirty="0"/>
              <a:t>Among others.</a:t>
            </a:r>
            <a:endParaRPr lang="en-US" sz="2800" dirty="0"/>
          </a:p>
        </p:txBody>
      </p:sp>
    </p:spTree>
  </p:cSld>
  <p:clrMapOvr>
    <a:masterClrMapping/>
  </p:clrMapOvr>
  <p:transition spd="slow">
    <p:newsflash/>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defRPr/>
            </a:pPr>
            <a:r>
              <a:rPr lang="en-GB"/>
              <a:t>PROBLEMS WITH DEMENTIA</a:t>
            </a:r>
            <a:endParaRPr lang="en-US"/>
          </a:p>
        </p:txBody>
      </p:sp>
      <p:sp>
        <p:nvSpPr>
          <p:cNvPr id="30723" name="Rectangle 3"/>
          <p:cNvSpPr>
            <a:spLocks noGrp="1" noChangeArrowheads="1"/>
          </p:cNvSpPr>
          <p:nvPr>
            <p:ph type="body" idx="1"/>
          </p:nvPr>
        </p:nvSpPr>
        <p:spPr/>
        <p:txBody>
          <a:bodyPr/>
          <a:lstStyle/>
          <a:p>
            <a:pPr eaLnBrk="1" hangingPunct="1">
              <a:lnSpc>
                <a:spcPct val="90000"/>
              </a:lnSpc>
              <a:defRPr/>
            </a:pPr>
            <a:r>
              <a:rPr lang="en-GB" sz="2800"/>
              <a:t> Dementia brings many problems and difficulties to both the sufferer and the carer looking after them.</a:t>
            </a:r>
          </a:p>
          <a:p>
            <a:pPr eaLnBrk="1" hangingPunct="1">
              <a:lnSpc>
                <a:spcPct val="90000"/>
              </a:lnSpc>
              <a:defRPr/>
            </a:pPr>
            <a:r>
              <a:rPr lang="en-GB" sz="2800"/>
              <a:t>In the early days of the illness the sufferer may have </a:t>
            </a:r>
            <a:r>
              <a:rPr lang="en-GB" sz="2800" i="1"/>
              <a:t>insight</a:t>
            </a:r>
            <a:r>
              <a:rPr lang="en-GB" sz="2800"/>
              <a:t> and know that some thing is not right with them. They will no doubt be an amount of confusion and short term memory loss this will cause the sufferer to have wandersome behaviour as if they were searching for some thing or some one.</a:t>
            </a:r>
            <a:endParaRPr lang="en-US" sz="2800"/>
          </a:p>
        </p:txBody>
      </p:sp>
    </p:spTree>
  </p:cSld>
  <p:clrMapOvr>
    <a:masterClrMapping/>
  </p:clrMapOvr>
  <p:transition spd="slow">
    <p:newsflash/>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en-GB"/>
              <a:t>PROBLEMS WITH DEMENTIA</a:t>
            </a:r>
            <a:endParaRPr lang="en-US"/>
          </a:p>
        </p:txBody>
      </p:sp>
      <p:sp>
        <p:nvSpPr>
          <p:cNvPr id="31747" name="Rectangle 3"/>
          <p:cNvSpPr>
            <a:spLocks noGrp="1" noChangeArrowheads="1"/>
          </p:cNvSpPr>
          <p:nvPr>
            <p:ph type="body" idx="1"/>
          </p:nvPr>
        </p:nvSpPr>
        <p:spPr/>
        <p:txBody>
          <a:bodyPr/>
          <a:lstStyle/>
          <a:p>
            <a:pPr eaLnBrk="1" hangingPunct="1">
              <a:defRPr/>
            </a:pPr>
            <a:r>
              <a:rPr lang="en-GB"/>
              <a:t>They may show some degree of agitation and </a:t>
            </a:r>
            <a:r>
              <a:rPr lang="en-GB" i="1"/>
              <a:t>delusional</a:t>
            </a:r>
            <a:r>
              <a:rPr lang="en-GB"/>
              <a:t> thoughts may be evident.</a:t>
            </a:r>
          </a:p>
          <a:p>
            <a:pPr eaLnBrk="1" hangingPunct="1">
              <a:defRPr/>
            </a:pPr>
            <a:r>
              <a:rPr lang="en-GB"/>
              <a:t>This phase is often referred to as “First stage dementia,” and is some times the most difficult to help with. </a:t>
            </a:r>
            <a:endParaRPr lang="en-US"/>
          </a:p>
        </p:txBody>
      </p:sp>
    </p:spTree>
  </p:cSld>
  <p:clrMapOvr>
    <a:masterClrMapping/>
  </p:clrMapOvr>
  <p:transition spd="slow">
    <p:newsflash/>
  </p:transition>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en-GB"/>
              <a:t>PROBLEMS WITH DEMENTIA</a:t>
            </a:r>
            <a:endParaRPr lang="en-US"/>
          </a:p>
        </p:txBody>
      </p:sp>
      <p:sp>
        <p:nvSpPr>
          <p:cNvPr id="32771" name="Rectangle 3"/>
          <p:cNvSpPr>
            <a:spLocks noGrp="1" noChangeArrowheads="1"/>
          </p:cNvSpPr>
          <p:nvPr>
            <p:ph type="body" idx="1"/>
          </p:nvPr>
        </p:nvSpPr>
        <p:spPr/>
        <p:txBody>
          <a:bodyPr/>
          <a:lstStyle/>
          <a:p>
            <a:pPr eaLnBrk="1" hangingPunct="1">
              <a:defRPr/>
            </a:pPr>
            <a:r>
              <a:rPr lang="en-GB" sz="2800"/>
              <a:t>As the illness progresses They may lose other functions, such as the ability to eat, drink, use the toilet, wash, dress, mobility issues, to name but a few.</a:t>
            </a:r>
          </a:p>
          <a:p>
            <a:pPr eaLnBrk="1" hangingPunct="1">
              <a:defRPr/>
            </a:pPr>
            <a:r>
              <a:rPr lang="en-GB" sz="2800"/>
              <a:t>Also they may become depressed, memory and concentration reduces to a minimal amount, and language difficulties emerge either their understanding of other people or making themselves understood to others.</a:t>
            </a:r>
            <a:endParaRPr lang="en-US" sz="2800"/>
          </a:p>
        </p:txBody>
      </p:sp>
    </p:spTree>
  </p:cSld>
  <p:clrMapOvr>
    <a:masterClrMapping/>
  </p:clrMapOvr>
  <p:transition spd="slow">
    <p:newsflash/>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defRPr/>
            </a:pPr>
            <a:r>
              <a:rPr lang="en-GB"/>
              <a:t>WHAT IS DEMENTIA?</a:t>
            </a:r>
            <a:endParaRPr lang="en-US"/>
          </a:p>
        </p:txBody>
      </p:sp>
      <p:sp>
        <p:nvSpPr>
          <p:cNvPr id="6147" name="Rectangle 3"/>
          <p:cNvSpPr>
            <a:spLocks noGrp="1" noChangeArrowheads="1"/>
          </p:cNvSpPr>
          <p:nvPr>
            <p:ph type="body" idx="1"/>
          </p:nvPr>
        </p:nvSpPr>
        <p:spPr/>
        <p:txBody>
          <a:bodyPr/>
          <a:lstStyle/>
          <a:p>
            <a:pPr eaLnBrk="1" hangingPunct="1">
              <a:defRPr/>
            </a:pPr>
            <a:r>
              <a:rPr lang="en-GB"/>
              <a:t> Dementia is a decline in a person’s usual state of functioning. </a:t>
            </a:r>
          </a:p>
          <a:p>
            <a:pPr eaLnBrk="1" hangingPunct="1">
              <a:defRPr/>
            </a:pPr>
            <a:r>
              <a:rPr lang="en-GB"/>
              <a:t>This could be physical, mental, social or as is normal a combination of all three.</a:t>
            </a:r>
          </a:p>
          <a:p>
            <a:pPr eaLnBrk="1" hangingPunct="1">
              <a:defRPr/>
            </a:pPr>
            <a:r>
              <a:rPr lang="en-GB"/>
              <a:t>It is most often seen in persons over the age of 65 but can affect anyone of any age.</a:t>
            </a:r>
            <a:endParaRPr lang="en-US"/>
          </a:p>
        </p:txBody>
      </p:sp>
    </p:spTree>
  </p:cSld>
  <p:clrMapOvr>
    <a:masterClrMapping/>
  </p:clrMapOvr>
  <p:transition spd="slow">
    <p:newsflash/>
  </p:transition>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en-GB"/>
              <a:t>PROBLEMS WITH DEMENTIA</a:t>
            </a:r>
            <a:endParaRPr lang="en-US"/>
          </a:p>
        </p:txBody>
      </p:sp>
      <p:sp>
        <p:nvSpPr>
          <p:cNvPr id="33795" name="Rectangle 3"/>
          <p:cNvSpPr>
            <a:spLocks noGrp="1" noChangeArrowheads="1"/>
          </p:cNvSpPr>
          <p:nvPr>
            <p:ph type="body" idx="1"/>
          </p:nvPr>
        </p:nvSpPr>
        <p:spPr/>
        <p:txBody>
          <a:bodyPr/>
          <a:lstStyle/>
          <a:p>
            <a:pPr eaLnBrk="1" hangingPunct="1">
              <a:defRPr/>
            </a:pPr>
            <a:r>
              <a:rPr lang="en-GB" sz="2800" dirty="0">
                <a:solidFill>
                  <a:schemeClr val="tx2"/>
                </a:solidFill>
              </a:rPr>
              <a:t>As the brain shuts down, in order to help them make sense of the world around them they may have </a:t>
            </a:r>
            <a:r>
              <a:rPr lang="en-GB" sz="2800" i="1" dirty="0">
                <a:solidFill>
                  <a:schemeClr val="tx2"/>
                </a:solidFill>
              </a:rPr>
              <a:t>hallucinations and delusions</a:t>
            </a:r>
            <a:r>
              <a:rPr lang="en-GB" sz="2800" dirty="0">
                <a:solidFill>
                  <a:schemeClr val="tx2"/>
                </a:solidFill>
              </a:rPr>
              <a:t> these can be either visual (more common in </a:t>
            </a:r>
            <a:r>
              <a:rPr lang="en-GB" sz="2800" i="1" dirty="0" err="1">
                <a:solidFill>
                  <a:schemeClr val="tx2"/>
                </a:solidFill>
              </a:rPr>
              <a:t>Korsakoffs</a:t>
            </a:r>
            <a:r>
              <a:rPr lang="en-GB" sz="2800" dirty="0">
                <a:solidFill>
                  <a:schemeClr val="tx2"/>
                </a:solidFill>
              </a:rPr>
              <a:t>) or auditory.</a:t>
            </a:r>
          </a:p>
          <a:p>
            <a:pPr eaLnBrk="1" hangingPunct="1">
              <a:defRPr/>
            </a:pPr>
            <a:r>
              <a:rPr lang="en-GB" sz="2800" dirty="0">
                <a:solidFill>
                  <a:schemeClr val="tx2"/>
                </a:solidFill>
              </a:rPr>
              <a:t>They will appear to make up stories for their actions (They may fill in the gaps that their brain has, to try and make sense of the world around them)  This is some times referred to as “ </a:t>
            </a:r>
            <a:r>
              <a:rPr lang="en-GB" sz="2800" i="1" dirty="0">
                <a:solidFill>
                  <a:schemeClr val="tx2"/>
                </a:solidFill>
              </a:rPr>
              <a:t>Confabulation</a:t>
            </a:r>
            <a:r>
              <a:rPr lang="en-GB" sz="2800" dirty="0">
                <a:solidFill>
                  <a:schemeClr val="tx2"/>
                </a:solidFill>
              </a:rPr>
              <a:t>.”</a:t>
            </a:r>
            <a:endParaRPr lang="en-US" sz="2800" dirty="0">
              <a:solidFill>
                <a:schemeClr val="tx2"/>
              </a:solidFill>
            </a:endParaRPr>
          </a:p>
        </p:txBody>
      </p:sp>
    </p:spTree>
  </p:cSld>
  <p:clrMapOvr>
    <a:masterClrMapping/>
  </p:clrMapOvr>
  <p:transition spd="slow">
    <p:newsflash/>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GB" dirty="0"/>
              <a:t>DEMENTIA</a:t>
            </a:r>
          </a:p>
        </p:txBody>
      </p:sp>
      <p:sp>
        <p:nvSpPr>
          <p:cNvPr id="7171" name="Rectangle 3"/>
          <p:cNvSpPr>
            <a:spLocks noGrp="1" noChangeArrowheads="1"/>
          </p:cNvSpPr>
          <p:nvPr>
            <p:ph type="body" idx="1"/>
          </p:nvPr>
        </p:nvSpPr>
        <p:spPr/>
        <p:txBody>
          <a:bodyPr/>
          <a:lstStyle/>
          <a:p>
            <a:pPr eaLnBrk="1" hangingPunct="1">
              <a:defRPr/>
            </a:pPr>
            <a:r>
              <a:rPr lang="en-US" dirty="0"/>
              <a:t>Not one disease </a:t>
            </a:r>
          </a:p>
          <a:p>
            <a:pPr eaLnBrk="1" hangingPunct="1">
              <a:defRPr/>
            </a:pPr>
            <a:r>
              <a:rPr lang="en-US" dirty="0"/>
              <a:t>Considered a mental health problem</a:t>
            </a:r>
          </a:p>
          <a:p>
            <a:pPr eaLnBrk="1" hangingPunct="1">
              <a:defRPr/>
            </a:pPr>
            <a:r>
              <a:rPr lang="en-US" dirty="0"/>
              <a:t>Described as a collection of symptoms that affects someone’s lifestyle</a:t>
            </a:r>
          </a:p>
          <a:p>
            <a:pPr eaLnBrk="1" hangingPunct="1">
              <a:defRPr/>
            </a:pPr>
            <a:r>
              <a:rPr lang="en-US" dirty="0"/>
              <a:t>Symptoms can be from a bunch of disorders</a:t>
            </a:r>
            <a:r>
              <a:rPr lang="en-GB" dirty="0"/>
              <a:t>.</a:t>
            </a:r>
            <a:endParaRPr lang="en-US" dirty="0"/>
          </a:p>
        </p:txBody>
      </p:sp>
    </p:spTree>
  </p:cSld>
  <p:clrMapOvr>
    <a:masterClrMapping/>
  </p:clrMapOvr>
  <p:transition spd="slow">
    <p:newsfla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8352928" cy="6124754"/>
          </a:xfrm>
          <a:prstGeom prst="rect">
            <a:avLst/>
          </a:prstGeom>
        </p:spPr>
        <p:txBody>
          <a:bodyPr wrap="square">
            <a:spAutoFit/>
          </a:bodyPr>
          <a:lstStyle/>
          <a:p>
            <a:r>
              <a:rPr lang="en-US" sz="3200" dirty="0"/>
              <a:t>Types of Dementia </a:t>
            </a:r>
          </a:p>
          <a:p>
            <a:r>
              <a:rPr lang="en-US" sz="2000" dirty="0"/>
              <a:t>• </a:t>
            </a:r>
            <a:r>
              <a:rPr lang="en-US" sz="2400" dirty="0"/>
              <a:t>Cortical Dementia </a:t>
            </a:r>
          </a:p>
          <a:p>
            <a:r>
              <a:rPr lang="en-US" sz="2400" dirty="0"/>
              <a:t>• Subcortical Dementia </a:t>
            </a:r>
          </a:p>
          <a:p>
            <a:r>
              <a:rPr lang="en-US" sz="2400" dirty="0"/>
              <a:t>• Progressive Dementia </a:t>
            </a:r>
          </a:p>
          <a:p>
            <a:r>
              <a:rPr lang="en-US" sz="2400" dirty="0"/>
              <a:t>• Primary Dementia</a:t>
            </a:r>
          </a:p>
          <a:p>
            <a:r>
              <a:rPr lang="en-US" sz="2400" dirty="0"/>
              <a:t> • Secondary Dementia 1)damage to the brain that affects the cortex of the brain or the outer layer (causes problems with memory, language, thinking, and social behavior 2)dementia that affects parts of the brain below the cortex (causes changes in emotion, and movement) 3)Dementia that only gets worse and starts to affect ones ability to do everyday activities 4)dementia like Alzheimer’s disease and doesn’t result from any other disease 5)dementia that is caused from physical disease or injury (can affect people with other disorders that affect mobility and functions like </a:t>
            </a:r>
            <a:r>
              <a:rPr lang="en-US" sz="2400" dirty="0" err="1"/>
              <a:t>parkinsons</a:t>
            </a:r>
            <a:r>
              <a:rPr lang="en-US" sz="2400" dirty="0"/>
              <a:t> </a:t>
            </a:r>
          </a:p>
        </p:txBody>
      </p:sp>
    </p:spTree>
  </p:cSld>
  <p:clrMapOvr>
    <a:masterClrMapping/>
  </p:clrMapOvr>
  <p:transition spd="slow">
    <p:newsfla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en-GB" dirty="0"/>
              <a:t>DEMENTIA</a:t>
            </a:r>
          </a:p>
        </p:txBody>
      </p:sp>
      <p:sp>
        <p:nvSpPr>
          <p:cNvPr id="8195" name="Rectangle 3"/>
          <p:cNvSpPr>
            <a:spLocks noGrp="1" noChangeArrowheads="1"/>
          </p:cNvSpPr>
          <p:nvPr>
            <p:ph type="body" idx="1"/>
          </p:nvPr>
        </p:nvSpPr>
        <p:spPr>
          <a:xfrm>
            <a:off x="457200" y="1340768"/>
            <a:ext cx="8229600" cy="4679032"/>
          </a:xfrm>
        </p:spPr>
        <p:txBody>
          <a:bodyPr/>
          <a:lstStyle/>
          <a:p>
            <a:pPr eaLnBrk="1" hangingPunct="1">
              <a:lnSpc>
                <a:spcPct val="80000"/>
              </a:lnSpc>
              <a:defRPr/>
            </a:pPr>
            <a:r>
              <a:rPr lang="en-GB" sz="2800" dirty="0"/>
              <a:t>There are several forms of Dementia, the most common </a:t>
            </a:r>
            <a:r>
              <a:rPr lang="en-GB" sz="2800" i="1" dirty="0"/>
              <a:t>Alzheimer’s disease </a:t>
            </a:r>
            <a:r>
              <a:rPr lang="en-GB" sz="2800" dirty="0"/>
              <a:t>Other forms of Dementia include ---</a:t>
            </a:r>
            <a:endParaRPr lang="en-GB" sz="2800" i="1" dirty="0"/>
          </a:p>
          <a:p>
            <a:pPr eaLnBrk="1" hangingPunct="1">
              <a:lnSpc>
                <a:spcPct val="80000"/>
              </a:lnSpc>
              <a:defRPr/>
            </a:pPr>
            <a:r>
              <a:rPr lang="en-GB" sz="2800" i="1" dirty="0"/>
              <a:t>Vascular dementia</a:t>
            </a:r>
          </a:p>
          <a:p>
            <a:pPr eaLnBrk="1" hangingPunct="1">
              <a:lnSpc>
                <a:spcPct val="80000"/>
              </a:lnSpc>
              <a:defRPr/>
            </a:pPr>
            <a:r>
              <a:rPr lang="en-GB" sz="2800" i="1" dirty="0" err="1"/>
              <a:t>Lewy</a:t>
            </a:r>
            <a:r>
              <a:rPr lang="en-GB" sz="2800" i="1" dirty="0"/>
              <a:t> bodies’ dementia</a:t>
            </a:r>
          </a:p>
          <a:p>
            <a:pPr eaLnBrk="1" hangingPunct="1">
              <a:lnSpc>
                <a:spcPct val="80000"/>
              </a:lnSpc>
              <a:defRPr/>
            </a:pPr>
            <a:r>
              <a:rPr lang="en-GB" sz="2800" i="1" dirty="0"/>
              <a:t>Huntington’s disease</a:t>
            </a:r>
          </a:p>
          <a:p>
            <a:pPr eaLnBrk="1" hangingPunct="1">
              <a:lnSpc>
                <a:spcPct val="80000"/>
              </a:lnSpc>
              <a:defRPr/>
            </a:pPr>
            <a:r>
              <a:rPr lang="en-GB" sz="2800" i="1" dirty="0" err="1"/>
              <a:t>Korsakoffs</a:t>
            </a:r>
            <a:r>
              <a:rPr lang="en-GB" sz="2800" i="1" dirty="0"/>
              <a:t> </a:t>
            </a:r>
            <a:r>
              <a:rPr lang="en-GB" sz="2800" i="1" dirty="0" err="1"/>
              <a:t>desease</a:t>
            </a:r>
            <a:endParaRPr lang="en-GB" sz="2800" i="1" dirty="0"/>
          </a:p>
          <a:p>
            <a:pPr eaLnBrk="1" hangingPunct="1">
              <a:lnSpc>
                <a:spcPct val="80000"/>
              </a:lnSpc>
              <a:defRPr/>
            </a:pPr>
            <a:r>
              <a:rPr lang="en-GB" sz="2800" i="1" dirty="0" err="1"/>
              <a:t>Jakob-creutzfeldt</a:t>
            </a:r>
            <a:r>
              <a:rPr lang="en-GB" sz="2800" i="1" dirty="0"/>
              <a:t> </a:t>
            </a:r>
            <a:r>
              <a:rPr lang="en-GB" sz="2800" i="1" dirty="0" err="1"/>
              <a:t>desease</a:t>
            </a:r>
            <a:endParaRPr lang="en-GB" sz="2800" i="1" dirty="0"/>
          </a:p>
          <a:p>
            <a:pPr eaLnBrk="1" hangingPunct="1">
              <a:lnSpc>
                <a:spcPct val="80000"/>
              </a:lnSpc>
              <a:defRPr/>
            </a:pPr>
            <a:r>
              <a:rPr lang="en-GB" sz="2800" i="1" dirty="0"/>
              <a:t>Aids related dementia</a:t>
            </a:r>
          </a:p>
          <a:p>
            <a:pPr eaLnBrk="1" hangingPunct="1">
              <a:lnSpc>
                <a:spcPct val="80000"/>
              </a:lnSpc>
              <a:defRPr/>
            </a:pPr>
            <a:r>
              <a:rPr lang="en-GB" sz="2800" i="1" dirty="0" err="1"/>
              <a:t>Multiinfact</a:t>
            </a:r>
            <a:r>
              <a:rPr lang="en-GB" sz="2800" i="1" dirty="0"/>
              <a:t> dementia</a:t>
            </a:r>
            <a:endParaRPr lang="en-GB" sz="2800" dirty="0"/>
          </a:p>
          <a:p>
            <a:pPr eaLnBrk="1" hangingPunct="1">
              <a:lnSpc>
                <a:spcPct val="80000"/>
              </a:lnSpc>
              <a:defRPr/>
            </a:pPr>
            <a:r>
              <a:rPr lang="en-GB" sz="2800" dirty="0"/>
              <a:t>And others.</a:t>
            </a:r>
            <a:endParaRPr lang="en-US" sz="2800" dirty="0"/>
          </a:p>
        </p:txBody>
      </p:sp>
    </p:spTree>
  </p:cSld>
  <p:clrMapOvr>
    <a:masterClrMapping/>
  </p:clrMapOvr>
  <p:transition spd="slow">
    <p:newsfla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700808"/>
            <a:ext cx="8208912" cy="2677656"/>
          </a:xfrm>
          <a:prstGeom prst="rect">
            <a:avLst/>
          </a:prstGeom>
        </p:spPr>
        <p:txBody>
          <a:bodyPr wrap="square">
            <a:spAutoFit/>
          </a:bodyPr>
          <a:lstStyle/>
          <a:p>
            <a:r>
              <a:rPr lang="en-US" sz="2800" dirty="0"/>
              <a:t>Disorders That Mimic Dementia</a:t>
            </a:r>
          </a:p>
          <a:p>
            <a:r>
              <a:rPr lang="en-US" sz="2800" dirty="0"/>
              <a:t> </a:t>
            </a:r>
          </a:p>
          <a:p>
            <a:r>
              <a:rPr lang="en-US" sz="2800" dirty="0"/>
              <a:t>• Mental Retardation </a:t>
            </a:r>
          </a:p>
          <a:p>
            <a:r>
              <a:rPr lang="en-US" sz="2800" dirty="0"/>
              <a:t>• Amnesia </a:t>
            </a:r>
          </a:p>
          <a:p>
            <a:r>
              <a:rPr lang="en-US" sz="2800" dirty="0"/>
              <a:t>• Delirium </a:t>
            </a:r>
          </a:p>
          <a:p>
            <a:r>
              <a:rPr lang="en-US" sz="2800" dirty="0"/>
              <a:t>• Normal Aging </a:t>
            </a:r>
          </a:p>
        </p:txBody>
      </p:sp>
    </p:spTree>
  </p:cSld>
  <p:clrMapOvr>
    <a:masterClrMapping/>
  </p:clrMapOvr>
  <p:transition spd="slow">
    <p:newsflash/>
  </p:transition>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defRPr/>
            </a:pPr>
            <a:r>
              <a:rPr lang="en-GB" dirty="0"/>
              <a:t>               DEMENTIA</a:t>
            </a:r>
            <a:endParaRPr lang="en-US" dirty="0"/>
          </a:p>
        </p:txBody>
      </p:sp>
      <p:sp>
        <p:nvSpPr>
          <p:cNvPr id="40963" name="Rectangle 3"/>
          <p:cNvSpPr>
            <a:spLocks noGrp="1" noChangeArrowheads="1"/>
          </p:cNvSpPr>
          <p:nvPr>
            <p:ph type="body" idx="1"/>
          </p:nvPr>
        </p:nvSpPr>
        <p:spPr/>
        <p:txBody>
          <a:bodyPr/>
          <a:lstStyle/>
          <a:p>
            <a:pPr eaLnBrk="1" hangingPunct="1">
              <a:defRPr/>
            </a:pPr>
            <a:r>
              <a:rPr lang="en-GB"/>
              <a:t>It is worth bearing in mind that you cannot diagnose correctly between most types of dementia until after death and the brain is looked at in a post mortem.</a:t>
            </a:r>
          </a:p>
          <a:p>
            <a:pPr eaLnBrk="1" hangingPunct="1">
              <a:defRPr/>
            </a:pPr>
            <a:r>
              <a:rPr lang="en-GB"/>
              <a:t>Because of the high incidents of Alzheimer's  most doctors refer to it as a diagnoses of “</a:t>
            </a:r>
            <a:r>
              <a:rPr lang="en-GB" i="1"/>
              <a:t>A dementia of the Alzheimer's type.” </a:t>
            </a:r>
            <a:endParaRPr lang="en-US" i="1"/>
          </a:p>
        </p:txBody>
      </p:sp>
    </p:spTree>
  </p:cSld>
  <p:clrMapOvr>
    <a:masterClrMapping/>
  </p:clrMapOvr>
  <p:transition spd="slow">
    <p:newsfla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412776"/>
            <a:ext cx="8064896" cy="3539430"/>
          </a:xfrm>
          <a:prstGeom prst="rect">
            <a:avLst/>
          </a:prstGeom>
        </p:spPr>
        <p:txBody>
          <a:bodyPr wrap="square">
            <a:spAutoFit/>
          </a:bodyPr>
          <a:lstStyle/>
          <a:p>
            <a:r>
              <a:rPr lang="en-US" sz="3200" dirty="0"/>
              <a:t>Condition That Can Contribute to Dementia</a:t>
            </a:r>
          </a:p>
          <a:p>
            <a:r>
              <a:rPr lang="en-US" sz="3200" dirty="0"/>
              <a:t> </a:t>
            </a:r>
          </a:p>
          <a:p>
            <a:r>
              <a:rPr lang="en-US" sz="3200" dirty="0"/>
              <a:t>• Medication </a:t>
            </a:r>
          </a:p>
          <a:p>
            <a:r>
              <a:rPr lang="en-US" sz="3200" dirty="0"/>
              <a:t>• Nutritional </a:t>
            </a:r>
            <a:r>
              <a:rPr lang="en-US" sz="3200" dirty="0" err="1"/>
              <a:t>Deﬁciencies</a:t>
            </a:r>
            <a:r>
              <a:rPr lang="en-US" sz="3200" dirty="0"/>
              <a:t> </a:t>
            </a:r>
          </a:p>
          <a:p>
            <a:r>
              <a:rPr lang="en-US" sz="3200" dirty="0"/>
              <a:t>• Infections &lt;meningitis, encephalitis&gt; </a:t>
            </a:r>
          </a:p>
          <a:p>
            <a:r>
              <a:rPr lang="en-US" sz="3200" dirty="0"/>
              <a:t>• Poisoning </a:t>
            </a:r>
          </a:p>
          <a:p>
            <a:r>
              <a:rPr lang="en-US" sz="3200" dirty="0"/>
              <a:t>• Brain tumors </a:t>
            </a:r>
          </a:p>
        </p:txBody>
      </p:sp>
    </p:spTree>
  </p:cSld>
  <p:clrMapOvr>
    <a:masterClrMapping/>
  </p:clrMapOvr>
  <p:transition spd="slow">
    <p:newsflash/>
  </p:transition>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23528" y="0"/>
            <a:ext cx="8229600" cy="1384300"/>
          </a:xfrm>
        </p:spPr>
        <p:txBody>
          <a:bodyPr/>
          <a:lstStyle/>
          <a:p>
            <a:pPr eaLnBrk="1" hangingPunct="1">
              <a:defRPr/>
            </a:pPr>
            <a:r>
              <a:rPr lang="en-GB" dirty="0"/>
              <a:t>DEMENTIA</a:t>
            </a:r>
          </a:p>
        </p:txBody>
      </p:sp>
      <p:sp>
        <p:nvSpPr>
          <p:cNvPr id="10243" name="Rectangle 3"/>
          <p:cNvSpPr>
            <a:spLocks noGrp="1" noChangeArrowheads="1"/>
          </p:cNvSpPr>
          <p:nvPr>
            <p:ph type="body" idx="1"/>
          </p:nvPr>
        </p:nvSpPr>
        <p:spPr>
          <a:xfrm>
            <a:off x="457200" y="1196752"/>
            <a:ext cx="8229600" cy="5661248"/>
          </a:xfrm>
        </p:spPr>
        <p:txBody>
          <a:bodyPr/>
          <a:lstStyle/>
          <a:p>
            <a:pPr eaLnBrk="1" hangingPunct="1">
              <a:defRPr/>
            </a:pPr>
            <a:r>
              <a:rPr lang="en-GB" dirty="0"/>
              <a:t>Most forms of dementia including </a:t>
            </a:r>
            <a:r>
              <a:rPr lang="en-GB" i="1" dirty="0"/>
              <a:t>Alzheimer’s</a:t>
            </a:r>
            <a:r>
              <a:rPr lang="en-GB" dirty="0"/>
              <a:t> disease are not curable unfortunately.</a:t>
            </a:r>
          </a:p>
          <a:p>
            <a:pPr eaLnBrk="1" hangingPunct="1">
              <a:defRPr/>
            </a:pPr>
            <a:r>
              <a:rPr lang="en-GB" dirty="0"/>
              <a:t>Not everyone will get dementia but the incidence of it does increase with age</a:t>
            </a:r>
          </a:p>
          <a:p>
            <a:pPr eaLnBrk="1" hangingPunct="1">
              <a:defRPr/>
            </a:pPr>
            <a:r>
              <a:rPr lang="en-US" dirty="0"/>
              <a:t> How Common is Dementia???</a:t>
            </a:r>
          </a:p>
          <a:p>
            <a:pPr eaLnBrk="1" hangingPunct="1">
              <a:defRPr/>
            </a:pPr>
            <a:r>
              <a:rPr lang="en-US" dirty="0"/>
              <a:t>24.3 million people world wide have dementia</a:t>
            </a:r>
          </a:p>
          <a:p>
            <a:pPr eaLnBrk="1" hangingPunct="1">
              <a:defRPr/>
            </a:pPr>
            <a:r>
              <a:rPr lang="en-US" dirty="0"/>
              <a:t>Could jump to as many as 84 million people in 2040</a:t>
            </a:r>
          </a:p>
        </p:txBody>
      </p:sp>
    </p:spTree>
  </p:cSld>
  <p:clrMapOvr>
    <a:masterClrMapping/>
  </p:clrMapOvr>
  <p:transition spd="slow">
    <p:newsflash/>
  </p:transition>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Ocean</Template>
  <TotalTime>169</TotalTime>
  <Words>872</Words>
  <Application>Microsoft Office PowerPoint</Application>
  <PresentationFormat>On-screen Show (4:3)</PresentationFormat>
  <Paragraphs>87</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Tahoma</vt:lpstr>
      <vt:lpstr>Wingdings</vt:lpstr>
      <vt:lpstr>Ocean</vt:lpstr>
      <vt:lpstr>DEMENTIA</vt:lpstr>
      <vt:lpstr>WHAT IS DEMENTIA?</vt:lpstr>
      <vt:lpstr>DEMENTIA</vt:lpstr>
      <vt:lpstr>PowerPoint Presentation</vt:lpstr>
      <vt:lpstr>DEMENTIA</vt:lpstr>
      <vt:lpstr>PowerPoint Presentation</vt:lpstr>
      <vt:lpstr>               DEMENTIA</vt:lpstr>
      <vt:lpstr>PowerPoint Presentation</vt:lpstr>
      <vt:lpstr>DEMENTIA</vt:lpstr>
      <vt:lpstr>WHO GETS DEMENTIA?</vt:lpstr>
      <vt:lpstr>SIGNS AND SYMPTOMS</vt:lpstr>
      <vt:lpstr>SIGNS AND SYMPTOMS</vt:lpstr>
      <vt:lpstr>SIGNS AND SYMPTOMS</vt:lpstr>
      <vt:lpstr>SIGNS AND SYMPTOMS</vt:lpstr>
      <vt:lpstr>PowerPoint Presentation</vt:lpstr>
      <vt:lpstr>CAUSES OF DEMENTIA</vt:lpstr>
      <vt:lpstr>PROBLEMS WITH DEMENTIA</vt:lpstr>
      <vt:lpstr>PROBLEMS WITH DEMENTIA</vt:lpstr>
      <vt:lpstr>PROBLEMS WITH DEMENTIA</vt:lpstr>
      <vt:lpstr>PROBLEMS WITH DEMENTIA</vt:lpstr>
    </vt:vector>
  </TitlesOfParts>
  <Company>at 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DEMENTIA</dc:title>
  <dc:creator>dad</dc:creator>
  <cp:lastModifiedBy>admin</cp:lastModifiedBy>
  <cp:revision>15</cp:revision>
  <dcterms:created xsi:type="dcterms:W3CDTF">2007-05-05T16:18:26Z</dcterms:created>
  <dcterms:modified xsi:type="dcterms:W3CDTF">2019-01-17T18:19:49Z</dcterms:modified>
</cp:coreProperties>
</file>