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sldIdLst>
    <p:sldId id="256" r:id="rId2"/>
    <p:sldId id="257" r:id="rId3"/>
    <p:sldId id="313" r:id="rId4"/>
    <p:sldId id="314" r:id="rId5"/>
    <p:sldId id="307" r:id="rId6"/>
    <p:sldId id="260" r:id="rId7"/>
    <p:sldId id="264" r:id="rId8"/>
    <p:sldId id="265" r:id="rId9"/>
    <p:sldId id="266" r:id="rId10"/>
    <p:sldId id="267" r:id="rId11"/>
    <p:sldId id="316" r:id="rId12"/>
    <p:sldId id="317" r:id="rId13"/>
    <p:sldId id="268" r:id="rId14"/>
    <p:sldId id="318" r:id="rId15"/>
    <p:sldId id="269" r:id="rId16"/>
    <p:sldId id="270" r:id="rId17"/>
    <p:sldId id="312" r:id="rId18"/>
    <p:sldId id="308" r:id="rId19"/>
    <p:sldId id="262" r:id="rId20"/>
    <p:sldId id="304" r:id="rId21"/>
    <p:sldId id="273" r:id="rId22"/>
    <p:sldId id="322" r:id="rId23"/>
    <p:sldId id="323" r:id="rId24"/>
    <p:sldId id="306" r:id="rId25"/>
    <p:sldId id="309" r:id="rId26"/>
    <p:sldId id="324" r:id="rId27"/>
    <p:sldId id="305" r:id="rId28"/>
    <p:sldId id="303" r:id="rId29"/>
    <p:sldId id="327" r:id="rId30"/>
    <p:sldId id="328" r:id="rId31"/>
    <p:sldId id="329" r:id="rId32"/>
    <p:sldId id="330" r:id="rId33"/>
    <p:sldId id="331" r:id="rId34"/>
    <p:sldId id="325" r:id="rId35"/>
    <p:sldId id="326" r:id="rId36"/>
    <p:sldId id="275" r:id="rId37"/>
    <p:sldId id="276" r:id="rId38"/>
    <p:sldId id="261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  <p:sldId id="285" r:id="rId48"/>
    <p:sldId id="286" r:id="rId49"/>
    <p:sldId id="287" r:id="rId50"/>
    <p:sldId id="319" r:id="rId51"/>
    <p:sldId id="288" r:id="rId52"/>
    <p:sldId id="289" r:id="rId53"/>
    <p:sldId id="290" r:id="rId54"/>
    <p:sldId id="291" r:id="rId55"/>
    <p:sldId id="292" r:id="rId56"/>
    <p:sldId id="293" r:id="rId57"/>
    <p:sldId id="294" r:id="rId58"/>
    <p:sldId id="295" r:id="rId59"/>
    <p:sldId id="296" r:id="rId60"/>
    <p:sldId id="297" r:id="rId61"/>
    <p:sldId id="298" r:id="rId62"/>
    <p:sldId id="300" r:id="rId63"/>
    <p:sldId id="301" r:id="rId64"/>
    <p:sldId id="302" r:id="rId65"/>
    <p:sldId id="321" r:id="rId66"/>
    <p:sldId id="320" r:id="rId67"/>
    <p:sldId id="315" r:id="rId68"/>
    <p:sldId id="299" r:id="rId6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80" autoAdjust="0"/>
  </p:normalViewPr>
  <p:slideViewPr>
    <p:cSldViewPr>
      <p:cViewPr varScale="1">
        <p:scale>
          <a:sx n="67" d="100"/>
          <a:sy n="67" d="100"/>
        </p:scale>
        <p:origin x="-12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01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3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0DF9A4-9F66-462F-ABDC-82ED6F0CD6EB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74F92-CABB-419B-8171-1BC00250ACD6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F74F92-CABB-419B-8171-1BC00250ACD6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60CA8-BD2E-4D22-B86A-1EEE1695C52C}" type="datetimeFigureOut">
              <a:rPr lang="en-US" smtClean="0"/>
              <a:pPr/>
              <a:t>11/24/2015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F0E90-0A5A-48EC-B95F-2B6FC348F50B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Dementia 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Protective factors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Hormone replacement therapy  - not supported by studies </a:t>
            </a:r>
          </a:p>
          <a:p>
            <a:r>
              <a:rPr lang="en-GB" dirty="0" smtClean="0"/>
              <a:t>Anti‐inflammatory drugs</a:t>
            </a:r>
          </a:p>
          <a:p>
            <a:r>
              <a:rPr lang="en-GB" dirty="0" smtClean="0"/>
              <a:t>Control of hypertension</a:t>
            </a:r>
          </a:p>
          <a:p>
            <a:r>
              <a:rPr lang="en-GB" dirty="0" smtClean="0"/>
              <a:t>Fish consumption</a:t>
            </a:r>
          </a:p>
          <a:p>
            <a:r>
              <a:rPr lang="en-GB" dirty="0" smtClean="0"/>
              <a:t>High </a:t>
            </a:r>
            <a:r>
              <a:rPr lang="en-GB" dirty="0" err="1" smtClean="0"/>
              <a:t>premorbid</a:t>
            </a:r>
            <a:r>
              <a:rPr lang="en-GB" dirty="0" smtClean="0"/>
              <a:t> verbal ability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AD: neuropathology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Diffuse atrophy with flattened cortical </a:t>
            </a:r>
            <a:r>
              <a:rPr lang="en-GB" dirty="0" err="1" smtClean="0"/>
              <a:t>sulci</a:t>
            </a:r>
            <a:r>
              <a:rPr lang="en-GB" dirty="0" smtClean="0"/>
              <a:t> and enlarged cerebral ventricles</a:t>
            </a:r>
          </a:p>
          <a:p>
            <a:r>
              <a:rPr lang="en-GB" dirty="0" err="1" smtClean="0"/>
              <a:t>Pathognomonic</a:t>
            </a:r>
            <a:r>
              <a:rPr lang="en-GB" dirty="0" smtClean="0"/>
              <a:t> findings are senile plaques, NFT, neuronal loss especially in the cortex and hippocampus, synaptic loss in the cortex and </a:t>
            </a:r>
            <a:r>
              <a:rPr lang="en-GB" dirty="0" err="1" smtClean="0"/>
              <a:t>granulovacuolar</a:t>
            </a:r>
            <a:r>
              <a:rPr lang="en-GB" dirty="0" smtClean="0"/>
              <a:t> degeneration of the neurones</a:t>
            </a:r>
          </a:p>
          <a:p>
            <a:r>
              <a:rPr lang="en-GB" dirty="0" err="1" smtClean="0"/>
              <a:t>Amyloid</a:t>
            </a:r>
            <a:r>
              <a:rPr lang="en-GB" dirty="0" smtClean="0"/>
              <a:t> plaques also seen in normal ageing and Down’s syndrome</a:t>
            </a:r>
          </a:p>
          <a:p>
            <a:r>
              <a:rPr lang="en-GB" dirty="0" smtClean="0"/>
              <a:t>NFT also occur in Down’s syndrome, dementia </a:t>
            </a:r>
            <a:r>
              <a:rPr lang="en-GB" dirty="0" err="1" smtClean="0"/>
              <a:t>pugilistica</a:t>
            </a:r>
            <a:r>
              <a:rPr lang="en-GB" dirty="0" smtClean="0"/>
              <a:t>, Parkinson's disease and normal ageing</a:t>
            </a:r>
          </a:p>
          <a:p>
            <a:r>
              <a:rPr lang="en-GB" dirty="0" smtClean="0"/>
              <a:t>NFT commonly found in cortex, hippocampus, </a:t>
            </a:r>
            <a:r>
              <a:rPr lang="en-GB" dirty="0" err="1" smtClean="0"/>
              <a:t>substantia</a:t>
            </a:r>
            <a:r>
              <a:rPr lang="en-GB" dirty="0" smtClean="0"/>
              <a:t> </a:t>
            </a:r>
            <a:r>
              <a:rPr lang="en-GB" dirty="0" err="1" smtClean="0"/>
              <a:t>nigra</a:t>
            </a:r>
            <a:r>
              <a:rPr lang="en-GB" dirty="0" smtClean="0"/>
              <a:t> and locus </a:t>
            </a:r>
            <a:r>
              <a:rPr lang="en-GB" dirty="0" err="1" smtClean="0"/>
              <a:t>cereleus</a:t>
            </a:r>
            <a:endParaRPr lang="en-GB" dirty="0" smtClean="0"/>
          </a:p>
          <a:p>
            <a:r>
              <a:rPr lang="en-GB" dirty="0" smtClean="0"/>
              <a:t>Plaques and tangles correlate with the severity of the clinical picture in DAT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Neurotransmitters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 smtClean="0"/>
              <a:t>Acetycholine</a:t>
            </a:r>
            <a:r>
              <a:rPr lang="en-GB" dirty="0" smtClean="0"/>
              <a:t> and </a:t>
            </a:r>
            <a:r>
              <a:rPr lang="en-GB" dirty="0" err="1" smtClean="0"/>
              <a:t>norepinephrine</a:t>
            </a:r>
            <a:r>
              <a:rPr lang="en-GB" dirty="0" smtClean="0"/>
              <a:t> are thought to be hypoactive </a:t>
            </a:r>
          </a:p>
          <a:p>
            <a:r>
              <a:rPr lang="en-GB" dirty="0" smtClean="0"/>
              <a:t>Degeneration of cholinergic neurones in the nucleus </a:t>
            </a:r>
            <a:r>
              <a:rPr lang="en-GB" dirty="0" err="1" smtClean="0"/>
              <a:t>basalis</a:t>
            </a:r>
            <a:r>
              <a:rPr lang="en-GB" dirty="0" smtClean="0"/>
              <a:t> of </a:t>
            </a:r>
            <a:r>
              <a:rPr lang="en-GB" dirty="0" err="1" smtClean="0"/>
              <a:t>Meynert</a:t>
            </a:r>
            <a:r>
              <a:rPr lang="en-GB" dirty="0" smtClean="0"/>
              <a:t>  leads to decreased Acetylcholine and </a:t>
            </a:r>
            <a:r>
              <a:rPr lang="en-GB" dirty="0" err="1" smtClean="0"/>
              <a:t>choline</a:t>
            </a:r>
            <a:r>
              <a:rPr lang="en-GB" dirty="0" smtClean="0"/>
              <a:t> </a:t>
            </a:r>
            <a:r>
              <a:rPr lang="en-GB" dirty="0" err="1" smtClean="0"/>
              <a:t>acetyltransferase</a:t>
            </a:r>
            <a:r>
              <a:rPr lang="en-GB" dirty="0" smtClean="0"/>
              <a:t> concentrations in the brain</a:t>
            </a:r>
          </a:p>
          <a:p>
            <a:r>
              <a:rPr lang="en-GB" dirty="0" smtClean="0"/>
              <a:t>Decreased </a:t>
            </a:r>
            <a:r>
              <a:rPr lang="en-GB" dirty="0" err="1" smtClean="0"/>
              <a:t>norepinephrine</a:t>
            </a:r>
            <a:r>
              <a:rPr lang="en-GB" dirty="0" smtClean="0"/>
              <a:t> containing neurones in the locus </a:t>
            </a:r>
            <a:r>
              <a:rPr lang="en-GB" dirty="0" err="1" smtClean="0"/>
              <a:t>cereleus</a:t>
            </a:r>
            <a:r>
              <a:rPr lang="en-GB" dirty="0" smtClean="0"/>
              <a:t> has been demonstrated</a:t>
            </a:r>
          </a:p>
          <a:p>
            <a:r>
              <a:rPr lang="en-GB" dirty="0" smtClean="0"/>
              <a:t>Other neurotransmitters are </a:t>
            </a:r>
            <a:r>
              <a:rPr lang="en-GB" dirty="0" err="1" smtClean="0"/>
              <a:t>somatostatin</a:t>
            </a:r>
            <a:r>
              <a:rPr lang="en-GB" dirty="0" smtClean="0"/>
              <a:t> and corticotrophin both decreased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Clinical features of 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Insidious onset</a:t>
            </a:r>
          </a:p>
          <a:p>
            <a:r>
              <a:rPr lang="en-GB" dirty="0" smtClean="0"/>
              <a:t>Amnesia, aphasia, </a:t>
            </a:r>
            <a:r>
              <a:rPr lang="en-GB" dirty="0" err="1" smtClean="0"/>
              <a:t>apraxia</a:t>
            </a:r>
            <a:r>
              <a:rPr lang="en-GB" dirty="0" smtClean="0"/>
              <a:t> and </a:t>
            </a:r>
            <a:r>
              <a:rPr lang="en-GB" dirty="0" err="1" smtClean="0"/>
              <a:t>agnosia</a:t>
            </a:r>
            <a:r>
              <a:rPr lang="en-GB" dirty="0" smtClean="0"/>
              <a:t> (the 4 As)</a:t>
            </a:r>
          </a:p>
          <a:p>
            <a:r>
              <a:rPr lang="en-GB" dirty="0" smtClean="0"/>
              <a:t>Behavioural and psychiatric symptoms of AD</a:t>
            </a:r>
          </a:p>
          <a:p>
            <a:pPr lvl="1"/>
            <a:r>
              <a:rPr lang="en-GB" dirty="0" smtClean="0"/>
              <a:t>Disorders of thought content</a:t>
            </a:r>
          </a:p>
          <a:p>
            <a:pPr lvl="1"/>
            <a:r>
              <a:rPr lang="en-GB" dirty="0" smtClean="0"/>
              <a:t>Disorders of perception</a:t>
            </a:r>
          </a:p>
          <a:p>
            <a:pPr lvl="1"/>
            <a:r>
              <a:rPr lang="en-GB" dirty="0" smtClean="0"/>
              <a:t>Disorders of affect</a:t>
            </a:r>
          </a:p>
          <a:p>
            <a:pPr lvl="1"/>
            <a:r>
              <a:rPr lang="en-GB" dirty="0" smtClean="0"/>
              <a:t>Behavioural disturbance</a:t>
            </a:r>
          </a:p>
          <a:p>
            <a:pPr lvl="1"/>
            <a:r>
              <a:rPr lang="en-GB" dirty="0" smtClean="0"/>
              <a:t>Personality change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Psychotic symptoms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Delusions (15%)</a:t>
            </a:r>
          </a:p>
          <a:p>
            <a:r>
              <a:rPr lang="en-GB" dirty="0" smtClean="0"/>
              <a:t>Auditory and visual hallucinations (10-15%)</a:t>
            </a:r>
          </a:p>
          <a:p>
            <a:r>
              <a:rPr lang="en-GB" dirty="0" smtClean="0"/>
              <a:t>Depression (20%)</a:t>
            </a:r>
          </a:p>
          <a:p>
            <a:r>
              <a:rPr lang="en-GB" dirty="0" smtClean="0"/>
              <a:t>Psychosis (30 – 50%)</a:t>
            </a:r>
          </a:p>
          <a:p>
            <a:r>
              <a:rPr lang="en-GB" dirty="0" smtClean="0"/>
              <a:t>Delusions more common than hallucinations</a:t>
            </a:r>
          </a:p>
          <a:p>
            <a:r>
              <a:rPr lang="en-GB" dirty="0" smtClean="0"/>
              <a:t>Visual and auditory hallucinations common than other modalities</a:t>
            </a:r>
          </a:p>
          <a:p>
            <a:r>
              <a:rPr lang="en-GB" dirty="0" smtClean="0"/>
              <a:t>Psychotic symptoms are associated with rapid decline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Physical symptoms in 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Weight loss and weakness, stooped posture and non specific or </a:t>
            </a:r>
            <a:r>
              <a:rPr lang="en-GB" dirty="0" err="1" smtClean="0"/>
              <a:t>apraxic</a:t>
            </a:r>
            <a:r>
              <a:rPr lang="en-GB" dirty="0" smtClean="0"/>
              <a:t> abnormalities of gait</a:t>
            </a:r>
          </a:p>
          <a:p>
            <a:r>
              <a:rPr lang="en-GB" dirty="0" smtClean="0"/>
              <a:t>Progressive physical deterioration, often resulting in gross wasting, leading to bronchopneumonia, the commonest form of death</a:t>
            </a:r>
          </a:p>
          <a:p>
            <a:r>
              <a:rPr lang="en-GB" dirty="0" smtClean="0"/>
              <a:t>Urinary incontinence - a late feature of AD </a:t>
            </a:r>
          </a:p>
          <a:p>
            <a:r>
              <a:rPr lang="en-GB" dirty="0" smtClean="0"/>
              <a:t>Physical problems such as urinary incontinence, decreased mobility and balance problems are more commonly seen in people with vascular dementia than with AD.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Diagnosis of 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Full psychiatric history and informant history</a:t>
            </a:r>
          </a:p>
          <a:p>
            <a:r>
              <a:rPr lang="en-GB" dirty="0" smtClean="0"/>
              <a:t>Mode of onset, course of progression, pattern of cognitive impairment</a:t>
            </a:r>
          </a:p>
          <a:p>
            <a:r>
              <a:rPr lang="en-GB" dirty="0" smtClean="0"/>
              <a:t>Non cognitive symptoms i.e. behavioural disturbance, wandering, aggression</a:t>
            </a:r>
          </a:p>
          <a:p>
            <a:r>
              <a:rPr lang="en-GB" dirty="0" smtClean="0"/>
              <a:t>Presence of co‐morbid depression.</a:t>
            </a:r>
          </a:p>
          <a:p>
            <a:r>
              <a:rPr lang="en-GB" dirty="0" smtClean="0"/>
              <a:t>Mental state examination</a:t>
            </a:r>
          </a:p>
          <a:p>
            <a:r>
              <a:rPr lang="en-GB" dirty="0" smtClean="0"/>
              <a:t>Family history</a:t>
            </a:r>
          </a:p>
          <a:p>
            <a:r>
              <a:rPr lang="en-GB" dirty="0" smtClean="0"/>
              <a:t>Other diagnostic possibilities e.g. vascular, rule out possible organic causes.</a:t>
            </a:r>
          </a:p>
          <a:p>
            <a:r>
              <a:rPr lang="en-GB" dirty="0" smtClean="0"/>
              <a:t>Investigations ...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Investigations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Full blood count and ESR</a:t>
            </a:r>
          </a:p>
          <a:p>
            <a:r>
              <a:rPr lang="en-GB" dirty="0" smtClean="0"/>
              <a:t>Blood glucose</a:t>
            </a:r>
          </a:p>
          <a:p>
            <a:r>
              <a:rPr lang="en-GB" dirty="0" smtClean="0"/>
              <a:t>Vitamin B12 and </a:t>
            </a:r>
            <a:r>
              <a:rPr lang="en-GB" dirty="0" err="1" smtClean="0"/>
              <a:t>folate</a:t>
            </a:r>
            <a:endParaRPr lang="en-GB" dirty="0" smtClean="0"/>
          </a:p>
          <a:p>
            <a:r>
              <a:rPr lang="en-GB" dirty="0" smtClean="0"/>
              <a:t>Thyroid function tests (TFT)</a:t>
            </a:r>
          </a:p>
          <a:p>
            <a:r>
              <a:rPr lang="en-GB" dirty="0" smtClean="0"/>
              <a:t>Urea and electrolytes</a:t>
            </a:r>
          </a:p>
          <a:p>
            <a:r>
              <a:rPr lang="en-GB" dirty="0" smtClean="0"/>
              <a:t>Liver function tests</a:t>
            </a:r>
          </a:p>
          <a:p>
            <a:r>
              <a:rPr lang="en-GB" dirty="0" smtClean="0"/>
              <a:t>Midstream urine sample (MSU)</a:t>
            </a:r>
          </a:p>
          <a:p>
            <a:r>
              <a:rPr lang="en-GB" dirty="0" smtClean="0"/>
              <a:t>Chest X-ray</a:t>
            </a:r>
          </a:p>
          <a:p>
            <a:r>
              <a:rPr lang="en-GB" dirty="0" smtClean="0"/>
              <a:t>Electrocardiogram (ECG)</a:t>
            </a:r>
          </a:p>
          <a:p>
            <a:r>
              <a:rPr lang="en-GB" dirty="0" smtClean="0"/>
              <a:t>Electroencephalogram (EEG)</a:t>
            </a:r>
          </a:p>
          <a:p>
            <a:r>
              <a:rPr lang="en-GB" dirty="0" smtClean="0"/>
              <a:t>Computed tomography (CT) scan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Differential diagnosis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Delirium</a:t>
            </a:r>
          </a:p>
          <a:p>
            <a:r>
              <a:rPr lang="en-GB" dirty="0" smtClean="0"/>
              <a:t>Depression</a:t>
            </a:r>
          </a:p>
          <a:p>
            <a:r>
              <a:rPr lang="en-GB" dirty="0" smtClean="0"/>
              <a:t>Psychotic disorders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History </a:t>
            </a:r>
          </a:p>
          <a:p>
            <a:r>
              <a:rPr lang="en-GB" dirty="0" smtClean="0"/>
              <a:t>Collateral history</a:t>
            </a:r>
          </a:p>
          <a:p>
            <a:r>
              <a:rPr lang="en-GB" dirty="0" smtClean="0"/>
              <a:t>Medical records</a:t>
            </a:r>
          </a:p>
          <a:p>
            <a:r>
              <a:rPr lang="en-GB" dirty="0" smtClean="0"/>
              <a:t>Social worker reports</a:t>
            </a:r>
          </a:p>
          <a:p>
            <a:r>
              <a:rPr lang="en-GB" dirty="0" smtClean="0"/>
              <a:t>Home visits</a:t>
            </a:r>
          </a:p>
          <a:p>
            <a:r>
              <a:rPr lang="en-GB" dirty="0" smtClean="0"/>
              <a:t>Investigations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Dementia is derived from Latin </a:t>
            </a:r>
            <a:r>
              <a:rPr lang="en-GB" i="1" dirty="0" smtClean="0"/>
              <a:t>de </a:t>
            </a:r>
            <a:r>
              <a:rPr lang="en-GB" i="1" dirty="0" err="1" smtClean="0"/>
              <a:t>mens</a:t>
            </a:r>
            <a:r>
              <a:rPr lang="en-GB" i="1" dirty="0" smtClean="0"/>
              <a:t> </a:t>
            </a:r>
            <a:r>
              <a:rPr lang="en-GB" dirty="0" smtClean="0"/>
              <a:t>meaning “out of mind”</a:t>
            </a:r>
          </a:p>
          <a:p>
            <a:r>
              <a:rPr lang="en-GB" dirty="0" smtClean="0"/>
              <a:t>It is not a diagnosis by itself but refers to a clinical state </a:t>
            </a:r>
          </a:p>
          <a:p>
            <a:r>
              <a:rPr lang="en-GB" i="1" dirty="0" smtClean="0"/>
              <a:t> </a:t>
            </a:r>
            <a:r>
              <a:rPr lang="en-GB" dirty="0" smtClean="0"/>
              <a:t>Mild cognitive impairment – distinguished from dementia by lack of functional impairment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Management of AD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Diagnosis</a:t>
            </a:r>
          </a:p>
          <a:p>
            <a:r>
              <a:rPr lang="en-GB" dirty="0" smtClean="0"/>
              <a:t>Psychological, behavioural</a:t>
            </a:r>
          </a:p>
          <a:p>
            <a:r>
              <a:rPr lang="en-GB" dirty="0" smtClean="0"/>
              <a:t>Social </a:t>
            </a:r>
          </a:p>
          <a:p>
            <a:r>
              <a:rPr lang="en-GB" dirty="0" smtClean="0"/>
              <a:t>Risk </a:t>
            </a:r>
          </a:p>
          <a:p>
            <a:r>
              <a:rPr lang="en-GB" dirty="0" smtClean="0"/>
              <a:t>Biological </a:t>
            </a:r>
          </a:p>
          <a:p>
            <a:r>
              <a:rPr lang="en-GB" dirty="0" smtClean="0"/>
              <a:t>Carers’ health </a:t>
            </a:r>
          </a:p>
          <a:p>
            <a:r>
              <a:rPr lang="en-GB" dirty="0" smtClean="0"/>
              <a:t>Legal aspects: advance directives, power of attorney, wills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NICE guidelines on </a:t>
            </a:r>
            <a:r>
              <a:rPr lang="en-GB" dirty="0" err="1" smtClean="0"/>
              <a:t>AChE</a:t>
            </a:r>
            <a:r>
              <a:rPr lang="en-GB" dirty="0" smtClean="0"/>
              <a:t> inhibitors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AD must be diagnosed in a specialist clinic by a specialist (psychiatrists, neurologists, physicians with a special interest in care of the elderly)</a:t>
            </a:r>
          </a:p>
          <a:p>
            <a:r>
              <a:rPr lang="en-GB" dirty="0" smtClean="0"/>
              <a:t>Carers’ views at baseline must be sort.</a:t>
            </a:r>
          </a:p>
          <a:p>
            <a:r>
              <a:rPr lang="en-GB" dirty="0" smtClean="0"/>
              <a:t>The patient must have Moderate AD ONLY (MMSE between 10 and 20)</a:t>
            </a:r>
          </a:p>
          <a:p>
            <a:r>
              <a:rPr lang="en-GB" dirty="0" smtClean="0"/>
              <a:t>Cognition (MMSE), global and behavioural functioning including ADLs should be assessed at baseline and every 6 months after commencing treatment. Carers’ views should be sought. </a:t>
            </a:r>
          </a:p>
          <a:p>
            <a:r>
              <a:rPr lang="en-GB" dirty="0" smtClean="0"/>
              <a:t>The drug should be continued only while the patient’s MMSE score is above 10 and their level of functioning and  behavioural condition remains at a level where the drug is considered having a worthwhile effect.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AChE</a:t>
            </a:r>
            <a:r>
              <a:rPr lang="en-GB" dirty="0" smtClean="0"/>
              <a:t> inhibitors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Donepezil</a:t>
            </a:r>
            <a:r>
              <a:rPr lang="en-GB" dirty="0" smtClean="0"/>
              <a:t> 5‐10mg OD. Steady state reached in 14 days. Single dose (easier to take)</a:t>
            </a:r>
          </a:p>
          <a:p>
            <a:r>
              <a:rPr lang="en-GB" dirty="0" err="1" smtClean="0"/>
              <a:t>Rivastigmine</a:t>
            </a:r>
            <a:r>
              <a:rPr lang="en-GB" dirty="0" smtClean="0"/>
              <a:t> 3‐6mg BD. Half‐life 10 hours.</a:t>
            </a:r>
          </a:p>
          <a:p>
            <a:r>
              <a:rPr lang="en-GB" dirty="0" err="1" smtClean="0"/>
              <a:t>Galantamine</a:t>
            </a:r>
            <a:r>
              <a:rPr lang="en-GB" dirty="0" smtClean="0"/>
              <a:t> 8‐12mg BD. Half‐life 6 hours.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medications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Memantine</a:t>
            </a:r>
            <a:r>
              <a:rPr lang="en-GB" dirty="0" smtClean="0"/>
              <a:t>, given at 10mg BD, is a NMDA receptor inhibitor, and is considered to be </a:t>
            </a:r>
            <a:r>
              <a:rPr lang="en-GB" dirty="0" err="1" smtClean="0"/>
              <a:t>neuroprotective</a:t>
            </a:r>
            <a:r>
              <a:rPr lang="en-GB" dirty="0" smtClean="0"/>
              <a:t> and disease modifying.</a:t>
            </a:r>
          </a:p>
          <a:p>
            <a:r>
              <a:rPr lang="en-GB" dirty="0" smtClean="0"/>
              <a:t>anti‐oxidants such as gingko </a:t>
            </a:r>
            <a:r>
              <a:rPr lang="en-GB" dirty="0" err="1" smtClean="0"/>
              <a:t>biloba</a:t>
            </a:r>
            <a:r>
              <a:rPr lang="en-GB" dirty="0" smtClean="0"/>
              <a:t>, </a:t>
            </a:r>
            <a:r>
              <a:rPr lang="en-GB" dirty="0" err="1" smtClean="0"/>
              <a:t>selegeline</a:t>
            </a:r>
            <a:endParaRPr lang="en-GB" dirty="0" smtClean="0"/>
          </a:p>
          <a:p>
            <a:r>
              <a:rPr lang="en-GB" dirty="0" smtClean="0"/>
              <a:t>Vitamin E in the treatment of AD,</a:t>
            </a:r>
          </a:p>
          <a:p>
            <a:r>
              <a:rPr lang="en-GB" dirty="0" smtClean="0"/>
              <a:t>Medical treatment of behavioural and psychiatric disorders related to AD includes the use of </a:t>
            </a:r>
            <a:r>
              <a:rPr lang="en-GB" b="1" dirty="0" smtClean="0"/>
              <a:t>SSRIs and antipsychotics.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AChEI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Improve cognition – measured by MMSE or subjective as seen by carers </a:t>
            </a:r>
          </a:p>
          <a:p>
            <a:r>
              <a:rPr lang="en-GB" dirty="0" smtClean="0"/>
              <a:t>Side effects: git, heart, Obstructive airways disease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Psychological treatments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Errorless learning</a:t>
            </a:r>
          </a:p>
          <a:p>
            <a:r>
              <a:rPr lang="en-GB" dirty="0" smtClean="0"/>
              <a:t>External memory aids</a:t>
            </a:r>
          </a:p>
          <a:p>
            <a:r>
              <a:rPr lang="en-GB" dirty="0" smtClean="0"/>
              <a:t>Cognitive stimulation therapy</a:t>
            </a:r>
          </a:p>
          <a:p>
            <a:r>
              <a:rPr lang="en-GB" dirty="0" smtClean="0"/>
              <a:t>Behaviour modification</a:t>
            </a:r>
          </a:p>
          <a:p>
            <a:r>
              <a:rPr lang="en-GB" dirty="0" smtClean="0"/>
              <a:t>Validation therapy</a:t>
            </a:r>
          </a:p>
          <a:p>
            <a:r>
              <a:rPr lang="en-GB" dirty="0" smtClean="0"/>
              <a:t>Reminiscence therapy</a:t>
            </a:r>
          </a:p>
          <a:p>
            <a:r>
              <a:rPr lang="en-GB" dirty="0" smtClean="0"/>
              <a:t>Memory training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treatments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Targeting β‐</a:t>
            </a:r>
            <a:r>
              <a:rPr lang="en-GB" dirty="0" err="1" smtClean="0"/>
              <a:t>amyloid</a:t>
            </a:r>
            <a:endParaRPr lang="en-GB" dirty="0" smtClean="0"/>
          </a:p>
          <a:p>
            <a:pPr lvl="1"/>
            <a:r>
              <a:rPr lang="en-GB" dirty="0" smtClean="0"/>
              <a:t> Drugs preventing aggregation of β‐</a:t>
            </a:r>
            <a:r>
              <a:rPr lang="en-GB" dirty="0" err="1" smtClean="0"/>
              <a:t>amyloid</a:t>
            </a:r>
            <a:r>
              <a:rPr lang="en-GB" dirty="0" smtClean="0"/>
              <a:t>.</a:t>
            </a:r>
          </a:p>
          <a:p>
            <a:pPr lvl="1"/>
            <a:r>
              <a:rPr lang="en-GB" dirty="0" smtClean="0"/>
              <a:t>Drugs to inhibit </a:t>
            </a:r>
            <a:r>
              <a:rPr lang="en-GB" dirty="0" err="1" smtClean="0"/>
              <a:t>secretases</a:t>
            </a:r>
            <a:r>
              <a:rPr lang="en-GB" dirty="0" smtClean="0"/>
              <a:t> by which β‐</a:t>
            </a:r>
            <a:r>
              <a:rPr lang="en-GB" dirty="0" err="1" smtClean="0"/>
              <a:t>amyloid</a:t>
            </a:r>
            <a:r>
              <a:rPr lang="en-GB" dirty="0" smtClean="0"/>
              <a:t> is formed from APP.  </a:t>
            </a:r>
          </a:p>
          <a:p>
            <a:pPr lvl="1"/>
            <a:r>
              <a:rPr lang="en-GB" dirty="0" smtClean="0"/>
              <a:t>Immunisation strategies.</a:t>
            </a:r>
          </a:p>
          <a:p>
            <a:r>
              <a:rPr lang="en-GB" dirty="0" smtClean="0"/>
              <a:t>Other approaches include; hormone replacement therapy, NSAIDs, </a:t>
            </a:r>
            <a:r>
              <a:rPr lang="en-GB" dirty="0" err="1" smtClean="0"/>
              <a:t>statins</a:t>
            </a:r>
            <a:r>
              <a:rPr lang="en-GB" dirty="0" smtClean="0"/>
              <a:t>, and </a:t>
            </a:r>
            <a:r>
              <a:rPr lang="en-GB" dirty="0" err="1" smtClean="0"/>
              <a:t>folate</a:t>
            </a:r>
            <a:r>
              <a:rPr lang="en-GB" dirty="0" smtClean="0"/>
              <a:t> supplementation. </a:t>
            </a:r>
          </a:p>
          <a:p>
            <a:r>
              <a:rPr lang="en-GB" dirty="0" smtClean="0"/>
              <a:t>Other targets include tau and its </a:t>
            </a:r>
            <a:r>
              <a:rPr lang="en-GB" dirty="0" err="1" smtClean="0"/>
              <a:t>phosphorylation</a:t>
            </a:r>
            <a:r>
              <a:rPr lang="en-GB" dirty="0" smtClean="0"/>
              <a:t>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Prognosis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Downward progression</a:t>
            </a:r>
          </a:p>
          <a:p>
            <a:r>
              <a:rPr lang="en-GB" dirty="0" smtClean="0"/>
              <a:t>Medications do not alter course of the disease</a:t>
            </a:r>
          </a:p>
          <a:p>
            <a:r>
              <a:rPr lang="en-GB" dirty="0" smtClean="0"/>
              <a:t>Death from complications in 5 – 8 years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 Alzheimer type dementia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8000" dirty="0" smtClean="0"/>
              <a:t>Dementia </a:t>
            </a:r>
            <a:endParaRPr lang="en-GB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Caleb J Othieno</a:t>
            </a:r>
          </a:p>
          <a:p>
            <a:r>
              <a:rPr lang="en-GB" sz="2400" dirty="0" smtClean="0"/>
              <a:t>Associate Professor in Psychiatry</a:t>
            </a:r>
          </a:p>
          <a:p>
            <a:r>
              <a:rPr lang="en-GB" sz="2400" dirty="0" smtClean="0"/>
              <a:t>Department of Psychiatry</a:t>
            </a:r>
          </a:p>
          <a:p>
            <a:r>
              <a:rPr lang="en-GB" sz="2400" dirty="0" smtClean="0"/>
              <a:t>University of Nairobi 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000" dirty="0" smtClean="0"/>
              <a:t>Cortical dementia: causes gross personality changes</a:t>
            </a:r>
          </a:p>
          <a:p>
            <a:pPr lvl="1"/>
            <a:r>
              <a:rPr lang="en-GB" sz="1600" b="1" dirty="0" err="1" smtClean="0"/>
              <a:t>Fronto</a:t>
            </a:r>
            <a:r>
              <a:rPr lang="en-GB" sz="1600" b="1" dirty="0" smtClean="0"/>
              <a:t>-temporal</a:t>
            </a:r>
          </a:p>
          <a:p>
            <a:pPr lvl="2"/>
            <a:r>
              <a:rPr lang="en-GB" sz="1400" dirty="0" smtClean="0"/>
              <a:t>Pick’s disease</a:t>
            </a:r>
          </a:p>
          <a:p>
            <a:pPr lvl="2"/>
            <a:r>
              <a:rPr lang="en-GB" sz="1400" dirty="0" smtClean="0"/>
              <a:t>Semantic dementia</a:t>
            </a:r>
          </a:p>
          <a:p>
            <a:pPr lvl="2"/>
            <a:r>
              <a:rPr lang="en-GB" sz="1400" dirty="0" smtClean="0"/>
              <a:t>Progressive Non-fluent Aphasia (PNFA)</a:t>
            </a:r>
          </a:p>
          <a:p>
            <a:pPr lvl="2"/>
            <a:r>
              <a:rPr lang="en-GB" sz="1400" dirty="0" smtClean="0"/>
              <a:t>Motor neurone disease</a:t>
            </a:r>
          </a:p>
          <a:p>
            <a:pPr lvl="2"/>
            <a:r>
              <a:rPr lang="en-GB" sz="1400" dirty="0" smtClean="0"/>
              <a:t>Normal pressure hydrocephalus (NPH)</a:t>
            </a:r>
          </a:p>
          <a:p>
            <a:pPr lvl="1"/>
            <a:r>
              <a:rPr lang="en-GB" sz="1600" b="1" dirty="0" smtClean="0"/>
              <a:t>Posterior-parietal:</a:t>
            </a:r>
            <a:r>
              <a:rPr lang="en-GB" sz="1600" dirty="0" smtClean="0"/>
              <a:t> featured by early memory loss and focal cognitive deficits</a:t>
            </a:r>
          </a:p>
          <a:p>
            <a:pPr lvl="2"/>
            <a:r>
              <a:rPr lang="en-GB" sz="1400" dirty="0" smtClean="0"/>
              <a:t>Alzheimer’s disease</a:t>
            </a:r>
          </a:p>
          <a:p>
            <a:pPr lvl="0"/>
            <a:r>
              <a:rPr lang="en-GB" sz="2000" dirty="0" smtClean="0"/>
              <a:t>Sub-cortical dementias: characterised by gross psychomotor slowing, abnormal movements, low mood, mild amnesia and apathetic personality</a:t>
            </a:r>
          </a:p>
          <a:p>
            <a:pPr lvl="1"/>
            <a:r>
              <a:rPr lang="en-GB" sz="1600" dirty="0" smtClean="0"/>
              <a:t>Parkinson’s disease dementia</a:t>
            </a:r>
          </a:p>
          <a:p>
            <a:pPr lvl="1"/>
            <a:r>
              <a:rPr lang="en-GB" sz="1600" dirty="0" smtClean="0"/>
              <a:t>Huntington’s disease, </a:t>
            </a:r>
          </a:p>
          <a:p>
            <a:pPr lvl="1"/>
            <a:r>
              <a:rPr lang="en-GB" sz="1600" dirty="0" smtClean="0"/>
              <a:t>HIV associated dementia,</a:t>
            </a:r>
          </a:p>
          <a:p>
            <a:pPr lvl="1"/>
            <a:r>
              <a:rPr lang="en-GB" sz="1600" dirty="0" smtClean="0"/>
              <a:t>Binswanger’s disease and</a:t>
            </a:r>
          </a:p>
          <a:p>
            <a:pPr lvl="1"/>
            <a:r>
              <a:rPr lang="en-GB" sz="1600" dirty="0" smtClean="0"/>
              <a:t>Wilson’s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Definition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 smtClean="0"/>
          </a:p>
          <a:p>
            <a:r>
              <a:rPr lang="en-GB" dirty="0" smtClean="0"/>
              <a:t>Dementia is derived from Latin </a:t>
            </a:r>
            <a:r>
              <a:rPr lang="en-GB" i="1" dirty="0" smtClean="0"/>
              <a:t>de </a:t>
            </a:r>
            <a:r>
              <a:rPr lang="en-GB" i="1" dirty="0" err="1" smtClean="0"/>
              <a:t>mens</a:t>
            </a:r>
            <a:r>
              <a:rPr lang="en-GB" i="1" dirty="0" smtClean="0"/>
              <a:t> </a:t>
            </a:r>
            <a:r>
              <a:rPr lang="en-GB" dirty="0" smtClean="0"/>
              <a:t>meaning “out of mind”</a:t>
            </a:r>
          </a:p>
          <a:p>
            <a:r>
              <a:rPr lang="en-GB" dirty="0" smtClean="0"/>
              <a:t>It is not a diagnosis by itself but refers to a clinical state </a:t>
            </a:r>
          </a:p>
          <a:p>
            <a:r>
              <a:rPr lang="en-GB" i="1" dirty="0" smtClean="0"/>
              <a:t> </a:t>
            </a:r>
            <a:r>
              <a:rPr lang="en-GB" dirty="0" smtClean="0"/>
              <a:t>Mild cognitive impairment – distinguished from dementia by lack of functional impairment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GB" sz="2000" dirty="0" smtClean="0"/>
              <a:t>Cortical dementia: causes gross personality changes</a:t>
            </a:r>
          </a:p>
          <a:p>
            <a:pPr lvl="1"/>
            <a:r>
              <a:rPr lang="en-GB" sz="1600" b="1" dirty="0" err="1" smtClean="0"/>
              <a:t>Fronto</a:t>
            </a:r>
            <a:r>
              <a:rPr lang="en-GB" sz="1600" b="1" dirty="0" smtClean="0"/>
              <a:t>-temporal</a:t>
            </a:r>
          </a:p>
          <a:p>
            <a:pPr lvl="2"/>
            <a:r>
              <a:rPr lang="en-GB" sz="1400" dirty="0" smtClean="0"/>
              <a:t>Pick’s disease</a:t>
            </a:r>
          </a:p>
          <a:p>
            <a:pPr lvl="2"/>
            <a:r>
              <a:rPr lang="en-GB" sz="1400" dirty="0" smtClean="0"/>
              <a:t>Semantic dementia</a:t>
            </a:r>
          </a:p>
          <a:p>
            <a:pPr lvl="2"/>
            <a:r>
              <a:rPr lang="en-GB" sz="1400" dirty="0" smtClean="0"/>
              <a:t>Progressive Non-fluent Aphasia (PNFA)</a:t>
            </a:r>
          </a:p>
          <a:p>
            <a:pPr lvl="2"/>
            <a:r>
              <a:rPr lang="en-GB" sz="1400" dirty="0" smtClean="0"/>
              <a:t>Motor neurone disease</a:t>
            </a:r>
          </a:p>
          <a:p>
            <a:pPr lvl="2"/>
            <a:r>
              <a:rPr lang="en-GB" sz="1400" dirty="0" smtClean="0"/>
              <a:t>Normal pressure hydrocephalus (NPH)</a:t>
            </a:r>
          </a:p>
          <a:p>
            <a:pPr lvl="1"/>
            <a:r>
              <a:rPr lang="en-GB" sz="1600" b="1" dirty="0" smtClean="0"/>
              <a:t>Posterior-parietal:</a:t>
            </a:r>
            <a:r>
              <a:rPr lang="en-GB" sz="1600" dirty="0" smtClean="0"/>
              <a:t> featured by early memory loss and focal cognitive deficits</a:t>
            </a:r>
          </a:p>
          <a:p>
            <a:pPr lvl="2"/>
            <a:r>
              <a:rPr lang="en-GB" sz="1400" dirty="0" smtClean="0"/>
              <a:t>Alzheimer’s disease</a:t>
            </a:r>
          </a:p>
          <a:p>
            <a:pPr lvl="0"/>
            <a:r>
              <a:rPr lang="en-GB" sz="2000" dirty="0" smtClean="0"/>
              <a:t>Sub-cortical dementias: characterised by gross psychomotor slowing, abnormal movements, low mood, mild amnesia and apathetic personality</a:t>
            </a:r>
          </a:p>
          <a:p>
            <a:pPr lvl="1"/>
            <a:r>
              <a:rPr lang="en-GB" sz="1600" dirty="0" smtClean="0"/>
              <a:t>Parkinson’s disease dementia</a:t>
            </a:r>
          </a:p>
          <a:p>
            <a:pPr lvl="1"/>
            <a:r>
              <a:rPr lang="en-GB" sz="1600" dirty="0" smtClean="0"/>
              <a:t>Huntington’s disease, </a:t>
            </a:r>
          </a:p>
          <a:p>
            <a:pPr lvl="1"/>
            <a:r>
              <a:rPr lang="en-GB" sz="1600" dirty="0" smtClean="0"/>
              <a:t>HIV associated dementia,</a:t>
            </a:r>
          </a:p>
          <a:p>
            <a:pPr lvl="1"/>
            <a:r>
              <a:rPr lang="en-GB" sz="1600" dirty="0" smtClean="0"/>
              <a:t>Binswanger’s disease and</a:t>
            </a:r>
          </a:p>
          <a:p>
            <a:pPr lvl="1"/>
            <a:r>
              <a:rPr lang="en-GB" sz="1600" dirty="0" smtClean="0"/>
              <a:t>Wilson’s disease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Cortical-</a:t>
            </a:r>
            <a:r>
              <a:rPr lang="en-GB" dirty="0" err="1" smtClean="0"/>
              <a:t>subcortical</a:t>
            </a:r>
            <a:r>
              <a:rPr lang="en-GB" dirty="0" smtClean="0"/>
              <a:t> dementia: </a:t>
            </a:r>
          </a:p>
          <a:p>
            <a:pPr lvl="1"/>
            <a:r>
              <a:rPr lang="en-GB" dirty="0" err="1" smtClean="0"/>
              <a:t>Lewy</a:t>
            </a:r>
            <a:r>
              <a:rPr lang="en-GB" dirty="0" smtClean="0"/>
              <a:t> Body dementia: both cortical and sub-cortical features are present</a:t>
            </a:r>
          </a:p>
          <a:p>
            <a:pPr lvl="0"/>
            <a:r>
              <a:rPr lang="en-GB" dirty="0" smtClean="0"/>
              <a:t>Multifocal dementias: </a:t>
            </a:r>
          </a:p>
          <a:p>
            <a:pPr lvl="1"/>
            <a:r>
              <a:rPr lang="en-GB" dirty="0" err="1" smtClean="0"/>
              <a:t>Creutzfeldt</a:t>
            </a:r>
            <a:r>
              <a:rPr lang="en-GB" dirty="0" smtClean="0"/>
              <a:t>-Jacob disease: involves cerebellum and </a:t>
            </a:r>
            <a:r>
              <a:rPr lang="en-GB" dirty="0" err="1" smtClean="0"/>
              <a:t>subcortical</a:t>
            </a:r>
            <a:r>
              <a:rPr lang="en-GB" dirty="0" smtClean="0"/>
              <a:t> structures</a:t>
            </a:r>
          </a:p>
          <a:p>
            <a:pPr lvl="0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Prevalence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Alzheimer’s Dementia 		55%</a:t>
            </a:r>
          </a:p>
          <a:p>
            <a:r>
              <a:rPr lang="en-GB" dirty="0" smtClean="0"/>
              <a:t>Vascular dementia 		20%</a:t>
            </a:r>
          </a:p>
          <a:p>
            <a:r>
              <a:rPr lang="en-GB" dirty="0" smtClean="0"/>
              <a:t>Dementia with </a:t>
            </a:r>
            <a:r>
              <a:rPr lang="en-GB" dirty="0" err="1" smtClean="0"/>
              <a:t>Lewy</a:t>
            </a:r>
            <a:r>
              <a:rPr lang="en-GB" dirty="0" smtClean="0"/>
              <a:t> body 	15%</a:t>
            </a:r>
          </a:p>
          <a:p>
            <a:r>
              <a:rPr lang="en-GB" dirty="0" err="1" smtClean="0"/>
              <a:t>Frontotemporal</a:t>
            </a:r>
            <a:r>
              <a:rPr lang="en-GB" dirty="0" smtClean="0"/>
              <a:t> dementia 	  5%</a:t>
            </a:r>
          </a:p>
          <a:p>
            <a:r>
              <a:rPr lang="en-GB" dirty="0" smtClean="0"/>
              <a:t>Other causes 			  5%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libri"/>
                <a:ea typeface="Calibri"/>
                <a:cs typeface="Times New Roman"/>
              </a:rPr>
              <a:t>Non-Alzheimer type dementia</a:t>
            </a:r>
            <a:br>
              <a:rPr lang="en-US" dirty="0" smtClean="0">
                <a:latin typeface="Calibri"/>
                <a:ea typeface="Calibri"/>
                <a:cs typeface="Times New Roman"/>
              </a:rPr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Mild cognitive impairment</a:t>
            </a:r>
          </a:p>
          <a:p>
            <a:r>
              <a:rPr lang="en-US" dirty="0" smtClean="0"/>
              <a:t>Vascular dementia</a:t>
            </a:r>
          </a:p>
          <a:p>
            <a:pPr lvl="1"/>
            <a:r>
              <a:rPr lang="en-US" dirty="0" smtClean="0"/>
              <a:t>Binswanger’s disease</a:t>
            </a:r>
          </a:p>
          <a:p>
            <a:pPr lvl="1"/>
            <a:r>
              <a:rPr lang="en-US" dirty="0" smtClean="0"/>
              <a:t>CADASIL (cerebral </a:t>
            </a:r>
            <a:r>
              <a:rPr lang="en-US" dirty="0" err="1" smtClean="0"/>
              <a:t>autosomal</a:t>
            </a:r>
            <a:r>
              <a:rPr lang="en-US" dirty="0" smtClean="0"/>
              <a:t> dominant </a:t>
            </a:r>
            <a:r>
              <a:rPr lang="en-US" dirty="0" err="1" smtClean="0"/>
              <a:t>arteriopathy</a:t>
            </a:r>
            <a:r>
              <a:rPr lang="en-US" dirty="0" smtClean="0"/>
              <a:t> with </a:t>
            </a:r>
            <a:r>
              <a:rPr lang="en-US" dirty="0" err="1" smtClean="0"/>
              <a:t>subcortical</a:t>
            </a:r>
            <a:r>
              <a:rPr lang="en-US" dirty="0" smtClean="0"/>
              <a:t> </a:t>
            </a:r>
            <a:r>
              <a:rPr lang="en-US" dirty="0" err="1" smtClean="0"/>
              <a:t>infacrcts</a:t>
            </a:r>
            <a:r>
              <a:rPr lang="en-US" dirty="0" smtClean="0"/>
              <a:t> and </a:t>
            </a:r>
            <a:r>
              <a:rPr lang="en-US" dirty="0" err="1" smtClean="0"/>
              <a:t>leukoencephalopathy</a:t>
            </a:r>
            <a:r>
              <a:rPr lang="en-US" dirty="0" smtClean="0"/>
              <a:t>)</a:t>
            </a:r>
          </a:p>
          <a:p>
            <a:r>
              <a:rPr lang="en-US" dirty="0" smtClean="0"/>
              <a:t>Dementia with </a:t>
            </a:r>
            <a:r>
              <a:rPr lang="en-US" dirty="0" err="1" smtClean="0"/>
              <a:t>Lewy</a:t>
            </a:r>
            <a:r>
              <a:rPr lang="en-US" dirty="0" smtClean="0"/>
              <a:t> Bodies</a:t>
            </a:r>
          </a:p>
          <a:p>
            <a:r>
              <a:rPr lang="en-US" dirty="0" err="1" smtClean="0"/>
              <a:t>Fronto</a:t>
            </a:r>
            <a:r>
              <a:rPr lang="en-US" dirty="0" smtClean="0"/>
              <a:t>-temporal dementia</a:t>
            </a:r>
          </a:p>
          <a:p>
            <a:pPr lvl="1"/>
            <a:r>
              <a:rPr lang="en-US" dirty="0" smtClean="0"/>
              <a:t>Pick’s disease</a:t>
            </a:r>
          </a:p>
          <a:p>
            <a:pPr lvl="1"/>
            <a:r>
              <a:rPr lang="en-US" dirty="0" smtClean="0"/>
              <a:t>Progressive non-fluent aphasia (PNFA)</a:t>
            </a:r>
          </a:p>
          <a:p>
            <a:pPr lvl="1"/>
            <a:r>
              <a:rPr lang="en-US" dirty="0" smtClean="0"/>
              <a:t>Semantic dementia</a:t>
            </a:r>
          </a:p>
          <a:p>
            <a:pPr lvl="1"/>
            <a:r>
              <a:rPr lang="en-US" dirty="0" err="1" smtClean="0"/>
              <a:t>Fronto</a:t>
            </a:r>
            <a:r>
              <a:rPr lang="en-US" dirty="0" smtClean="0"/>
              <a:t>-temporal dementia – motor </a:t>
            </a:r>
            <a:r>
              <a:rPr lang="en-US" dirty="0" err="1" smtClean="0"/>
              <a:t>neurone</a:t>
            </a:r>
            <a:r>
              <a:rPr lang="en-US" dirty="0" smtClean="0"/>
              <a:t> disease</a:t>
            </a:r>
          </a:p>
          <a:p>
            <a:pPr lvl="1"/>
            <a:r>
              <a:rPr lang="en-US" dirty="0" smtClean="0"/>
              <a:t>Progressive </a:t>
            </a:r>
            <a:r>
              <a:rPr lang="en-US" dirty="0" err="1" smtClean="0"/>
              <a:t>supranuclear</a:t>
            </a:r>
            <a:r>
              <a:rPr lang="en-US" dirty="0" smtClean="0"/>
              <a:t> palsy (PSP)</a:t>
            </a:r>
          </a:p>
          <a:p>
            <a:r>
              <a:rPr lang="en-US" dirty="0" err="1" smtClean="0"/>
              <a:t>Prion</a:t>
            </a:r>
            <a:r>
              <a:rPr lang="en-US" dirty="0" smtClean="0"/>
              <a:t> disease</a:t>
            </a:r>
          </a:p>
          <a:p>
            <a:pPr lvl="1"/>
            <a:r>
              <a:rPr lang="en-US" dirty="0" err="1" smtClean="0"/>
              <a:t>Kuru</a:t>
            </a:r>
            <a:endParaRPr lang="en-US" dirty="0" smtClean="0"/>
          </a:p>
          <a:p>
            <a:pPr lvl="1"/>
            <a:r>
              <a:rPr lang="en-US" dirty="0" err="1" smtClean="0"/>
              <a:t>Creutzfeldt</a:t>
            </a:r>
            <a:r>
              <a:rPr lang="en-US" dirty="0" smtClean="0"/>
              <a:t> Jacob disease</a:t>
            </a:r>
          </a:p>
          <a:p>
            <a:pPr lvl="1"/>
            <a:r>
              <a:rPr lang="en-US" dirty="0" smtClean="0"/>
              <a:t>Fatal familial insomnia</a:t>
            </a:r>
          </a:p>
          <a:p>
            <a:pPr lvl="1"/>
            <a:r>
              <a:rPr lang="en-US" dirty="0" err="1" smtClean="0"/>
              <a:t>Gerstmann</a:t>
            </a:r>
            <a:r>
              <a:rPr lang="en-US" dirty="0" smtClean="0"/>
              <a:t> </a:t>
            </a:r>
            <a:r>
              <a:rPr lang="en-US" dirty="0" err="1" smtClean="0"/>
              <a:t>Straussler</a:t>
            </a:r>
            <a:r>
              <a:rPr lang="en-US" dirty="0" smtClean="0"/>
              <a:t> syndrome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Potentially reversible causes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GB" dirty="0" smtClean="0"/>
              <a:t>Intracranial causes</a:t>
            </a:r>
            <a:endParaRPr lang="en-US" dirty="0" smtClean="0"/>
          </a:p>
          <a:p>
            <a:pPr lvl="1"/>
            <a:r>
              <a:rPr lang="en-GB" dirty="0" smtClean="0"/>
              <a:t>NPH</a:t>
            </a:r>
            <a:endParaRPr lang="en-US" dirty="0" smtClean="0"/>
          </a:p>
          <a:p>
            <a:pPr lvl="1"/>
            <a:r>
              <a:rPr lang="en-GB" dirty="0" smtClean="0"/>
              <a:t>Subdural haematoma</a:t>
            </a:r>
            <a:endParaRPr lang="en-US" dirty="0" smtClean="0"/>
          </a:p>
          <a:p>
            <a:pPr lvl="1"/>
            <a:r>
              <a:rPr lang="en-GB" dirty="0" smtClean="0"/>
              <a:t>Cerebral tumours</a:t>
            </a:r>
            <a:endParaRPr lang="en-US" dirty="0" smtClean="0"/>
          </a:p>
          <a:p>
            <a:pPr lvl="1"/>
            <a:r>
              <a:rPr lang="en-GB" dirty="0" smtClean="0"/>
              <a:t>GPI</a:t>
            </a:r>
            <a:endParaRPr lang="en-US" dirty="0" smtClean="0"/>
          </a:p>
          <a:p>
            <a:pPr lvl="0"/>
            <a:r>
              <a:rPr lang="en-GB" dirty="0" smtClean="0"/>
              <a:t>Systemic disorders</a:t>
            </a:r>
            <a:endParaRPr lang="en-US" dirty="0" smtClean="0"/>
          </a:p>
          <a:p>
            <a:pPr lvl="1"/>
            <a:r>
              <a:rPr lang="en-GB" dirty="0" smtClean="0"/>
              <a:t>Alcoholism</a:t>
            </a:r>
            <a:endParaRPr lang="en-US" dirty="0" smtClean="0"/>
          </a:p>
          <a:p>
            <a:pPr lvl="1"/>
            <a:r>
              <a:rPr lang="en-GB" dirty="0" smtClean="0"/>
              <a:t>Anoxia</a:t>
            </a:r>
            <a:endParaRPr lang="en-US" dirty="0" smtClean="0"/>
          </a:p>
          <a:p>
            <a:pPr lvl="1"/>
            <a:r>
              <a:rPr lang="en-GB" dirty="0" smtClean="0"/>
              <a:t>Hypoglycaemia</a:t>
            </a:r>
            <a:endParaRPr lang="en-US" dirty="0" smtClean="0"/>
          </a:p>
          <a:p>
            <a:pPr lvl="1"/>
            <a:r>
              <a:rPr lang="en-GB" dirty="0" err="1" smtClean="0"/>
              <a:t>Myxoedema</a:t>
            </a:r>
            <a:r>
              <a:rPr lang="en-GB" dirty="0" smtClean="0"/>
              <a:t> </a:t>
            </a:r>
            <a:endParaRPr lang="en-US" dirty="0" smtClean="0"/>
          </a:p>
          <a:p>
            <a:pPr lvl="1"/>
            <a:r>
              <a:rPr lang="en-GB" dirty="0" smtClean="0"/>
              <a:t>Vitamin deficiencies</a:t>
            </a:r>
            <a:endParaRPr lang="en-US" dirty="0" smtClean="0"/>
          </a:p>
          <a:p>
            <a:pPr lvl="1"/>
            <a:r>
              <a:rPr lang="en-GB" dirty="0" smtClean="0"/>
              <a:t>Drug and chemical poisoning</a:t>
            </a:r>
            <a:endParaRPr lang="en-US" dirty="0" smtClean="0"/>
          </a:p>
          <a:p>
            <a:pPr lvl="1"/>
            <a:r>
              <a:rPr lang="en-GB" dirty="0" err="1" smtClean="0"/>
              <a:t>Pseudodementia</a:t>
            </a:r>
            <a:r>
              <a:rPr lang="en-GB" dirty="0" smtClean="0"/>
              <a:t> </a:t>
            </a:r>
            <a:endParaRPr lang="en-US" dirty="0" smtClean="0"/>
          </a:p>
          <a:p>
            <a:pPr lvl="1"/>
            <a:r>
              <a:rPr lang="en-GB" dirty="0" smtClean="0"/>
              <a:t>Renal and hepatic disease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Mild Cognitive Impairment (MCI)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Many different terms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Main difference from Alzheimer’s disease is lack of functional impairment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 significant proportion develop Alzheimer’s disease on follow up (10-15% per year)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Cholinesterase inhibitors not recommended presently (Cochrane on </a:t>
            </a:r>
            <a:r>
              <a:rPr lang="en-US" dirty="0" err="1" smtClean="0"/>
              <a:t>Donepezil</a:t>
            </a:r>
            <a:r>
              <a:rPr lang="en-US" dirty="0" smtClean="0"/>
              <a:t>, 2 RCTs, mixed results)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Improvements in physical health and mental stimulation may help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 smtClean="0"/>
              <a:t>Vascular Dementia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Imprecise diagnostic group of disorders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Range from single stroke to multi-infarcts to </a:t>
            </a:r>
            <a:r>
              <a:rPr lang="en-US" dirty="0" err="1" smtClean="0"/>
              <a:t>ischaemia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Overlap with Alzheimer’s disease in older people (mixed)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In addition there are: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Binswanger’s disease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CADASIL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Vascular dementia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Prevalence: more common in </a:t>
            </a:r>
          </a:p>
          <a:p>
            <a:pPr lvl="1"/>
            <a:r>
              <a:rPr lang="en-GB" dirty="0" smtClean="0"/>
              <a:t>Males  </a:t>
            </a:r>
          </a:p>
          <a:p>
            <a:pPr lvl="1"/>
            <a:r>
              <a:rPr lang="en-GB" dirty="0" smtClean="0"/>
              <a:t>Eastern countries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Vascular dementia - </a:t>
            </a:r>
            <a:r>
              <a:rPr lang="en-US" dirty="0" err="1" smtClean="0"/>
              <a:t>Aetiology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Vascular risk factors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Hypertension, </a:t>
            </a:r>
            <a:r>
              <a:rPr lang="en-US" dirty="0" err="1" smtClean="0"/>
              <a:t>hyperlipidaemia</a:t>
            </a:r>
            <a:r>
              <a:rPr lang="en-US" dirty="0" smtClean="0"/>
              <a:t>, diabetes, obesity, lack of exercise</a:t>
            </a:r>
          </a:p>
          <a:p>
            <a:pPr lvl="1"/>
            <a:r>
              <a:rPr lang="en-US" dirty="0" smtClean="0"/>
              <a:t>Common after a stoke (up to 30% at 6 months)</a:t>
            </a:r>
            <a:r>
              <a:rPr lang="en-GB" dirty="0" smtClean="0"/>
              <a:t> </a:t>
            </a:r>
          </a:p>
          <a:p>
            <a:pPr lvl="1"/>
            <a:r>
              <a:rPr lang="en-GB" dirty="0" smtClean="0"/>
              <a:t>IHD, </a:t>
            </a:r>
            <a:r>
              <a:rPr lang="en-GB" dirty="0" err="1" smtClean="0"/>
              <a:t>atrial</a:t>
            </a:r>
            <a:r>
              <a:rPr lang="en-GB" dirty="0" smtClean="0"/>
              <a:t> fibrillation, </a:t>
            </a:r>
            <a:r>
              <a:rPr lang="en-GB" dirty="0" err="1" smtClean="0"/>
              <a:t>hyperlipidemia</a:t>
            </a:r>
            <a:endParaRPr lang="en-GB" dirty="0" smtClean="0"/>
          </a:p>
          <a:p>
            <a:pPr lvl="1"/>
            <a:r>
              <a:rPr lang="en-GB" dirty="0" smtClean="0"/>
              <a:t>Alcohol</a:t>
            </a:r>
          </a:p>
          <a:p>
            <a:pPr lvl="1"/>
            <a:r>
              <a:rPr lang="en-GB" dirty="0" smtClean="0"/>
              <a:t>Smoking  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APoE</a:t>
            </a:r>
            <a:r>
              <a:rPr lang="en-US" dirty="0" smtClean="0"/>
              <a:t> small increase in risk compared to AD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 smtClean="0"/>
              <a:t>Cortical-</a:t>
            </a:r>
            <a:r>
              <a:rPr lang="en-GB" dirty="0" err="1" smtClean="0"/>
              <a:t>subcortical</a:t>
            </a:r>
            <a:r>
              <a:rPr lang="en-GB" dirty="0" smtClean="0"/>
              <a:t> dementia: </a:t>
            </a:r>
          </a:p>
          <a:p>
            <a:pPr lvl="1"/>
            <a:r>
              <a:rPr lang="en-GB" dirty="0" err="1" smtClean="0"/>
              <a:t>Lewy</a:t>
            </a:r>
            <a:r>
              <a:rPr lang="en-GB" dirty="0" smtClean="0"/>
              <a:t> Body dementia: both cortical and sub-cortical features are present</a:t>
            </a:r>
          </a:p>
          <a:p>
            <a:pPr lvl="0"/>
            <a:r>
              <a:rPr lang="en-GB" dirty="0" smtClean="0"/>
              <a:t>Multifocal dementias: </a:t>
            </a:r>
          </a:p>
          <a:p>
            <a:pPr lvl="1"/>
            <a:r>
              <a:rPr lang="en-GB" dirty="0" err="1" smtClean="0"/>
              <a:t>Creutzfeldt</a:t>
            </a:r>
            <a:r>
              <a:rPr lang="en-GB" dirty="0" smtClean="0"/>
              <a:t>-Jacob disease: involves cerebellum and </a:t>
            </a:r>
            <a:r>
              <a:rPr lang="en-GB" dirty="0" err="1" smtClean="0"/>
              <a:t>subcortical</a:t>
            </a:r>
            <a:r>
              <a:rPr lang="en-GB" dirty="0" smtClean="0"/>
              <a:t> structures</a:t>
            </a:r>
          </a:p>
          <a:p>
            <a:pPr lvl="0"/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- VD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Blessed in the 1960s described critical volumes of infarct to cause dementia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Still no internationally agreed pathological criteria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Problem is how to correlate size and position of infarcts with cognitive impairment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NINCDS-AIREN clinical criteria have: sensitivity 43%, specificity 95%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Hachinski</a:t>
            </a:r>
            <a:r>
              <a:rPr lang="en-US" dirty="0" smtClean="0"/>
              <a:t> </a:t>
            </a:r>
            <a:r>
              <a:rPr lang="en-US" dirty="0" err="1" smtClean="0"/>
              <a:t>Ischaemic</a:t>
            </a:r>
            <a:r>
              <a:rPr lang="en-US" dirty="0" smtClean="0"/>
              <a:t> Scale 1974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2 points for: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Abrupt onset, history of strokes, focal neurological symptoms, focal neurological signs, fluctuating course, atherosclerosis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1 point for: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Stepwise deterioration, nocturnal confusion, relative preservation of personality, depression, somatic complaints, emotional incontinence, history of hypertension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Same as Alzheimer’s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+ Lipids, ECG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MRI - White Matter </a:t>
            </a:r>
            <a:r>
              <a:rPr lang="en-US" dirty="0" err="1" smtClean="0"/>
              <a:t>Hyperintensities</a:t>
            </a:r>
            <a:r>
              <a:rPr lang="en-US" dirty="0" smtClean="0"/>
              <a:t> (WMH)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SPECT - irregular pattern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- VD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Control vascular risk factors (especially blood pressure)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Aspirin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Cholinesterase inhibitors and </a:t>
            </a:r>
            <a:r>
              <a:rPr lang="en-US" dirty="0" err="1" smtClean="0"/>
              <a:t>Memantine</a:t>
            </a:r>
            <a:r>
              <a:rPr lang="en-US" dirty="0" smtClean="0"/>
              <a:t> have modest benefits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No regulatory or NICE approval as yet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Slightly worse than Alzheimer’s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Depression is more common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Binswanger’s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(</a:t>
            </a:r>
            <a:r>
              <a:rPr lang="en-US" dirty="0" err="1" smtClean="0"/>
              <a:t>subcortical</a:t>
            </a:r>
            <a:r>
              <a:rPr lang="en-US" dirty="0" smtClean="0"/>
              <a:t> arteriosclerotic encephalopathy)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Slow intellectual decline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Subcortical</a:t>
            </a:r>
            <a:r>
              <a:rPr lang="en-US" dirty="0" smtClean="0"/>
              <a:t> dementia, gait problems, dysphasia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Imaging shows infarcts (lacunae), and extensive white matter changes in distribution of small vessels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CADASIL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CADASIL (cerebral </a:t>
            </a:r>
            <a:r>
              <a:rPr lang="en-US" dirty="0" err="1" smtClean="0"/>
              <a:t>autosomal</a:t>
            </a:r>
            <a:r>
              <a:rPr lang="en-US" dirty="0" smtClean="0"/>
              <a:t> dominant </a:t>
            </a:r>
            <a:r>
              <a:rPr lang="en-US" dirty="0" err="1" smtClean="0"/>
              <a:t>arteriopathy</a:t>
            </a:r>
            <a:r>
              <a:rPr lang="en-US" dirty="0" smtClean="0"/>
              <a:t> with </a:t>
            </a:r>
            <a:r>
              <a:rPr lang="en-US" dirty="0" err="1" smtClean="0"/>
              <a:t>subcortical</a:t>
            </a:r>
            <a:r>
              <a:rPr lang="en-US" dirty="0" smtClean="0"/>
              <a:t> infarcts and </a:t>
            </a:r>
            <a:r>
              <a:rPr lang="en-US" dirty="0" err="1" smtClean="0"/>
              <a:t>leukoencephalopathy</a:t>
            </a:r>
            <a:r>
              <a:rPr lang="en-US" dirty="0" smtClean="0"/>
              <a:t>)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Rare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Mainly found in continental Europe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Onset in 40s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Gene on chromosome 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Dementia with </a:t>
            </a:r>
            <a:r>
              <a:rPr lang="en-US" dirty="0" err="1" smtClean="0"/>
              <a:t>Lewy</a:t>
            </a:r>
            <a:r>
              <a:rPr lang="en-US" dirty="0" smtClean="0"/>
              <a:t> bodies (LBD)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err="1" smtClean="0"/>
              <a:t>Lewy</a:t>
            </a:r>
            <a:r>
              <a:rPr lang="en-US" dirty="0" smtClean="0"/>
              <a:t> bodies (</a:t>
            </a:r>
            <a:r>
              <a:rPr lang="en-US" dirty="0" err="1" smtClean="0"/>
              <a:t>cytoplasmic</a:t>
            </a:r>
            <a:r>
              <a:rPr lang="en-US" dirty="0" smtClean="0"/>
              <a:t> inclusions) in the cortex of some people with dementia (</a:t>
            </a:r>
            <a:r>
              <a:rPr lang="en-US" dirty="0" err="1" smtClean="0"/>
              <a:t>Kosaka</a:t>
            </a:r>
            <a:r>
              <a:rPr lang="en-US" dirty="0" smtClean="0"/>
              <a:t> et. al, 1984)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Lies on a spectrum between Alzheimer’s disease pathology and Parkinson’s disease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- LBD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err="1" smtClean="0"/>
              <a:t>Lewy</a:t>
            </a:r>
            <a:r>
              <a:rPr lang="en-US" dirty="0" smtClean="0"/>
              <a:t> bodies contain alpha-</a:t>
            </a:r>
            <a:r>
              <a:rPr lang="en-US" dirty="0" err="1" smtClean="0"/>
              <a:t>synuclein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Senile plaques may be present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Deficits of acetylcholine and dopamine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Clinical features LBD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Dementia – worse executive function and </a:t>
            </a:r>
            <a:r>
              <a:rPr lang="en-US" dirty="0" err="1" smtClean="0"/>
              <a:t>visuospatial</a:t>
            </a:r>
            <a:r>
              <a:rPr lang="en-US" dirty="0" smtClean="0"/>
              <a:t> impairment, better verbal memory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Delirium – fluctuating cognition over minutes, hours or days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Visual hallucinations – often vivid, humans or animals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Parkinsonism – </a:t>
            </a:r>
            <a:r>
              <a:rPr lang="en-US" dirty="0" err="1" smtClean="0"/>
              <a:t>bradykinesia</a:t>
            </a:r>
            <a:r>
              <a:rPr lang="en-US" dirty="0" smtClean="0"/>
              <a:t>, rigidity and falls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+/- Sensitivity to antipsychotics (approx 50%)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REM sleep disorder – vivid dreams &amp; motor activity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Prevalence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Alzheimer’s Dementia 		55%</a:t>
            </a:r>
          </a:p>
          <a:p>
            <a:r>
              <a:rPr lang="en-GB" dirty="0" smtClean="0"/>
              <a:t>Vascular dementia 		20%</a:t>
            </a:r>
          </a:p>
          <a:p>
            <a:r>
              <a:rPr lang="en-GB" dirty="0" smtClean="0"/>
              <a:t>Dementia with </a:t>
            </a:r>
            <a:r>
              <a:rPr lang="en-GB" dirty="0" err="1" smtClean="0"/>
              <a:t>Lewy</a:t>
            </a:r>
            <a:r>
              <a:rPr lang="en-GB" dirty="0" smtClean="0"/>
              <a:t> body 	15%</a:t>
            </a:r>
          </a:p>
          <a:p>
            <a:r>
              <a:rPr lang="en-GB" dirty="0" err="1" smtClean="0"/>
              <a:t>Frontotemporal</a:t>
            </a:r>
            <a:r>
              <a:rPr lang="en-GB" dirty="0" smtClean="0"/>
              <a:t> dementia 	  5%</a:t>
            </a:r>
          </a:p>
          <a:p>
            <a:r>
              <a:rPr lang="en-GB" dirty="0" smtClean="0"/>
              <a:t>Other causes 			  5%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Operational criteria for LBD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Fluctuating cognitive impairment</a:t>
            </a:r>
          </a:p>
          <a:p>
            <a:r>
              <a:rPr lang="en-GB" dirty="0" smtClean="0"/>
              <a:t>At least one of </a:t>
            </a:r>
          </a:p>
          <a:p>
            <a:pPr lvl="1"/>
            <a:r>
              <a:rPr lang="en-GB" dirty="0" smtClean="0"/>
              <a:t>Visual (60-80%) or auditory hallucinations</a:t>
            </a:r>
          </a:p>
          <a:p>
            <a:pPr lvl="1"/>
            <a:r>
              <a:rPr lang="en-GB" dirty="0" smtClean="0"/>
              <a:t>Mild spontaneous </a:t>
            </a:r>
            <a:r>
              <a:rPr lang="en-GB" dirty="0" err="1" smtClean="0"/>
              <a:t>extrapyramidal</a:t>
            </a:r>
            <a:r>
              <a:rPr lang="en-GB" dirty="0" smtClean="0"/>
              <a:t> features </a:t>
            </a:r>
          </a:p>
          <a:p>
            <a:pPr lvl="1"/>
            <a:r>
              <a:rPr lang="en-GB" dirty="0" smtClean="0"/>
              <a:t>Repeated unexplained falls or transient clouding or loss of consciousness</a:t>
            </a:r>
          </a:p>
          <a:p>
            <a:pPr lvl="1"/>
            <a:r>
              <a:rPr lang="en-GB" dirty="0" smtClean="0"/>
              <a:t>Increased sensitivity to </a:t>
            </a:r>
            <a:r>
              <a:rPr lang="en-GB" dirty="0" err="1" smtClean="0"/>
              <a:t>neuroleptics</a:t>
            </a:r>
            <a:endParaRPr lang="en-GB" dirty="0" smtClean="0"/>
          </a:p>
          <a:p>
            <a:r>
              <a:rPr lang="en-GB" dirty="0" smtClean="0"/>
              <a:t>Persistent and often rapidly progressive course</a:t>
            </a:r>
          </a:p>
          <a:p>
            <a:r>
              <a:rPr lang="en-GB" dirty="0" smtClean="0"/>
              <a:t> exclusion of a physical cause of the syndrome</a:t>
            </a:r>
          </a:p>
          <a:p>
            <a:r>
              <a:rPr lang="en-GB" dirty="0" smtClean="0"/>
              <a:t>Exclusion of vascular pathology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LBD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As for Alzheimer’s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CT – no distinct picture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MRI – relative preservation of hippocampus and medial temporal lobe compared to AD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SPECT – occipital </a:t>
            </a:r>
            <a:r>
              <a:rPr lang="en-US" dirty="0" err="1" smtClean="0"/>
              <a:t>hypoperfusion</a:t>
            </a:r>
            <a:r>
              <a:rPr lang="en-US" dirty="0" smtClean="0"/>
              <a:t> (not useful in ID)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DaTSCAN</a:t>
            </a:r>
            <a:r>
              <a:rPr lang="en-US" dirty="0" smtClean="0"/>
              <a:t>: reduced uptake of isotope into the caudate nuclei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- LBD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Make the correct diagnosis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Education for patient and </a:t>
            </a:r>
            <a:r>
              <a:rPr lang="en-US" dirty="0" err="1" smtClean="0"/>
              <a:t>carerers</a:t>
            </a:r>
            <a:r>
              <a:rPr lang="en-US" dirty="0" smtClean="0"/>
              <a:t>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Attend general physical health 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Avoid antipsychotics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Medications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Cholinesterase inhibitors – may be helpful for visual hallucinations, but may make Parkinson symptoms worse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Clonazepam</a:t>
            </a:r>
            <a:r>
              <a:rPr lang="en-US" dirty="0" smtClean="0"/>
              <a:t> – may help REM sleep disorder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L-dopa – less affective than for Parkinson’s with dementia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Prognosis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May be worse than Alzheimer’s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Death hastened by antipsychotics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Depression more common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Frontotemporal</a:t>
            </a:r>
            <a:r>
              <a:rPr lang="en-US" dirty="0" smtClean="0"/>
              <a:t> dementias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First case identified by Pick in 1892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But not until the 1990s was there a clear understanding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Partly due to complex </a:t>
            </a:r>
            <a:r>
              <a:rPr lang="en-US" dirty="0" err="1" smtClean="0"/>
              <a:t>nosology</a:t>
            </a:r>
            <a:r>
              <a:rPr lang="en-US" dirty="0" smtClean="0"/>
              <a:t>: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Frontotemporal</a:t>
            </a:r>
            <a:r>
              <a:rPr lang="en-US" dirty="0" smtClean="0"/>
              <a:t> dementia, Progressive non-fluent aphasia, Semantic dementia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+ FTD- Motor </a:t>
            </a:r>
            <a:r>
              <a:rPr lang="en-US" dirty="0" err="1" smtClean="0"/>
              <a:t>neurone</a:t>
            </a:r>
            <a:r>
              <a:rPr lang="en-US" dirty="0" smtClean="0"/>
              <a:t> disease, </a:t>
            </a:r>
            <a:r>
              <a:rPr lang="en-US" dirty="0" err="1" smtClean="0"/>
              <a:t>Corticobasal</a:t>
            </a:r>
            <a:r>
              <a:rPr lang="en-US" dirty="0" smtClean="0"/>
              <a:t> syndrome, Progressive </a:t>
            </a:r>
            <a:r>
              <a:rPr lang="en-US" dirty="0" err="1" smtClean="0"/>
              <a:t>supranuclear</a:t>
            </a:r>
            <a:r>
              <a:rPr lang="en-US" dirty="0" smtClean="0"/>
              <a:t> palsy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Pathology – Picks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Atrophy – frontal and temporal lobes with sparing of posterior third of the superior temporal </a:t>
            </a:r>
            <a:r>
              <a:rPr lang="en-US" dirty="0" err="1" smtClean="0"/>
              <a:t>gyrus</a:t>
            </a:r>
            <a:r>
              <a:rPr lang="en-US" dirty="0" smtClean="0"/>
              <a:t>  (Knife blade atrophy)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Pick cells – ballooned </a:t>
            </a:r>
            <a:r>
              <a:rPr lang="en-US" dirty="0" err="1" smtClean="0"/>
              <a:t>neurones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Tau 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Progranulin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Up to 50% have a family history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Mutations of tau </a:t>
            </a:r>
            <a:r>
              <a:rPr lang="en-US" dirty="0" err="1" smtClean="0"/>
              <a:t>progranulin</a:t>
            </a:r>
            <a:r>
              <a:rPr lang="en-US" dirty="0" smtClean="0"/>
              <a:t> account for 5% of FTD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Frontotemporal</a:t>
            </a:r>
            <a:r>
              <a:rPr lang="en-US" dirty="0" smtClean="0"/>
              <a:t> dementia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Hallmark is a change in social, interpersonal and emotional </a:t>
            </a:r>
            <a:r>
              <a:rPr lang="en-US" dirty="0" err="1" smtClean="0"/>
              <a:t>behaviour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Symptoms include: </a:t>
            </a:r>
          </a:p>
          <a:p>
            <a:pPr lvl="1">
              <a:spcBef>
                <a:spcPct val="50000"/>
              </a:spcBef>
            </a:pPr>
            <a:r>
              <a:rPr lang="en-US" dirty="0" err="1" smtClean="0"/>
              <a:t>Disinhibition</a:t>
            </a:r>
            <a:endParaRPr lang="en-US" dirty="0" smtClean="0"/>
          </a:p>
          <a:p>
            <a:pPr lvl="1">
              <a:spcBef>
                <a:spcPct val="50000"/>
              </a:spcBef>
            </a:pPr>
            <a:r>
              <a:rPr lang="en-US" dirty="0" smtClean="0"/>
              <a:t>inappropriate </a:t>
            </a:r>
            <a:r>
              <a:rPr lang="en-US" dirty="0" err="1" smtClean="0"/>
              <a:t>behaviour</a:t>
            </a:r>
            <a:r>
              <a:rPr lang="en-US" dirty="0" smtClean="0"/>
              <a:t>, 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personality change, 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eating disorder, 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lack of insight, 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apathy, </a:t>
            </a:r>
          </a:p>
          <a:p>
            <a:pPr lvl="1">
              <a:spcBef>
                <a:spcPct val="50000"/>
              </a:spcBef>
            </a:pPr>
            <a:r>
              <a:rPr lang="en-US" dirty="0" smtClean="0"/>
              <a:t>executive dysfunction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Progressive non-fluent aphasia (PNFA)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Impaired language: speech is slow and hesitant, effortful with numerous errors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Comprehension relatively spared but may be affected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Normal memory, </a:t>
            </a:r>
            <a:r>
              <a:rPr lang="en-US" dirty="0" err="1" smtClean="0"/>
              <a:t>visuospatial</a:t>
            </a:r>
            <a:r>
              <a:rPr lang="en-US" dirty="0" smtClean="0"/>
              <a:t> function, </a:t>
            </a:r>
            <a:r>
              <a:rPr lang="en-US" dirty="0" err="1" smtClean="0"/>
              <a:t>behaviour</a:t>
            </a:r>
            <a:endParaRPr lang="en-US" dirty="0" smtClean="0"/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Alzheimer's dementia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Commonest type</a:t>
            </a:r>
          </a:p>
          <a:p>
            <a:r>
              <a:rPr lang="en-GB" dirty="0" smtClean="0"/>
              <a:t>Prevalence: </a:t>
            </a:r>
          </a:p>
          <a:p>
            <a:pPr lvl="1"/>
            <a:r>
              <a:rPr lang="en-GB" dirty="0" smtClean="0"/>
              <a:t>5% at 65 years</a:t>
            </a:r>
          </a:p>
          <a:p>
            <a:pPr lvl="1"/>
            <a:r>
              <a:rPr lang="en-GB" dirty="0" smtClean="0"/>
              <a:t>20% at 80years</a:t>
            </a:r>
          </a:p>
          <a:p>
            <a:r>
              <a:rPr lang="en-GB" dirty="0" smtClean="0"/>
              <a:t>Predisposing factors: </a:t>
            </a:r>
          </a:p>
          <a:p>
            <a:pPr lvl="1"/>
            <a:r>
              <a:rPr lang="en-GB" dirty="0" smtClean="0"/>
              <a:t>Proven: Old age, Down’s syndrome, </a:t>
            </a:r>
            <a:r>
              <a:rPr lang="en-GB" dirty="0" err="1" smtClean="0"/>
              <a:t>apolipoprotein</a:t>
            </a:r>
            <a:endParaRPr lang="en-GB" dirty="0" smtClean="0"/>
          </a:p>
          <a:p>
            <a:pPr lvl="1"/>
            <a:r>
              <a:rPr lang="en-GB" dirty="0" smtClean="0"/>
              <a:t>Likely: female sex, head injury, postmenopausal oestrogen decline</a:t>
            </a:r>
          </a:p>
          <a:p>
            <a:pPr lvl="1"/>
            <a:r>
              <a:rPr lang="en-GB" dirty="0" smtClean="0"/>
              <a:t>Possible: family history of Down’s syndrome, family </a:t>
            </a:r>
            <a:r>
              <a:rPr lang="en-GB" dirty="0" err="1" smtClean="0"/>
              <a:t>hx</a:t>
            </a:r>
            <a:r>
              <a:rPr lang="en-GB" dirty="0" smtClean="0"/>
              <a:t> of Parkinson’s and vascular factors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Semantic dementia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Hallmark is an </a:t>
            </a:r>
            <a:r>
              <a:rPr lang="en-US" dirty="0" err="1" smtClean="0"/>
              <a:t>anomia</a:t>
            </a:r>
            <a:r>
              <a:rPr lang="en-US" dirty="0" smtClean="0"/>
              <a:t>, fluent speech but a difficulty with the meaning of words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e.g. unable to name a hammer, or to demonstrate its use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Also </a:t>
            </a:r>
            <a:r>
              <a:rPr lang="en-US" dirty="0" err="1" smtClean="0"/>
              <a:t>behavioural</a:t>
            </a:r>
            <a:r>
              <a:rPr lang="en-US" dirty="0" smtClean="0"/>
              <a:t> abnormalities and obsessive-compulsive symptoms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Frontotemporal</a:t>
            </a:r>
            <a:r>
              <a:rPr lang="en-US" dirty="0" smtClean="0"/>
              <a:t> dementia – Motor </a:t>
            </a:r>
            <a:r>
              <a:rPr lang="en-US" dirty="0" err="1" smtClean="0"/>
              <a:t>Neurone</a:t>
            </a:r>
            <a:r>
              <a:rPr lang="en-US" dirty="0" smtClean="0"/>
              <a:t> disease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Overlap between the disorders</a:t>
            </a:r>
          </a:p>
          <a:p>
            <a:pPr>
              <a:spcBef>
                <a:spcPct val="50000"/>
              </a:spcBef>
              <a:buNone/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10-15% of people with FTD develop MND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Progressive </a:t>
            </a:r>
            <a:r>
              <a:rPr lang="en-US" dirty="0" err="1" smtClean="0"/>
              <a:t>supranuclear</a:t>
            </a:r>
            <a:r>
              <a:rPr lang="en-US" dirty="0" smtClean="0"/>
              <a:t> palsy (PSP)</a:t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Parkinsonism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Axial rigidity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Falling backwards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Eye movement abnormalities</a:t>
            </a:r>
          </a:p>
          <a:p>
            <a:pPr>
              <a:spcBef>
                <a:spcPct val="50000"/>
              </a:spcBef>
            </a:pPr>
            <a:r>
              <a:rPr lang="en-US" dirty="0" err="1" smtClean="0"/>
              <a:t>Pseudobalbar</a:t>
            </a:r>
            <a:r>
              <a:rPr lang="en-US" dirty="0" smtClean="0"/>
              <a:t> syndrome (</a:t>
            </a:r>
            <a:r>
              <a:rPr lang="en-US" dirty="0" err="1" smtClean="0"/>
              <a:t>dysarthria</a:t>
            </a:r>
            <a:r>
              <a:rPr lang="en-US" dirty="0" smtClean="0"/>
              <a:t>, </a:t>
            </a:r>
            <a:r>
              <a:rPr lang="en-US" dirty="0" err="1" smtClean="0"/>
              <a:t>dysphagia</a:t>
            </a:r>
            <a:r>
              <a:rPr lang="en-US" dirty="0" smtClean="0"/>
              <a:t>)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Investigations - PSP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</a:pPr>
            <a:r>
              <a:rPr lang="en-US" dirty="0" smtClean="0"/>
              <a:t>Same as Alzheimer’s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MRI – atrophy of frontal lobes and </a:t>
            </a:r>
            <a:r>
              <a:rPr lang="en-US" dirty="0" err="1" smtClean="0"/>
              <a:t>insula</a:t>
            </a: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SPECT – </a:t>
            </a:r>
            <a:r>
              <a:rPr lang="en-US" dirty="0" err="1" smtClean="0"/>
              <a:t>hypoperfusion</a:t>
            </a:r>
            <a:r>
              <a:rPr lang="en-US" dirty="0" smtClean="0"/>
              <a:t> in frontal lobes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- FTD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0"/>
              </a:spcBef>
            </a:pPr>
            <a:endParaRPr lang="en-US" dirty="0" smtClean="0"/>
          </a:p>
          <a:p>
            <a:pPr>
              <a:spcBef>
                <a:spcPct val="50000"/>
              </a:spcBef>
            </a:pPr>
            <a:r>
              <a:rPr lang="en-US" dirty="0" smtClean="0"/>
              <a:t>Identification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Education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Pick support groups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SSRIs – </a:t>
            </a:r>
            <a:r>
              <a:rPr lang="en-US" dirty="0" err="1" smtClean="0"/>
              <a:t>serotonergic</a:t>
            </a:r>
            <a:r>
              <a:rPr lang="en-US" dirty="0" smtClean="0"/>
              <a:t> deficits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Cholinesterase inhibitors – not so helpful, may worsen restlessness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Prion</a:t>
            </a:r>
            <a:r>
              <a:rPr lang="en-GB" dirty="0" smtClean="0"/>
              <a:t> diseases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err="1" smtClean="0"/>
              <a:t>Prion</a:t>
            </a:r>
            <a:r>
              <a:rPr lang="en-GB" dirty="0" smtClean="0"/>
              <a:t> protein may undergo mutation rendering it insoluble</a:t>
            </a:r>
          </a:p>
          <a:p>
            <a:r>
              <a:rPr lang="en-GB" dirty="0" err="1" smtClean="0"/>
              <a:t>Prion</a:t>
            </a:r>
            <a:r>
              <a:rPr lang="en-GB" dirty="0" smtClean="0"/>
              <a:t> caused spongiform </a:t>
            </a:r>
            <a:r>
              <a:rPr lang="en-GB" dirty="0" err="1" smtClean="0"/>
              <a:t>encephalopathies</a:t>
            </a:r>
            <a:r>
              <a:rPr lang="en-GB" dirty="0" smtClean="0"/>
              <a:t>, which are transmissible dementias</a:t>
            </a:r>
          </a:p>
          <a:p>
            <a:r>
              <a:rPr lang="en-GB" dirty="0" err="1" smtClean="0"/>
              <a:t>Kuru</a:t>
            </a:r>
            <a:endParaRPr lang="en-GB" dirty="0" smtClean="0"/>
          </a:p>
          <a:p>
            <a:r>
              <a:rPr lang="en-GB" dirty="0" err="1" smtClean="0"/>
              <a:t>Creutzfeldt</a:t>
            </a:r>
            <a:r>
              <a:rPr lang="en-GB" dirty="0" smtClean="0"/>
              <a:t> Jacob disease</a:t>
            </a:r>
          </a:p>
          <a:p>
            <a:r>
              <a:rPr lang="en-GB" dirty="0" smtClean="0"/>
              <a:t>Fatal familial insomnia</a:t>
            </a:r>
          </a:p>
          <a:p>
            <a:r>
              <a:rPr lang="en-GB" dirty="0" err="1" smtClean="0"/>
              <a:t>Gerstmann</a:t>
            </a:r>
            <a:r>
              <a:rPr lang="en-GB" dirty="0" smtClean="0"/>
              <a:t> </a:t>
            </a:r>
            <a:r>
              <a:rPr lang="en-GB" dirty="0" err="1" smtClean="0"/>
              <a:t>Straussler</a:t>
            </a:r>
            <a:r>
              <a:rPr lang="en-GB" dirty="0" smtClean="0"/>
              <a:t> syndrome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Dementia in </a:t>
            </a:r>
            <a:r>
              <a:rPr lang="en-GB" dirty="0" err="1" smtClean="0"/>
              <a:t>Creutzfeldt</a:t>
            </a:r>
            <a:r>
              <a:rPr lang="en-GB" dirty="0" smtClean="0"/>
              <a:t>-Jacob disease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General criteria for dementia</a:t>
            </a:r>
          </a:p>
          <a:p>
            <a:r>
              <a:rPr lang="en-GB" dirty="0" smtClean="0"/>
              <a:t>Rapid progression of the dementia</a:t>
            </a:r>
          </a:p>
          <a:p>
            <a:r>
              <a:rPr lang="en-GB" dirty="0" smtClean="0"/>
              <a:t>One or more of the following neurological symptoms and signs</a:t>
            </a:r>
          </a:p>
          <a:p>
            <a:pPr lvl="1"/>
            <a:r>
              <a:rPr lang="en-GB" dirty="0" smtClean="0"/>
              <a:t>Pyramidal symptoms</a:t>
            </a:r>
          </a:p>
          <a:p>
            <a:pPr lvl="1"/>
            <a:r>
              <a:rPr lang="en-GB" dirty="0" err="1" smtClean="0"/>
              <a:t>Extrapyramidal</a:t>
            </a:r>
            <a:r>
              <a:rPr lang="en-GB" dirty="0" smtClean="0"/>
              <a:t> symptoms</a:t>
            </a:r>
          </a:p>
          <a:p>
            <a:pPr lvl="1"/>
            <a:r>
              <a:rPr lang="en-GB" dirty="0" err="1" smtClean="0"/>
              <a:t>Cerebellar</a:t>
            </a:r>
            <a:r>
              <a:rPr lang="en-GB" dirty="0" smtClean="0"/>
              <a:t> symptoms</a:t>
            </a:r>
          </a:p>
          <a:p>
            <a:pPr lvl="1"/>
            <a:r>
              <a:rPr lang="en-GB" dirty="0" smtClean="0"/>
              <a:t>Aphasia</a:t>
            </a:r>
          </a:p>
          <a:p>
            <a:pPr lvl="1"/>
            <a:r>
              <a:rPr lang="en-GB" dirty="0" smtClean="0"/>
              <a:t>Visual impairments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Prognosis:  Potentially reversible causes of dementia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Intracranial causes</a:t>
            </a:r>
          </a:p>
          <a:p>
            <a:pPr lvl="1"/>
            <a:r>
              <a:rPr lang="en-GB" dirty="0" smtClean="0"/>
              <a:t>NPH</a:t>
            </a:r>
          </a:p>
          <a:p>
            <a:pPr lvl="1"/>
            <a:r>
              <a:rPr lang="en-GB" dirty="0" smtClean="0"/>
              <a:t>Subdural haematoma</a:t>
            </a:r>
          </a:p>
          <a:p>
            <a:pPr lvl="1"/>
            <a:r>
              <a:rPr lang="en-GB" dirty="0" smtClean="0"/>
              <a:t>Cerebral tumours</a:t>
            </a:r>
          </a:p>
          <a:p>
            <a:pPr lvl="1"/>
            <a:r>
              <a:rPr lang="en-GB" dirty="0" smtClean="0"/>
              <a:t>GPI</a:t>
            </a:r>
          </a:p>
          <a:p>
            <a:r>
              <a:rPr lang="en-GB" dirty="0" smtClean="0"/>
              <a:t>Systemic disorders</a:t>
            </a:r>
          </a:p>
          <a:p>
            <a:pPr lvl="1"/>
            <a:r>
              <a:rPr lang="en-GB" dirty="0" smtClean="0"/>
              <a:t>Alcoholism</a:t>
            </a:r>
          </a:p>
          <a:p>
            <a:pPr lvl="1"/>
            <a:r>
              <a:rPr lang="en-GB" dirty="0" smtClean="0"/>
              <a:t>Anoxia</a:t>
            </a:r>
          </a:p>
          <a:p>
            <a:pPr lvl="1"/>
            <a:r>
              <a:rPr lang="en-GB" dirty="0" smtClean="0"/>
              <a:t>Hypoglycaemia</a:t>
            </a:r>
          </a:p>
          <a:p>
            <a:pPr lvl="1"/>
            <a:r>
              <a:rPr lang="en-GB" dirty="0" err="1" smtClean="0"/>
              <a:t>Myxoedema</a:t>
            </a:r>
            <a:endParaRPr lang="en-GB" dirty="0" smtClean="0"/>
          </a:p>
          <a:p>
            <a:pPr lvl="1"/>
            <a:r>
              <a:rPr lang="en-GB" dirty="0" smtClean="0"/>
              <a:t>Vitamin deficiencies</a:t>
            </a:r>
          </a:p>
          <a:p>
            <a:pPr lvl="1"/>
            <a:r>
              <a:rPr lang="en-GB" dirty="0" smtClean="0"/>
              <a:t>Drug and chemical poisoning</a:t>
            </a:r>
          </a:p>
          <a:p>
            <a:pPr lvl="1"/>
            <a:r>
              <a:rPr lang="en-GB" dirty="0" err="1" smtClean="0"/>
              <a:t>Pseudodementia</a:t>
            </a:r>
            <a:endParaRPr lang="en-GB" dirty="0" smtClean="0"/>
          </a:p>
          <a:p>
            <a:pPr lvl="1"/>
            <a:r>
              <a:rPr lang="en-GB" dirty="0" smtClean="0"/>
              <a:t>Renal and hepatic disease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spcBef>
                <a:spcPct val="50000"/>
              </a:spcBef>
            </a:pPr>
            <a:r>
              <a:rPr lang="en-US" dirty="0" smtClean="0"/>
              <a:t>The dementias reveal how the healthy brain works: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MCI – controversy over when impairment is dementia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Alzheimer’s dementia – global impairment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Vascular dementia - covers the whole spectrum of </a:t>
            </a:r>
            <a:r>
              <a:rPr lang="en-US" dirty="0" err="1" smtClean="0"/>
              <a:t>cerebrovascular</a:t>
            </a:r>
            <a:r>
              <a:rPr lang="en-US" dirty="0" smtClean="0"/>
              <a:t> disease and cognition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DLB – sits on the interface between AD, delirium and Parkinson’s disease</a:t>
            </a:r>
          </a:p>
          <a:p>
            <a:pPr>
              <a:spcBef>
                <a:spcPct val="50000"/>
              </a:spcBef>
            </a:pPr>
            <a:r>
              <a:rPr lang="en-US" dirty="0" smtClean="0"/>
              <a:t>FTD – dementia without the dementia, revealing how the frontal lobes govern personality and theory of mind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Alzheimer’s Disease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Genetics: early onset form have an </a:t>
            </a:r>
            <a:r>
              <a:rPr lang="en-GB" dirty="0" err="1" smtClean="0"/>
              <a:t>autosomal</a:t>
            </a:r>
            <a:r>
              <a:rPr lang="en-GB" dirty="0" smtClean="0"/>
              <a:t> mode of inheritance</a:t>
            </a:r>
          </a:p>
          <a:p>
            <a:pPr lvl="1"/>
            <a:r>
              <a:rPr lang="en-GB" dirty="0" err="1" smtClean="0"/>
              <a:t>Presenelin</a:t>
            </a:r>
            <a:r>
              <a:rPr lang="en-GB" dirty="0" smtClean="0"/>
              <a:t> 2 gene (chromosome 1)</a:t>
            </a:r>
          </a:p>
          <a:p>
            <a:pPr lvl="1"/>
            <a:r>
              <a:rPr lang="en-GB" dirty="0" err="1" smtClean="0"/>
              <a:t>Presenelin</a:t>
            </a:r>
            <a:r>
              <a:rPr lang="en-GB" dirty="0" smtClean="0"/>
              <a:t> 1 gene (chromosome 14)</a:t>
            </a:r>
          </a:p>
          <a:p>
            <a:pPr lvl="1"/>
            <a:r>
              <a:rPr lang="en-GB" dirty="0" smtClean="0"/>
              <a:t>Beta-</a:t>
            </a:r>
            <a:r>
              <a:rPr lang="en-GB" dirty="0" err="1" smtClean="0"/>
              <a:t>amyloid</a:t>
            </a:r>
            <a:r>
              <a:rPr lang="en-GB" dirty="0" smtClean="0"/>
              <a:t> </a:t>
            </a:r>
            <a:r>
              <a:rPr lang="en-GB" dirty="0" err="1" smtClean="0"/>
              <a:t>precusor</a:t>
            </a:r>
            <a:r>
              <a:rPr lang="en-GB" dirty="0" smtClean="0"/>
              <a:t> protein (APP) gene chromosome 21)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Increasing age</a:t>
            </a:r>
          </a:p>
          <a:p>
            <a:r>
              <a:rPr lang="en-GB" dirty="0" smtClean="0"/>
              <a:t>Family history (RR is 3.5 in first degree relatives)</a:t>
            </a:r>
          </a:p>
          <a:p>
            <a:r>
              <a:rPr lang="en-GB" dirty="0" smtClean="0"/>
              <a:t>Down’s syndrome</a:t>
            </a:r>
          </a:p>
          <a:p>
            <a:r>
              <a:rPr lang="en-GB" dirty="0" err="1" smtClean="0"/>
              <a:t>Apolipoprotein</a:t>
            </a:r>
            <a:r>
              <a:rPr lang="en-GB" dirty="0" smtClean="0"/>
              <a:t> E genotype</a:t>
            </a:r>
          </a:p>
          <a:p>
            <a:r>
              <a:rPr lang="en-GB" dirty="0" smtClean="0"/>
              <a:t>Other possible risk factors (where evidence is not so clear) include:</a:t>
            </a:r>
          </a:p>
          <a:p>
            <a:pPr lvl="1"/>
            <a:r>
              <a:rPr lang="en-GB" dirty="0" smtClean="0"/>
              <a:t>Head injury (NFTs found in dementia </a:t>
            </a:r>
            <a:r>
              <a:rPr lang="en-GB" dirty="0" err="1" smtClean="0"/>
              <a:t>pugilistica</a:t>
            </a:r>
            <a:r>
              <a:rPr lang="en-GB" dirty="0" smtClean="0"/>
              <a:t>, but some studies have failed to find an association.</a:t>
            </a:r>
          </a:p>
          <a:p>
            <a:pPr lvl="1"/>
            <a:r>
              <a:rPr lang="en-GB" dirty="0" smtClean="0"/>
              <a:t>Aluminium (one study showed association with level of aluminium in drinking water)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Risk factors cont.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Organic solvents</a:t>
            </a:r>
          </a:p>
          <a:p>
            <a:r>
              <a:rPr lang="en-GB" dirty="0" smtClean="0"/>
              <a:t>Smoking (although some studies show it is protective!)</a:t>
            </a:r>
          </a:p>
          <a:p>
            <a:r>
              <a:rPr lang="en-GB" dirty="0" smtClean="0"/>
              <a:t>Hypothyroidism</a:t>
            </a:r>
          </a:p>
          <a:p>
            <a:r>
              <a:rPr lang="en-GB" dirty="0" smtClean="0"/>
              <a:t>Depression</a:t>
            </a:r>
          </a:p>
          <a:p>
            <a:r>
              <a:rPr lang="en-GB" dirty="0" smtClean="0"/>
              <a:t>Family history of Down’s syndrome</a:t>
            </a:r>
          </a:p>
          <a:p>
            <a:r>
              <a:rPr lang="en-GB" dirty="0" smtClean="0"/>
              <a:t>Family history of Parkinson’s disease</a:t>
            </a:r>
          </a:p>
          <a:p>
            <a:r>
              <a:rPr lang="en-GB" dirty="0" smtClean="0"/>
              <a:t>Increasing maternal and paternal age at time of birth </a:t>
            </a:r>
          </a:p>
          <a:p>
            <a:r>
              <a:rPr lang="en-GB" dirty="0" smtClean="0"/>
              <a:t>Other conditions e.g. diabetes, infections, vascular dementia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2473</Words>
  <Application>Microsoft Office PowerPoint</Application>
  <PresentationFormat>On-screen Show (4:3)</PresentationFormat>
  <Paragraphs>448</Paragraphs>
  <Slides>68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69" baseType="lpstr">
      <vt:lpstr>Office Theme</vt:lpstr>
      <vt:lpstr>Dementia </vt:lpstr>
      <vt:lpstr>Definition </vt:lpstr>
      <vt:lpstr>Classification </vt:lpstr>
      <vt:lpstr>Classification </vt:lpstr>
      <vt:lpstr>Prevalence </vt:lpstr>
      <vt:lpstr>Alzheimer's dementia</vt:lpstr>
      <vt:lpstr>Alzheimer’s Disease</vt:lpstr>
      <vt:lpstr>Risk factors </vt:lpstr>
      <vt:lpstr>Risk factors cont.</vt:lpstr>
      <vt:lpstr>Protective factors </vt:lpstr>
      <vt:lpstr>AD: neuropathology </vt:lpstr>
      <vt:lpstr>Neurotransmitters </vt:lpstr>
      <vt:lpstr>Clinical features of AD</vt:lpstr>
      <vt:lpstr>Psychotic symptoms </vt:lpstr>
      <vt:lpstr>Physical symptoms in AD</vt:lpstr>
      <vt:lpstr>Diagnosis of AD</vt:lpstr>
      <vt:lpstr>Investigations </vt:lpstr>
      <vt:lpstr>Differential diagnosis</vt:lpstr>
      <vt:lpstr>Management </vt:lpstr>
      <vt:lpstr>Management of AD</vt:lpstr>
      <vt:lpstr>NICE guidelines on AChE inhibitors </vt:lpstr>
      <vt:lpstr>AChE inhibitors</vt:lpstr>
      <vt:lpstr>Other medications</vt:lpstr>
      <vt:lpstr>AChEI</vt:lpstr>
      <vt:lpstr>Psychological treatments</vt:lpstr>
      <vt:lpstr>Other treatments</vt:lpstr>
      <vt:lpstr>Prognosis </vt:lpstr>
      <vt:lpstr>Non- Alzheimer type dementia</vt:lpstr>
      <vt:lpstr>Dementia </vt:lpstr>
      <vt:lpstr>Definition </vt:lpstr>
      <vt:lpstr>Classification </vt:lpstr>
      <vt:lpstr>Classification </vt:lpstr>
      <vt:lpstr>Prevalence </vt:lpstr>
      <vt:lpstr>Non-Alzheimer type dementia </vt:lpstr>
      <vt:lpstr>Potentially reversible causes </vt:lpstr>
      <vt:lpstr>Mild Cognitive Impairment (MCI) </vt:lpstr>
      <vt:lpstr>Vascular Dementia </vt:lpstr>
      <vt:lpstr>Vascular dementia</vt:lpstr>
      <vt:lpstr>Vascular dementia - Aetiology</vt:lpstr>
      <vt:lpstr>Pathology - VD</vt:lpstr>
      <vt:lpstr>Hachinski Ischaemic Scale 1974 </vt:lpstr>
      <vt:lpstr>Investigations</vt:lpstr>
      <vt:lpstr>Management - VD</vt:lpstr>
      <vt:lpstr>Prognosis</vt:lpstr>
      <vt:lpstr>Binswanger’s disease</vt:lpstr>
      <vt:lpstr>CADASIL</vt:lpstr>
      <vt:lpstr>Dementia with Lewy bodies (LBD) </vt:lpstr>
      <vt:lpstr>Pathology - LBD</vt:lpstr>
      <vt:lpstr>Clinical features LBD </vt:lpstr>
      <vt:lpstr>Operational criteria for LBD</vt:lpstr>
      <vt:lpstr>Investigations LBD</vt:lpstr>
      <vt:lpstr>Management - LBD</vt:lpstr>
      <vt:lpstr>Medications </vt:lpstr>
      <vt:lpstr>Prognosis</vt:lpstr>
      <vt:lpstr>Frontotemporal dementias </vt:lpstr>
      <vt:lpstr>Pathology – Picks disease</vt:lpstr>
      <vt:lpstr>Genetics</vt:lpstr>
      <vt:lpstr>Frontotemporal dementia </vt:lpstr>
      <vt:lpstr>Progressive non-fluent aphasia (PNFA) </vt:lpstr>
      <vt:lpstr>Semantic dementia </vt:lpstr>
      <vt:lpstr>Frontotemporal dementia – Motor Neurone disease </vt:lpstr>
      <vt:lpstr>Progressive supranuclear palsy (PSP) </vt:lpstr>
      <vt:lpstr>Investigations - PSP</vt:lpstr>
      <vt:lpstr>Management - FTD</vt:lpstr>
      <vt:lpstr>Prion diseases</vt:lpstr>
      <vt:lpstr>Dementia in Creutzfeldt-Jacob disease </vt:lpstr>
      <vt:lpstr>Prognosis:  Potentially reversible causes of dementia </vt:lpstr>
      <vt:lpstr>Conclusion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Dementia</dc:title>
  <dc:creator>Othieno</dc:creator>
  <cp:lastModifiedBy>user</cp:lastModifiedBy>
  <cp:revision>64</cp:revision>
  <dcterms:created xsi:type="dcterms:W3CDTF">2010-10-16T17:33:32Z</dcterms:created>
  <dcterms:modified xsi:type="dcterms:W3CDTF">2015-11-24T18:36:48Z</dcterms:modified>
</cp:coreProperties>
</file>