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tableStyles" Target="tableStyle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8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4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7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7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6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5A8A4-9BF7-4FA1-A0E7-A1A25EB5DE9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E9218-7C22-449B-B33D-E357056A7B7E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Schizophrenia 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US"/>
              <a:t>P</a:t>
            </a:r>
            <a:r>
              <a:rPr dirty="0" lang="en-US" smtClean="0"/>
              <a:t>rof. </a:t>
            </a:r>
            <a:r>
              <a:rPr dirty="0" lang="en-US" err="1" smtClean="0"/>
              <a:t>Wangari</a:t>
            </a:r>
            <a:r>
              <a:rPr dirty="0" lang="en-US" smtClean="0"/>
              <a:t> Kuria MBCHB MMED PHD PSYCH.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r>
              <a:rPr dirty="0" lang="en-US" err="1"/>
              <a:t>A</a:t>
            </a:r>
            <a:r>
              <a:rPr dirty="0" lang="en-US" err="1" smtClean="0"/>
              <a:t>etiology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pitchFamily="2" charset="2"/>
              <a:buChar char="Ø"/>
            </a:pPr>
            <a:r>
              <a:rPr b="1" dirty="0" lang="en-US" smtClean="0"/>
              <a:t>Diathesis-stress model of schizophrenia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 smtClean="0"/>
          </a:p>
          <a:p>
            <a:r>
              <a:rPr dirty="0" lang="en-US" smtClean="0"/>
              <a:t> proposes that an underlying diathesis, such:</a:t>
            </a:r>
          </a:p>
          <a:p>
            <a:r>
              <a:rPr dirty="0" lang="en-US" smtClean="0"/>
              <a:t> as a genetic predisposition, interacts with a stress, such as obstetric complications, and leads to the development of schizophrenia.</a:t>
            </a:r>
            <a:br>
              <a:rPr dirty="0" lang="en-US" smtClean="0"/>
            </a:b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Symptoms 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lvl="0"/>
            <a:r>
              <a:rPr dirty="0" lang="en-US" smtClean="0"/>
              <a:t>Hallucinations( auditory, tactile) </a:t>
            </a:r>
            <a:endParaRPr dirty="0" lang="en-US"/>
          </a:p>
          <a:p>
            <a:pPr lvl="0"/>
            <a:r>
              <a:rPr dirty="0" lang="en-US" smtClean="0"/>
              <a:t>Delusions- Believe </a:t>
            </a:r>
            <a:r>
              <a:rPr dirty="0" lang="en-US"/>
              <a:t>that others are reading their minds or controlling their thoughts.</a:t>
            </a:r>
          </a:p>
          <a:p>
            <a:r>
              <a:rPr dirty="0" lang="en-US" smtClean="0"/>
              <a:t>hallucinations </a:t>
            </a:r>
            <a:r>
              <a:rPr dirty="0" lang="en-US" smtClean="0"/>
              <a:t>and delusions </a:t>
            </a:r>
            <a:r>
              <a:rPr dirty="0" lang="en-US"/>
              <a:t>can cause fearfulness, withdrawal, or extreme agitation. </a:t>
            </a:r>
          </a:p>
          <a:p>
            <a:pPr lvl="0"/>
            <a:r>
              <a:rPr dirty="0" lang="en-US" smtClean="0"/>
              <a:t>Word salad- Not </a:t>
            </a:r>
            <a:r>
              <a:rPr dirty="0" lang="en-US"/>
              <a:t>make sense when they talk </a:t>
            </a:r>
          </a:p>
          <a:p>
            <a:pPr lvl="0"/>
            <a:r>
              <a:rPr dirty="0" lang="en-US" smtClean="0"/>
              <a:t>Waxy flexibility- Sit </a:t>
            </a:r>
            <a:r>
              <a:rPr dirty="0" lang="en-US"/>
              <a:t>for hours without moving or talking </a:t>
            </a:r>
          </a:p>
          <a:p>
            <a:pPr lvl="0"/>
            <a:r>
              <a:rPr dirty="0" lang="en-US" smtClean="0"/>
              <a:t>Thought disorders- Seem </a:t>
            </a:r>
            <a:r>
              <a:rPr dirty="0" lang="en-US"/>
              <a:t>perfectly fine until they discuss what they are really thinking </a:t>
            </a:r>
          </a:p>
          <a:p>
            <a:pPr lvl="0"/>
            <a:r>
              <a:rPr dirty="0" lang="en-US"/>
              <a:t>Have difficulty retaining a job or caring for themselves.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indent="-571500" marL="571500">
              <a:buFont typeface="Wingdings" panose="05000000000000000000" pitchFamily="2" charset="2"/>
              <a:buChar char="Ø"/>
            </a:pPr>
            <a:r>
              <a:rPr dirty="0" lang="en-US" smtClean="0"/>
              <a:t>Diagnostic criteria (DSM V)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/>
              <a:t>According to the DSM-5, a diagnosis of schizophrenia is made </a:t>
            </a:r>
            <a:r>
              <a:rPr dirty="0" lang="en-US" smtClean="0"/>
              <a:t>if:</a:t>
            </a:r>
          </a:p>
          <a:p>
            <a:pPr indent="0" marL="0">
              <a:buNone/>
            </a:pPr>
            <a:endParaRPr dirty="0" lang="en-US"/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 </a:t>
            </a:r>
            <a:r>
              <a:rPr dirty="0" lang="en-US"/>
              <a:t>a person has two or more core symptoms, one of which must be </a:t>
            </a:r>
            <a:r>
              <a:rPr b="1" dirty="0" lang="en-US"/>
              <a:t>hallucinations</a:t>
            </a:r>
            <a:r>
              <a:rPr dirty="0" lang="en-US"/>
              <a:t>, </a:t>
            </a:r>
            <a:r>
              <a:rPr b="1" dirty="0" lang="en-US"/>
              <a:t>delusions</a:t>
            </a:r>
            <a:r>
              <a:rPr dirty="0" lang="en-US"/>
              <a:t>, or disorganized speech for at least </a:t>
            </a:r>
            <a:r>
              <a:rPr dirty="0" lang="en-US" smtClean="0"/>
              <a:t>six</a:t>
            </a:r>
            <a:r>
              <a:rPr dirty="0" lang="en-US" smtClean="0"/>
              <a:t> months. </a:t>
            </a:r>
            <a:endParaRPr dirty="0" lang="en-US" smtClean="0"/>
          </a:p>
          <a:p>
            <a:r>
              <a:rPr dirty="0" lang="en-US" smtClean="0"/>
              <a:t>The </a:t>
            </a:r>
            <a:r>
              <a:rPr dirty="0" lang="en-US"/>
              <a:t>other core symptoms </a:t>
            </a:r>
            <a:r>
              <a:rPr dirty="0" lang="en-US" smtClean="0"/>
              <a:t>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 </a:t>
            </a:r>
            <a:r>
              <a:rPr dirty="0" lang="en-US"/>
              <a:t>gross </a:t>
            </a:r>
            <a:r>
              <a:rPr dirty="0" lang="en-US" smtClean="0"/>
              <a:t>disorganization or  catatonic behavior</a:t>
            </a:r>
          </a:p>
          <a:p>
            <a:pPr>
              <a:buFont typeface="Wingdings" panose="05000000000000000000" pitchFamily="2" charset="2"/>
              <a:buChar char="Ø"/>
            </a:pPr>
            <a:endParaRPr dirty="0" 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Negative symptoms </a:t>
            </a:r>
            <a:endParaRPr dirty="0" lang="en-US"/>
          </a:p>
          <a:p>
            <a:pPr indent="0" marL="0">
              <a:buNone/>
            </a:pPr>
            <a:r>
              <a:rPr dirty="0" lang="en-US"/>
              <a:t/>
            </a:r>
            <a:br>
              <a:rPr dirty="0" lang="en-US"/>
            </a:br>
            <a:r>
              <a:rPr b="1" dirty="0" lang="en-US" smtClean="0"/>
              <a:t>kindly refer to DSMV for details </a:t>
            </a:r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Treatment 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 smtClean="0"/>
              <a:t>Options: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Pharmacotherapy</a:t>
            </a:r>
          </a:p>
          <a:p>
            <a:pPr>
              <a:buFont typeface="Wingdings" panose="05000000000000000000" pitchFamily="2" charset="2"/>
              <a:buChar char="Ø"/>
            </a:pPr>
            <a:endParaRPr dirty="0" 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Psychotherapy</a:t>
            </a:r>
          </a:p>
          <a:p>
            <a:pPr>
              <a:buFont typeface="Wingdings" panose="05000000000000000000" pitchFamily="2" charset="2"/>
              <a:buChar char="Ø"/>
            </a:pPr>
            <a:endParaRPr dirty="0" 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Electroconvulsive therapy</a:t>
            </a:r>
            <a:endParaRPr dirty="0"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Pharmacotherapy </a:t>
            </a:r>
            <a:endParaRPr dirty="0"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Since Schizophrenia is a psychotic disorder, the main stay of treatment is antipsychotic;</a:t>
            </a:r>
          </a:p>
          <a:p>
            <a:r>
              <a:rPr dirty="0" lang="en-US" smtClean="0"/>
              <a:t>Antipsychotic may 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Atypical or typical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Oral or injectable(depot preparations)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Long acting or short acting</a:t>
            </a:r>
          </a:p>
          <a:p>
            <a:pPr indent="0" marL="0">
              <a:buNone/>
            </a:pPr>
            <a:r>
              <a:rPr dirty="0" lang="en-US" smtClean="0"/>
              <a:t>Choice of drug is determined by cost, predominant symptoms, chronicity and age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Electroconvulsive therapy</a:t>
            </a:r>
            <a:endParaRPr dirty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ECT can be uses as a treatment especially for cases that fail to respond to antipsychotic</a:t>
            </a:r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Psychotherapy 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p>
            <a:pPr>
              <a:buFont typeface="Wingdings" panose="05000000000000000000" pitchFamily="2" charset="2"/>
              <a:buChar char="Ø"/>
            </a:pPr>
            <a:r>
              <a:rPr dirty="0" lang="en-US"/>
              <a:t>Psychosocial treatments can take the form of individual, group, family, or cognitive-</a:t>
            </a:r>
            <a:r>
              <a:rPr dirty="0" lang="en-US" err="1"/>
              <a:t>behavioural</a:t>
            </a:r>
            <a:r>
              <a:rPr dirty="0" lang="en-US"/>
              <a:t> therapy</a:t>
            </a:r>
            <a:r>
              <a:rPr dirty="0" lang="en-US" smtClean="0"/>
              <a:t>.</a:t>
            </a:r>
            <a:r>
              <a:rPr dirty="0" lang="en-US"/>
              <a:t/>
            </a:r>
            <a:br>
              <a:rPr dirty="0" lang="en-US"/>
            </a:br>
            <a:r>
              <a:rPr dirty="0" lang="en-US"/>
              <a:t/>
            </a:r>
            <a:br>
              <a:rPr dirty="0" lang="en-US"/>
            </a:br>
            <a:r>
              <a:rPr b="1" dirty="0" lang="en-US"/>
              <a:t>Individual therapy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  <a:p>
            <a:r>
              <a:rPr dirty="0" lang="en-US" smtClean="0"/>
              <a:t>provide </a:t>
            </a:r>
            <a:r>
              <a:rPr dirty="0" lang="en-US"/>
              <a:t>support for the patient and to help the patient understand the psychiatric condition. </a:t>
            </a:r>
            <a:endParaRPr dirty="0" lang="en-US" smtClean="0"/>
          </a:p>
          <a:p>
            <a:r>
              <a:rPr dirty="0" lang="en-US" smtClean="0"/>
              <a:t>Patient  </a:t>
            </a:r>
            <a:r>
              <a:rPr dirty="0" lang="en-US"/>
              <a:t>identify problems and develop problem-solving techniques</a:t>
            </a:r>
            <a:r>
              <a:rPr dirty="0" lang="en-US" smtClean="0"/>
              <a:t>.</a:t>
            </a:r>
          </a:p>
          <a:p>
            <a:r>
              <a:rPr dirty="0" lang="en-US" smtClean="0"/>
              <a:t> </a:t>
            </a:r>
            <a:r>
              <a:rPr dirty="0" lang="en-US"/>
              <a:t>patient can also address treatment compliance and social stigma issues that may arise.</a:t>
            </a:r>
            <a:br>
              <a:rPr dirty="0" lang="en-US"/>
            </a:br>
            <a:r>
              <a:rPr dirty="0" lang="en-US"/>
              <a:t/>
            </a:r>
            <a:br>
              <a:rPr dirty="0" lang="en-US"/>
            </a:br>
            <a:r>
              <a:rPr b="1" dirty="0" lang="en-US"/>
              <a:t>Group therapy</a:t>
            </a:r>
            <a:br>
              <a:rPr b="1" dirty="0" lang="en-US"/>
            </a:br>
            <a:endParaRPr b="1" dirty="0" lang="en-US" smtClean="0"/>
          </a:p>
          <a:p>
            <a:r>
              <a:rPr dirty="0" lang="en-US" smtClean="0"/>
              <a:t>Helps in improving </a:t>
            </a:r>
            <a:r>
              <a:rPr dirty="0" lang="en-US"/>
              <a:t>and </a:t>
            </a:r>
            <a:r>
              <a:rPr dirty="0" lang="en-US" smtClean="0"/>
              <a:t>practicing </a:t>
            </a:r>
            <a:r>
              <a:rPr dirty="0" lang="en-US"/>
              <a:t>social skills. </a:t>
            </a:r>
            <a:endParaRPr dirty="0" lang="en-US" smtClean="0"/>
          </a:p>
          <a:p>
            <a:r>
              <a:rPr dirty="0" lang="en-US" smtClean="0"/>
              <a:t>Group </a:t>
            </a:r>
            <a:r>
              <a:rPr dirty="0" lang="en-US"/>
              <a:t>therapy can also be supportive with patients receiving empathy from other patients who are having similar experiences.</a:t>
            </a:r>
            <a:br>
              <a:rPr dirty="0" lang="en-US"/>
            </a:b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Psychotherapy </a:t>
            </a: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Font typeface="Wingdings" panose="05000000000000000000" pitchFamily="2" charset="2"/>
              <a:buChar char="Ø"/>
            </a:pPr>
            <a:r>
              <a:rPr b="1" dirty="0" lang="en-US" smtClean="0"/>
              <a:t>Family therapy</a:t>
            </a:r>
          </a:p>
          <a:p>
            <a:r>
              <a:rPr dirty="0" lang="en-US" smtClean="0"/>
              <a:t> family is educated on the disease and taught to work towards decreasing excessive emotional expression. </a:t>
            </a:r>
            <a:br>
              <a:rPr dirty="0" lang="en-US" smtClean="0"/>
            </a:br>
            <a:endParaRPr dirty="0" 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b="1" dirty="0" lang="en-US" smtClean="0"/>
              <a:t>Cognitive-</a:t>
            </a:r>
            <a:r>
              <a:rPr b="1" dirty="0" lang="en-US" err="1" smtClean="0"/>
              <a:t>behavioural</a:t>
            </a:r>
            <a:r>
              <a:rPr b="1" dirty="0" lang="en-US" smtClean="0"/>
              <a:t> therapy</a:t>
            </a:r>
            <a:endParaRPr dirty="0" lang="en-US" smtClean="0"/>
          </a:p>
          <a:p>
            <a:r>
              <a:rPr dirty="0" lang="en-US" smtClean="0"/>
              <a:t>focuses on improving cognitive skills,</a:t>
            </a:r>
          </a:p>
          <a:p>
            <a:pPr indent="0" marL="0">
              <a:buNone/>
            </a:pPr>
            <a:r>
              <a:rPr dirty="0" lang="en-US" smtClean="0"/>
              <a:t> such as attention and memory and changing inappropriate </a:t>
            </a:r>
            <a:r>
              <a:rPr dirty="0" lang="en-US" err="1" smtClean="0"/>
              <a:t>behaviours</a:t>
            </a:r>
            <a:r>
              <a:rPr dirty="0" lang="en-US" smtClean="0"/>
              <a:t>.</a:t>
            </a:r>
          </a:p>
          <a:p>
            <a:r>
              <a:rPr dirty="0" lang="en-US" smtClean="0"/>
              <a:t>Its important to give psychoeducation to patient and relatives 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Prognosis </a:t>
            </a:r>
            <a:endParaRPr dirty="0" lang="en-US"/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Generally unpredictable</a:t>
            </a:r>
          </a:p>
          <a:p>
            <a:r>
              <a:rPr dirty="0" lang="en-US" smtClean="0"/>
              <a:t>Only 20% of patients report </a:t>
            </a:r>
            <a:r>
              <a:rPr dirty="0" lang="en-US" err="1" smtClean="0"/>
              <a:t>favourable</a:t>
            </a:r>
            <a:r>
              <a:rPr dirty="0" lang="en-US" smtClean="0"/>
              <a:t> treatment outcomes</a:t>
            </a:r>
          </a:p>
          <a:p>
            <a:r>
              <a:rPr dirty="0" lang="en-US" smtClean="0"/>
              <a:t>80% of the patients experience  numerous psychotic episodes, chronic symptoms and poor response to </a:t>
            </a:r>
            <a:r>
              <a:rPr dirty="0" lang="en-US" smtClean="0"/>
              <a:t>antipsychotics</a:t>
            </a:r>
          </a:p>
          <a:p>
            <a:r>
              <a:rPr dirty="0" lang="en-US" smtClean="0"/>
              <a:t>Early effective treatment </a:t>
            </a:r>
            <a:r>
              <a:rPr lang="en-US" smtClean="0"/>
              <a:t>improves prognosis</a:t>
            </a:r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Poor prognostic features</a:t>
            </a:r>
            <a:endParaRPr dirty="0" lang="en-US"/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Early onset</a:t>
            </a:r>
          </a:p>
          <a:p>
            <a:r>
              <a:rPr dirty="0" lang="en-US" smtClean="0"/>
              <a:t>Family history of schizophrenia</a:t>
            </a:r>
          </a:p>
          <a:p>
            <a:r>
              <a:rPr dirty="0" lang="en-US" smtClean="0"/>
              <a:t>Structural brain abnormalities</a:t>
            </a:r>
          </a:p>
          <a:p>
            <a:r>
              <a:rPr dirty="0" lang="en-US" smtClean="0"/>
              <a:t>Prominent cognitive symptoms</a:t>
            </a:r>
          </a:p>
          <a:p>
            <a:r>
              <a:rPr dirty="0" lang="en-US" smtClean="0"/>
              <a:t>Negative symptoms</a:t>
            </a:r>
            <a:r>
              <a:rPr dirty="0" lang="en-US" smtClean="0"/>
              <a:t>(</a:t>
            </a:r>
            <a:r>
              <a:rPr dirty="0" lang="en-US" smtClean="0"/>
              <a:t>a</a:t>
            </a:r>
            <a:r>
              <a:rPr dirty="0" lang="en-US" smtClean="0"/>
              <a:t>v</a:t>
            </a:r>
            <a:r>
              <a:rPr dirty="0" lang="en-US" smtClean="0"/>
              <a:t>o</a:t>
            </a:r>
            <a:r>
              <a:rPr dirty="0" lang="en-US" smtClean="0"/>
              <a:t>l</a:t>
            </a:r>
            <a:r>
              <a:rPr dirty="0" lang="en-US" smtClean="0"/>
              <a:t>i</a:t>
            </a:r>
            <a:r>
              <a:rPr dirty="0" lang="en-US" smtClean="0"/>
              <a:t>t</a:t>
            </a:r>
            <a:r>
              <a:rPr dirty="0" lang="en-US" smtClean="0"/>
              <a:t>i</a:t>
            </a:r>
            <a:r>
              <a:rPr dirty="0" lang="en-US" smtClean="0"/>
              <a:t>o</a:t>
            </a:r>
            <a:r>
              <a:rPr dirty="0" lang="en-US" smtClean="0"/>
              <a:t>n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a</a:t>
            </a:r>
            <a:r>
              <a:rPr dirty="0" lang="en-US" smtClean="0"/>
              <a:t>p</a:t>
            </a:r>
            <a:r>
              <a:rPr dirty="0" lang="en-US" smtClean="0"/>
              <a:t>a</a:t>
            </a:r>
            <a:r>
              <a:rPr dirty="0" lang="en-US" smtClean="0"/>
              <a:t>t</a:t>
            </a:r>
            <a:r>
              <a:rPr dirty="0" lang="en-US" smtClean="0"/>
              <a:t>h</a:t>
            </a:r>
            <a:r>
              <a:rPr dirty="0" lang="en-US" smtClean="0"/>
              <a:t>y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b</a:t>
            </a:r>
            <a:r>
              <a:rPr dirty="0" lang="en-US" smtClean="0"/>
              <a:t>l</a:t>
            </a:r>
            <a:r>
              <a:rPr dirty="0" lang="en-US" smtClean="0"/>
              <a:t>u</a:t>
            </a:r>
            <a:r>
              <a:rPr dirty="0" lang="en-US" smtClean="0"/>
              <a:t>n</a:t>
            </a:r>
            <a:r>
              <a:rPr dirty="0" lang="en-US" smtClean="0"/>
              <a:t>t</a:t>
            </a:r>
            <a:r>
              <a:rPr dirty="0" lang="en-US" smtClean="0"/>
              <a:t>e</a:t>
            </a:r>
            <a:r>
              <a:rPr dirty="0" lang="en-US" smtClean="0"/>
              <a:t>d</a:t>
            </a:r>
            <a:r>
              <a:rPr dirty="0" lang="en-US" smtClean="0"/>
              <a:t> </a:t>
            </a:r>
            <a:r>
              <a:rPr dirty="0" lang="en-US" smtClean="0"/>
              <a:t>e</a:t>
            </a:r>
            <a:r>
              <a:rPr dirty="0" lang="en-US" smtClean="0"/>
              <a:t>f</a:t>
            </a:r>
            <a:r>
              <a:rPr dirty="0" lang="en-US" smtClean="0"/>
              <a:t>f</a:t>
            </a:r>
            <a:r>
              <a:rPr dirty="0" lang="en-US" smtClean="0"/>
              <a:t>e</a:t>
            </a:r>
            <a:r>
              <a:rPr dirty="0" lang="en-US" smtClean="0"/>
              <a:t>c</a:t>
            </a:r>
            <a:r>
              <a:rPr dirty="0" lang="en-US" smtClean="0"/>
              <a:t>t</a:t>
            </a:r>
            <a:r>
              <a:rPr dirty="0" lang="en-US" smtClean="0"/>
              <a:t>,</a:t>
            </a:r>
            <a:r>
              <a:rPr dirty="0" lang="en-US" smtClean="0"/>
              <a:t> </a:t>
            </a:r>
            <a:r>
              <a:rPr dirty="0" lang="en-US" smtClean="0"/>
              <a:t>p</a:t>
            </a:r>
            <a:r>
              <a:rPr dirty="0" lang="en-US" smtClean="0"/>
              <a:t>a</a:t>
            </a:r>
            <a:r>
              <a:rPr dirty="0" lang="en-US" smtClean="0"/>
              <a:t>s</a:t>
            </a:r>
            <a:r>
              <a:rPr dirty="0" lang="en-US" smtClean="0"/>
              <a:t>s</a:t>
            </a:r>
            <a:r>
              <a:rPr dirty="0" lang="en-US" smtClean="0"/>
              <a:t>i</a:t>
            </a:r>
            <a:r>
              <a:rPr dirty="0" lang="en-US" smtClean="0"/>
              <a:t>v</a:t>
            </a:r>
            <a:r>
              <a:rPr dirty="0" lang="en-US" smtClean="0"/>
              <a:t>i</a:t>
            </a:r>
            <a:r>
              <a:rPr dirty="0" lang="en-US" smtClean="0"/>
              <a:t>t</a:t>
            </a:r>
            <a:r>
              <a:rPr dirty="0" lang="en-US" smtClean="0"/>
              <a:t>y</a:t>
            </a:r>
            <a:r>
              <a:rPr dirty="0" lang="en-US" smtClean="0"/>
              <a:t>)</a:t>
            </a:r>
            <a:endParaRPr altLang="en-US" lang="zh-CN"/>
          </a:p>
          <a:p>
            <a:r>
              <a:rPr dirty="0" lang="en-US" smtClean="0"/>
              <a:t>Poor premorbid functioning</a:t>
            </a:r>
            <a:r>
              <a:rPr dirty="0" lang="en-US" smtClean="0"/>
              <a:t>.</a:t>
            </a:r>
            <a:r>
              <a:rPr dirty="0" lang="en-US" smtClean="0"/>
              <a:t> </a:t>
            </a:r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OBJECTIVES</a:t>
            </a:r>
            <a:endParaRPr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INTRODUCTION</a:t>
            </a:r>
          </a:p>
          <a:p>
            <a:r>
              <a:rPr dirty="0" lang="en-US" smtClean="0"/>
              <a:t>EPIDEMIOLOGY</a:t>
            </a:r>
          </a:p>
          <a:p>
            <a:r>
              <a:rPr dirty="0" lang="en-US" smtClean="0"/>
              <a:t>ATIEOLOGY</a:t>
            </a:r>
          </a:p>
          <a:p>
            <a:r>
              <a:rPr dirty="0" lang="en-US" smtClean="0"/>
              <a:t>DIAGNOSIS</a:t>
            </a:r>
          </a:p>
          <a:p>
            <a:r>
              <a:rPr dirty="0" lang="en-US" smtClean="0"/>
              <a:t>TREATMENT </a:t>
            </a:r>
          </a:p>
          <a:p>
            <a:r>
              <a:rPr dirty="0" lang="en-US" smtClean="0"/>
              <a:t>PROGNOSIS</a:t>
            </a:r>
            <a:endParaRPr dirty="0"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Conclusion </a:t>
            </a:r>
            <a:endParaRPr dirty="0" lang="en-US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Schizophrenia is a psychotic disorder whose core symptoms are delusions and hallucinations</a:t>
            </a:r>
          </a:p>
          <a:p>
            <a:r>
              <a:rPr dirty="0" lang="en-US" smtClean="0"/>
              <a:t>Early , adequate and appropriate treatment may improve outcomes</a:t>
            </a:r>
          </a:p>
          <a:p>
            <a:r>
              <a:rPr dirty="0" lang="en-US" smtClean="0"/>
              <a:t>Mainstay of treatment is antipsychotics and </a:t>
            </a:r>
            <a:r>
              <a:rPr dirty="0" lang="en-US" err="1" smtClean="0"/>
              <a:t>psycotherapy</a:t>
            </a:r>
            <a:endParaRPr dirty="0" lang="en-US" smtClean="0"/>
          </a:p>
          <a:p>
            <a:r>
              <a:rPr dirty="0" lang="en-US" smtClean="0"/>
              <a:t>Compared to other psychiatric disorders prognosis is generally poor</a:t>
            </a:r>
            <a:endParaRPr dirty="0"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 smtClean="0"/>
          </a:p>
          <a:p>
            <a:pPr indent="0" marL="0">
              <a:buNone/>
            </a:pPr>
            <a:r>
              <a:rPr dirty="0" sz="6000" lang="en-US" smtClean="0"/>
              <a:t>End</a:t>
            </a:r>
          </a:p>
          <a:p>
            <a:pPr indent="0" marL="0">
              <a:buNone/>
            </a:pPr>
            <a:r>
              <a:rPr sz="6000" lang="en-US" smtClean="0"/>
              <a:t>Thank you</a:t>
            </a:r>
            <a:endParaRPr sz="60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INTRODUCTION</a:t>
            </a:r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Schizophrenia is a </a:t>
            </a:r>
            <a:r>
              <a:rPr dirty="0" lang="en-US" smtClean="0"/>
              <a:t>psychotic </a:t>
            </a:r>
            <a:r>
              <a:rPr dirty="0" lang="en-US" smtClean="0"/>
              <a:t>disorder</a:t>
            </a:r>
            <a:r>
              <a:rPr dirty="0" lang="en-US" smtClean="0"/>
              <a:t> characterized </a:t>
            </a:r>
            <a:r>
              <a:rPr dirty="0" lang="en-US"/>
              <a:t>by a decline in functioning </a:t>
            </a:r>
            <a:r>
              <a:rPr dirty="0" lang="en-US" smtClean="0"/>
              <a:t>accompanied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 </a:t>
            </a:r>
            <a:r>
              <a:rPr dirty="0" lang="en-US"/>
              <a:t>by </a:t>
            </a:r>
            <a:r>
              <a:rPr dirty="0" lang="en-US" smtClean="0"/>
              <a:t>hallucinations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 </a:t>
            </a:r>
            <a:r>
              <a:rPr dirty="0" lang="en-US"/>
              <a:t>delusions, and/or disturbed thought </a:t>
            </a:r>
            <a:r>
              <a:rPr dirty="0" lang="en-US" smtClean="0"/>
              <a:t>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Above  </a:t>
            </a:r>
            <a:r>
              <a:rPr dirty="0" lang="en-US"/>
              <a:t>symptoms persisting for at least 6 months.</a:t>
            </a:r>
            <a:br>
              <a:rPr dirty="0" lang="en-US"/>
            </a:b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EPIDEMIOLOGY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lvl="0"/>
            <a:r>
              <a:rPr dirty="0" lang="en-US"/>
              <a:t>The lifetime prevalence of schizophrenia is estimated to be between 0.5% and 1.0</a:t>
            </a:r>
            <a:r>
              <a:rPr dirty="0" lang="en-US" smtClean="0"/>
              <a:t>%.</a:t>
            </a:r>
          </a:p>
          <a:p>
            <a:pPr lvl="0"/>
            <a:endParaRPr dirty="0" lang="en-US"/>
          </a:p>
          <a:p>
            <a:pPr lvl="0"/>
            <a:r>
              <a:rPr dirty="0" lang="en-US"/>
              <a:t>Prevalence for schizophrenia is similar throughout the world</a:t>
            </a:r>
            <a:r>
              <a:rPr dirty="0" lang="en-US" smtClean="0"/>
              <a:t>.</a:t>
            </a:r>
          </a:p>
          <a:p>
            <a:pPr lvl="0"/>
            <a:endParaRPr dirty="0" lang="en-US"/>
          </a:p>
          <a:p>
            <a:pPr lvl="0"/>
            <a:r>
              <a:rPr dirty="0" lang="en-US"/>
              <a:t>Other psychotic disorders including schizoaffective disorder and delusional disorder have a combined prevalence of approximately 0.5</a:t>
            </a:r>
            <a:r>
              <a:rPr dirty="0" lang="en-US" smtClean="0"/>
              <a:t>%.</a:t>
            </a:r>
            <a:endParaRPr dirty="0" lang="en-US"/>
          </a:p>
          <a:p>
            <a:pPr indent="0" marL="0">
              <a:buNone/>
            </a:pPr>
            <a:r>
              <a:rPr dirty="0" lang="en-US"/>
              <a:t/>
            </a:r>
            <a:br>
              <a:rPr dirty="0" lang="en-US"/>
            </a:b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Epidemiology </a:t>
            </a:r>
            <a:endParaRPr dirty="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It may develop at any age, although it usually develops during early adulthood</a:t>
            </a:r>
          </a:p>
          <a:p>
            <a:pPr indent="0" lvl="0" marL="0">
              <a:buNone/>
            </a:pPr>
            <a:endParaRPr dirty="0" lang="en-US" smtClean="0"/>
          </a:p>
          <a:p>
            <a:pPr lvl="0"/>
            <a:r>
              <a:rPr dirty="0" lang="en-US" smtClean="0"/>
              <a:t>schizophrenia occurs at equal rates in males and females</a:t>
            </a:r>
          </a:p>
          <a:p>
            <a:pPr indent="0" lvl="0" marL="0">
              <a:buNone/>
            </a:pPr>
            <a:endParaRPr dirty="0" lang="en-US" smtClean="0"/>
          </a:p>
          <a:p>
            <a:pPr lvl="0"/>
            <a:r>
              <a:rPr dirty="0" lang="en-US" smtClean="0"/>
              <a:t>  there are gender differences in the presentation and course of the illness.</a:t>
            </a:r>
            <a:endParaRPr dirty="0" lang="en-US" u="sng" smtClean="0"/>
          </a:p>
          <a:p>
            <a:pPr lvl="0"/>
            <a:r>
              <a:rPr dirty="0" lang="en-US" smtClean="0"/>
              <a:t>The average age of onset for females is 25 years while the average age of onset for males is 18 yrs.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Aetiology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buFont typeface="Wingdings" panose="05000000000000000000" pitchFamily="2" charset="2"/>
              <a:buChar char="Ø"/>
            </a:pPr>
            <a:r>
              <a:rPr b="1" dirty="0" lang="en-US"/>
              <a:t>Genetic/biological risk factors</a:t>
            </a:r>
            <a:r>
              <a:rPr dirty="0" lang="en-US"/>
              <a:t/>
            </a:r>
            <a:br>
              <a:rPr dirty="0" lang="en-US"/>
            </a:br>
            <a:endParaRPr dirty="0" lang="en-US" smtClean="0"/>
          </a:p>
          <a:p>
            <a:r>
              <a:rPr dirty="0" lang="en-US" smtClean="0"/>
              <a:t>it is likely that multiple genes are involved </a:t>
            </a:r>
          </a:p>
          <a:p>
            <a:r>
              <a:rPr dirty="0" lang="en-US" smtClean="0"/>
              <a:t>For </a:t>
            </a:r>
            <a:r>
              <a:rPr dirty="0" lang="en-US"/>
              <a:t>the general population, the risk of developing schizophrenia is between 0.5% and 1</a:t>
            </a:r>
            <a:r>
              <a:rPr dirty="0" lang="en-US" smtClean="0"/>
              <a:t>%.</a:t>
            </a:r>
            <a:endParaRPr dirty="0" lang="en-US" u="sng"/>
          </a:p>
          <a:p>
            <a:r>
              <a:rPr dirty="0" lang="en-US" smtClean="0"/>
              <a:t> </a:t>
            </a:r>
            <a:r>
              <a:rPr dirty="0" lang="en-US"/>
              <a:t>For the offspring of a parent with schizophrenia, the risk for developing schizophrenia is approximately 10% </a:t>
            </a:r>
            <a:endParaRPr dirty="0" lang="en-US" smtClean="0"/>
          </a:p>
          <a:p>
            <a:r>
              <a:rPr dirty="0" lang="en-US" smtClean="0"/>
              <a:t>and </a:t>
            </a:r>
            <a:r>
              <a:rPr dirty="0" lang="en-US"/>
              <a:t>if both parents have schizophrenia, the risk quadruples to approximately 40</a:t>
            </a:r>
            <a:r>
              <a:rPr dirty="0" lang="en-US" smtClean="0"/>
              <a:t>%.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Aetiology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pitchFamily="2" charset="2"/>
              <a:buChar char="Ø"/>
            </a:pPr>
            <a:r>
              <a:rPr dirty="0" lang="en-US" smtClean="0"/>
              <a:t>Biochemical factors. </a:t>
            </a:r>
          </a:p>
          <a:p>
            <a:pPr>
              <a:buFont typeface="Wingdings" panose="05000000000000000000" pitchFamily="2" charset="2"/>
              <a:buChar char="Ø"/>
            </a:pPr>
            <a:endParaRPr dirty="0" lang="en-US" smtClean="0"/>
          </a:p>
          <a:p>
            <a:r>
              <a:rPr dirty="0" lang="en-US" smtClean="0"/>
              <a:t>Certain </a:t>
            </a:r>
            <a:r>
              <a:rPr dirty="0" lang="en-US"/>
              <a:t>biochemical substances in the brain are believed to be involved in schizophrenia, especially a </a:t>
            </a:r>
            <a:r>
              <a:rPr b="1" dirty="0" lang="en-US"/>
              <a:t>neurotransmitter</a:t>
            </a:r>
            <a:r>
              <a:rPr dirty="0" lang="en-US"/>
              <a:t> called </a:t>
            </a:r>
            <a:r>
              <a:rPr b="1" dirty="0" lang="en-US" smtClean="0"/>
              <a:t>dopamine</a:t>
            </a:r>
          </a:p>
          <a:p>
            <a:pPr indent="0" marL="0">
              <a:buNone/>
            </a:pPr>
            <a:endParaRPr dirty="0" lang="en-US"/>
          </a:p>
          <a:p>
            <a:r>
              <a:rPr dirty="0" lang="en-US" smtClean="0"/>
              <a:t>There is an overactive dopamine system</a:t>
            </a:r>
            <a:endParaRPr dirty="0" lang="en-US"/>
          </a:p>
          <a:p>
            <a:pPr indent="0" marL="0">
              <a:buNone/>
            </a:pP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Aetiology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buFont typeface="Wingdings" panose="05000000000000000000" pitchFamily="2" charset="2"/>
              <a:buChar char="Ø"/>
            </a:pPr>
            <a:r>
              <a:rPr b="1" dirty="0" lang="en-US"/>
              <a:t>Environmental risk </a:t>
            </a:r>
            <a:r>
              <a:rPr b="1" dirty="0" lang="en-US" smtClean="0"/>
              <a:t>factors</a:t>
            </a:r>
          </a:p>
          <a:p>
            <a:pPr indent="0" marL="0">
              <a:buNone/>
            </a:pPr>
            <a:r>
              <a:rPr dirty="0" lang="en-US"/>
              <a:t/>
            </a:r>
            <a:br>
              <a:rPr dirty="0" lang="en-US"/>
            </a:br>
            <a:r>
              <a:rPr b="1" dirty="0" lang="en-US"/>
              <a:t>Environmental risk </a:t>
            </a:r>
            <a:r>
              <a:rPr b="1" dirty="0" lang="en-US" smtClean="0"/>
              <a:t>factors </a:t>
            </a:r>
            <a:r>
              <a:rPr b="1" dirty="0" lang="en-US"/>
              <a:t>studied </a:t>
            </a:r>
            <a:r>
              <a:rPr b="1" dirty="0" lang="en-US" smtClean="0"/>
              <a:t>include:</a:t>
            </a:r>
          </a:p>
          <a:p>
            <a:r>
              <a:rPr dirty="0" lang="en-US" smtClean="0"/>
              <a:t> </a:t>
            </a:r>
            <a:r>
              <a:rPr dirty="0" lang="en-US"/>
              <a:t>obstetric complications, </a:t>
            </a:r>
            <a:endParaRPr dirty="0" lang="en-US" smtClean="0"/>
          </a:p>
          <a:p>
            <a:r>
              <a:rPr dirty="0" lang="en-US" smtClean="0"/>
              <a:t>maternal </a:t>
            </a:r>
            <a:r>
              <a:rPr dirty="0" lang="en-US"/>
              <a:t>influenza, </a:t>
            </a:r>
            <a:endParaRPr dirty="0" lang="en-US" smtClean="0"/>
          </a:p>
          <a:p>
            <a:r>
              <a:rPr dirty="0" lang="en-US" smtClean="0"/>
              <a:t>severe </a:t>
            </a:r>
            <a:r>
              <a:rPr dirty="0" lang="en-US"/>
              <a:t>prenatal stress, </a:t>
            </a:r>
            <a:endParaRPr dirty="0" lang="en-US" smtClean="0"/>
          </a:p>
          <a:p>
            <a:r>
              <a:rPr dirty="0" lang="en-US" smtClean="0"/>
              <a:t> </a:t>
            </a:r>
            <a:r>
              <a:rPr dirty="0" lang="en-US"/>
              <a:t>drug </a:t>
            </a:r>
            <a:r>
              <a:rPr dirty="0" lang="en-US" smtClean="0"/>
              <a:t>abuse</a:t>
            </a:r>
            <a:endParaRPr dirty="0" lang="en-US"/>
          </a:p>
          <a:p>
            <a:r>
              <a:rPr dirty="0" lang="en-US" smtClean="0"/>
              <a:t>Parenting styles- double bind, skewed</a:t>
            </a:r>
            <a:r>
              <a:rPr dirty="0" lang="en-US"/>
              <a:t/>
            </a:r>
            <a:br>
              <a:rPr dirty="0" lang="en-US"/>
            </a:b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err="1" smtClean="0"/>
              <a:t>Aetiology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Font typeface="Wingdings" panose="05000000000000000000" pitchFamily="2" charset="2"/>
              <a:buChar char="Ø"/>
            </a:pPr>
            <a:r>
              <a:rPr b="1" dirty="0" lang="en-US" smtClean="0"/>
              <a:t>Neurodevelopmental </a:t>
            </a:r>
            <a:r>
              <a:rPr b="1" dirty="0" lang="en-US" smtClean="0"/>
              <a:t>hypothesis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 smtClean="0"/>
          </a:p>
          <a:p>
            <a:r>
              <a:rPr dirty="0" lang="en-US" smtClean="0"/>
              <a:t> It is probable that psychiatric disorders such as schizophrenia are a result of a disruption to the neurodevelopmental processes during a critical period of gestation</a:t>
            </a:r>
            <a:br>
              <a:rPr dirty="0" lang="en-US" smtClean="0"/>
            </a:br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Schizophrenia</dc:title>
  <dc:creator>Prof Mary W Kuria</dc:creator>
  <cp:lastModifiedBy>Prof Mary W Kuria</cp:lastModifiedBy>
  <dcterms:created xsi:type="dcterms:W3CDTF">2021-01-05T05:43:37Z</dcterms:created>
  <dcterms:modified xsi:type="dcterms:W3CDTF">2021-01-06T05:56:41Z</dcterms:modified>
</cp:coreProperties>
</file>