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258" r:id="rId2"/>
    <p:sldId id="335" r:id="rId3"/>
    <p:sldId id="259" r:id="rId4"/>
    <p:sldId id="260" r:id="rId5"/>
    <p:sldId id="325" r:id="rId6"/>
    <p:sldId id="261" r:id="rId7"/>
    <p:sldId id="327" r:id="rId8"/>
    <p:sldId id="326" r:id="rId9"/>
    <p:sldId id="328" r:id="rId10"/>
    <p:sldId id="329" r:id="rId11"/>
    <p:sldId id="263" r:id="rId12"/>
    <p:sldId id="264" r:id="rId13"/>
    <p:sldId id="267" r:id="rId14"/>
    <p:sldId id="268" r:id="rId15"/>
    <p:sldId id="269" r:id="rId16"/>
    <p:sldId id="279" r:id="rId17"/>
    <p:sldId id="280" r:id="rId18"/>
    <p:sldId id="281" r:id="rId19"/>
    <p:sldId id="330" r:id="rId20"/>
    <p:sldId id="331" r:id="rId21"/>
    <p:sldId id="282" r:id="rId22"/>
    <p:sldId id="332" r:id="rId23"/>
    <p:sldId id="333" r:id="rId24"/>
    <p:sldId id="283" r:id="rId25"/>
    <p:sldId id="284" r:id="rId26"/>
    <p:sldId id="288" r:id="rId27"/>
    <p:sldId id="289" r:id="rId28"/>
    <p:sldId id="290" r:id="rId29"/>
    <p:sldId id="346" r:id="rId30"/>
    <p:sldId id="354" r:id="rId31"/>
    <p:sldId id="355" r:id="rId32"/>
    <p:sldId id="356" r:id="rId33"/>
    <p:sldId id="357" r:id="rId34"/>
    <p:sldId id="358" r:id="rId35"/>
    <p:sldId id="348" r:id="rId36"/>
    <p:sldId id="349" r:id="rId37"/>
    <p:sldId id="350" r:id="rId38"/>
    <p:sldId id="351" r:id="rId39"/>
    <p:sldId id="352" r:id="rId40"/>
    <p:sldId id="359" r:id="rId41"/>
    <p:sldId id="360" r:id="rId42"/>
    <p:sldId id="344" r:id="rId43"/>
    <p:sldId id="353"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073C7C5-9106-487A-931F-552F9B8D1F91}" type="datetimeFigureOut">
              <a:rPr lang="en-US" smtClean="0"/>
              <a:t>12/4/2017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41C856-0093-4D91-83D8-A743A29286F7}" type="slidenum">
              <a:rPr lang="en-US" smtClean="0"/>
              <a:t>‹#›</a:t>
            </a:fld>
            <a:endParaRPr lang="en-US"/>
          </a:p>
        </p:txBody>
      </p:sp>
    </p:spTree>
    <p:extLst>
      <p:ext uri="{BB962C8B-B14F-4D97-AF65-F5344CB8AC3E}">
        <p14:creationId xmlns:p14="http://schemas.microsoft.com/office/powerpoint/2010/main" val="25766607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who.int/classifications/icd/en/GRNBOOK.pdf.%20Accessed%20April%202016"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30588"/>
          </a:xfrm>
        </p:spPr>
      </p:sp>
      <p:sp>
        <p:nvSpPr>
          <p:cNvPr id="3" name="Notes Placeholder 2"/>
          <p:cNvSpPr>
            <a:spLocks noGrp="1"/>
          </p:cNvSpPr>
          <p:nvPr>
            <p:ph type="body" idx="1"/>
          </p:nvPr>
        </p:nvSpPr>
        <p:spPr/>
        <p:txBody>
          <a:bodyPr/>
          <a:lstStyle/>
          <a:p>
            <a:endParaRPr lang="en-US" noProof="0" dirty="0"/>
          </a:p>
        </p:txBody>
      </p:sp>
      <p:sp>
        <p:nvSpPr>
          <p:cNvPr id="4" name="Slide Number Placeholder 3"/>
          <p:cNvSpPr>
            <a:spLocks noGrp="1"/>
          </p:cNvSpPr>
          <p:nvPr>
            <p:ph type="sldNum" sz="quarter" idx="10"/>
          </p:nvPr>
        </p:nvSpPr>
        <p:spPr/>
        <p:txBody>
          <a:bodyPr/>
          <a:lstStyle/>
          <a:p>
            <a:fld id="{98AB7A97-46A3-4058-A750-F7183143EACA}" type="slidenum">
              <a:rPr lang="en-GB" smtClean="0">
                <a:solidFill>
                  <a:prstClr val="black"/>
                </a:solidFill>
              </a:rPr>
              <a:pPr/>
              <a:t>3</a:t>
            </a:fld>
            <a:endParaRPr lang="en-GB" dirty="0">
              <a:solidFill>
                <a:prstClr val="black"/>
              </a:solidFill>
            </a:endParaRPr>
          </a:p>
        </p:txBody>
      </p:sp>
    </p:spTree>
    <p:extLst>
      <p:ext uri="{BB962C8B-B14F-4D97-AF65-F5344CB8AC3E}">
        <p14:creationId xmlns:p14="http://schemas.microsoft.com/office/powerpoint/2010/main" val="19049631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37C2873-EBE5-CF42-9E30-7832FC02D1D9}" type="slidenum">
              <a:rPr lang="uk-UA" smtClean="0"/>
              <a:t>25</a:t>
            </a:fld>
            <a:endParaRPr lang="uk-UA"/>
          </a:p>
        </p:txBody>
      </p:sp>
    </p:spTree>
    <p:extLst>
      <p:ext uri="{BB962C8B-B14F-4D97-AF65-F5344CB8AC3E}">
        <p14:creationId xmlns:p14="http://schemas.microsoft.com/office/powerpoint/2010/main" val="16497378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However, the effect of age at onset is likely related to gender, with males having worse premorbid adjustment, lower educational achievement, more prominent negative symptoms and cognitive impairment, and in general a worse outcome</a:t>
            </a:r>
          </a:p>
          <a:p>
            <a:endParaRPr lang="en-US" dirty="0"/>
          </a:p>
        </p:txBody>
      </p:sp>
      <p:sp>
        <p:nvSpPr>
          <p:cNvPr id="4" name="Slide Number Placeholder 3"/>
          <p:cNvSpPr>
            <a:spLocks noGrp="1"/>
          </p:cNvSpPr>
          <p:nvPr>
            <p:ph type="sldNum" sz="quarter" idx="10"/>
          </p:nvPr>
        </p:nvSpPr>
        <p:spPr/>
        <p:txBody>
          <a:bodyPr/>
          <a:lstStyle/>
          <a:p>
            <a:fld id="{F641C856-0093-4D91-83D8-A743A29286F7}" type="slidenum">
              <a:rPr lang="en-US" smtClean="0"/>
              <a:t>34</a:t>
            </a:fld>
            <a:endParaRPr lang="en-US"/>
          </a:p>
        </p:txBody>
      </p:sp>
    </p:spTree>
    <p:extLst>
      <p:ext uri="{BB962C8B-B14F-4D97-AF65-F5344CB8AC3E}">
        <p14:creationId xmlns:p14="http://schemas.microsoft.com/office/powerpoint/2010/main" val="29209585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79413" y="685800"/>
            <a:ext cx="6099175" cy="3430588"/>
          </a:xfrm>
        </p:spPr>
      </p:sp>
      <p:sp>
        <p:nvSpPr>
          <p:cNvPr id="3" name="Notes Placeholder 2"/>
          <p:cNvSpPr>
            <a:spLocks noGrp="1"/>
          </p:cNvSpPr>
          <p:nvPr>
            <p:ph type="body" idx="1"/>
          </p:nvPr>
        </p:nvSpPr>
        <p:spPr/>
        <p:txBody>
          <a:bodyPr/>
          <a:lstStyle/>
          <a:p>
            <a:pPr defTabSz="966612">
              <a:defRPr/>
            </a:pPr>
            <a:endParaRPr lang="en-US" b="1" noProof="0" dirty="0" smtClean="0">
              <a:solidFill>
                <a:prstClr val="black">
                  <a:lumMod val="75000"/>
                </a:prstClr>
              </a:solidFill>
            </a:endParaRPr>
          </a:p>
          <a:p>
            <a:pPr defTabSz="966612">
              <a:defRPr/>
            </a:pPr>
            <a:endParaRPr lang="en-US" b="1" noProof="0" dirty="0" smtClean="0">
              <a:solidFill>
                <a:prstClr val="black">
                  <a:lumMod val="75000"/>
                </a:prstClr>
              </a:solidFill>
            </a:endParaRPr>
          </a:p>
          <a:p>
            <a:pPr defTabSz="966612">
              <a:defRPr/>
            </a:pPr>
            <a:r>
              <a:rPr lang="en-US" b="1" noProof="0" dirty="0" smtClean="0">
                <a:solidFill>
                  <a:prstClr val="black">
                    <a:lumMod val="75000"/>
                  </a:prstClr>
                </a:solidFill>
              </a:rPr>
              <a:t>Key message: Current treatment guidelines include optimizing functioning and quality of life as important treatment goals, along with symptom control, prevention of relapse and monitoring for adverse events</a:t>
            </a:r>
          </a:p>
          <a:p>
            <a:pPr defTabSz="966612">
              <a:defRPr/>
            </a:pPr>
            <a:endParaRPr lang="en-US" b="1" noProof="0" dirty="0" smtClean="0">
              <a:solidFill>
                <a:prstClr val="black">
                  <a:lumMod val="75000"/>
                </a:prstClr>
              </a:solidFill>
            </a:endParaRPr>
          </a:p>
          <a:p>
            <a:pPr defTabSz="966612">
              <a:defRPr/>
            </a:pPr>
            <a:r>
              <a:rPr lang="en-US" b="1" noProof="0" dirty="0" smtClean="0">
                <a:solidFill>
                  <a:prstClr val="black">
                    <a:lumMod val="75000"/>
                  </a:prstClr>
                </a:solidFill>
              </a:rPr>
              <a:t>Background</a:t>
            </a:r>
            <a:endParaRPr lang="en-US" b="1" baseline="30000" noProof="0" dirty="0" smtClean="0">
              <a:solidFill>
                <a:prstClr val="black">
                  <a:lumMod val="75000"/>
                </a:prstClr>
              </a:solidFill>
            </a:endParaRPr>
          </a:p>
          <a:p>
            <a:pPr marL="171450" indent="-171450">
              <a:buFont typeface="Arial" panose="020B0604020202020204" pitchFamily="34" charset="0"/>
              <a:buChar char="•"/>
            </a:pPr>
            <a:r>
              <a:rPr lang="en-US" b="1" i="0" u="none" strike="noStrike" kern="1200" baseline="0" noProof="0" dirty="0" err="1" smtClean="0">
                <a:solidFill>
                  <a:schemeClr val="tx1"/>
                </a:solidFill>
              </a:rPr>
              <a:t>WFSBP</a:t>
            </a:r>
            <a:r>
              <a:rPr lang="en-US" b="1" i="0" u="none" strike="noStrike" kern="1200" baseline="0" noProof="0" dirty="0" smtClean="0">
                <a:solidFill>
                  <a:schemeClr val="tx1"/>
                </a:solidFill>
              </a:rPr>
              <a:t>: </a:t>
            </a:r>
            <a:r>
              <a:rPr lang="en-US" b="0" i="1" u="none" strike="noStrike" kern="1200" baseline="0" noProof="0" dirty="0" smtClean="0">
                <a:solidFill>
                  <a:schemeClr val="tx1"/>
                </a:solidFill>
              </a:rPr>
              <a:t>The main goals of treatment during the stable phase are to ensure that symptom remission or control is sustained, that the patient is maintaining or improving their level of functioning and quality of life, that monitoring for adverse treatment effects continues, </a:t>
            </a:r>
            <a:r>
              <a:rPr lang="en-US" i="1" u="none" strike="noStrike" kern="1200" baseline="0" noProof="0" dirty="0" smtClean="0">
                <a:solidFill>
                  <a:schemeClr val="tx1"/>
                </a:solidFill>
              </a:rPr>
              <a:t>and relapse is </a:t>
            </a:r>
            <a:r>
              <a:rPr lang="en-US" i="1" u="none" strike="noStrike" kern="1200" baseline="0" noProof="0" dirty="0" err="1" smtClean="0">
                <a:solidFill>
                  <a:schemeClr val="tx1"/>
                </a:solidFill>
              </a:rPr>
              <a:t>prevented</a:t>
            </a:r>
            <a:r>
              <a:rPr lang="en-US" i="1" u="none" strike="noStrike" kern="1200" baseline="30000" noProof="0" dirty="0" err="1" smtClean="0">
                <a:solidFill>
                  <a:schemeClr val="tx1"/>
                </a:solidFill>
              </a:rPr>
              <a:t>1</a:t>
            </a:r>
            <a:endParaRPr lang="en-US" i="1" u="none" strike="noStrike" kern="1200" baseline="30000" noProof="0" dirty="0" smtClean="0">
              <a:solidFill>
                <a:schemeClr val="tx1"/>
              </a:solidFill>
            </a:endParaRPr>
          </a:p>
          <a:p>
            <a:pPr marL="171450" indent="-171450">
              <a:buFont typeface="Arial" panose="020B0604020202020204" pitchFamily="34" charset="0"/>
              <a:buChar char="•"/>
            </a:pPr>
            <a:r>
              <a:rPr lang="en-US" b="1" i="0" u="none" strike="noStrike" kern="1200" baseline="0" noProof="0" dirty="0" smtClean="0">
                <a:solidFill>
                  <a:schemeClr val="tx1"/>
                </a:solidFill>
              </a:rPr>
              <a:t>APA</a:t>
            </a:r>
            <a:r>
              <a:rPr lang="en-US" b="0" i="0" u="none" strike="noStrike" kern="1200" baseline="0" noProof="0" dirty="0" smtClean="0">
                <a:solidFill>
                  <a:schemeClr val="tx1"/>
                </a:solidFill>
              </a:rPr>
              <a:t>: </a:t>
            </a:r>
            <a:r>
              <a:rPr lang="en-US" b="0" i="1" u="none" strike="noStrike" kern="1200" baseline="0" noProof="0" dirty="0" smtClean="0">
                <a:solidFill>
                  <a:schemeClr val="tx1"/>
                </a:solidFill>
              </a:rPr>
              <a:t>Because schizophrenia is a chronic illness that influences virtually all aspects of life of affected persons, treatment planning has three goals: 1) reduce or eliminate symptoms, 2) maximize quality of life and adaptive functioning, and 3) promote and maintain recovery from the debilitating effects of illness to the maximum extent possible</a:t>
            </a:r>
            <a:r>
              <a:rPr lang="en-US" b="0" i="1" u="none" strike="noStrike" kern="1200" baseline="30000" noProof="0" dirty="0" smtClean="0">
                <a:solidFill>
                  <a:schemeClr val="tx1"/>
                </a:solidFill>
              </a:rPr>
              <a:t>2</a:t>
            </a:r>
            <a:endParaRPr lang="en-US" b="0" i="1" noProof="0" dirty="0" smtClean="0">
              <a:solidFill>
                <a:prstClr val="black">
                  <a:lumMod val="75000"/>
                </a:prstClr>
              </a:solidFill>
            </a:endParaRPr>
          </a:p>
          <a:p>
            <a:pPr marL="187819" indent="-187819" defTabSz="966612">
              <a:buFont typeface="Arial" panose="020B0604020202020204" pitchFamily="34" charset="0"/>
              <a:buChar char="•"/>
              <a:defRPr/>
            </a:pPr>
            <a:endParaRPr lang="en-US" noProof="0" dirty="0" smtClean="0">
              <a:solidFill>
                <a:prstClr val="black"/>
              </a:solidFill>
            </a:endParaRPr>
          </a:p>
          <a:p>
            <a:pPr defTabSz="966612">
              <a:defRPr/>
            </a:pPr>
            <a:r>
              <a:rPr lang="en-US" b="1" noProof="0" dirty="0" smtClean="0">
                <a:solidFill>
                  <a:prstClr val="black"/>
                </a:solidFill>
              </a:rPr>
              <a:t>References</a:t>
            </a:r>
          </a:p>
          <a:p>
            <a:pPr marL="342900" indent="-342900" defTabSz="966612">
              <a:buAutoNum type="arabicPeriod"/>
              <a:defRPr/>
            </a:pPr>
            <a:r>
              <a:rPr lang="en-US" noProof="0" dirty="0" smtClean="0">
                <a:solidFill>
                  <a:prstClr val="black"/>
                </a:solidFill>
              </a:rPr>
              <a:t>Hasan A, et al. World J </a:t>
            </a:r>
            <a:r>
              <a:rPr lang="en-US" noProof="0" dirty="0" err="1" smtClean="0">
                <a:solidFill>
                  <a:prstClr val="black"/>
                </a:solidFill>
              </a:rPr>
              <a:t>Biol</a:t>
            </a:r>
            <a:r>
              <a:rPr lang="en-US" noProof="0" dirty="0" smtClean="0">
                <a:solidFill>
                  <a:prstClr val="black"/>
                </a:solidFill>
              </a:rPr>
              <a:t> Psychiatry. 2013;14(1):2–44 [</a:t>
            </a:r>
            <a:r>
              <a:rPr lang="en-US" noProof="0" dirty="0" err="1" smtClean="0">
                <a:solidFill>
                  <a:prstClr val="black"/>
                </a:solidFill>
              </a:rPr>
              <a:t>WFSBP</a:t>
            </a:r>
            <a:r>
              <a:rPr lang="en-US" noProof="0" dirty="0" smtClean="0">
                <a:solidFill>
                  <a:prstClr val="black"/>
                </a:solidFill>
              </a:rPr>
              <a:t> guidelines]</a:t>
            </a:r>
          </a:p>
          <a:p>
            <a:pPr marL="342900" indent="-342900" defTabSz="966612">
              <a:buAutoNum type="arabicPeriod"/>
              <a:defRPr/>
            </a:pPr>
            <a:r>
              <a:rPr lang="en-US" noProof="0" dirty="0" smtClean="0">
                <a:solidFill>
                  <a:prstClr val="black"/>
                </a:solidFill>
              </a:rPr>
              <a:t>Lehman AF, et al. [APA Practice Guidelines] 2010. </a:t>
            </a:r>
          </a:p>
          <a:p>
            <a:pPr defTabSz="966612">
              <a:defRPr/>
            </a:pPr>
            <a:endParaRPr lang="en-US" noProof="0" dirty="0" smtClean="0">
              <a:solidFill>
                <a:prstClr val="black"/>
              </a:solidFill>
            </a:endParaRPr>
          </a:p>
          <a:p>
            <a:endParaRPr lang="en-US" noProof="0" dirty="0"/>
          </a:p>
        </p:txBody>
      </p:sp>
      <p:sp>
        <p:nvSpPr>
          <p:cNvPr id="4" name="Slide Number Placeholder 3"/>
          <p:cNvSpPr>
            <a:spLocks noGrp="1"/>
          </p:cNvSpPr>
          <p:nvPr>
            <p:ph type="sldNum" sz="quarter" idx="10"/>
          </p:nvPr>
        </p:nvSpPr>
        <p:spPr/>
        <p:txBody>
          <a:bodyPr/>
          <a:lstStyle/>
          <a:p>
            <a:fld id="{4744E816-5A9D-4A73-B2E3-141BFF43CCDF}" type="slidenum">
              <a:rPr lang="en-GB" smtClean="0">
                <a:solidFill>
                  <a:prstClr val="black"/>
                </a:solidFill>
              </a:rPr>
              <a:pPr/>
              <a:t>43</a:t>
            </a:fld>
            <a:endParaRPr lang="en-GB">
              <a:solidFill>
                <a:prstClr val="black"/>
              </a:solidFill>
            </a:endParaRPr>
          </a:p>
        </p:txBody>
      </p:sp>
    </p:spTree>
    <p:extLst>
      <p:ext uri="{BB962C8B-B14F-4D97-AF65-F5344CB8AC3E}">
        <p14:creationId xmlns:p14="http://schemas.microsoft.com/office/powerpoint/2010/main" val="36953823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37C2873-EBE5-CF42-9E30-7832FC02D1D9}" type="slidenum">
              <a:rPr lang="en-US" smtClean="0"/>
              <a:t>6</a:t>
            </a:fld>
            <a:endParaRPr lang="en-US"/>
          </a:p>
        </p:txBody>
      </p:sp>
    </p:spTree>
    <p:extLst>
      <p:ext uri="{BB962C8B-B14F-4D97-AF65-F5344CB8AC3E}">
        <p14:creationId xmlns:p14="http://schemas.microsoft.com/office/powerpoint/2010/main" val="10635856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1413" y="685800"/>
            <a:ext cx="4575175" cy="3430588"/>
          </a:xfrm>
        </p:spPr>
      </p:sp>
      <p:sp>
        <p:nvSpPr>
          <p:cNvPr id="3" name="Notes Placeholder 2"/>
          <p:cNvSpPr>
            <a:spLocks noGrp="1"/>
          </p:cNvSpPr>
          <p:nvPr>
            <p:ph type="body" idx="1"/>
          </p:nvPr>
        </p:nvSpPr>
        <p:spPr/>
        <p:txBody>
          <a:bodyPr/>
          <a:lstStyle/>
          <a:p>
            <a:endParaRPr lang="en-US" noProof="0" dirty="0"/>
          </a:p>
        </p:txBody>
      </p:sp>
      <p:sp>
        <p:nvSpPr>
          <p:cNvPr id="4" name="Slide Number Placeholder 3"/>
          <p:cNvSpPr>
            <a:spLocks noGrp="1"/>
          </p:cNvSpPr>
          <p:nvPr>
            <p:ph type="sldNum" sz="quarter" idx="10"/>
          </p:nvPr>
        </p:nvSpPr>
        <p:spPr/>
        <p:txBody>
          <a:bodyPr/>
          <a:lstStyle/>
          <a:p>
            <a:fld id="{4744E816-5A9D-4A73-B2E3-141BFF43CCDF}" type="slidenum">
              <a:rPr lang="en-GB" smtClean="0">
                <a:solidFill>
                  <a:prstClr val="black"/>
                </a:solidFill>
              </a:rPr>
              <a:pPr/>
              <a:t>13</a:t>
            </a:fld>
            <a:endParaRPr lang="en-GB" dirty="0">
              <a:solidFill>
                <a:prstClr val="black"/>
              </a:solidFill>
            </a:endParaRPr>
          </a:p>
        </p:txBody>
      </p:sp>
    </p:spTree>
    <p:extLst>
      <p:ext uri="{BB962C8B-B14F-4D97-AF65-F5344CB8AC3E}">
        <p14:creationId xmlns:p14="http://schemas.microsoft.com/office/powerpoint/2010/main" val="30609742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79413" y="685800"/>
            <a:ext cx="6099175" cy="3430588"/>
          </a:xfrm>
        </p:spPr>
      </p:sp>
      <p:sp>
        <p:nvSpPr>
          <p:cNvPr id="3" name="Notes Placeholder 2"/>
          <p:cNvSpPr>
            <a:spLocks noGrp="1"/>
          </p:cNvSpPr>
          <p:nvPr>
            <p:ph type="body" idx="1"/>
          </p:nvPr>
        </p:nvSpPr>
        <p:spPr>
          <a:xfrm>
            <a:off x="685801" y="4343400"/>
            <a:ext cx="5486400" cy="4365172"/>
          </a:xfrm>
        </p:spPr>
        <p:txBody>
          <a:bodyPr/>
          <a:lstStyle/>
          <a:p>
            <a:pPr defTabSz="966612"/>
            <a:r>
              <a:rPr lang="en-US" sz="1000" b="1" noProof="0" dirty="0" smtClean="0">
                <a:solidFill>
                  <a:prstClr val="black">
                    <a:lumMod val="75000"/>
                  </a:prstClr>
                </a:solidFill>
              </a:rPr>
              <a:t>Please note, this slide builds.</a:t>
            </a:r>
          </a:p>
          <a:p>
            <a:pPr defTabSz="966612"/>
            <a:endParaRPr lang="en-US" sz="1000" b="1" noProof="0" dirty="0" smtClean="0">
              <a:solidFill>
                <a:prstClr val="black">
                  <a:lumMod val="75000"/>
                </a:prstClr>
              </a:solidFill>
            </a:endParaRPr>
          </a:p>
          <a:p>
            <a:pPr defTabSz="966612"/>
            <a:r>
              <a:rPr lang="en-US" sz="1000" b="1" noProof="0" dirty="0" smtClean="0">
                <a:solidFill>
                  <a:prstClr val="black">
                    <a:lumMod val="75000"/>
                  </a:prstClr>
                </a:solidFill>
              </a:rPr>
              <a:t>Key message: </a:t>
            </a:r>
            <a:r>
              <a:rPr lang="en-US" sz="1000" b="1" noProof="0" dirty="0" smtClean="0"/>
              <a:t>Functioning is complex and multifactorial, and there are many different domains of function e.g. social, everyday, community and psychological functioning, some which are defined on this slide.</a:t>
            </a:r>
          </a:p>
          <a:p>
            <a:pPr defTabSz="966612"/>
            <a:endParaRPr lang="en-US" sz="1000" b="1" noProof="0" dirty="0" smtClean="0"/>
          </a:p>
          <a:p>
            <a:pPr defTabSz="966612"/>
            <a:r>
              <a:rPr lang="en-US" sz="1000" b="1" noProof="0" dirty="0" smtClean="0"/>
              <a:t>Background </a:t>
            </a:r>
          </a:p>
          <a:p>
            <a:pPr marL="285750" indent="-285750" defTabSz="966612">
              <a:buFont typeface="Arial" panose="020B0604020202020204" pitchFamily="34" charset="0"/>
              <a:buChar char="•"/>
            </a:pPr>
            <a:r>
              <a:rPr lang="en-US" sz="1000" b="0" noProof="0" dirty="0" smtClean="0">
                <a:solidFill>
                  <a:prstClr val="black">
                    <a:lumMod val="75000"/>
                  </a:prstClr>
                </a:solidFill>
              </a:rPr>
              <a:t>Definitions of the various</a:t>
            </a:r>
            <a:r>
              <a:rPr lang="en-US" sz="1000" b="0" baseline="0" noProof="0" dirty="0" smtClean="0">
                <a:solidFill>
                  <a:prstClr val="black">
                    <a:lumMod val="75000"/>
                  </a:prstClr>
                </a:solidFill>
              </a:rPr>
              <a:t> types of functioning have been taken from a variety of different sources, as listed in the references. Additional</a:t>
            </a:r>
            <a:r>
              <a:rPr lang="en-US" sz="1000" b="0" noProof="0" dirty="0" smtClean="0">
                <a:solidFill>
                  <a:prstClr val="black">
                    <a:lumMod val="75000"/>
                  </a:prstClr>
                </a:solidFill>
              </a:rPr>
              <a:t> details: </a:t>
            </a:r>
            <a:endParaRPr lang="en-US" sz="1000" b="0" baseline="0" noProof="0" dirty="0" smtClean="0">
              <a:solidFill>
                <a:prstClr val="black">
                  <a:lumMod val="75000"/>
                </a:prstClr>
              </a:solidFill>
            </a:endParaRPr>
          </a:p>
          <a:p>
            <a:pPr marL="742950" lvl="1" indent="-285750" defTabSz="966612">
              <a:buFont typeface="Arial" panose="020B0604020202020204" pitchFamily="34" charset="0"/>
              <a:buChar char="•"/>
            </a:pPr>
            <a:r>
              <a:rPr lang="en-US" sz="1000" b="1" baseline="0" noProof="0" dirty="0" smtClean="0">
                <a:solidFill>
                  <a:prstClr val="black">
                    <a:lumMod val="75000"/>
                  </a:prstClr>
                </a:solidFill>
              </a:rPr>
              <a:t>Social functioning: </a:t>
            </a:r>
            <a:r>
              <a:rPr lang="en-US" sz="1000" b="0" baseline="0" noProof="0" dirty="0" smtClean="0">
                <a:solidFill>
                  <a:prstClr val="black">
                    <a:lumMod val="75000"/>
                  </a:prstClr>
                </a:solidFill>
              </a:rPr>
              <a:t>has been defined globally as the capacity of a person to function in different societal roles such as homemaker, worker, student, spouse, family member or friend. The definition also takes account of an</a:t>
            </a:r>
            <a:r>
              <a:rPr lang="en-US" sz="1000" b="1" i="1" baseline="0" noProof="0" dirty="0" smtClean="0">
                <a:solidFill>
                  <a:prstClr val="black">
                    <a:lumMod val="75000"/>
                  </a:prstClr>
                </a:solidFill>
              </a:rPr>
              <a:t> </a:t>
            </a:r>
            <a:r>
              <a:rPr lang="en-US" sz="1000" baseline="0" noProof="0" dirty="0" smtClean="0">
                <a:solidFill>
                  <a:prstClr val="black">
                    <a:lumMod val="75000"/>
                  </a:prstClr>
                </a:solidFill>
              </a:rPr>
              <a:t>individual’s satisfaction </a:t>
            </a:r>
            <a:r>
              <a:rPr lang="en-US" sz="1000" b="0" baseline="0" noProof="0" dirty="0" smtClean="0">
                <a:solidFill>
                  <a:prstClr val="black">
                    <a:lumMod val="75000"/>
                  </a:prstClr>
                </a:solidFill>
              </a:rPr>
              <a:t>with their ability to meet these roles, to take care of themselves, and the extent of their leisure and recreational activities</a:t>
            </a:r>
          </a:p>
          <a:p>
            <a:pPr marL="742950" lvl="1" indent="-285750" defTabSz="966612">
              <a:buFont typeface="Arial" panose="020B0604020202020204" pitchFamily="34" charset="0"/>
              <a:buChar char="•"/>
            </a:pPr>
            <a:r>
              <a:rPr lang="en-US" sz="1000" b="1" noProof="0" dirty="0" smtClean="0">
                <a:solidFill>
                  <a:prstClr val="black">
                    <a:lumMod val="75000"/>
                  </a:prstClr>
                </a:solidFill>
              </a:rPr>
              <a:t>Cognitive functioning</a:t>
            </a:r>
            <a:r>
              <a:rPr lang="en-US" sz="1000" noProof="0" dirty="0" smtClean="0">
                <a:solidFill>
                  <a:prstClr val="black">
                    <a:lumMod val="75000"/>
                  </a:prstClr>
                </a:solidFill>
              </a:rPr>
              <a:t>: cognitive dysfunction is a core feature of schizophrenia. Deficits are moderate to severe across several domains, including attention, working memory, verbal learning and memory and executive functions</a:t>
            </a:r>
          </a:p>
          <a:p>
            <a:pPr marL="742950" lvl="1" indent="-285750" defTabSz="966612">
              <a:buFont typeface="Arial" panose="020B0604020202020204" pitchFamily="34" charset="0"/>
              <a:buChar char="•"/>
            </a:pPr>
            <a:r>
              <a:rPr lang="en-US" sz="1000" b="1" baseline="0" noProof="0" dirty="0" smtClean="0">
                <a:solidFill>
                  <a:prstClr val="black">
                    <a:lumMod val="75000"/>
                  </a:prstClr>
                </a:solidFill>
              </a:rPr>
              <a:t>Community functioning</a:t>
            </a:r>
            <a:r>
              <a:rPr lang="en-US" sz="1000" b="0" baseline="0" noProof="0" dirty="0" smtClean="0">
                <a:solidFill>
                  <a:prstClr val="black">
                    <a:lumMod val="75000"/>
                  </a:prstClr>
                </a:solidFill>
              </a:rPr>
              <a:t>:</a:t>
            </a:r>
            <a:r>
              <a:rPr lang="en-US" sz="1000" b="0" noProof="0" dirty="0" smtClean="0">
                <a:solidFill>
                  <a:prstClr val="black">
                    <a:lumMod val="75000"/>
                  </a:prstClr>
                </a:solidFill>
              </a:rPr>
              <a:t> the MCAS (Multnomah Community Abilities Scale) is a 17-item community functioning scale </a:t>
            </a:r>
            <a:r>
              <a:rPr lang="en-US" dirty="0">
                <a:solidFill>
                  <a:prstClr val="black">
                    <a:lumMod val="75000"/>
                  </a:prstClr>
                </a:solidFill>
              </a:rPr>
              <a:t>that addresses </a:t>
            </a:r>
            <a:r>
              <a:rPr lang="en-US" sz="1000" noProof="0" dirty="0" smtClean="0">
                <a:solidFill>
                  <a:prstClr val="black">
                    <a:lumMod val="75000"/>
                  </a:prstClr>
                </a:solidFill>
              </a:rPr>
              <a:t>social competence, behavioral problems, independent living skills and overall adjustment to community living</a:t>
            </a:r>
          </a:p>
          <a:p>
            <a:pPr marL="742950" lvl="1" indent="-285750" defTabSz="966612">
              <a:buFont typeface="Arial" panose="020B0604020202020204" pitchFamily="34" charset="0"/>
              <a:buChar char="•"/>
            </a:pPr>
            <a:r>
              <a:rPr lang="en-US" sz="1000" b="1" baseline="0" noProof="0" dirty="0" smtClean="0">
                <a:solidFill>
                  <a:prstClr val="black">
                    <a:lumMod val="75000"/>
                  </a:prstClr>
                </a:solidFill>
              </a:rPr>
              <a:t>Vocational</a:t>
            </a:r>
            <a:r>
              <a:rPr lang="en-US" sz="1000" b="1" noProof="0" dirty="0" smtClean="0">
                <a:solidFill>
                  <a:prstClr val="black">
                    <a:lumMod val="75000"/>
                  </a:prstClr>
                </a:solidFill>
              </a:rPr>
              <a:t> functioning:</a:t>
            </a:r>
            <a:r>
              <a:rPr lang="en-US" sz="1000" noProof="0" dirty="0" smtClean="0">
                <a:solidFill>
                  <a:prstClr val="black">
                    <a:lumMod val="75000"/>
                  </a:prstClr>
                </a:solidFill>
              </a:rPr>
              <a:t> </a:t>
            </a:r>
            <a:r>
              <a:rPr lang="en-US" sz="1000" b="0" i="0" noProof="0" dirty="0" smtClean="0">
                <a:solidFill>
                  <a:prstClr val="black">
                    <a:lumMod val="75000"/>
                  </a:prstClr>
                </a:solidFill>
              </a:rPr>
              <a:t>successful employment for at least half time </a:t>
            </a:r>
            <a:r>
              <a:rPr lang="en-US" sz="1000" noProof="0" dirty="0" smtClean="0">
                <a:solidFill>
                  <a:prstClr val="black">
                    <a:lumMod val="75000"/>
                  </a:prstClr>
                </a:solidFill>
              </a:rPr>
              <a:t>in a job in the competitive sector or successful attendance in a school for at least half time for two consecutive years. If of retirement age, participating actively in recreational, family or volunteer activities</a:t>
            </a:r>
            <a:endParaRPr lang="en-US" sz="1000" b="1" noProof="0" dirty="0" smtClean="0">
              <a:solidFill>
                <a:prstClr val="black">
                  <a:lumMod val="75000"/>
                </a:prstClr>
              </a:solidFill>
            </a:endParaRPr>
          </a:p>
          <a:p>
            <a:pPr marL="0" indent="0" defTabSz="966612">
              <a:buFont typeface="Arial" panose="020B0604020202020204" pitchFamily="34" charset="0"/>
              <a:buNone/>
            </a:pPr>
            <a:endParaRPr lang="en-US" sz="1000" noProof="0" dirty="0" smtClean="0">
              <a:solidFill>
                <a:prstClr val="black"/>
              </a:solidFill>
            </a:endParaRPr>
          </a:p>
          <a:p>
            <a:pPr defTabSz="966612"/>
            <a:r>
              <a:rPr lang="en-US" sz="1000" b="1" noProof="0" dirty="0" smtClean="0">
                <a:solidFill>
                  <a:prstClr val="black"/>
                </a:solidFill>
              </a:rPr>
              <a:t>References</a:t>
            </a:r>
          </a:p>
          <a:p>
            <a:pPr marL="342900" indent="-342900" defTabSz="966612">
              <a:buAutoNum type="arabicPeriod"/>
            </a:pPr>
            <a:r>
              <a:rPr lang="en-US" sz="1000" noProof="0" dirty="0" err="1" smtClean="0">
                <a:solidFill>
                  <a:prstClr val="black"/>
                </a:solidFill>
              </a:rPr>
              <a:t>Brissos</a:t>
            </a:r>
            <a:r>
              <a:rPr lang="en-US" sz="1000" noProof="0" dirty="0" smtClean="0">
                <a:solidFill>
                  <a:prstClr val="black"/>
                </a:solidFill>
              </a:rPr>
              <a:t> S, et al. </a:t>
            </a:r>
            <a:r>
              <a:rPr lang="en-US" sz="1000" i="1" noProof="0" dirty="0" smtClean="0">
                <a:solidFill>
                  <a:prstClr val="black"/>
                </a:solidFill>
              </a:rPr>
              <a:t>Ann Gen Psychiatry</a:t>
            </a:r>
            <a:r>
              <a:rPr lang="en-US" sz="1000" noProof="0" dirty="0" smtClean="0">
                <a:solidFill>
                  <a:prstClr val="black"/>
                </a:solidFill>
              </a:rPr>
              <a:t>. 2011;24;10:18.</a:t>
            </a:r>
          </a:p>
          <a:p>
            <a:pPr marL="342900" indent="-342900" defTabSz="966612">
              <a:buAutoNum type="arabicPeriod"/>
            </a:pPr>
            <a:r>
              <a:rPr lang="en-US" sz="1000" noProof="0" dirty="0" smtClean="0">
                <a:solidFill>
                  <a:prstClr val="black"/>
                </a:solidFill>
              </a:rPr>
              <a:t>Bowie CR, Harvey PD . </a:t>
            </a:r>
            <a:r>
              <a:rPr lang="en-US" sz="1000" i="1" noProof="0" dirty="0" err="1" smtClean="0">
                <a:solidFill>
                  <a:prstClr val="black"/>
                </a:solidFill>
              </a:rPr>
              <a:t>Neuropsychiatr</a:t>
            </a:r>
            <a:r>
              <a:rPr lang="en-US" sz="1000" i="1" noProof="0" dirty="0" smtClean="0">
                <a:solidFill>
                  <a:prstClr val="black"/>
                </a:solidFill>
              </a:rPr>
              <a:t> Dis Treat</a:t>
            </a:r>
            <a:r>
              <a:rPr lang="en-US" sz="1000" noProof="0" dirty="0" smtClean="0">
                <a:solidFill>
                  <a:prstClr val="black"/>
                </a:solidFill>
              </a:rPr>
              <a:t>. 2006;2(4):531–536.</a:t>
            </a:r>
          </a:p>
          <a:p>
            <a:pPr marL="342900" indent="-342900" defTabSz="966612">
              <a:buAutoNum type="arabicPeriod"/>
            </a:pPr>
            <a:r>
              <a:rPr lang="en-US" noProof="0" dirty="0" smtClean="0">
                <a:solidFill>
                  <a:prstClr val="black"/>
                </a:solidFill>
              </a:rPr>
              <a:t>Dickinson D, </a:t>
            </a:r>
            <a:r>
              <a:rPr lang="en-US" noProof="0" dirty="0" err="1" smtClean="0">
                <a:solidFill>
                  <a:prstClr val="black"/>
                </a:solidFill>
              </a:rPr>
              <a:t>Coursey</a:t>
            </a:r>
            <a:r>
              <a:rPr lang="en-US" noProof="0" dirty="0" smtClean="0">
                <a:solidFill>
                  <a:prstClr val="black"/>
                </a:solidFill>
              </a:rPr>
              <a:t> RD</a:t>
            </a:r>
            <a:r>
              <a:rPr lang="en-US" sz="1000" b="1" i="1" noProof="0" dirty="0" smtClean="0">
                <a:solidFill>
                  <a:prstClr val="black"/>
                </a:solidFill>
              </a:rPr>
              <a:t>. </a:t>
            </a:r>
            <a:r>
              <a:rPr lang="en-US" sz="1000" i="1" noProof="0" dirty="0" err="1" smtClean="0">
                <a:solidFill>
                  <a:prstClr val="black"/>
                </a:solidFill>
              </a:rPr>
              <a:t>Schizophr</a:t>
            </a:r>
            <a:r>
              <a:rPr lang="en-US" sz="1000" i="1" noProof="0" dirty="0" smtClean="0">
                <a:solidFill>
                  <a:prstClr val="black"/>
                </a:solidFill>
              </a:rPr>
              <a:t> Res</a:t>
            </a:r>
            <a:r>
              <a:rPr lang="en-US" sz="1000" noProof="0" dirty="0" smtClean="0">
                <a:solidFill>
                  <a:prstClr val="black"/>
                </a:solidFill>
              </a:rPr>
              <a:t>. 2002;56(1-2):161–70.</a:t>
            </a:r>
          </a:p>
          <a:p>
            <a:pPr marL="342900" indent="-342900" defTabSz="966612">
              <a:buAutoNum type="arabicPeriod"/>
            </a:pPr>
            <a:r>
              <a:rPr lang="en-US" sz="1000" noProof="0" dirty="0" err="1" smtClean="0">
                <a:solidFill>
                  <a:prstClr val="black"/>
                </a:solidFill>
              </a:rPr>
              <a:t>Preedy</a:t>
            </a:r>
            <a:r>
              <a:rPr lang="en-US" sz="1000" noProof="0" dirty="0" smtClean="0">
                <a:solidFill>
                  <a:prstClr val="black"/>
                </a:solidFill>
              </a:rPr>
              <a:t>, Victor R. </a:t>
            </a:r>
            <a:r>
              <a:rPr lang="en-US" noProof="0" dirty="0" smtClean="0">
                <a:solidFill>
                  <a:prstClr val="black"/>
                </a:solidFill>
              </a:rPr>
              <a:t>Handbook of Disease Burdens and Quality of Life Measures. New </a:t>
            </a:r>
            <a:r>
              <a:rPr lang="en-US" sz="1000" noProof="0" dirty="0" smtClean="0">
                <a:solidFill>
                  <a:prstClr val="black"/>
                </a:solidFill>
              </a:rPr>
              <a:t>York: Springer, 2010. </a:t>
            </a:r>
          </a:p>
          <a:p>
            <a:pPr marL="342900" indent="-342900" defTabSz="966612">
              <a:buAutoNum type="arabicPeriod"/>
            </a:pPr>
            <a:r>
              <a:rPr lang="en-US" sz="1000" noProof="0" dirty="0" smtClean="0">
                <a:solidFill>
                  <a:prstClr val="black"/>
                </a:solidFill>
              </a:rPr>
              <a:t>Harvey PD. </a:t>
            </a:r>
            <a:r>
              <a:rPr lang="en-US" sz="1000" i="1" noProof="0" dirty="0" smtClean="0">
                <a:solidFill>
                  <a:prstClr val="black"/>
                </a:solidFill>
              </a:rPr>
              <a:t>Cognitive Impairment in Schizophrenia.</a:t>
            </a:r>
            <a:r>
              <a:rPr lang="en-US" sz="1000" noProof="0" dirty="0" smtClean="0">
                <a:solidFill>
                  <a:prstClr val="black"/>
                </a:solidFill>
              </a:rPr>
              <a:t> Cambridge</a:t>
            </a:r>
            <a:r>
              <a:rPr lang="en-US" sz="1000" b="1" i="1" noProof="0" dirty="0" smtClean="0">
                <a:solidFill>
                  <a:prstClr val="black"/>
                </a:solidFill>
              </a:rPr>
              <a:t>:</a:t>
            </a:r>
            <a:r>
              <a:rPr lang="en-US" sz="1000" baseline="0" noProof="0" dirty="0" smtClean="0">
                <a:solidFill>
                  <a:prstClr val="black"/>
                </a:solidFill>
              </a:rPr>
              <a:t> </a:t>
            </a:r>
            <a:r>
              <a:rPr lang="en-US" sz="1000" noProof="0" dirty="0" smtClean="0">
                <a:solidFill>
                  <a:prstClr val="black"/>
                </a:solidFill>
              </a:rPr>
              <a:t>Cambridge University Press , 2013.</a:t>
            </a:r>
          </a:p>
          <a:p>
            <a:pPr marL="342900" indent="-342900" defTabSz="966612">
              <a:buAutoNum type="arabicPeriod"/>
            </a:pPr>
            <a:r>
              <a:rPr lang="en-US" sz="1000" noProof="0" dirty="0" err="1" smtClean="0">
                <a:solidFill>
                  <a:prstClr val="black"/>
                </a:solidFill>
              </a:rPr>
              <a:t>Liberman</a:t>
            </a:r>
            <a:r>
              <a:rPr lang="en-US" sz="1000" noProof="0" dirty="0" smtClean="0">
                <a:solidFill>
                  <a:prstClr val="black"/>
                </a:solidFill>
              </a:rPr>
              <a:t> RP, et al. </a:t>
            </a:r>
            <a:r>
              <a:rPr lang="en-US" sz="1000" i="1" noProof="0" dirty="0" err="1" smtClean="0">
                <a:solidFill>
                  <a:prstClr val="black"/>
                </a:solidFill>
              </a:rPr>
              <a:t>Int</a:t>
            </a:r>
            <a:r>
              <a:rPr lang="en-US" sz="1000" i="1" noProof="0" dirty="0" smtClean="0">
                <a:solidFill>
                  <a:prstClr val="black"/>
                </a:solidFill>
              </a:rPr>
              <a:t> Rev Psychiatry</a:t>
            </a:r>
            <a:r>
              <a:rPr lang="en-US" sz="1000" noProof="0" dirty="0" smtClean="0">
                <a:solidFill>
                  <a:prstClr val="black"/>
                </a:solidFill>
              </a:rPr>
              <a:t>. 2002;14(4):256–272.</a:t>
            </a:r>
          </a:p>
          <a:p>
            <a:pPr defTabSz="966612"/>
            <a:endParaRPr lang="en-US" sz="1000" noProof="0" dirty="0" smtClean="0">
              <a:solidFill>
                <a:prstClr val="black"/>
              </a:solidFill>
            </a:endParaRPr>
          </a:p>
          <a:p>
            <a:endParaRPr lang="en-US" sz="1000" noProof="0" dirty="0"/>
          </a:p>
        </p:txBody>
      </p:sp>
      <p:sp>
        <p:nvSpPr>
          <p:cNvPr id="4" name="Slide Number Placeholder 3"/>
          <p:cNvSpPr>
            <a:spLocks noGrp="1"/>
          </p:cNvSpPr>
          <p:nvPr>
            <p:ph type="sldNum" sz="quarter" idx="10"/>
          </p:nvPr>
        </p:nvSpPr>
        <p:spPr>
          <a:xfrm>
            <a:off x="6429375" y="8685214"/>
            <a:ext cx="427037" cy="457200"/>
          </a:xfrm>
        </p:spPr>
        <p:txBody>
          <a:bodyPr/>
          <a:lstStyle/>
          <a:p>
            <a:fld id="{4744E816-5A9D-4A73-B2E3-141BFF43CCDF}" type="slidenum">
              <a:rPr lang="en-GB" smtClean="0">
                <a:solidFill>
                  <a:prstClr val="black"/>
                </a:solidFill>
              </a:rPr>
              <a:pPr/>
              <a:t>14</a:t>
            </a:fld>
            <a:endParaRPr lang="en-GB" dirty="0">
              <a:solidFill>
                <a:prstClr val="black"/>
              </a:solidFill>
            </a:endParaRPr>
          </a:p>
        </p:txBody>
      </p:sp>
    </p:spTree>
    <p:extLst>
      <p:ext uri="{BB962C8B-B14F-4D97-AF65-F5344CB8AC3E}">
        <p14:creationId xmlns:p14="http://schemas.microsoft.com/office/powerpoint/2010/main" val="24446862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79413" y="685800"/>
            <a:ext cx="6099175" cy="3430588"/>
          </a:xfrm>
        </p:spPr>
      </p:sp>
      <p:sp>
        <p:nvSpPr>
          <p:cNvPr id="3" name="Notes Placeholder 2"/>
          <p:cNvSpPr>
            <a:spLocks noGrp="1"/>
          </p:cNvSpPr>
          <p:nvPr>
            <p:ph type="body" idx="1"/>
          </p:nvPr>
        </p:nvSpPr>
        <p:spPr/>
        <p:txBody>
          <a:bodyPr/>
          <a:lstStyle/>
          <a:p>
            <a:pPr marL="0" marR="0" indent="0" algn="l" defTabSz="966612" rtl="0" eaLnBrk="1" fontAlgn="auto" latinLnBrk="0" hangingPunct="1">
              <a:lnSpc>
                <a:spcPct val="100000"/>
              </a:lnSpc>
              <a:spcBef>
                <a:spcPts val="0"/>
              </a:spcBef>
              <a:spcAft>
                <a:spcPts val="0"/>
              </a:spcAft>
              <a:buClrTx/>
              <a:buSzTx/>
              <a:buFontTx/>
              <a:buNone/>
              <a:tabLst/>
              <a:defRPr/>
            </a:pPr>
            <a:r>
              <a:rPr lang="en-US" sz="1000" b="1" noProof="0" dirty="0" smtClean="0">
                <a:solidFill>
                  <a:prstClr val="black">
                    <a:lumMod val="75000"/>
                  </a:prstClr>
                </a:solidFill>
              </a:rPr>
              <a:t>Please note, this slide builds.</a:t>
            </a:r>
          </a:p>
          <a:p>
            <a:pPr defTabSz="966612">
              <a:defRPr/>
            </a:pPr>
            <a:endParaRPr lang="en-US" sz="1000" b="1" noProof="0" dirty="0" smtClean="0">
              <a:solidFill>
                <a:prstClr val="black">
                  <a:lumMod val="75000"/>
                </a:prstClr>
              </a:solidFill>
            </a:endParaRPr>
          </a:p>
          <a:p>
            <a:pPr defTabSz="966612">
              <a:defRPr/>
            </a:pPr>
            <a:r>
              <a:rPr lang="en-US" sz="1000" b="1" noProof="0" dirty="0" smtClean="0">
                <a:solidFill>
                  <a:prstClr val="black">
                    <a:lumMod val="75000"/>
                  </a:prstClr>
                </a:solidFill>
              </a:rPr>
              <a:t>Key message: </a:t>
            </a:r>
            <a:r>
              <a:rPr lang="en-US" sz="1000" b="1" i="0" baseline="0" noProof="0" dirty="0" smtClean="0"/>
              <a:t>A variety of factors contribute to impairment in everyday functioning in patients with schizophrenia, including functional capacity, social cognition, symptoms, environmental factors, and health status. </a:t>
            </a:r>
          </a:p>
          <a:p>
            <a:pPr marL="171450" indent="-171450" defTabSz="966612">
              <a:buFont typeface="Arial" panose="020B0604020202020204" pitchFamily="34" charset="0"/>
              <a:buChar char="•"/>
              <a:defRPr/>
            </a:pPr>
            <a:r>
              <a:rPr lang="en-US" noProof="0" dirty="0" smtClean="0"/>
              <a:t>The figure on this slide shows a theoretical summary of the multiple potential influences on everyday functional disability identified across multiple research studies in people with schizophrenia. </a:t>
            </a:r>
          </a:p>
          <a:p>
            <a:pPr marL="171450" indent="-171450" defTabSz="966612">
              <a:buFont typeface="Arial" panose="020B0604020202020204" pitchFamily="34" charset="0"/>
              <a:buChar char="•"/>
              <a:defRPr/>
            </a:pPr>
            <a:endParaRPr lang="en-US" sz="1000" b="1" i="0" baseline="0" noProof="0" dirty="0" smtClean="0"/>
          </a:p>
          <a:p>
            <a:pPr defTabSz="966612">
              <a:defRPr/>
            </a:pPr>
            <a:r>
              <a:rPr lang="en-US" sz="1000" b="1" noProof="0" dirty="0" smtClean="0"/>
              <a:t>Background</a:t>
            </a:r>
          </a:p>
          <a:p>
            <a:pPr marL="171450" indent="-171450" defTabSz="966612">
              <a:buFont typeface="Arial" panose="020B0604020202020204" pitchFamily="34" charset="0"/>
              <a:buChar char="•"/>
              <a:defRPr/>
            </a:pPr>
            <a:r>
              <a:rPr lang="en-US" sz="1000" noProof="0" dirty="0" smtClean="0"/>
              <a:t>Impaired everyday functioning is a complex phenomenon, because many factors contribute to adequate outcomes. These factors include:</a:t>
            </a:r>
          </a:p>
          <a:p>
            <a:pPr marL="628650" lvl="1" indent="-171450" defTabSz="966612">
              <a:buFont typeface="Arial" panose="020B0604020202020204" pitchFamily="34" charset="0"/>
              <a:buChar char="•"/>
              <a:defRPr/>
            </a:pPr>
            <a:r>
              <a:rPr lang="en-US" sz="1000" noProof="0" dirty="0" smtClean="0"/>
              <a:t>The ability to perform functional skills</a:t>
            </a:r>
          </a:p>
          <a:p>
            <a:pPr marL="628650" lvl="1" indent="-171450" defTabSz="966612">
              <a:buFont typeface="Arial" panose="020B0604020202020204" pitchFamily="34" charset="0"/>
              <a:buChar char="•"/>
              <a:defRPr/>
            </a:pPr>
            <a:r>
              <a:rPr lang="en-US" sz="1000" noProof="0" dirty="0" smtClean="0"/>
              <a:t>The motivation to perform the skills</a:t>
            </a:r>
          </a:p>
          <a:p>
            <a:pPr marL="628650" lvl="1" indent="-171450" defTabSz="966612">
              <a:buFont typeface="Arial" panose="020B0604020202020204" pitchFamily="34" charset="0"/>
              <a:buChar char="•"/>
              <a:defRPr/>
            </a:pPr>
            <a:r>
              <a:rPr lang="en-US" sz="1000" noProof="0" dirty="0" smtClean="0"/>
              <a:t>Recognition of the situations where skilled performance is likely to be successful</a:t>
            </a:r>
          </a:p>
          <a:p>
            <a:pPr marL="628650" lvl="1" indent="-171450" defTabSz="966612">
              <a:buFont typeface="Arial" panose="020B0604020202020204" pitchFamily="34" charset="0"/>
              <a:buChar char="•"/>
              <a:defRPr/>
            </a:pPr>
            <a:r>
              <a:rPr lang="en-US" sz="1000" noProof="0" dirty="0" smtClean="0"/>
              <a:t>Factors that interfere with ability, motivation, and the situation recognition required to optimize skills performance</a:t>
            </a:r>
          </a:p>
          <a:p>
            <a:pPr marL="628650" lvl="1" indent="-171450" defTabSz="966612">
              <a:buFont typeface="Arial" panose="020B0604020202020204" pitchFamily="34" charset="0"/>
              <a:buChar char="•"/>
              <a:defRPr/>
            </a:pPr>
            <a:r>
              <a:rPr lang="en-US" noProof="0" dirty="0" smtClean="0"/>
              <a:t>These interfering factors include symptoms, health status (i.e. the status of physical health), and medication side effects. </a:t>
            </a:r>
          </a:p>
          <a:p>
            <a:pPr marL="628650" lvl="1" indent="-171450" defTabSz="966612">
              <a:buFont typeface="Arial" panose="020B0604020202020204" pitchFamily="34" charset="0"/>
              <a:buChar char="•"/>
              <a:defRPr/>
            </a:pPr>
            <a:r>
              <a:rPr lang="en-US" noProof="0" dirty="0" smtClean="0"/>
              <a:t>Further, there are environmental factors that directly and indirectly influence functioning in the real-world. </a:t>
            </a:r>
          </a:p>
          <a:p>
            <a:pPr defTabSz="966612">
              <a:defRPr/>
            </a:pPr>
            <a:endParaRPr lang="en-US" sz="1000" b="1" noProof="0" dirty="0" smtClean="0">
              <a:solidFill>
                <a:prstClr val="black"/>
              </a:solidFill>
            </a:endParaRPr>
          </a:p>
          <a:p>
            <a:pPr defTabSz="966612">
              <a:defRPr/>
            </a:pPr>
            <a:r>
              <a:rPr lang="en-US" sz="1000" b="1" noProof="0" dirty="0" smtClean="0">
                <a:solidFill>
                  <a:prstClr val="black"/>
                </a:solidFill>
              </a:rPr>
              <a:t>Reference</a:t>
            </a:r>
          </a:p>
          <a:p>
            <a:r>
              <a:rPr lang="en-US" sz="1000" noProof="0" dirty="0" smtClean="0"/>
              <a:t>Harvey PD, </a:t>
            </a:r>
            <a:r>
              <a:rPr lang="en-US" sz="1000" noProof="0" dirty="0" err="1" smtClean="0"/>
              <a:t>Strassnig</a:t>
            </a:r>
            <a:r>
              <a:rPr lang="en-US" sz="1000" noProof="0" dirty="0" smtClean="0"/>
              <a:t> M. </a:t>
            </a:r>
            <a:r>
              <a:rPr lang="en-US" sz="1000" i="1" noProof="0" dirty="0" smtClean="0"/>
              <a:t>World Psychiatry</a:t>
            </a:r>
            <a:r>
              <a:rPr lang="en-US" sz="1000" noProof="0" dirty="0" smtClean="0"/>
              <a:t> 2012;11:73–79. </a:t>
            </a:r>
          </a:p>
          <a:p>
            <a:pPr defTabSz="966612">
              <a:defRPr/>
            </a:pPr>
            <a:endParaRPr lang="en-US" sz="1000" noProof="0" dirty="0" smtClean="0">
              <a:solidFill>
                <a:prstClr val="black"/>
              </a:solidFill>
            </a:endParaRPr>
          </a:p>
          <a:p>
            <a:endParaRPr lang="en-US" sz="1000" noProof="0" dirty="0" smtClean="0"/>
          </a:p>
          <a:p>
            <a:pPr defTabSz="967189">
              <a:defRPr/>
            </a:pPr>
            <a:endParaRPr lang="en-US" sz="1000" i="0" baseline="0" noProof="0" dirty="0" smtClean="0"/>
          </a:p>
        </p:txBody>
      </p:sp>
      <p:sp>
        <p:nvSpPr>
          <p:cNvPr id="4" name="Slide Number Placeholder 3"/>
          <p:cNvSpPr>
            <a:spLocks noGrp="1"/>
          </p:cNvSpPr>
          <p:nvPr>
            <p:ph type="sldNum" sz="quarter" idx="10"/>
          </p:nvPr>
        </p:nvSpPr>
        <p:spPr/>
        <p:txBody>
          <a:bodyPr/>
          <a:lstStyle/>
          <a:p>
            <a:fld id="{5A30DA07-0486-4231-977F-A24CC1379569}" type="slidenum">
              <a:rPr lang="en-GB" smtClean="0">
                <a:solidFill>
                  <a:prstClr val="black"/>
                </a:solidFill>
              </a:rPr>
              <a:pPr/>
              <a:t>15</a:t>
            </a:fld>
            <a:endParaRPr lang="en-GB" dirty="0">
              <a:solidFill>
                <a:prstClr val="black"/>
              </a:solidFill>
            </a:endParaRPr>
          </a:p>
        </p:txBody>
      </p:sp>
    </p:spTree>
    <p:extLst>
      <p:ext uri="{BB962C8B-B14F-4D97-AF65-F5344CB8AC3E}">
        <p14:creationId xmlns:p14="http://schemas.microsoft.com/office/powerpoint/2010/main" val="40138021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MSE:</a:t>
            </a:r>
            <a:br>
              <a:rPr lang="en-US" dirty="0" smtClean="0"/>
            </a:br>
            <a:r>
              <a:rPr lang="en-US" dirty="0" smtClean="0"/>
              <a:t>Hygiene and dress: In Schizophrenia may use strange items for dress e.g. antennas, bags to protect them from the control of space people.                                     </a:t>
            </a:r>
          </a:p>
          <a:p>
            <a:r>
              <a:rPr lang="en-US" dirty="0" smtClean="0"/>
              <a:t>Eye contact: Wandering eyes show distractibility, visual hallucinations, mania or organic states. Avoidance of eye contact may be due to hostility, shyness, or anxiety. If the patient is suspicious he tracks your movements and looks at every gesture</a:t>
            </a:r>
          </a:p>
          <a:p>
            <a:r>
              <a:rPr lang="en-US" dirty="0" smtClean="0"/>
              <a:t>Cognitive functioning:</a:t>
            </a:r>
          </a:p>
          <a:p>
            <a:r>
              <a:rPr lang="en-US" dirty="0" smtClean="0"/>
              <a:t>Normal intelligence?</a:t>
            </a:r>
          </a:p>
          <a:p>
            <a:r>
              <a:rPr lang="en-US" dirty="0" smtClean="0"/>
              <a:t>Oriented to person, place, and time?</a:t>
            </a:r>
          </a:p>
          <a:p>
            <a:r>
              <a:rPr lang="en-US" dirty="0" smtClean="0"/>
              <a:t>Evidence of problem-solving thinking?</a:t>
            </a:r>
          </a:p>
          <a:p>
            <a:r>
              <a:rPr lang="en-US" dirty="0" smtClean="0"/>
              <a:t>Preoccupied?</a:t>
            </a:r>
          </a:p>
          <a:p>
            <a:r>
              <a:rPr lang="en-US" dirty="0" smtClean="0"/>
              <a:t>Delusional thinking? Bizarre?</a:t>
            </a:r>
          </a:p>
          <a:p>
            <a:r>
              <a:rPr lang="en-US" dirty="0" smtClean="0"/>
              <a:t>Thinking coherent and goal directed?</a:t>
            </a:r>
          </a:p>
          <a:p>
            <a:r>
              <a:rPr lang="en-US" dirty="0" smtClean="0"/>
              <a:t>Exhibits good judgment?</a:t>
            </a:r>
          </a:p>
          <a:p>
            <a:r>
              <a:rPr lang="en-US" dirty="0" smtClean="0"/>
              <a:t>Memory problems? (immediate, recent, remote)</a:t>
            </a:r>
          </a:p>
          <a:p>
            <a:r>
              <a:rPr lang="en-US" dirty="0" smtClean="0"/>
              <a:t>Hallucinations? Peculiar speech?</a:t>
            </a:r>
          </a:p>
          <a:p>
            <a:endParaRPr lang="en-US" dirty="0"/>
          </a:p>
        </p:txBody>
      </p:sp>
      <p:sp>
        <p:nvSpPr>
          <p:cNvPr id="4" name="Slide Number Placeholder 3"/>
          <p:cNvSpPr>
            <a:spLocks noGrp="1"/>
          </p:cNvSpPr>
          <p:nvPr>
            <p:ph type="sldNum" sz="quarter" idx="10"/>
          </p:nvPr>
        </p:nvSpPr>
        <p:spPr/>
        <p:txBody>
          <a:bodyPr/>
          <a:lstStyle/>
          <a:p>
            <a:fld id="{F641C856-0093-4D91-83D8-A743A29286F7}" type="slidenum">
              <a:rPr lang="en-US" smtClean="0"/>
              <a:t>16</a:t>
            </a:fld>
            <a:endParaRPr lang="en-US"/>
          </a:p>
        </p:txBody>
      </p:sp>
    </p:spTree>
    <p:extLst>
      <p:ext uri="{BB962C8B-B14F-4D97-AF65-F5344CB8AC3E}">
        <p14:creationId xmlns:p14="http://schemas.microsoft.com/office/powerpoint/2010/main" val="39559312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a-DK" dirty="0" smtClean="0"/>
              <a:t>Major manuals </a:t>
            </a:r>
            <a:r>
              <a:rPr lang="da-DK" dirty="0" err="1" smtClean="0"/>
              <a:t>used</a:t>
            </a:r>
            <a:r>
              <a:rPr lang="da-DK" dirty="0" smtClean="0"/>
              <a:t> for the </a:t>
            </a:r>
            <a:r>
              <a:rPr lang="da-DK" dirty="0" err="1" smtClean="0"/>
              <a:t>diagnosis</a:t>
            </a:r>
            <a:r>
              <a:rPr lang="da-DK" dirty="0" smtClean="0"/>
              <a:t> of </a:t>
            </a:r>
            <a:r>
              <a:rPr lang="da-DK" dirty="0" err="1" smtClean="0"/>
              <a:t>schizophrenia</a:t>
            </a:r>
            <a:r>
              <a:rPr lang="da-DK" dirty="0" smtClean="0"/>
              <a:t>:</a:t>
            </a:r>
          </a:p>
          <a:p>
            <a:pPr marL="228600" marR="0" indent="-228600" algn="l" defTabSz="914400" rtl="0" eaLnBrk="1" fontAlgn="auto" latinLnBrk="0" hangingPunct="1">
              <a:lnSpc>
                <a:spcPct val="100000"/>
              </a:lnSpc>
              <a:spcBef>
                <a:spcPts val="0"/>
              </a:spcBef>
              <a:spcAft>
                <a:spcPts val="0"/>
              </a:spcAft>
              <a:buClrTx/>
              <a:buSzTx/>
              <a:buFontTx/>
              <a:buAutoNum type="arabicParenBoth"/>
              <a:tabLst/>
              <a:defRPr/>
            </a:pPr>
            <a:r>
              <a:rPr lang="en-US" dirty="0" smtClean="0"/>
              <a:t>American Psychiatric Association. Diagnostic and statistical manual of mental disorders: DSM-IV. 4th edition:  American Psychiatric Association. 1994:866; </a:t>
            </a:r>
          </a:p>
          <a:p>
            <a:pPr marL="228600" marR="0" indent="-228600" algn="l" defTabSz="914400" rtl="0" eaLnBrk="1" fontAlgn="auto" latinLnBrk="0" hangingPunct="1">
              <a:lnSpc>
                <a:spcPct val="100000"/>
              </a:lnSpc>
              <a:spcBef>
                <a:spcPts val="0"/>
              </a:spcBef>
              <a:spcAft>
                <a:spcPts val="0"/>
              </a:spcAft>
              <a:buClrTx/>
              <a:buSzTx/>
              <a:buFontTx/>
              <a:buAutoNum type="arabicParenBoth"/>
              <a:tabLst/>
              <a:defRPr/>
            </a:pPr>
            <a:r>
              <a:rPr lang="en-US" dirty="0" smtClean="0"/>
              <a:t>WHO. ICD-10 Classification .1993. Available from: </a:t>
            </a:r>
            <a:r>
              <a:rPr lang="en-US" dirty="0" smtClean="0">
                <a:hlinkClick r:id="rId3" invalidUrl="http://www.who.int/classifications/icd/en/GRNBOOK.pdf. Accessed April 2016"/>
              </a:rPr>
              <a:t>http://www.who.int/classifications/icd/en/GRNBOOK.pdf. Accessed April 2016</a:t>
            </a:r>
            <a:r>
              <a:rPr lang="en-US" dirty="0" smtClean="0"/>
              <a:t>; </a:t>
            </a:r>
          </a:p>
          <a:p>
            <a:pPr marL="228600" marR="0" indent="-228600" algn="l" defTabSz="914400" rtl="0" eaLnBrk="1" fontAlgn="auto" latinLnBrk="0" hangingPunct="1">
              <a:lnSpc>
                <a:spcPct val="100000"/>
              </a:lnSpc>
              <a:spcBef>
                <a:spcPts val="0"/>
              </a:spcBef>
              <a:spcAft>
                <a:spcPts val="0"/>
              </a:spcAft>
              <a:buClrTx/>
              <a:buSzTx/>
              <a:buFontTx/>
              <a:buAutoNum type="arabicParenBoth"/>
              <a:tabLst/>
              <a:defRPr/>
            </a:pPr>
            <a:r>
              <a:rPr lang="en-US" dirty="0" smtClean="0"/>
              <a:t>American Psychiatric Association. Diagnostic and statistical manual of mental disorders 5th edition:  American Psychiatric Association. 2013</a:t>
            </a:r>
          </a:p>
          <a:p>
            <a:endParaRPr lang="en-US" dirty="0"/>
          </a:p>
        </p:txBody>
      </p:sp>
      <p:sp>
        <p:nvSpPr>
          <p:cNvPr id="4" name="Slide Number Placeholder 3"/>
          <p:cNvSpPr>
            <a:spLocks noGrp="1"/>
          </p:cNvSpPr>
          <p:nvPr>
            <p:ph type="sldNum" sz="quarter" idx="10"/>
          </p:nvPr>
        </p:nvSpPr>
        <p:spPr/>
        <p:txBody>
          <a:bodyPr/>
          <a:lstStyle/>
          <a:p>
            <a:fld id="{037C2873-EBE5-CF42-9E30-7832FC02D1D9}" type="slidenum">
              <a:rPr lang="en-US" smtClean="0"/>
              <a:t>17</a:t>
            </a:fld>
            <a:endParaRPr lang="en-US"/>
          </a:p>
        </p:txBody>
      </p:sp>
    </p:spTree>
    <p:extLst>
      <p:ext uri="{BB962C8B-B14F-4D97-AF65-F5344CB8AC3E}">
        <p14:creationId xmlns:p14="http://schemas.microsoft.com/office/powerpoint/2010/main" val="8068206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defTabSz="926249"/>
            <a:fld id="{B10B9555-140C-404B-BBD4-C2BC6FC33DCC}" type="slidenum">
              <a:rPr lang="en-US" smtClean="0">
                <a:solidFill>
                  <a:srgbClr val="000000"/>
                </a:solidFill>
                <a:latin typeface="Calibri"/>
              </a:rPr>
              <a:pPr defTabSz="926249"/>
              <a:t>18</a:t>
            </a:fld>
            <a:endParaRPr lang="en-US" smtClean="0">
              <a:solidFill>
                <a:srgbClr val="000000"/>
              </a:solidFill>
              <a:latin typeface="Calibri"/>
            </a:endParaRPr>
          </a:p>
        </p:txBody>
      </p:sp>
      <p:sp>
        <p:nvSpPr>
          <p:cNvPr id="44034" name="Rectangle 2"/>
          <p:cNvSpPr>
            <a:spLocks noGrp="1" noRot="1" noChangeAspect="1" noChangeArrowheads="1" noTextEdit="1"/>
          </p:cNvSpPr>
          <p:nvPr>
            <p:ph type="sldImg"/>
          </p:nvPr>
        </p:nvSpPr>
        <p:spPr bwMode="auto">
          <a:xfrm>
            <a:off x="1150938" y="687388"/>
            <a:ext cx="4572000" cy="3429000"/>
          </a:xfrm>
          <a:noFill/>
          <a:ln>
            <a:solidFill>
              <a:srgbClr val="000000"/>
            </a:solidFill>
            <a:miter lim="800000"/>
            <a:headEnd/>
            <a:tailEnd/>
          </a:ln>
        </p:spPr>
      </p:sp>
      <p:sp>
        <p:nvSpPr>
          <p:cNvPr id="44035" name="Rectangle 3"/>
          <p:cNvSpPr>
            <a:spLocks noGrp="1" noChangeArrowheads="1"/>
          </p:cNvSpPr>
          <p:nvPr>
            <p:ph type="body" idx="1"/>
          </p:nvPr>
        </p:nvSpPr>
        <p:spPr bwMode="auto">
          <a:xfrm>
            <a:off x="686420" y="4344415"/>
            <a:ext cx="5485161" cy="4112150"/>
          </a:xfrm>
          <a:noFill/>
        </p:spPr>
        <p:txBody>
          <a:bodyPr wrap="square" numCol="1" anchor="t" anchorCtr="0" compatLnSpc="1">
            <a:prstTxWarp prst="textNoShape">
              <a:avLst/>
            </a:prstTxWarp>
          </a:bodyPr>
          <a:lstStyle/>
          <a:p>
            <a:r>
              <a:rPr lang="en-US" smtClean="0"/>
              <a:t>Review as stated on slide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defTabSz="926249"/>
            <a:fld id="{C3DAC90D-BAFC-4BD5-A434-F29BBC221957}" type="slidenum">
              <a:rPr lang="en-US" smtClean="0">
                <a:solidFill>
                  <a:srgbClr val="000000"/>
                </a:solidFill>
                <a:latin typeface="Calibri"/>
              </a:rPr>
              <a:pPr defTabSz="926249"/>
              <a:t>21</a:t>
            </a:fld>
            <a:endParaRPr lang="en-US" dirty="0" smtClean="0">
              <a:solidFill>
                <a:srgbClr val="000000"/>
              </a:solidFill>
              <a:latin typeface="Calibri"/>
            </a:endParaRPr>
          </a:p>
        </p:txBody>
      </p:sp>
      <p:sp>
        <p:nvSpPr>
          <p:cNvPr id="46082" name="Rectangle 2"/>
          <p:cNvSpPr>
            <a:spLocks noGrp="1" noRot="1" noChangeAspect="1" noChangeArrowheads="1" noTextEdit="1"/>
          </p:cNvSpPr>
          <p:nvPr>
            <p:ph type="sldImg"/>
          </p:nvPr>
        </p:nvSpPr>
        <p:spPr bwMode="auto">
          <a:xfrm>
            <a:off x="1146175" y="687388"/>
            <a:ext cx="4568825" cy="3427412"/>
          </a:xfrm>
          <a:noFill/>
          <a:ln>
            <a:solidFill>
              <a:srgbClr val="000000"/>
            </a:solidFill>
            <a:miter lim="800000"/>
            <a:headEnd/>
            <a:tailEnd/>
          </a:ln>
        </p:spPr>
      </p:sp>
      <p:sp>
        <p:nvSpPr>
          <p:cNvPr id="46083" name="Rectangle 3"/>
          <p:cNvSpPr>
            <a:spLocks noGrp="1" noChangeArrowheads="1"/>
          </p:cNvSpPr>
          <p:nvPr>
            <p:ph type="body" idx="1"/>
          </p:nvPr>
        </p:nvSpPr>
        <p:spPr bwMode="auto">
          <a:xfrm>
            <a:off x="686420" y="4344415"/>
            <a:ext cx="5485161" cy="4112150"/>
          </a:xfrm>
          <a:noFill/>
        </p:spPr>
        <p:txBody>
          <a:bodyPr wrap="square" numCol="1" anchor="t" anchorCtr="0" compatLnSpc="1">
            <a:prstTxWarp prst="textNoShape">
              <a:avLst/>
            </a:prstTxWarp>
          </a:bodyPr>
          <a:lstStyle/>
          <a:p>
            <a:r>
              <a:rPr lang="en-US" dirty="0" smtClean="0"/>
              <a:t>Review as stated on slide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9B15AD-7CF7-4B2F-88BD-4315170D548B}" type="datetimeFigureOut">
              <a:rPr lang="en-US" smtClean="0"/>
              <a:t>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ADDD68-E54A-48CA-A691-B0E0C2B2D29B}" type="slidenum">
              <a:rPr lang="en-US" smtClean="0"/>
              <a:t>‹#›</a:t>
            </a:fld>
            <a:endParaRPr lang="en-US"/>
          </a:p>
        </p:txBody>
      </p:sp>
    </p:spTree>
    <p:extLst>
      <p:ext uri="{BB962C8B-B14F-4D97-AF65-F5344CB8AC3E}">
        <p14:creationId xmlns:p14="http://schemas.microsoft.com/office/powerpoint/2010/main" val="33611965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9B15AD-7CF7-4B2F-88BD-4315170D548B}" type="datetimeFigureOut">
              <a:rPr lang="en-US" smtClean="0"/>
              <a:t>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ADDD68-E54A-48CA-A691-B0E0C2B2D29B}" type="slidenum">
              <a:rPr lang="en-US" smtClean="0"/>
              <a:t>‹#›</a:t>
            </a:fld>
            <a:endParaRPr lang="en-US"/>
          </a:p>
        </p:txBody>
      </p:sp>
    </p:spTree>
    <p:extLst>
      <p:ext uri="{BB962C8B-B14F-4D97-AF65-F5344CB8AC3E}">
        <p14:creationId xmlns:p14="http://schemas.microsoft.com/office/powerpoint/2010/main" val="3656512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9B15AD-7CF7-4B2F-88BD-4315170D548B}" type="datetimeFigureOut">
              <a:rPr lang="en-US" smtClean="0"/>
              <a:t>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ADDD68-E54A-48CA-A691-B0E0C2B2D29B}" type="slidenum">
              <a:rPr lang="en-US" smtClean="0"/>
              <a:t>‹#›</a:t>
            </a:fld>
            <a:endParaRPr lang="en-US"/>
          </a:p>
        </p:txBody>
      </p:sp>
    </p:spTree>
    <p:extLst>
      <p:ext uri="{BB962C8B-B14F-4D97-AF65-F5344CB8AC3E}">
        <p14:creationId xmlns:p14="http://schemas.microsoft.com/office/powerpoint/2010/main" val="21287200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le &amp; 1 column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365124"/>
            <a:ext cx="7886700" cy="524783"/>
          </a:xfrm>
        </p:spPr>
        <p:txBody>
          <a:bodyPr anchor="t">
            <a:normAutofit/>
          </a:bodyPr>
          <a:lstStyle>
            <a:lvl1pPr>
              <a:defRPr sz="1800" b="1" baseline="0"/>
            </a:lvl1pPr>
          </a:lstStyle>
          <a:p>
            <a:r>
              <a:rPr lang="da-DK"/>
              <a:t>Click to add headline</a:t>
            </a:r>
            <a:endParaRPr lang="en-US"/>
          </a:p>
        </p:txBody>
      </p:sp>
      <p:sp>
        <p:nvSpPr>
          <p:cNvPr id="3" name="Content Placeholder 2"/>
          <p:cNvSpPr>
            <a:spLocks noGrp="1"/>
          </p:cNvSpPr>
          <p:nvPr>
            <p:ph idx="1"/>
          </p:nvPr>
        </p:nvSpPr>
        <p:spPr>
          <a:xfrm>
            <a:off x="628650" y="1371602"/>
            <a:ext cx="7886700" cy="4351339"/>
          </a:xfrm>
        </p:spPr>
        <p:txBody>
          <a:bodyPr/>
          <a:lstStyle>
            <a:lvl1pPr>
              <a:defRPr sz="1800"/>
            </a:lvl1pPr>
            <a:lvl2pPr>
              <a:defRPr sz="1400"/>
            </a:lvl2pPr>
            <a:lvl3pPr>
              <a:defRPr sz="1100"/>
            </a:lvl3pPr>
            <a:lvl4pPr>
              <a:defRPr sz="800"/>
            </a:lvl4pPr>
            <a:lvl5pPr>
              <a:defRPr sz="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a:solidFill>
                <a:srgbClr val="FFFFFF"/>
              </a:solidFill>
            </a:endParaRPr>
          </a:p>
        </p:txBody>
      </p:sp>
      <p:cxnSp>
        <p:nvCxnSpPr>
          <p:cNvPr id="9" name="Straight Connector 8"/>
          <p:cNvCxnSpPr/>
          <p:nvPr/>
        </p:nvCxnSpPr>
        <p:spPr>
          <a:xfrm>
            <a:off x="628650" y="905687"/>
            <a:ext cx="78867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p:cNvSpPr>
            <a:spLocks noGrp="1"/>
          </p:cNvSpPr>
          <p:nvPr>
            <p:ph type="body" sz="quarter" idx="13" hasCustomPrompt="1"/>
          </p:nvPr>
        </p:nvSpPr>
        <p:spPr>
          <a:xfrm>
            <a:off x="628651" y="6460845"/>
            <a:ext cx="4205288" cy="141064"/>
          </a:xfrm>
        </p:spPr>
        <p:txBody>
          <a:bodyPr lIns="0" tIns="0" rIns="0" bIns="0" anchor="b">
            <a:spAutoFit/>
          </a:bodyPr>
          <a:lstStyle>
            <a:lvl1pPr marL="0" indent="0">
              <a:lnSpc>
                <a:spcPts val="1050"/>
              </a:lnSpc>
              <a:spcBef>
                <a:spcPts val="0"/>
              </a:spcBef>
              <a:buNone/>
              <a:defRPr sz="900" baseline="0">
                <a:solidFill>
                  <a:schemeClr val="tx1">
                    <a:lumMod val="65000"/>
                    <a:lumOff val="35000"/>
                  </a:schemeClr>
                </a:solidFill>
              </a:defRPr>
            </a:lvl1pPr>
          </a:lstStyle>
          <a:p>
            <a:pPr lvl="0"/>
            <a:r>
              <a:rPr lang="da-DK"/>
              <a:t>Insert references or notes here</a:t>
            </a:r>
            <a:endParaRPr lang="en-US"/>
          </a:p>
        </p:txBody>
      </p:sp>
    </p:spTree>
    <p:extLst>
      <p:ext uri="{BB962C8B-B14F-4D97-AF65-F5344CB8AC3E}">
        <p14:creationId xmlns:p14="http://schemas.microsoft.com/office/powerpoint/2010/main" val="3016719661"/>
      </p:ext>
    </p:extLst>
  </p:cSld>
  <p:clrMapOvr>
    <a:masterClrMapping/>
  </p:clrMapOvr>
  <p:timing>
    <p:tnLst>
      <p:par>
        <p:cTn id="1" dur="indefinite" restart="never" nodeType="tmRoot"/>
      </p:par>
    </p:tnLst>
  </p:timing>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2_Title &amp; 1 column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365124"/>
            <a:ext cx="7886700" cy="524783"/>
          </a:xfrm>
        </p:spPr>
        <p:txBody>
          <a:bodyPr anchor="t">
            <a:normAutofit/>
          </a:bodyPr>
          <a:lstStyle>
            <a:lvl1pPr>
              <a:defRPr sz="1800" b="1" baseline="0"/>
            </a:lvl1pPr>
          </a:lstStyle>
          <a:p>
            <a:r>
              <a:rPr lang="da-DK"/>
              <a:t>Click to add headline</a:t>
            </a:r>
            <a:endParaRPr lang="en-US"/>
          </a:p>
        </p:txBody>
      </p:sp>
      <p:sp>
        <p:nvSpPr>
          <p:cNvPr id="3" name="Content Placeholder 2"/>
          <p:cNvSpPr>
            <a:spLocks noGrp="1"/>
          </p:cNvSpPr>
          <p:nvPr>
            <p:ph idx="1"/>
          </p:nvPr>
        </p:nvSpPr>
        <p:spPr>
          <a:xfrm>
            <a:off x="628650" y="1371602"/>
            <a:ext cx="7886700" cy="4351339"/>
          </a:xfrm>
        </p:spPr>
        <p:txBody>
          <a:bodyPr/>
          <a:lstStyle>
            <a:lvl1pPr>
              <a:defRPr sz="1800"/>
            </a:lvl1pPr>
            <a:lvl2pPr>
              <a:defRPr sz="1400"/>
            </a:lvl2pPr>
            <a:lvl3pPr>
              <a:defRPr sz="1100"/>
            </a:lvl3pPr>
            <a:lvl4pPr>
              <a:defRPr sz="800"/>
            </a:lvl4pPr>
            <a:lvl5pPr>
              <a:defRPr sz="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a:solidFill>
                <a:srgbClr val="FFFFFF"/>
              </a:solidFill>
            </a:endParaRPr>
          </a:p>
        </p:txBody>
      </p:sp>
      <p:cxnSp>
        <p:nvCxnSpPr>
          <p:cNvPr id="9" name="Straight Connector 8"/>
          <p:cNvCxnSpPr/>
          <p:nvPr/>
        </p:nvCxnSpPr>
        <p:spPr>
          <a:xfrm>
            <a:off x="628650" y="905687"/>
            <a:ext cx="78867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p:cNvSpPr>
            <a:spLocks noGrp="1"/>
          </p:cNvSpPr>
          <p:nvPr>
            <p:ph type="body" sz="quarter" idx="13" hasCustomPrompt="1"/>
          </p:nvPr>
        </p:nvSpPr>
        <p:spPr>
          <a:xfrm>
            <a:off x="628651" y="6460845"/>
            <a:ext cx="4205288" cy="141064"/>
          </a:xfrm>
        </p:spPr>
        <p:txBody>
          <a:bodyPr lIns="0" tIns="0" rIns="0" bIns="0" anchor="b">
            <a:spAutoFit/>
          </a:bodyPr>
          <a:lstStyle>
            <a:lvl1pPr marL="0" indent="0">
              <a:lnSpc>
                <a:spcPts val="1050"/>
              </a:lnSpc>
              <a:spcBef>
                <a:spcPts val="0"/>
              </a:spcBef>
              <a:buNone/>
              <a:defRPr sz="900" baseline="0">
                <a:solidFill>
                  <a:schemeClr val="tx1">
                    <a:lumMod val="65000"/>
                    <a:lumOff val="35000"/>
                  </a:schemeClr>
                </a:solidFill>
              </a:defRPr>
            </a:lvl1pPr>
          </a:lstStyle>
          <a:p>
            <a:pPr lvl="0"/>
            <a:r>
              <a:rPr lang="da-DK"/>
              <a:t>Insert references or notes here</a:t>
            </a:r>
            <a:endParaRPr lang="en-US"/>
          </a:p>
        </p:txBody>
      </p:sp>
    </p:spTree>
    <p:extLst>
      <p:ext uri="{BB962C8B-B14F-4D97-AF65-F5344CB8AC3E}">
        <p14:creationId xmlns:p14="http://schemas.microsoft.com/office/powerpoint/2010/main" val="3740684516"/>
      </p:ext>
    </p:extLst>
  </p:cSld>
  <p:clrMapOvr>
    <a:masterClrMapping/>
  </p:clrMapOvr>
  <p:timing>
    <p:tnLst>
      <p:par>
        <p:cTn id="1" dur="indefinite" restart="never" nodeType="tmRoot"/>
      </p:par>
    </p:tnLst>
  </p:timing>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5_Title &amp; 1 column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365126"/>
            <a:ext cx="7886700" cy="524783"/>
          </a:xfrm>
        </p:spPr>
        <p:txBody>
          <a:bodyPr anchor="t">
            <a:normAutofit/>
          </a:bodyPr>
          <a:lstStyle>
            <a:lvl1pPr>
              <a:defRPr sz="2400" b="1" baseline="0"/>
            </a:lvl1pPr>
          </a:lstStyle>
          <a:p>
            <a:r>
              <a:rPr lang="da-DK"/>
              <a:t>Click to add headline</a:t>
            </a:r>
            <a:endParaRPr lang="en-US"/>
          </a:p>
        </p:txBody>
      </p:sp>
      <p:sp>
        <p:nvSpPr>
          <p:cNvPr id="3" name="Content Placeholder 2"/>
          <p:cNvSpPr>
            <a:spLocks noGrp="1"/>
          </p:cNvSpPr>
          <p:nvPr>
            <p:ph idx="1"/>
          </p:nvPr>
        </p:nvSpPr>
        <p:spPr>
          <a:xfrm>
            <a:off x="628650" y="1371601"/>
            <a:ext cx="7886700" cy="4351339"/>
          </a:xfrm>
        </p:spPr>
        <p:txBody>
          <a:bodyPr/>
          <a:lstStyle>
            <a:lvl1pPr>
              <a:defRPr sz="2400"/>
            </a:lvl1pPr>
            <a:lvl2pPr>
              <a:defRPr sz="1900"/>
            </a:lvl2pPr>
            <a:lvl3pPr>
              <a:defRPr sz="1500"/>
            </a:lvl3pPr>
            <a:lvl4pPr>
              <a:defRPr sz="1100"/>
            </a:lvl4pPr>
            <a:lvl5pPr>
              <a:defRPr sz="11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a:solidFill>
                <a:srgbClr val="FFFFFF"/>
              </a:solidFill>
            </a:endParaRPr>
          </a:p>
        </p:txBody>
      </p:sp>
      <p:cxnSp>
        <p:nvCxnSpPr>
          <p:cNvPr id="9" name="Straight Connector 8"/>
          <p:cNvCxnSpPr/>
          <p:nvPr/>
        </p:nvCxnSpPr>
        <p:spPr>
          <a:xfrm>
            <a:off x="628650" y="905687"/>
            <a:ext cx="78867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p:cNvSpPr>
            <a:spLocks noGrp="1"/>
          </p:cNvSpPr>
          <p:nvPr>
            <p:ph type="body" sz="quarter" idx="13" hasCustomPrompt="1"/>
          </p:nvPr>
        </p:nvSpPr>
        <p:spPr>
          <a:xfrm>
            <a:off x="628651" y="6422373"/>
            <a:ext cx="4205288" cy="179536"/>
          </a:xfrm>
        </p:spPr>
        <p:txBody>
          <a:bodyPr lIns="0" tIns="0" rIns="0" bIns="0" anchor="b">
            <a:spAutoFit/>
          </a:bodyPr>
          <a:lstStyle>
            <a:lvl1pPr marL="0" indent="0">
              <a:lnSpc>
                <a:spcPts val="1400"/>
              </a:lnSpc>
              <a:spcBef>
                <a:spcPts val="0"/>
              </a:spcBef>
              <a:buNone/>
              <a:defRPr sz="1200" baseline="0">
                <a:solidFill>
                  <a:schemeClr val="tx1">
                    <a:lumMod val="65000"/>
                    <a:lumOff val="35000"/>
                  </a:schemeClr>
                </a:solidFill>
              </a:defRPr>
            </a:lvl1pPr>
          </a:lstStyle>
          <a:p>
            <a:pPr lvl="0"/>
            <a:r>
              <a:rPr lang="da-DK"/>
              <a:t>Insert references or notes here</a:t>
            </a:r>
            <a:endParaRPr lang="en-US"/>
          </a:p>
        </p:txBody>
      </p:sp>
    </p:spTree>
    <p:extLst>
      <p:ext uri="{BB962C8B-B14F-4D97-AF65-F5344CB8AC3E}">
        <p14:creationId xmlns:p14="http://schemas.microsoft.com/office/powerpoint/2010/main" val="841618047"/>
      </p:ext>
    </p:extLst>
  </p:cSld>
  <p:clrMapOvr>
    <a:masterClrMapping/>
  </p:clrMapOvr>
  <p:timing>
    <p:tnLst>
      <p:par>
        <p:cTn id="1" dur="indefinite" restart="never" nodeType="tmRoot"/>
      </p:par>
    </p:tnLst>
  </p:timing>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3_Title &amp; 1 column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365127"/>
            <a:ext cx="7886700" cy="507713"/>
          </a:xfrm>
        </p:spPr>
        <p:txBody>
          <a:bodyPr anchor="t">
            <a:normAutofit/>
          </a:bodyPr>
          <a:lstStyle>
            <a:lvl1pPr>
              <a:defRPr sz="2400" b="1" baseline="0"/>
            </a:lvl1pPr>
          </a:lstStyle>
          <a:p>
            <a:r>
              <a:rPr lang="da-DK"/>
              <a:t>Click to add headline</a:t>
            </a:r>
            <a:endParaRPr lang="en-US"/>
          </a:p>
        </p:txBody>
      </p:sp>
      <p:sp>
        <p:nvSpPr>
          <p:cNvPr id="3" name="Content Placeholder 2"/>
          <p:cNvSpPr>
            <a:spLocks noGrp="1"/>
          </p:cNvSpPr>
          <p:nvPr>
            <p:ph idx="1" hasCustomPrompt="1"/>
          </p:nvPr>
        </p:nvSpPr>
        <p:spPr>
          <a:xfrm>
            <a:off x="628650" y="1371601"/>
            <a:ext cx="7886700" cy="4351339"/>
          </a:xfrm>
        </p:spPr>
        <p:txBody>
          <a:bodyPr/>
          <a:lstStyle>
            <a:lvl1pPr marL="0" indent="0">
              <a:buNone/>
              <a:defRPr sz="2400"/>
            </a:lvl1pPr>
          </a:lstStyle>
          <a:p>
            <a:pPr lvl="0"/>
            <a:r>
              <a:rPr lang="da-DK"/>
              <a:t>Click to add text</a:t>
            </a:r>
          </a:p>
        </p:txBody>
      </p:sp>
      <p:sp>
        <p:nvSpPr>
          <p:cNvPr id="5" name="Footer Placeholder 4"/>
          <p:cNvSpPr>
            <a:spLocks noGrp="1"/>
          </p:cNvSpPr>
          <p:nvPr>
            <p:ph type="ftr" sz="quarter" idx="11"/>
          </p:nvPr>
        </p:nvSpPr>
        <p:spPr/>
        <p:txBody>
          <a:bodyPr/>
          <a:lstStyle/>
          <a:p>
            <a:endParaRPr lang="en-US">
              <a:solidFill>
                <a:srgbClr val="FFFFFF"/>
              </a:solidFill>
            </a:endParaRPr>
          </a:p>
        </p:txBody>
      </p:sp>
      <p:cxnSp>
        <p:nvCxnSpPr>
          <p:cNvPr id="8" name="Straight Connector 7"/>
          <p:cNvCxnSpPr/>
          <p:nvPr/>
        </p:nvCxnSpPr>
        <p:spPr>
          <a:xfrm>
            <a:off x="628650" y="905687"/>
            <a:ext cx="78867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Text Placeholder 10"/>
          <p:cNvSpPr>
            <a:spLocks noGrp="1"/>
          </p:cNvSpPr>
          <p:nvPr>
            <p:ph type="body" sz="quarter" idx="13" hasCustomPrompt="1"/>
          </p:nvPr>
        </p:nvSpPr>
        <p:spPr>
          <a:xfrm>
            <a:off x="628651" y="6422373"/>
            <a:ext cx="4205288" cy="179536"/>
          </a:xfrm>
        </p:spPr>
        <p:txBody>
          <a:bodyPr lIns="0" tIns="0" rIns="0" bIns="0" anchor="b">
            <a:spAutoFit/>
          </a:bodyPr>
          <a:lstStyle>
            <a:lvl1pPr marL="0" indent="0">
              <a:lnSpc>
                <a:spcPts val="1400"/>
              </a:lnSpc>
              <a:spcBef>
                <a:spcPts val="0"/>
              </a:spcBef>
              <a:buNone/>
              <a:defRPr sz="1200" baseline="0">
                <a:solidFill>
                  <a:schemeClr val="tx1">
                    <a:lumMod val="65000"/>
                    <a:lumOff val="35000"/>
                  </a:schemeClr>
                </a:solidFill>
              </a:defRPr>
            </a:lvl1pPr>
          </a:lstStyle>
          <a:p>
            <a:pPr lvl="0"/>
            <a:r>
              <a:rPr lang="da-DK"/>
              <a:t>Insert references or notes here</a:t>
            </a:r>
            <a:endParaRPr lang="en-US"/>
          </a:p>
        </p:txBody>
      </p:sp>
    </p:spTree>
    <p:extLst>
      <p:ext uri="{BB962C8B-B14F-4D97-AF65-F5344CB8AC3E}">
        <p14:creationId xmlns:p14="http://schemas.microsoft.com/office/powerpoint/2010/main" val="2810590656"/>
      </p:ext>
    </p:extLst>
  </p:cSld>
  <p:clrMapOvr>
    <a:masterClrMapping/>
  </p:clrMapOvr>
  <p:timing>
    <p:tnLst>
      <p:par>
        <p:cTn id="1" dur="indefinite" restart="never" nodeType="tmRoot"/>
      </p:par>
    </p:tnLst>
  </p:timing>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Title &amp; 1 column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365126"/>
            <a:ext cx="7886700" cy="507713"/>
          </a:xfrm>
        </p:spPr>
        <p:txBody>
          <a:bodyPr anchor="t">
            <a:normAutofit/>
          </a:bodyPr>
          <a:lstStyle>
            <a:lvl1pPr>
              <a:defRPr sz="2400" b="1" baseline="0"/>
            </a:lvl1pPr>
          </a:lstStyle>
          <a:p>
            <a:r>
              <a:rPr lang="da-DK"/>
              <a:t>Click to add headline</a:t>
            </a:r>
            <a:endParaRPr lang="en-US"/>
          </a:p>
        </p:txBody>
      </p:sp>
      <p:sp>
        <p:nvSpPr>
          <p:cNvPr id="3" name="Content Placeholder 2"/>
          <p:cNvSpPr>
            <a:spLocks noGrp="1"/>
          </p:cNvSpPr>
          <p:nvPr>
            <p:ph idx="1" hasCustomPrompt="1"/>
          </p:nvPr>
        </p:nvSpPr>
        <p:spPr>
          <a:xfrm>
            <a:off x="628650" y="1371600"/>
            <a:ext cx="7886700" cy="4351338"/>
          </a:xfrm>
        </p:spPr>
        <p:txBody>
          <a:bodyPr/>
          <a:lstStyle>
            <a:lvl1pPr marL="0" indent="0">
              <a:buNone/>
              <a:defRPr sz="2400"/>
            </a:lvl1pPr>
          </a:lstStyle>
          <a:p>
            <a:pPr lvl="0"/>
            <a:r>
              <a:rPr lang="da-DK"/>
              <a:t>Click to add text</a:t>
            </a:r>
          </a:p>
        </p:txBody>
      </p:sp>
      <p:cxnSp>
        <p:nvCxnSpPr>
          <p:cNvPr id="8" name="Straight Connector 7"/>
          <p:cNvCxnSpPr/>
          <p:nvPr userDrawn="1"/>
        </p:nvCxnSpPr>
        <p:spPr>
          <a:xfrm>
            <a:off x="659265" y="872838"/>
            <a:ext cx="7856085"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2" name="Text Placeholder 10"/>
          <p:cNvSpPr>
            <a:spLocks noGrp="1"/>
          </p:cNvSpPr>
          <p:nvPr>
            <p:ph type="body" sz="quarter" idx="14"/>
          </p:nvPr>
        </p:nvSpPr>
        <p:spPr>
          <a:xfrm>
            <a:off x="629034" y="6356351"/>
            <a:ext cx="6718823" cy="365125"/>
          </a:xfrm>
        </p:spPr>
        <p:txBody>
          <a:bodyPr anchor="ctr">
            <a:noAutofit/>
          </a:bodyPr>
          <a:lstStyle>
            <a:lvl1pPr marL="0" indent="0" algn="l">
              <a:buFont typeface="Arial" panose="020B0604020202020204" pitchFamily="34" charset="0"/>
              <a:buNone/>
              <a:defRPr sz="1000"/>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p>
        </p:txBody>
      </p:sp>
    </p:spTree>
    <p:extLst>
      <p:ext uri="{BB962C8B-B14F-4D97-AF65-F5344CB8AC3E}">
        <p14:creationId xmlns:p14="http://schemas.microsoft.com/office/powerpoint/2010/main" val="3099784250"/>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3_Title &amp; 1 column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365124"/>
            <a:ext cx="7886700" cy="524783"/>
          </a:xfrm>
        </p:spPr>
        <p:txBody>
          <a:bodyPr anchor="t">
            <a:normAutofit/>
          </a:bodyPr>
          <a:lstStyle>
            <a:lvl1pPr>
              <a:defRPr sz="1800" b="1" baseline="0"/>
            </a:lvl1pPr>
          </a:lstStyle>
          <a:p>
            <a:r>
              <a:rPr lang="da-DK"/>
              <a:t>Click to add headline</a:t>
            </a:r>
            <a:endParaRPr lang="en-US"/>
          </a:p>
        </p:txBody>
      </p:sp>
      <p:sp>
        <p:nvSpPr>
          <p:cNvPr id="3" name="Content Placeholder 2"/>
          <p:cNvSpPr>
            <a:spLocks noGrp="1"/>
          </p:cNvSpPr>
          <p:nvPr>
            <p:ph idx="1"/>
          </p:nvPr>
        </p:nvSpPr>
        <p:spPr>
          <a:xfrm>
            <a:off x="628650" y="1371602"/>
            <a:ext cx="7886700" cy="4351339"/>
          </a:xfrm>
        </p:spPr>
        <p:txBody>
          <a:bodyPr/>
          <a:lstStyle>
            <a:lvl1pPr>
              <a:defRPr sz="1800"/>
            </a:lvl1pPr>
            <a:lvl2pPr>
              <a:defRPr sz="1400"/>
            </a:lvl2pPr>
            <a:lvl3pPr>
              <a:defRPr sz="1100"/>
            </a:lvl3pPr>
            <a:lvl4pPr>
              <a:defRPr sz="800"/>
            </a:lvl4pPr>
            <a:lvl5pPr>
              <a:defRPr sz="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a:solidFill>
                <a:srgbClr val="FFFFFF"/>
              </a:solidFill>
            </a:endParaRPr>
          </a:p>
        </p:txBody>
      </p:sp>
      <p:cxnSp>
        <p:nvCxnSpPr>
          <p:cNvPr id="9" name="Straight Connector 8"/>
          <p:cNvCxnSpPr/>
          <p:nvPr/>
        </p:nvCxnSpPr>
        <p:spPr>
          <a:xfrm>
            <a:off x="628650" y="905687"/>
            <a:ext cx="78867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p:cNvSpPr>
            <a:spLocks noGrp="1"/>
          </p:cNvSpPr>
          <p:nvPr>
            <p:ph type="body" sz="quarter" idx="13" hasCustomPrompt="1"/>
          </p:nvPr>
        </p:nvSpPr>
        <p:spPr>
          <a:xfrm>
            <a:off x="628651" y="6460845"/>
            <a:ext cx="4205288" cy="141064"/>
          </a:xfrm>
        </p:spPr>
        <p:txBody>
          <a:bodyPr lIns="0" tIns="0" rIns="0" bIns="0" anchor="b">
            <a:spAutoFit/>
          </a:bodyPr>
          <a:lstStyle>
            <a:lvl1pPr marL="0" indent="0">
              <a:lnSpc>
                <a:spcPts val="1050"/>
              </a:lnSpc>
              <a:spcBef>
                <a:spcPts val="0"/>
              </a:spcBef>
              <a:buNone/>
              <a:defRPr sz="900" baseline="0">
                <a:solidFill>
                  <a:schemeClr val="tx1">
                    <a:lumMod val="65000"/>
                    <a:lumOff val="35000"/>
                  </a:schemeClr>
                </a:solidFill>
              </a:defRPr>
            </a:lvl1pPr>
          </a:lstStyle>
          <a:p>
            <a:pPr lvl="0"/>
            <a:r>
              <a:rPr lang="da-DK"/>
              <a:t>Insert references or notes here</a:t>
            </a:r>
            <a:endParaRPr lang="en-US"/>
          </a:p>
        </p:txBody>
      </p:sp>
    </p:spTree>
    <p:extLst>
      <p:ext uri="{BB962C8B-B14F-4D97-AF65-F5344CB8AC3E}">
        <p14:creationId xmlns:p14="http://schemas.microsoft.com/office/powerpoint/2010/main" val="1653469817"/>
      </p:ext>
    </p:extLst>
  </p:cSld>
  <p:clrMapOvr>
    <a:masterClrMapping/>
  </p:clrMapOvr>
  <p:timing>
    <p:tnLst>
      <p:par>
        <p:cTn id="1" dur="indefinite" restart="never" nodeType="tmRoot"/>
      </p:par>
    </p:tnLst>
  </p:timing>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4_Title &amp; 1 column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365124"/>
            <a:ext cx="7886700" cy="524783"/>
          </a:xfrm>
        </p:spPr>
        <p:txBody>
          <a:bodyPr anchor="t">
            <a:normAutofit/>
          </a:bodyPr>
          <a:lstStyle>
            <a:lvl1pPr>
              <a:defRPr sz="1800" b="1" baseline="0"/>
            </a:lvl1pPr>
          </a:lstStyle>
          <a:p>
            <a:r>
              <a:rPr lang="da-DK"/>
              <a:t>Click to add headline</a:t>
            </a:r>
            <a:endParaRPr lang="en-US"/>
          </a:p>
        </p:txBody>
      </p:sp>
      <p:sp>
        <p:nvSpPr>
          <p:cNvPr id="3" name="Content Placeholder 2"/>
          <p:cNvSpPr>
            <a:spLocks noGrp="1"/>
          </p:cNvSpPr>
          <p:nvPr>
            <p:ph idx="1"/>
          </p:nvPr>
        </p:nvSpPr>
        <p:spPr>
          <a:xfrm>
            <a:off x="628650" y="1371602"/>
            <a:ext cx="7886700" cy="4351339"/>
          </a:xfrm>
        </p:spPr>
        <p:txBody>
          <a:bodyPr/>
          <a:lstStyle>
            <a:lvl1pPr>
              <a:defRPr sz="1800"/>
            </a:lvl1pPr>
            <a:lvl2pPr>
              <a:defRPr sz="1400"/>
            </a:lvl2pPr>
            <a:lvl3pPr>
              <a:defRPr sz="1100"/>
            </a:lvl3pPr>
            <a:lvl4pPr>
              <a:defRPr sz="800"/>
            </a:lvl4pPr>
            <a:lvl5pPr>
              <a:defRPr sz="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a:solidFill>
                <a:srgbClr val="FFFFFF"/>
              </a:solidFill>
            </a:endParaRPr>
          </a:p>
        </p:txBody>
      </p:sp>
      <p:cxnSp>
        <p:nvCxnSpPr>
          <p:cNvPr id="9" name="Straight Connector 8"/>
          <p:cNvCxnSpPr/>
          <p:nvPr/>
        </p:nvCxnSpPr>
        <p:spPr>
          <a:xfrm>
            <a:off x="628650" y="905687"/>
            <a:ext cx="78867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p:cNvSpPr>
            <a:spLocks noGrp="1"/>
          </p:cNvSpPr>
          <p:nvPr>
            <p:ph type="body" sz="quarter" idx="13" hasCustomPrompt="1"/>
          </p:nvPr>
        </p:nvSpPr>
        <p:spPr>
          <a:xfrm>
            <a:off x="628651" y="6460845"/>
            <a:ext cx="4205288" cy="141064"/>
          </a:xfrm>
        </p:spPr>
        <p:txBody>
          <a:bodyPr lIns="0" tIns="0" rIns="0" bIns="0" anchor="b">
            <a:spAutoFit/>
          </a:bodyPr>
          <a:lstStyle>
            <a:lvl1pPr marL="0" indent="0">
              <a:lnSpc>
                <a:spcPts val="1050"/>
              </a:lnSpc>
              <a:spcBef>
                <a:spcPts val="0"/>
              </a:spcBef>
              <a:buNone/>
              <a:defRPr sz="900" baseline="0">
                <a:solidFill>
                  <a:schemeClr val="tx1">
                    <a:lumMod val="65000"/>
                    <a:lumOff val="35000"/>
                  </a:schemeClr>
                </a:solidFill>
              </a:defRPr>
            </a:lvl1pPr>
          </a:lstStyle>
          <a:p>
            <a:pPr lvl="0"/>
            <a:r>
              <a:rPr lang="da-DK"/>
              <a:t>Insert references or notes here</a:t>
            </a:r>
            <a:endParaRPr lang="en-US"/>
          </a:p>
        </p:txBody>
      </p:sp>
    </p:spTree>
    <p:extLst>
      <p:ext uri="{BB962C8B-B14F-4D97-AF65-F5344CB8AC3E}">
        <p14:creationId xmlns:p14="http://schemas.microsoft.com/office/powerpoint/2010/main" val="1717581430"/>
      </p:ext>
    </p:extLst>
  </p:cSld>
  <p:clrMapOvr>
    <a:masterClrMapping/>
  </p:clrMapOvr>
  <p:timing>
    <p:tnLst>
      <p:par>
        <p:cTn id="1" dur="indefinite" restart="never" nodeType="tmRoot"/>
      </p:par>
    </p:tnLst>
  </p:timing>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Title &amp; 2 column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365126"/>
            <a:ext cx="7886700" cy="507712"/>
          </a:xfrm>
        </p:spPr>
        <p:txBody>
          <a:bodyPr anchor="t">
            <a:normAutofit/>
          </a:bodyPr>
          <a:lstStyle>
            <a:lvl1pPr>
              <a:defRPr sz="2400" b="1"/>
            </a:lvl1pPr>
          </a:lstStyle>
          <a:p>
            <a:r>
              <a:rPr lang="da-DK"/>
              <a:t>Click to add headline</a:t>
            </a:r>
            <a:endParaRPr lang="en-US"/>
          </a:p>
        </p:txBody>
      </p:sp>
      <p:sp>
        <p:nvSpPr>
          <p:cNvPr id="3" name="Content Placeholder 2"/>
          <p:cNvSpPr>
            <a:spLocks noGrp="1"/>
          </p:cNvSpPr>
          <p:nvPr>
            <p:ph idx="1"/>
          </p:nvPr>
        </p:nvSpPr>
        <p:spPr>
          <a:xfrm>
            <a:off x="628650" y="1375720"/>
            <a:ext cx="3918204" cy="4351338"/>
          </a:xfrm>
        </p:spPr>
        <p:txBody>
          <a:bodyPr/>
          <a:lstStyle>
            <a:lvl1pPr>
              <a:defRPr sz="24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C0F0A2-D41B-FF41-A535-941EEA34AEB1}" type="datetimeFigureOut">
              <a:t>14/03/2017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BC486D-4FAB-B746-8B02-8D7C842291C6}" type="slidenum">
              <a:t>‹#›</a:t>
            </a:fld>
            <a:endParaRPr lang="en-US"/>
          </a:p>
        </p:txBody>
      </p:sp>
      <p:sp>
        <p:nvSpPr>
          <p:cNvPr id="9" name="Content Placeholder 2"/>
          <p:cNvSpPr>
            <a:spLocks noGrp="1"/>
          </p:cNvSpPr>
          <p:nvPr>
            <p:ph idx="13"/>
          </p:nvPr>
        </p:nvSpPr>
        <p:spPr>
          <a:xfrm>
            <a:off x="4597146" y="1375720"/>
            <a:ext cx="3918204" cy="4351338"/>
          </a:xfrm>
        </p:spPr>
        <p:txBody>
          <a:bodyPr/>
          <a:lstStyle>
            <a:lvl1pPr>
              <a:defRPr sz="24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659265" y="872839"/>
            <a:ext cx="7856085" cy="17069"/>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298172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9B15AD-7CF7-4B2F-88BD-4315170D548B}" type="datetimeFigureOut">
              <a:rPr lang="en-US" smtClean="0"/>
              <a:t>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ADDD68-E54A-48CA-A691-B0E0C2B2D29B}" type="slidenum">
              <a:rPr lang="en-US" smtClean="0"/>
              <a:t>‹#›</a:t>
            </a:fld>
            <a:endParaRPr lang="en-US"/>
          </a:p>
        </p:txBody>
      </p:sp>
    </p:spTree>
    <p:extLst>
      <p:ext uri="{BB962C8B-B14F-4D97-AF65-F5344CB8AC3E}">
        <p14:creationId xmlns:p14="http://schemas.microsoft.com/office/powerpoint/2010/main" val="166317265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cSld name="6_Title &amp; 1 column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365124"/>
            <a:ext cx="7886700" cy="524783"/>
          </a:xfrm>
        </p:spPr>
        <p:txBody>
          <a:bodyPr anchor="t">
            <a:normAutofit/>
          </a:bodyPr>
          <a:lstStyle>
            <a:lvl1pPr>
              <a:defRPr sz="2400" b="1" baseline="0"/>
            </a:lvl1pPr>
          </a:lstStyle>
          <a:p>
            <a:r>
              <a:rPr lang="da-DK"/>
              <a:t>Click to add headline</a:t>
            </a:r>
            <a:endParaRPr lang="en-US"/>
          </a:p>
        </p:txBody>
      </p:sp>
      <p:sp>
        <p:nvSpPr>
          <p:cNvPr id="3" name="Content Placeholder 2"/>
          <p:cNvSpPr>
            <a:spLocks noGrp="1"/>
          </p:cNvSpPr>
          <p:nvPr>
            <p:ph idx="1"/>
          </p:nvPr>
        </p:nvSpPr>
        <p:spPr>
          <a:xfrm>
            <a:off x="628650" y="1371601"/>
            <a:ext cx="7886700" cy="4351339"/>
          </a:xfrm>
        </p:spPr>
        <p:txBody>
          <a:bodyPr/>
          <a:lstStyle>
            <a:lvl1pPr>
              <a:defRPr sz="2400"/>
            </a:lvl1pPr>
            <a:lvl2pPr>
              <a:defRPr sz="1900"/>
            </a:lvl2pPr>
            <a:lvl3pPr>
              <a:defRPr sz="1500"/>
            </a:lvl3pPr>
            <a:lvl4pPr>
              <a:defRPr sz="1100"/>
            </a:lvl4pPr>
            <a:lvl5pPr>
              <a:defRPr sz="11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a:solidFill>
                <a:srgbClr val="FFFFFF"/>
              </a:solidFill>
            </a:endParaRPr>
          </a:p>
        </p:txBody>
      </p:sp>
      <p:cxnSp>
        <p:nvCxnSpPr>
          <p:cNvPr id="9" name="Straight Connector 8"/>
          <p:cNvCxnSpPr/>
          <p:nvPr/>
        </p:nvCxnSpPr>
        <p:spPr>
          <a:xfrm>
            <a:off x="628650" y="905687"/>
            <a:ext cx="78867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p:cNvSpPr>
            <a:spLocks noGrp="1"/>
          </p:cNvSpPr>
          <p:nvPr>
            <p:ph type="body" sz="quarter" idx="13" hasCustomPrompt="1"/>
          </p:nvPr>
        </p:nvSpPr>
        <p:spPr>
          <a:xfrm>
            <a:off x="628651" y="6422373"/>
            <a:ext cx="4205288" cy="179536"/>
          </a:xfrm>
        </p:spPr>
        <p:txBody>
          <a:bodyPr lIns="0" tIns="0" rIns="0" bIns="0" anchor="b">
            <a:spAutoFit/>
          </a:bodyPr>
          <a:lstStyle>
            <a:lvl1pPr marL="0" indent="0">
              <a:lnSpc>
                <a:spcPts val="1400"/>
              </a:lnSpc>
              <a:spcBef>
                <a:spcPts val="0"/>
              </a:spcBef>
              <a:buNone/>
              <a:defRPr sz="1200" baseline="0">
                <a:solidFill>
                  <a:schemeClr val="tx1">
                    <a:lumMod val="65000"/>
                    <a:lumOff val="35000"/>
                  </a:schemeClr>
                </a:solidFill>
              </a:defRPr>
            </a:lvl1pPr>
          </a:lstStyle>
          <a:p>
            <a:pPr lvl="0"/>
            <a:r>
              <a:rPr lang="da-DK"/>
              <a:t>Insert references or notes here</a:t>
            </a:r>
            <a:endParaRPr lang="en-US"/>
          </a:p>
        </p:txBody>
      </p:sp>
    </p:spTree>
    <p:extLst>
      <p:ext uri="{BB962C8B-B14F-4D97-AF65-F5344CB8AC3E}">
        <p14:creationId xmlns:p14="http://schemas.microsoft.com/office/powerpoint/2010/main" val="1721906885"/>
      </p:ext>
    </p:extLst>
  </p:cSld>
  <p:clrMapOvr>
    <a:masterClrMapping/>
  </p:clrMapOvr>
  <p:timing>
    <p:tnLst>
      <p:par>
        <p:cTn id="1" dur="indefinite" restart="never" nodeType="tmRoot"/>
      </p:par>
    </p:tnLst>
  </p:timing>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79B15AD-7CF7-4B2F-88BD-4315170D548B}" type="datetimeFigureOut">
              <a:rPr lang="en-US" smtClean="0"/>
              <a:t>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ADDD68-E54A-48CA-A691-B0E0C2B2D29B}" type="slidenum">
              <a:rPr lang="en-US" smtClean="0"/>
              <a:t>‹#›</a:t>
            </a:fld>
            <a:endParaRPr lang="en-US"/>
          </a:p>
        </p:txBody>
      </p:sp>
    </p:spTree>
    <p:extLst>
      <p:ext uri="{BB962C8B-B14F-4D97-AF65-F5344CB8AC3E}">
        <p14:creationId xmlns:p14="http://schemas.microsoft.com/office/powerpoint/2010/main" val="2098554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9B15AD-7CF7-4B2F-88BD-4315170D548B}" type="datetimeFigureOut">
              <a:rPr lang="en-US" smtClean="0"/>
              <a:t>12/4/2017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ADDD68-E54A-48CA-A691-B0E0C2B2D29B}" type="slidenum">
              <a:rPr lang="en-US" smtClean="0"/>
              <a:t>‹#›</a:t>
            </a:fld>
            <a:endParaRPr lang="en-US"/>
          </a:p>
        </p:txBody>
      </p:sp>
    </p:spTree>
    <p:extLst>
      <p:ext uri="{BB962C8B-B14F-4D97-AF65-F5344CB8AC3E}">
        <p14:creationId xmlns:p14="http://schemas.microsoft.com/office/powerpoint/2010/main" val="2052203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9B15AD-7CF7-4B2F-88BD-4315170D548B}" type="datetimeFigureOut">
              <a:rPr lang="en-US" smtClean="0"/>
              <a:t>12/4/2017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7ADDD68-E54A-48CA-A691-B0E0C2B2D29B}" type="slidenum">
              <a:rPr lang="en-US" smtClean="0"/>
              <a:t>‹#›</a:t>
            </a:fld>
            <a:endParaRPr lang="en-US"/>
          </a:p>
        </p:txBody>
      </p:sp>
    </p:spTree>
    <p:extLst>
      <p:ext uri="{BB962C8B-B14F-4D97-AF65-F5344CB8AC3E}">
        <p14:creationId xmlns:p14="http://schemas.microsoft.com/office/powerpoint/2010/main" val="2672907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9B15AD-7CF7-4B2F-88BD-4315170D548B}" type="datetimeFigureOut">
              <a:rPr lang="en-US" smtClean="0"/>
              <a:t>12/4/2017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ADDD68-E54A-48CA-A691-B0E0C2B2D29B}" type="slidenum">
              <a:rPr lang="en-US" smtClean="0"/>
              <a:t>‹#›</a:t>
            </a:fld>
            <a:endParaRPr lang="en-US"/>
          </a:p>
        </p:txBody>
      </p:sp>
    </p:spTree>
    <p:extLst>
      <p:ext uri="{BB962C8B-B14F-4D97-AF65-F5344CB8AC3E}">
        <p14:creationId xmlns:p14="http://schemas.microsoft.com/office/powerpoint/2010/main" val="4031028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9B15AD-7CF7-4B2F-88BD-4315170D548B}" type="datetimeFigureOut">
              <a:rPr lang="en-US" smtClean="0"/>
              <a:t>12/4/2017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7ADDD68-E54A-48CA-A691-B0E0C2B2D29B}" type="slidenum">
              <a:rPr lang="en-US" smtClean="0"/>
              <a:t>‹#›</a:t>
            </a:fld>
            <a:endParaRPr lang="en-US"/>
          </a:p>
        </p:txBody>
      </p:sp>
    </p:spTree>
    <p:extLst>
      <p:ext uri="{BB962C8B-B14F-4D97-AF65-F5344CB8AC3E}">
        <p14:creationId xmlns:p14="http://schemas.microsoft.com/office/powerpoint/2010/main" val="3203059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9B15AD-7CF7-4B2F-88BD-4315170D548B}" type="datetimeFigureOut">
              <a:rPr lang="en-US" smtClean="0"/>
              <a:t>12/4/2017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ADDD68-E54A-48CA-A691-B0E0C2B2D29B}" type="slidenum">
              <a:rPr lang="en-US" smtClean="0"/>
              <a:t>‹#›</a:t>
            </a:fld>
            <a:endParaRPr lang="en-US"/>
          </a:p>
        </p:txBody>
      </p:sp>
    </p:spTree>
    <p:extLst>
      <p:ext uri="{BB962C8B-B14F-4D97-AF65-F5344CB8AC3E}">
        <p14:creationId xmlns:p14="http://schemas.microsoft.com/office/powerpoint/2010/main" val="1769680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9B15AD-7CF7-4B2F-88BD-4315170D548B}" type="datetimeFigureOut">
              <a:rPr lang="en-US" smtClean="0"/>
              <a:t>12/4/2017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ADDD68-E54A-48CA-A691-B0E0C2B2D29B}" type="slidenum">
              <a:rPr lang="en-US" smtClean="0"/>
              <a:t>‹#›</a:t>
            </a:fld>
            <a:endParaRPr lang="en-US"/>
          </a:p>
        </p:txBody>
      </p:sp>
    </p:spTree>
    <p:extLst>
      <p:ext uri="{BB962C8B-B14F-4D97-AF65-F5344CB8AC3E}">
        <p14:creationId xmlns:p14="http://schemas.microsoft.com/office/powerpoint/2010/main" val="3873120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9B15AD-7CF7-4B2F-88BD-4315170D548B}" type="datetimeFigureOut">
              <a:rPr lang="en-US" smtClean="0"/>
              <a:t>12/4/2017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ADDD68-E54A-48CA-A691-B0E0C2B2D29B}" type="slidenum">
              <a:rPr lang="en-US" smtClean="0"/>
              <a:t>‹#›</a:t>
            </a:fld>
            <a:endParaRPr lang="en-US"/>
          </a:p>
        </p:txBody>
      </p:sp>
    </p:spTree>
    <p:extLst>
      <p:ext uri="{BB962C8B-B14F-4D97-AF65-F5344CB8AC3E}">
        <p14:creationId xmlns:p14="http://schemas.microsoft.com/office/powerpoint/2010/main" val="11254975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72" r:id="rId16"/>
    <p:sldLayoutId id="2147483673" r:id="rId17"/>
    <p:sldLayoutId id="2147483674" r:id="rId18"/>
    <p:sldLayoutId id="2147483675" r:id="rId19"/>
    <p:sldLayoutId id="2147483676" r:id="rId20"/>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microsoft.com/office/2007/relationships/hdphoto" Target="../media/hdphoto2.wdp"/><Relationship Id="rId11" Type="http://schemas.openxmlformats.org/officeDocument/2006/relationships/image" Target="../media/image6.gif"/><Relationship Id="rId5" Type="http://schemas.openxmlformats.org/officeDocument/2006/relationships/image" Target="../media/image2.png"/><Relationship Id="rId10" Type="http://schemas.openxmlformats.org/officeDocument/2006/relationships/image" Target="../media/image5.png"/><Relationship Id="rId4" Type="http://schemas.microsoft.com/office/2007/relationships/hdphoto" Target="../media/hdphoto1.wdp"/><Relationship Id="rId9" Type="http://schemas.microsoft.com/office/2007/relationships/hdphoto" Target="../media/hdphoto3.wdp"/></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www.who.int/classifications/icd/en/GRNBOOK.pdf.%20Accessed%20April%202016" TargetMode="External"/><Relationship Id="rId3" Type="http://schemas.openxmlformats.org/officeDocument/2006/relationships/image" Target="../media/image7.jpeg"/><Relationship Id="rId7" Type="http://schemas.openxmlformats.org/officeDocument/2006/relationships/image" Target="../media/image10.jpg"/><Relationship Id="rId2" Type="http://schemas.openxmlformats.org/officeDocument/2006/relationships/notesSlide" Target="../notesSlides/notesSlide7.xml"/><Relationship Id="rId1" Type="http://schemas.openxmlformats.org/officeDocument/2006/relationships/slideLayout" Target="../slideLayouts/slideLayout16.xml"/><Relationship Id="rId6" Type="http://schemas.openxmlformats.org/officeDocument/2006/relationships/image" Target="../media/image9.jpg"/><Relationship Id="rId5" Type="http://schemas.openxmlformats.org/officeDocument/2006/relationships/image" Target="../media/image8.gif"/><Relationship Id="rId4" Type="http://schemas.openxmlformats.org/officeDocument/2006/relationships/hyperlink" Target="http://www.google.ca/url?sa=i&amp;rct=j&amp;q=dsm-v&amp;source=images&amp;cd=&amp;docid=ct6H025KmK8C6M&amp;tbnid=MfSmpORDRoA0kM:&amp;ved=0CAUQjRw&amp;url=http://www.psychiatry.org/dsm5&amp;ei=21EFUrWNN6TK2AX6uIDwCw&amp;bvm=bv.50500085,d.aWM&amp;psig=AFQjCNEeQVZa1oOueB78N5X9XWdCYo7J-g&amp;ust=1376166740625295"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2209800"/>
            <a:ext cx="6400800" cy="2133600"/>
          </a:xfrm>
        </p:spPr>
        <p:txBody>
          <a:bodyPr>
            <a:noAutofit/>
          </a:bodyPr>
          <a:lstStyle/>
          <a:p>
            <a:r>
              <a:rPr lang="en-US" sz="8000" dirty="0" smtClean="0">
                <a:solidFill>
                  <a:schemeClr val="tx1"/>
                </a:solidFill>
              </a:rPr>
              <a:t>Schizophrenia</a:t>
            </a:r>
            <a:endParaRPr lang="en-US" sz="8000" dirty="0">
              <a:solidFill>
                <a:schemeClr val="tx1"/>
              </a:solidFill>
            </a:endParaRPr>
          </a:p>
        </p:txBody>
      </p:sp>
    </p:spTree>
    <p:extLst>
      <p:ext uri="{BB962C8B-B14F-4D97-AF65-F5344CB8AC3E}">
        <p14:creationId xmlns:p14="http://schemas.microsoft.com/office/powerpoint/2010/main" val="17030940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Schizophrenia (cont’d)</a:t>
            </a:r>
          </a:p>
        </p:txBody>
      </p:sp>
      <p:sp>
        <p:nvSpPr>
          <p:cNvPr id="3" name="Content Placeholder 2"/>
          <p:cNvSpPr>
            <a:spLocks noGrp="1"/>
          </p:cNvSpPr>
          <p:nvPr>
            <p:ph idx="1"/>
          </p:nvPr>
        </p:nvSpPr>
        <p:spPr/>
        <p:txBody>
          <a:bodyPr>
            <a:normAutofit fontScale="92500" lnSpcReduction="20000"/>
          </a:bodyPr>
          <a:lstStyle/>
          <a:p>
            <a:r>
              <a:rPr lang="en-US" sz="3200" b="1" dirty="0"/>
              <a:t>Negative symptoms</a:t>
            </a:r>
          </a:p>
          <a:p>
            <a:r>
              <a:rPr lang="en-US" sz="3200" dirty="0"/>
              <a:t>Decreased emotional expression includes reductions in expressions in the face, eye contact, intonation of speech (prosody), and movements of the hand, head and face that give an emotional emphasis to the speech</a:t>
            </a:r>
          </a:p>
          <a:p>
            <a:r>
              <a:rPr lang="en-US" sz="3200" dirty="0"/>
              <a:t>Avolition is decrease in motivated self-initiated purposeful activities</a:t>
            </a:r>
          </a:p>
          <a:p>
            <a:r>
              <a:rPr lang="en-US" sz="3200" dirty="0"/>
              <a:t>Others: include </a:t>
            </a:r>
            <a:r>
              <a:rPr lang="en-US" sz="3200" dirty="0" smtClean="0"/>
              <a:t>Anhedonia, </a:t>
            </a:r>
            <a:r>
              <a:rPr lang="en-US" sz="3200" dirty="0"/>
              <a:t>asociality and alogia</a:t>
            </a:r>
          </a:p>
          <a:p>
            <a:endParaRPr lang="en-US" dirty="0"/>
          </a:p>
        </p:txBody>
      </p:sp>
    </p:spTree>
    <p:extLst>
      <p:ext uri="{BB962C8B-B14F-4D97-AF65-F5344CB8AC3E}">
        <p14:creationId xmlns:p14="http://schemas.microsoft.com/office/powerpoint/2010/main" val="30283608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dirty="0"/>
              <a:t>Negative Symptoms: something “missing”</a:t>
            </a:r>
            <a:endParaRPr lang="en-US" dirty="0"/>
          </a:p>
        </p:txBody>
      </p:sp>
      <p:sp>
        <p:nvSpPr>
          <p:cNvPr id="3" name="Content Placeholder 2"/>
          <p:cNvSpPr>
            <a:spLocks noGrp="1"/>
          </p:cNvSpPr>
          <p:nvPr>
            <p:ph idx="1"/>
          </p:nvPr>
        </p:nvSpPr>
        <p:spPr/>
        <p:txBody>
          <a:bodyPr>
            <a:normAutofit lnSpcReduction="10000"/>
          </a:bodyPr>
          <a:lstStyle/>
          <a:p>
            <a:pPr>
              <a:buFont typeface="Calibri" pitchFamily="-109" charset="0"/>
              <a:buChar char="•"/>
            </a:pPr>
            <a:r>
              <a:rPr lang="en-US" altLang="en-US" dirty="0">
                <a:latin typeface="Calibri Bold" charset="0"/>
                <a:sym typeface="Calibri Bold" charset="0"/>
              </a:rPr>
              <a:t>Affective blunting</a:t>
            </a:r>
            <a:r>
              <a:rPr lang="en-US" altLang="en-US" dirty="0">
                <a:latin typeface="Calibri" pitchFamily="-109" charset="0"/>
                <a:sym typeface="Calibri" pitchFamily="-109" charset="0"/>
              </a:rPr>
              <a:t>: inability to understand and express emotions</a:t>
            </a:r>
          </a:p>
          <a:p>
            <a:pPr>
              <a:buFont typeface="Calibri" pitchFamily="-109" charset="0"/>
              <a:buChar char="•"/>
            </a:pPr>
            <a:r>
              <a:rPr lang="en-US" altLang="en-US" dirty="0">
                <a:latin typeface="Calibri Bold" charset="0"/>
                <a:sym typeface="Calibri Bold" charset="0"/>
              </a:rPr>
              <a:t>Alogia</a:t>
            </a:r>
            <a:r>
              <a:rPr lang="en-US" altLang="en-US" dirty="0">
                <a:latin typeface="Calibri" pitchFamily="-109" charset="0"/>
                <a:sym typeface="Calibri" pitchFamily="-109" charset="0"/>
              </a:rPr>
              <a:t>: decrease in verbal communication e.g. poverty of speech, blocking</a:t>
            </a:r>
          </a:p>
          <a:p>
            <a:pPr>
              <a:buFont typeface="Calibri" pitchFamily="-109" charset="0"/>
              <a:buChar char="•"/>
            </a:pPr>
            <a:r>
              <a:rPr lang="en-US" altLang="en-US" dirty="0">
                <a:latin typeface="Calibri Bold" charset="0"/>
                <a:sym typeface="Calibri Bold" charset="0"/>
              </a:rPr>
              <a:t>Anhedonia</a:t>
            </a:r>
            <a:r>
              <a:rPr lang="en-US" altLang="en-US" dirty="0">
                <a:latin typeface="Calibri" pitchFamily="-109" charset="0"/>
                <a:sym typeface="Calibri" pitchFamily="-109" charset="0"/>
              </a:rPr>
              <a:t>: loss of ability to find pleasure from relationships/ activities</a:t>
            </a:r>
          </a:p>
          <a:p>
            <a:pPr>
              <a:buFont typeface="Calibri" pitchFamily="-109" charset="0"/>
              <a:buChar char="•"/>
            </a:pPr>
            <a:r>
              <a:rPr lang="en-US" altLang="en-US" dirty="0">
                <a:latin typeface="Calibri Bold" charset="0"/>
                <a:sym typeface="Calibri Bold" charset="0"/>
              </a:rPr>
              <a:t>Avolition</a:t>
            </a:r>
            <a:r>
              <a:rPr lang="en-US" altLang="en-US" dirty="0">
                <a:latin typeface="Calibri" pitchFamily="-109" charset="0"/>
                <a:sym typeface="Calibri" pitchFamily="-109" charset="0"/>
              </a:rPr>
              <a:t>: loss of will or drive e.g. hygiene, school</a:t>
            </a:r>
          </a:p>
          <a:p>
            <a:r>
              <a:rPr lang="en-US" altLang="en-US" b="1" dirty="0"/>
              <a:t>S</a:t>
            </a:r>
            <a:r>
              <a:rPr lang="en-US" altLang="en-US" dirty="0">
                <a:latin typeface="Calibri Bold" charset="0"/>
                <a:sym typeface="Calibri Bold" charset="0"/>
              </a:rPr>
              <a:t>ocial withdrawal</a:t>
            </a:r>
            <a:endParaRPr lang="en-US" altLang="en-US" dirty="0">
              <a:latin typeface="Calibri Bold" charset="0"/>
              <a:ea typeface="ヒラギノ角ゴ ProN W6" pitchFamily="-109" charset="-128"/>
              <a:sym typeface="Calibri Bold" charset="0"/>
            </a:endParaRPr>
          </a:p>
          <a:p>
            <a:endParaRPr lang="en-US" dirty="0"/>
          </a:p>
        </p:txBody>
      </p:sp>
    </p:spTree>
    <p:extLst>
      <p:ext uri="{BB962C8B-B14F-4D97-AF65-F5344CB8AC3E}">
        <p14:creationId xmlns:p14="http://schemas.microsoft.com/office/powerpoint/2010/main" val="30577097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Positive Symptoms: Hallucinations</a:t>
            </a:r>
            <a:endParaRPr lang="en-US" dirty="0"/>
          </a:p>
        </p:txBody>
      </p:sp>
      <p:sp>
        <p:nvSpPr>
          <p:cNvPr id="3" name="Content Placeholder 2"/>
          <p:cNvSpPr>
            <a:spLocks noGrp="1"/>
          </p:cNvSpPr>
          <p:nvPr>
            <p:ph idx="1"/>
          </p:nvPr>
        </p:nvSpPr>
        <p:spPr/>
        <p:txBody>
          <a:bodyPr>
            <a:normAutofit/>
          </a:bodyPr>
          <a:lstStyle/>
          <a:p>
            <a:r>
              <a:rPr lang="en-US" altLang="en-US" sz="2600" b="1" dirty="0"/>
              <a:t>Auditory hallucinations</a:t>
            </a:r>
            <a:r>
              <a:rPr lang="en-US" altLang="en-US" sz="2600" dirty="0"/>
              <a:t>:</a:t>
            </a:r>
          </a:p>
          <a:p>
            <a:pPr marL="704374" lvl="1"/>
            <a:r>
              <a:rPr lang="en-US" altLang="en-US" sz="2600" dirty="0"/>
              <a:t>discussing, arguing or commentating voices, </a:t>
            </a:r>
            <a:br>
              <a:rPr lang="en-US" altLang="en-US" sz="2600" dirty="0"/>
            </a:br>
            <a:r>
              <a:rPr lang="en-US" altLang="en-US" sz="2600" dirty="0"/>
              <a:t>quite commonly threats and accusations;</a:t>
            </a:r>
          </a:p>
          <a:p>
            <a:pPr marL="704374" lvl="1"/>
            <a:r>
              <a:rPr lang="en-US" altLang="en-US" sz="2600" dirty="0"/>
              <a:t>also noises such as </a:t>
            </a:r>
            <a:r>
              <a:rPr lang="en-US" altLang="en-US" sz="2600" dirty="0" smtClean="0"/>
              <a:t>footsteps</a:t>
            </a:r>
            <a:endParaRPr lang="en-US" altLang="en-US" sz="2600" dirty="0"/>
          </a:p>
          <a:p>
            <a:pPr marL="304324"/>
            <a:r>
              <a:rPr lang="en-US" altLang="en-US" sz="3000" b="1" dirty="0" smtClean="0"/>
              <a:t>Olfactory</a:t>
            </a:r>
            <a:r>
              <a:rPr lang="en-US" altLang="en-US" sz="3000" b="1" dirty="0"/>
              <a:t>, gustatory and tactile </a:t>
            </a:r>
            <a:r>
              <a:rPr lang="en-US" altLang="en-US" sz="3000" b="1" dirty="0" smtClean="0"/>
              <a:t>hallucinations</a:t>
            </a:r>
          </a:p>
          <a:p>
            <a:pPr marL="304324"/>
            <a:r>
              <a:rPr lang="en-US" altLang="en-US" sz="2600" b="1" dirty="0" smtClean="0"/>
              <a:t>Visual </a:t>
            </a:r>
            <a:r>
              <a:rPr lang="en-US" altLang="en-US" sz="2600" b="1" dirty="0"/>
              <a:t>hallucinations </a:t>
            </a:r>
            <a:r>
              <a:rPr lang="en-US" altLang="en-US" sz="2600" dirty="0"/>
              <a:t>are more uncommon:</a:t>
            </a:r>
          </a:p>
          <a:p>
            <a:pPr marL="704374" lvl="1"/>
            <a:r>
              <a:rPr lang="en-US" altLang="en-US" sz="2600" dirty="0"/>
              <a:t>objects, people, fantastic creatures, animals, </a:t>
            </a:r>
            <a:br>
              <a:rPr lang="en-US" altLang="en-US" sz="2600" dirty="0"/>
            </a:br>
            <a:r>
              <a:rPr lang="en-US" altLang="en-US" sz="2600" dirty="0"/>
              <a:t>religious images</a:t>
            </a:r>
          </a:p>
          <a:p>
            <a:pPr marL="704374" lvl="1"/>
            <a:r>
              <a:rPr lang="en-US" altLang="en-US" sz="2600" dirty="0"/>
              <a:t>in color or black and white</a:t>
            </a:r>
          </a:p>
          <a:p>
            <a:endParaRPr lang="en-US" dirty="0"/>
          </a:p>
        </p:txBody>
      </p:sp>
    </p:spTree>
    <p:extLst>
      <p:ext uri="{BB962C8B-B14F-4D97-AF65-F5344CB8AC3E}">
        <p14:creationId xmlns:p14="http://schemas.microsoft.com/office/powerpoint/2010/main" val="2291902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dirty="0"/>
              <a:t>What is optimal functioning for a patient with schizophrenia?</a:t>
            </a:r>
          </a:p>
        </p:txBody>
      </p:sp>
      <p:sp>
        <p:nvSpPr>
          <p:cNvPr id="2" name="Content Placeholder 1"/>
          <p:cNvSpPr>
            <a:spLocks noGrp="1"/>
          </p:cNvSpPr>
          <p:nvPr>
            <p:ph idx="1"/>
          </p:nvPr>
        </p:nvSpPr>
        <p:spPr>
          <a:xfrm>
            <a:off x="628650" y="1066800"/>
            <a:ext cx="7886700" cy="5105399"/>
          </a:xfrm>
        </p:spPr>
        <p:txBody>
          <a:bodyPr>
            <a:noAutofit/>
          </a:bodyPr>
          <a:lstStyle/>
          <a:p>
            <a:r>
              <a:rPr lang="en-US" sz="3200" dirty="0"/>
              <a:t>Functioning is complex and multifactorial, and a variety of factors contribute to functional impairment in patients with schizophrenia</a:t>
            </a:r>
          </a:p>
          <a:p>
            <a:r>
              <a:rPr lang="en-US" sz="3200" dirty="0"/>
              <a:t>Symptoms that are not fully controlled are significantly associated with impaired global functioning </a:t>
            </a:r>
          </a:p>
          <a:p>
            <a:r>
              <a:rPr lang="en-US" sz="3200" dirty="0"/>
              <a:t>Current treatment guidelines include optimizing functioning and quality of life as important treatment goals</a:t>
            </a:r>
          </a:p>
          <a:p>
            <a:endParaRPr lang="en-US" sz="3200" dirty="0"/>
          </a:p>
        </p:txBody>
      </p:sp>
    </p:spTree>
    <p:extLst>
      <p:ext uri="{BB962C8B-B14F-4D97-AF65-F5344CB8AC3E}">
        <p14:creationId xmlns:p14="http://schemas.microsoft.com/office/powerpoint/2010/main" val="2613102129"/>
      </p:ext>
    </p:extLst>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a:xfrm>
            <a:off x="1393638" y="1447800"/>
            <a:ext cx="1934005" cy="990600"/>
          </a:xfrm>
          <a:prstGeom prst="rect">
            <a:avLst/>
          </a:prstGeom>
          <a:solidFill>
            <a:schemeClr val="bg2">
              <a:lumMod val="75000"/>
            </a:schemeClr>
          </a:solidFill>
          <a:ln>
            <a:noFill/>
          </a:ln>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defTabSz="914354"/>
            <a:r>
              <a:rPr lang="en-US" sz="1200" dirty="0">
                <a:solidFill>
                  <a:srgbClr val="FFFFFF"/>
                </a:solidFill>
                <a:latin typeface="Arial" charset="0"/>
                <a:ea typeface="Arial" charset="0"/>
                <a:cs typeface="Arial" charset="0"/>
              </a:rPr>
              <a:t>Function in societal roles such as homemaker, worker, student, spouse, family member or </a:t>
            </a:r>
            <a:r>
              <a:rPr lang="en-US" sz="1200" dirty="0" err="1">
                <a:solidFill>
                  <a:srgbClr val="FFFFFF"/>
                </a:solidFill>
                <a:latin typeface="Arial" charset="0"/>
                <a:ea typeface="Arial" charset="0"/>
                <a:cs typeface="Arial" charset="0"/>
              </a:rPr>
              <a:t>friend</a:t>
            </a:r>
            <a:r>
              <a:rPr lang="en-US" sz="1200" baseline="30000" dirty="0" err="1">
                <a:solidFill>
                  <a:srgbClr val="FFFFFF"/>
                </a:solidFill>
                <a:latin typeface="Arial" charset="0"/>
                <a:ea typeface="Arial" charset="0"/>
                <a:cs typeface="Arial" charset="0"/>
              </a:rPr>
              <a:t>1</a:t>
            </a:r>
            <a:endParaRPr lang="en-US" sz="1200" b="1" baseline="30000" dirty="0">
              <a:solidFill>
                <a:srgbClr val="E7E6E6"/>
              </a:solidFill>
              <a:latin typeface="Arial" charset="0"/>
              <a:ea typeface="Arial" charset="0"/>
              <a:cs typeface="Arial" charset="0"/>
            </a:endParaRPr>
          </a:p>
        </p:txBody>
      </p:sp>
      <p:sp>
        <p:nvSpPr>
          <p:cNvPr id="2" name="Title 1"/>
          <p:cNvSpPr>
            <a:spLocks noGrp="1"/>
          </p:cNvSpPr>
          <p:nvPr>
            <p:ph type="title"/>
          </p:nvPr>
        </p:nvSpPr>
        <p:spPr/>
        <p:txBody>
          <a:bodyPr anchor="ctr" anchorCtr="0">
            <a:normAutofit/>
          </a:bodyPr>
          <a:lstStyle/>
          <a:p>
            <a:r>
              <a:rPr lang="en-US" sz="3200" dirty="0"/>
              <a:t>Functioning is complex and multifactorial</a:t>
            </a:r>
            <a:endParaRPr lang="en-US" sz="3200" strike="sngStrike" dirty="0"/>
          </a:p>
        </p:txBody>
      </p:sp>
      <p:sp>
        <p:nvSpPr>
          <p:cNvPr id="18" name="AutoShape 15" descr="http://simpleicon.com/wp-content/uploads/Briefcase-3.svg"/>
          <p:cNvSpPr>
            <a:spLocks noChangeAspect="1" noChangeArrowheads="1"/>
          </p:cNvSpPr>
          <p:nvPr/>
        </p:nvSpPr>
        <p:spPr bwMode="auto">
          <a:xfrm>
            <a:off x="1259681" y="-144461"/>
            <a:ext cx="2286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36" tIns="45718" rIns="91436" bIns="45718" numCol="1" anchor="t" anchorCtr="0" compatLnSpc="1">
            <a:prstTxWarp prst="textNoShape">
              <a:avLst/>
            </a:prstTxWarp>
          </a:bodyPr>
          <a:lstStyle/>
          <a:p>
            <a:pPr defTabSz="914354"/>
            <a:endParaRPr lang="en-US" sz="1900" dirty="0">
              <a:solidFill>
                <a:srgbClr val="000000"/>
              </a:solidFill>
              <a:latin typeface="Calibri Light" panose="020F0302020204030204"/>
            </a:endParaRPr>
          </a:p>
        </p:txBody>
      </p:sp>
      <p:sp>
        <p:nvSpPr>
          <p:cNvPr id="19" name="AutoShape 18" descr="http://simpleicon.com/wp-content/uploads/Briefcase-3.svg"/>
          <p:cNvSpPr>
            <a:spLocks noChangeAspect="1" noChangeArrowheads="1"/>
          </p:cNvSpPr>
          <p:nvPr/>
        </p:nvSpPr>
        <p:spPr bwMode="auto">
          <a:xfrm>
            <a:off x="1373981" y="7941"/>
            <a:ext cx="2286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36" tIns="45718" rIns="91436" bIns="45718" numCol="1" anchor="t" anchorCtr="0" compatLnSpc="1">
            <a:prstTxWarp prst="textNoShape">
              <a:avLst/>
            </a:prstTxWarp>
          </a:bodyPr>
          <a:lstStyle/>
          <a:p>
            <a:pPr defTabSz="914354"/>
            <a:endParaRPr lang="en-US" sz="1900" dirty="0">
              <a:solidFill>
                <a:srgbClr val="000000"/>
              </a:solidFill>
              <a:latin typeface="Calibri Light" panose="020F0302020204030204"/>
            </a:endParaRPr>
          </a:p>
        </p:txBody>
      </p:sp>
      <p:sp>
        <p:nvSpPr>
          <p:cNvPr id="20" name="AutoShape 20" descr="http://simpleicon.com/wp-content/uploads/Briefcase-3.svg"/>
          <p:cNvSpPr>
            <a:spLocks noChangeAspect="1" noChangeArrowheads="1"/>
          </p:cNvSpPr>
          <p:nvPr/>
        </p:nvSpPr>
        <p:spPr bwMode="auto">
          <a:xfrm>
            <a:off x="1488281" y="160341"/>
            <a:ext cx="2286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36" tIns="45718" rIns="91436" bIns="45718" numCol="1" anchor="t" anchorCtr="0" compatLnSpc="1">
            <a:prstTxWarp prst="textNoShape">
              <a:avLst/>
            </a:prstTxWarp>
          </a:bodyPr>
          <a:lstStyle/>
          <a:p>
            <a:pPr defTabSz="914354"/>
            <a:endParaRPr lang="en-US" sz="1900" dirty="0">
              <a:solidFill>
                <a:srgbClr val="000000"/>
              </a:solidFill>
              <a:latin typeface="Calibri Light" panose="020F0302020204030204"/>
            </a:endParaRPr>
          </a:p>
        </p:txBody>
      </p:sp>
      <p:sp>
        <p:nvSpPr>
          <p:cNvPr id="7" name="Freeform 6"/>
          <p:cNvSpPr/>
          <p:nvPr/>
        </p:nvSpPr>
        <p:spPr>
          <a:xfrm>
            <a:off x="4610011" y="997258"/>
            <a:ext cx="1211532" cy="1856755"/>
          </a:xfrm>
          <a:custGeom>
            <a:avLst/>
            <a:gdLst>
              <a:gd name="connsiteX0" fmla="*/ 0 w 1506471"/>
              <a:gd name="connsiteY0" fmla="*/ 655315 h 1310630"/>
              <a:gd name="connsiteX1" fmla="*/ 327658 w 1506471"/>
              <a:gd name="connsiteY1" fmla="*/ 0 h 1310630"/>
              <a:gd name="connsiteX2" fmla="*/ 1178814 w 1506471"/>
              <a:gd name="connsiteY2" fmla="*/ 0 h 1310630"/>
              <a:gd name="connsiteX3" fmla="*/ 1506471 w 1506471"/>
              <a:gd name="connsiteY3" fmla="*/ 655315 h 1310630"/>
              <a:gd name="connsiteX4" fmla="*/ 1178814 w 1506471"/>
              <a:gd name="connsiteY4" fmla="*/ 1310630 h 1310630"/>
              <a:gd name="connsiteX5" fmla="*/ 327658 w 1506471"/>
              <a:gd name="connsiteY5" fmla="*/ 1310630 h 1310630"/>
              <a:gd name="connsiteX6" fmla="*/ 0 w 1506471"/>
              <a:gd name="connsiteY6" fmla="*/ 655315 h 13106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06471" h="1310630">
                <a:moveTo>
                  <a:pt x="753236" y="0"/>
                </a:moveTo>
                <a:lnTo>
                  <a:pt x="1506470" y="285063"/>
                </a:lnTo>
                <a:lnTo>
                  <a:pt x="1506470" y="1025568"/>
                </a:lnTo>
                <a:lnTo>
                  <a:pt x="753236" y="1310630"/>
                </a:lnTo>
                <a:lnTo>
                  <a:pt x="1" y="1025568"/>
                </a:lnTo>
                <a:lnTo>
                  <a:pt x="1" y="285063"/>
                </a:lnTo>
                <a:lnTo>
                  <a:pt x="753236" y="0"/>
                </a:lnTo>
                <a:close/>
              </a:path>
            </a:pathLst>
          </a:custGeom>
          <a:solidFill>
            <a:schemeClr val="accent6"/>
          </a:solidFill>
          <a:ln>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43992" tIns="326183" rIns="143992" bIns="326183" numCol="1" spcCol="1271" anchor="t" anchorCtr="0">
            <a:noAutofit/>
          </a:bodyPr>
          <a:lstStyle/>
          <a:p>
            <a:pPr algn="ctr" defTabSz="1066747">
              <a:lnSpc>
                <a:spcPct val="90000"/>
              </a:lnSpc>
              <a:spcAft>
                <a:spcPct val="35000"/>
              </a:spcAft>
            </a:pPr>
            <a:r>
              <a:rPr lang="en-US" sz="1600" b="1" dirty="0">
                <a:solidFill>
                  <a:srgbClr val="FFFFFF"/>
                </a:solidFill>
                <a:latin typeface="Arial" charset="0"/>
                <a:ea typeface="Arial" charset="0"/>
                <a:cs typeface="Arial" charset="0"/>
              </a:rPr>
              <a:t>Cognitive</a:t>
            </a:r>
          </a:p>
        </p:txBody>
      </p:sp>
      <p:sp>
        <p:nvSpPr>
          <p:cNvPr id="9" name="Freeform 8"/>
          <p:cNvSpPr/>
          <p:nvPr/>
        </p:nvSpPr>
        <p:spPr>
          <a:xfrm>
            <a:off x="3342585" y="990601"/>
            <a:ext cx="1211532" cy="1856755"/>
          </a:xfrm>
          <a:custGeom>
            <a:avLst/>
            <a:gdLst>
              <a:gd name="connsiteX0" fmla="*/ 0 w 1506471"/>
              <a:gd name="connsiteY0" fmla="*/ 655315 h 1310630"/>
              <a:gd name="connsiteX1" fmla="*/ 327658 w 1506471"/>
              <a:gd name="connsiteY1" fmla="*/ 0 h 1310630"/>
              <a:gd name="connsiteX2" fmla="*/ 1178814 w 1506471"/>
              <a:gd name="connsiteY2" fmla="*/ 0 h 1310630"/>
              <a:gd name="connsiteX3" fmla="*/ 1506471 w 1506471"/>
              <a:gd name="connsiteY3" fmla="*/ 655315 h 1310630"/>
              <a:gd name="connsiteX4" fmla="*/ 1178814 w 1506471"/>
              <a:gd name="connsiteY4" fmla="*/ 1310630 h 1310630"/>
              <a:gd name="connsiteX5" fmla="*/ 327658 w 1506471"/>
              <a:gd name="connsiteY5" fmla="*/ 1310630 h 1310630"/>
              <a:gd name="connsiteX6" fmla="*/ 0 w 1506471"/>
              <a:gd name="connsiteY6" fmla="*/ 655315 h 13106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06471" h="1310630">
                <a:moveTo>
                  <a:pt x="753236" y="0"/>
                </a:moveTo>
                <a:lnTo>
                  <a:pt x="1506470" y="285063"/>
                </a:lnTo>
                <a:lnTo>
                  <a:pt x="1506470" y="1025568"/>
                </a:lnTo>
                <a:lnTo>
                  <a:pt x="753236" y="1310630"/>
                </a:lnTo>
                <a:lnTo>
                  <a:pt x="1" y="1025568"/>
                </a:lnTo>
                <a:lnTo>
                  <a:pt x="1" y="285063"/>
                </a:lnTo>
                <a:lnTo>
                  <a:pt x="753236" y="0"/>
                </a:lnTo>
                <a:close/>
              </a:path>
            </a:pathLst>
          </a:custGeom>
          <a:solidFill>
            <a:schemeClr val="accent1">
              <a:lumMod val="75000"/>
            </a:schemeClr>
          </a:solidFill>
          <a:ln>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43992" tIns="234747" rIns="143992" bIns="234747" numCol="1" spcCol="1271" anchor="t" anchorCtr="0">
            <a:noAutofit/>
          </a:bodyPr>
          <a:lstStyle/>
          <a:p>
            <a:pPr algn="ctr" defTabSz="1600120">
              <a:lnSpc>
                <a:spcPct val="90000"/>
              </a:lnSpc>
              <a:spcAft>
                <a:spcPct val="35000"/>
              </a:spcAft>
            </a:pPr>
            <a:r>
              <a:rPr lang="en-US" sz="1600" b="1" dirty="0">
                <a:solidFill>
                  <a:srgbClr val="FFFFFF"/>
                </a:solidFill>
                <a:latin typeface="Arial" charset="0"/>
                <a:ea typeface="Arial" charset="0"/>
                <a:cs typeface="Arial" charset="0"/>
              </a:rPr>
              <a:t>Social</a:t>
            </a:r>
          </a:p>
        </p:txBody>
      </p:sp>
      <p:sp>
        <p:nvSpPr>
          <p:cNvPr id="10" name="Freeform 9"/>
          <p:cNvSpPr/>
          <p:nvPr/>
        </p:nvSpPr>
        <p:spPr>
          <a:xfrm>
            <a:off x="3961896" y="2515208"/>
            <a:ext cx="1211532" cy="1856755"/>
          </a:xfrm>
          <a:custGeom>
            <a:avLst/>
            <a:gdLst>
              <a:gd name="connsiteX0" fmla="*/ 0 w 1506471"/>
              <a:gd name="connsiteY0" fmla="*/ 655315 h 1310630"/>
              <a:gd name="connsiteX1" fmla="*/ 327658 w 1506471"/>
              <a:gd name="connsiteY1" fmla="*/ 0 h 1310630"/>
              <a:gd name="connsiteX2" fmla="*/ 1178814 w 1506471"/>
              <a:gd name="connsiteY2" fmla="*/ 0 h 1310630"/>
              <a:gd name="connsiteX3" fmla="*/ 1506471 w 1506471"/>
              <a:gd name="connsiteY3" fmla="*/ 655315 h 1310630"/>
              <a:gd name="connsiteX4" fmla="*/ 1178814 w 1506471"/>
              <a:gd name="connsiteY4" fmla="*/ 1310630 h 1310630"/>
              <a:gd name="connsiteX5" fmla="*/ 327658 w 1506471"/>
              <a:gd name="connsiteY5" fmla="*/ 1310630 h 1310630"/>
              <a:gd name="connsiteX6" fmla="*/ 0 w 1506471"/>
              <a:gd name="connsiteY6" fmla="*/ 655315 h 13106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06471" h="1310630">
                <a:moveTo>
                  <a:pt x="753236" y="0"/>
                </a:moveTo>
                <a:lnTo>
                  <a:pt x="1506470" y="285063"/>
                </a:lnTo>
                <a:lnTo>
                  <a:pt x="1506470" y="1025568"/>
                </a:lnTo>
                <a:lnTo>
                  <a:pt x="753236" y="1310630"/>
                </a:lnTo>
                <a:lnTo>
                  <a:pt x="1" y="1025568"/>
                </a:lnTo>
                <a:lnTo>
                  <a:pt x="1" y="285063"/>
                </a:lnTo>
                <a:lnTo>
                  <a:pt x="753236" y="0"/>
                </a:lnTo>
                <a:close/>
              </a:path>
            </a:pathLst>
          </a:custGeom>
          <a:ln>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43992" tIns="179992" rIns="143992" bIns="179992" numCol="1" spcCol="1271" anchor="ctr" anchorCtr="0">
            <a:noAutofit/>
          </a:bodyPr>
          <a:lstStyle/>
          <a:p>
            <a:pPr algn="ctr" defTabSz="1066747">
              <a:lnSpc>
                <a:spcPct val="90000"/>
              </a:lnSpc>
              <a:spcAft>
                <a:spcPct val="35000"/>
              </a:spcAft>
            </a:pPr>
            <a:r>
              <a:rPr lang="en-US" sz="1600" b="1" dirty="0">
                <a:solidFill>
                  <a:srgbClr val="FFFFFF"/>
                </a:solidFill>
                <a:latin typeface="Arial" charset="0"/>
                <a:ea typeface="Arial" charset="0"/>
                <a:cs typeface="Arial" charset="0"/>
              </a:rPr>
              <a:t>Studied domains of functioning</a:t>
            </a:r>
          </a:p>
        </p:txBody>
      </p:sp>
      <p:sp>
        <p:nvSpPr>
          <p:cNvPr id="12" name="Freeform 11"/>
          <p:cNvSpPr/>
          <p:nvPr/>
        </p:nvSpPr>
        <p:spPr>
          <a:xfrm>
            <a:off x="5237685" y="2546989"/>
            <a:ext cx="1211532" cy="1856755"/>
          </a:xfrm>
          <a:custGeom>
            <a:avLst/>
            <a:gdLst>
              <a:gd name="connsiteX0" fmla="*/ 0 w 1506471"/>
              <a:gd name="connsiteY0" fmla="*/ 655315 h 1310630"/>
              <a:gd name="connsiteX1" fmla="*/ 327658 w 1506471"/>
              <a:gd name="connsiteY1" fmla="*/ 0 h 1310630"/>
              <a:gd name="connsiteX2" fmla="*/ 1178814 w 1506471"/>
              <a:gd name="connsiteY2" fmla="*/ 0 h 1310630"/>
              <a:gd name="connsiteX3" fmla="*/ 1506471 w 1506471"/>
              <a:gd name="connsiteY3" fmla="*/ 655315 h 1310630"/>
              <a:gd name="connsiteX4" fmla="*/ 1178814 w 1506471"/>
              <a:gd name="connsiteY4" fmla="*/ 1310630 h 1310630"/>
              <a:gd name="connsiteX5" fmla="*/ 327658 w 1506471"/>
              <a:gd name="connsiteY5" fmla="*/ 1310630 h 1310630"/>
              <a:gd name="connsiteX6" fmla="*/ 0 w 1506471"/>
              <a:gd name="connsiteY6" fmla="*/ 655315 h 13106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06471" h="1310630">
                <a:moveTo>
                  <a:pt x="753236" y="0"/>
                </a:moveTo>
                <a:lnTo>
                  <a:pt x="1506470" y="285063"/>
                </a:lnTo>
                <a:lnTo>
                  <a:pt x="1506470" y="1025568"/>
                </a:lnTo>
                <a:lnTo>
                  <a:pt x="753236" y="1310630"/>
                </a:lnTo>
                <a:lnTo>
                  <a:pt x="1" y="1025568"/>
                </a:lnTo>
                <a:lnTo>
                  <a:pt x="1" y="285063"/>
                </a:lnTo>
                <a:lnTo>
                  <a:pt x="753236" y="0"/>
                </a:lnTo>
                <a:close/>
              </a:path>
            </a:pathLst>
          </a:custGeom>
          <a:solidFill>
            <a:schemeClr val="accent1">
              <a:lumMod val="75000"/>
            </a:schemeClr>
          </a:solidFill>
          <a:ln>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43992" tIns="359982" rIns="143992" bIns="179992" numCol="1" spcCol="1271" anchor="t" anchorCtr="0">
            <a:noAutofit/>
          </a:bodyPr>
          <a:lstStyle/>
          <a:p>
            <a:pPr algn="ctr" defTabSz="1600120">
              <a:lnSpc>
                <a:spcPct val="90000"/>
              </a:lnSpc>
              <a:spcAft>
                <a:spcPct val="35000"/>
              </a:spcAft>
            </a:pPr>
            <a:r>
              <a:rPr lang="en-US" sz="1600" b="1" dirty="0">
                <a:solidFill>
                  <a:srgbClr val="FFFFFF"/>
                </a:solidFill>
                <a:latin typeface="Arial" charset="0"/>
                <a:ea typeface="Arial" charset="0"/>
                <a:cs typeface="Arial" charset="0"/>
              </a:rPr>
              <a:t>Community</a:t>
            </a:r>
          </a:p>
        </p:txBody>
      </p:sp>
      <p:sp>
        <p:nvSpPr>
          <p:cNvPr id="13" name="Freeform 12"/>
          <p:cNvSpPr/>
          <p:nvPr/>
        </p:nvSpPr>
        <p:spPr>
          <a:xfrm>
            <a:off x="4558242" y="4045258"/>
            <a:ext cx="1211532" cy="1856755"/>
          </a:xfrm>
          <a:custGeom>
            <a:avLst/>
            <a:gdLst>
              <a:gd name="connsiteX0" fmla="*/ 0 w 1506471"/>
              <a:gd name="connsiteY0" fmla="*/ 655315 h 1310630"/>
              <a:gd name="connsiteX1" fmla="*/ 327658 w 1506471"/>
              <a:gd name="connsiteY1" fmla="*/ 0 h 1310630"/>
              <a:gd name="connsiteX2" fmla="*/ 1178814 w 1506471"/>
              <a:gd name="connsiteY2" fmla="*/ 0 h 1310630"/>
              <a:gd name="connsiteX3" fmla="*/ 1506471 w 1506471"/>
              <a:gd name="connsiteY3" fmla="*/ 655315 h 1310630"/>
              <a:gd name="connsiteX4" fmla="*/ 1178814 w 1506471"/>
              <a:gd name="connsiteY4" fmla="*/ 1310630 h 1310630"/>
              <a:gd name="connsiteX5" fmla="*/ 327658 w 1506471"/>
              <a:gd name="connsiteY5" fmla="*/ 1310630 h 1310630"/>
              <a:gd name="connsiteX6" fmla="*/ 0 w 1506471"/>
              <a:gd name="connsiteY6" fmla="*/ 655315 h 13106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06471" h="1310630">
                <a:moveTo>
                  <a:pt x="753236" y="0"/>
                </a:moveTo>
                <a:lnTo>
                  <a:pt x="1506470" y="285063"/>
                </a:lnTo>
                <a:lnTo>
                  <a:pt x="1506470" y="1025568"/>
                </a:lnTo>
                <a:lnTo>
                  <a:pt x="753236" y="1310630"/>
                </a:lnTo>
                <a:lnTo>
                  <a:pt x="1" y="1025568"/>
                </a:lnTo>
                <a:lnTo>
                  <a:pt x="1" y="285063"/>
                </a:lnTo>
                <a:lnTo>
                  <a:pt x="753236" y="0"/>
                </a:lnTo>
                <a:close/>
              </a:path>
            </a:pathLst>
          </a:custGeom>
          <a:solidFill>
            <a:schemeClr val="accent6"/>
          </a:solidFill>
          <a:ln>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7995" tIns="359982" rIns="107995" bIns="179992" numCol="1" spcCol="1271" anchor="t" anchorCtr="0">
            <a:noAutofit/>
          </a:bodyPr>
          <a:lstStyle/>
          <a:p>
            <a:pPr algn="ctr" defTabSz="1066747">
              <a:lnSpc>
                <a:spcPct val="90000"/>
              </a:lnSpc>
              <a:spcAft>
                <a:spcPct val="35000"/>
              </a:spcAft>
            </a:pPr>
            <a:r>
              <a:rPr lang="en-US" sz="1600" b="1" dirty="0">
                <a:solidFill>
                  <a:srgbClr val="FFFFFF"/>
                </a:solidFill>
                <a:latin typeface="Arial" charset="0"/>
                <a:ea typeface="Arial" charset="0"/>
                <a:cs typeface="Arial" charset="0"/>
              </a:rPr>
              <a:t>Psychological </a:t>
            </a:r>
          </a:p>
        </p:txBody>
      </p:sp>
      <p:sp>
        <p:nvSpPr>
          <p:cNvPr id="15" name="Freeform 14"/>
          <p:cNvSpPr/>
          <p:nvPr/>
        </p:nvSpPr>
        <p:spPr>
          <a:xfrm>
            <a:off x="3309969" y="4030446"/>
            <a:ext cx="1211532" cy="1856755"/>
          </a:xfrm>
          <a:custGeom>
            <a:avLst/>
            <a:gdLst>
              <a:gd name="connsiteX0" fmla="*/ 0 w 1506471"/>
              <a:gd name="connsiteY0" fmla="*/ 655315 h 1310630"/>
              <a:gd name="connsiteX1" fmla="*/ 327658 w 1506471"/>
              <a:gd name="connsiteY1" fmla="*/ 0 h 1310630"/>
              <a:gd name="connsiteX2" fmla="*/ 1178814 w 1506471"/>
              <a:gd name="connsiteY2" fmla="*/ 0 h 1310630"/>
              <a:gd name="connsiteX3" fmla="*/ 1506471 w 1506471"/>
              <a:gd name="connsiteY3" fmla="*/ 655315 h 1310630"/>
              <a:gd name="connsiteX4" fmla="*/ 1178814 w 1506471"/>
              <a:gd name="connsiteY4" fmla="*/ 1310630 h 1310630"/>
              <a:gd name="connsiteX5" fmla="*/ 327658 w 1506471"/>
              <a:gd name="connsiteY5" fmla="*/ 1310630 h 1310630"/>
              <a:gd name="connsiteX6" fmla="*/ 0 w 1506471"/>
              <a:gd name="connsiteY6" fmla="*/ 655315 h 13106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06471" h="1310630">
                <a:moveTo>
                  <a:pt x="753236" y="0"/>
                </a:moveTo>
                <a:lnTo>
                  <a:pt x="1506470" y="285063"/>
                </a:lnTo>
                <a:lnTo>
                  <a:pt x="1506470" y="1025568"/>
                </a:lnTo>
                <a:lnTo>
                  <a:pt x="753236" y="1310630"/>
                </a:lnTo>
                <a:lnTo>
                  <a:pt x="1" y="1025568"/>
                </a:lnTo>
                <a:lnTo>
                  <a:pt x="1" y="285063"/>
                </a:lnTo>
                <a:lnTo>
                  <a:pt x="753236" y="0"/>
                </a:lnTo>
                <a:close/>
              </a:path>
            </a:pathLst>
          </a:custGeom>
          <a:solidFill>
            <a:schemeClr val="accent1">
              <a:lumMod val="75000"/>
            </a:schemeClr>
          </a:solidFill>
          <a:ln>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43992" tIns="359982" rIns="143992" bIns="179992" numCol="1" spcCol="1271" anchor="t" anchorCtr="0">
            <a:noAutofit/>
          </a:bodyPr>
          <a:lstStyle/>
          <a:p>
            <a:pPr algn="ctr" defTabSz="1600120">
              <a:lnSpc>
                <a:spcPct val="90000"/>
              </a:lnSpc>
              <a:spcAft>
                <a:spcPct val="35000"/>
              </a:spcAft>
            </a:pPr>
            <a:r>
              <a:rPr lang="en-US" sz="1600" b="1" dirty="0">
                <a:solidFill>
                  <a:srgbClr val="FFFFFF"/>
                </a:solidFill>
                <a:latin typeface="Arial" charset="0"/>
                <a:ea typeface="Arial" charset="0"/>
                <a:cs typeface="Arial" charset="0"/>
              </a:rPr>
              <a:t>Everyday</a:t>
            </a:r>
          </a:p>
        </p:txBody>
      </p:sp>
      <p:sp>
        <p:nvSpPr>
          <p:cNvPr id="16" name="Freeform 15"/>
          <p:cNvSpPr/>
          <p:nvPr/>
        </p:nvSpPr>
        <p:spPr>
          <a:xfrm>
            <a:off x="2694783" y="2515208"/>
            <a:ext cx="1211532" cy="1856755"/>
          </a:xfrm>
          <a:custGeom>
            <a:avLst/>
            <a:gdLst>
              <a:gd name="connsiteX0" fmla="*/ 0 w 1506471"/>
              <a:gd name="connsiteY0" fmla="*/ 655315 h 1310630"/>
              <a:gd name="connsiteX1" fmla="*/ 327658 w 1506471"/>
              <a:gd name="connsiteY1" fmla="*/ 0 h 1310630"/>
              <a:gd name="connsiteX2" fmla="*/ 1178814 w 1506471"/>
              <a:gd name="connsiteY2" fmla="*/ 0 h 1310630"/>
              <a:gd name="connsiteX3" fmla="*/ 1506471 w 1506471"/>
              <a:gd name="connsiteY3" fmla="*/ 655315 h 1310630"/>
              <a:gd name="connsiteX4" fmla="*/ 1178814 w 1506471"/>
              <a:gd name="connsiteY4" fmla="*/ 1310630 h 1310630"/>
              <a:gd name="connsiteX5" fmla="*/ 327658 w 1506471"/>
              <a:gd name="connsiteY5" fmla="*/ 1310630 h 1310630"/>
              <a:gd name="connsiteX6" fmla="*/ 0 w 1506471"/>
              <a:gd name="connsiteY6" fmla="*/ 655315 h 13106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06471" h="1310630">
                <a:moveTo>
                  <a:pt x="753236" y="0"/>
                </a:moveTo>
                <a:lnTo>
                  <a:pt x="1506470" y="285063"/>
                </a:lnTo>
                <a:lnTo>
                  <a:pt x="1506470" y="1025568"/>
                </a:lnTo>
                <a:lnTo>
                  <a:pt x="753236" y="1310630"/>
                </a:lnTo>
                <a:lnTo>
                  <a:pt x="1" y="1025568"/>
                </a:lnTo>
                <a:lnTo>
                  <a:pt x="1" y="285063"/>
                </a:lnTo>
                <a:lnTo>
                  <a:pt x="753236" y="0"/>
                </a:lnTo>
                <a:close/>
              </a:path>
            </a:pathLst>
          </a:custGeom>
          <a:solidFill>
            <a:schemeClr val="accent6"/>
          </a:solidFill>
          <a:ln>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7995" tIns="359982" rIns="107995" bIns="179992" numCol="1" spcCol="1271" anchor="t" anchorCtr="0">
            <a:noAutofit/>
          </a:bodyPr>
          <a:lstStyle/>
          <a:p>
            <a:pPr algn="ctr" defTabSz="1600120">
              <a:lnSpc>
                <a:spcPct val="90000"/>
              </a:lnSpc>
              <a:spcAft>
                <a:spcPct val="35000"/>
              </a:spcAft>
            </a:pPr>
            <a:r>
              <a:rPr lang="en-US" sz="1600" b="1" dirty="0">
                <a:solidFill>
                  <a:srgbClr val="FFFFFF"/>
                </a:solidFill>
                <a:latin typeface="Arial" charset="0"/>
                <a:ea typeface="Arial" charset="0"/>
                <a:cs typeface="Arial" charset="0"/>
              </a:rPr>
              <a:t>Vocational</a:t>
            </a:r>
          </a:p>
        </p:txBody>
      </p:sp>
      <p:pic>
        <p:nvPicPr>
          <p:cNvPr id="5125" name="Picture 5" descr="https://d30y9cdsu7xlg0.cloudfront.net/png/6808-200.png"/>
          <p:cNvPicPr>
            <a:picLocks noChangeAspect="1" noChangeArrowheads="1"/>
          </p:cNvPicPr>
          <p:nvPr/>
        </p:nvPicPr>
        <p:blipFill>
          <a:blip r:embed="rId3">
            <a:lum bright="70000" contrast="-70000"/>
            <a:extLst>
              <a:ext uri="{BEBA8EAE-BF5A-486C-A8C5-ECC9F3942E4B}">
                <a14:imgProps xmlns:a14="http://schemas.microsoft.com/office/drawing/2010/main">
                  <a14:imgLayer r:embed="rId4">
                    <a14:imgEffect>
                      <a14:artisticPhotocopy/>
                    </a14:imgEffect>
                  </a14:imgLayer>
                </a14:imgProps>
              </a:ext>
              <a:ext uri="{28A0092B-C50C-407E-A947-70E740481C1C}">
                <a14:useLocalDpi xmlns:a14="http://schemas.microsoft.com/office/drawing/2010/main" val="0"/>
              </a:ext>
            </a:extLst>
          </a:blip>
          <a:srcRect/>
          <a:stretch>
            <a:fillRect/>
          </a:stretch>
        </p:blipFill>
        <p:spPr bwMode="auto">
          <a:xfrm>
            <a:off x="3514650" y="1481235"/>
            <a:ext cx="894497" cy="1192663"/>
          </a:xfrm>
          <a:prstGeom prst="rect">
            <a:avLst/>
          </a:prstGeom>
          <a:noFill/>
          <a:extLst>
            <a:ext uri="{909E8E84-426E-40DD-AFC4-6F175D3DCCD1}">
              <a14:hiddenFill xmlns:a14="http://schemas.microsoft.com/office/drawing/2010/main">
                <a:solidFill>
                  <a:srgbClr val="FFFFFF"/>
                </a:solidFill>
              </a14:hiddenFill>
            </a:ext>
          </a:extLst>
        </p:spPr>
      </p:pic>
      <p:pic>
        <p:nvPicPr>
          <p:cNvPr id="5127" name="Picture 7" descr="https://www.mimh.edu/content/themes/mimh/assets/img/icon-innovative-research.png"/>
          <p:cNvPicPr>
            <a:picLocks noChangeAspect="1" noChangeArrowheads="1"/>
          </p:cNvPicPr>
          <p:nvPr/>
        </p:nvPicPr>
        <p:blipFill>
          <a:blip r:embed="rId5" cstate="print">
            <a:lum bright="70000" contrast="-70000"/>
            <a:extLst>
              <a:ext uri="{BEBA8EAE-BF5A-486C-A8C5-ECC9F3942E4B}">
                <a14:imgProps xmlns:a14="http://schemas.microsoft.com/office/drawing/2010/main">
                  <a14:imgLayer r:embed="rId6">
                    <a14:imgEffect>
                      <a14:artisticPhotocopy/>
                    </a14:imgEffect>
                  </a14:imgLayer>
                </a14:imgProps>
              </a:ext>
              <a:ext uri="{28A0092B-C50C-407E-A947-70E740481C1C}">
                <a14:useLocalDpi xmlns:a14="http://schemas.microsoft.com/office/drawing/2010/main" val="0"/>
              </a:ext>
            </a:extLst>
          </a:blip>
          <a:srcRect/>
          <a:stretch>
            <a:fillRect/>
          </a:stretch>
        </p:blipFill>
        <p:spPr bwMode="auto">
          <a:xfrm>
            <a:off x="4873266" y="1756881"/>
            <a:ext cx="705839" cy="941119"/>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5129" name="Picture 9" descr="http://www.sustainablecitiesinstitute.org/Images/SCI/Icons/200by200/EquityEngagement.png"/>
          <p:cNvPicPr>
            <a:picLocks noChangeAspect="1" noChangeArrowheads="1"/>
          </p:cNvPicPr>
          <p:nvPr/>
        </p:nvPicPr>
        <p:blipFill>
          <a:blip r:embed="rId7" cstate="print">
            <a:clrChange>
              <a:clrFrom>
                <a:srgbClr val="FFFFFF"/>
              </a:clrFrom>
              <a:clrTo>
                <a:srgbClr val="FFFFFF">
                  <a:alpha val="0"/>
                </a:srgbClr>
              </a:clrTo>
            </a:clrChange>
            <a:biLevel thresh="25000"/>
            <a:extLst>
              <a:ext uri="{28A0092B-C50C-407E-A947-70E740481C1C}">
                <a14:useLocalDpi xmlns:a14="http://schemas.microsoft.com/office/drawing/2010/main" val="0"/>
              </a:ext>
            </a:extLst>
          </a:blip>
          <a:srcRect/>
          <a:stretch>
            <a:fillRect/>
          </a:stretch>
        </p:blipFill>
        <p:spPr bwMode="auto">
          <a:xfrm>
            <a:off x="5486264" y="3092759"/>
            <a:ext cx="714375" cy="952500"/>
          </a:xfrm>
          <a:prstGeom prst="rect">
            <a:avLst/>
          </a:prstGeom>
          <a:noFill/>
          <a:extLst>
            <a:ext uri="{909E8E84-426E-40DD-AFC4-6F175D3DCCD1}">
              <a14:hiddenFill xmlns:a14="http://schemas.microsoft.com/office/drawing/2010/main">
                <a:solidFill>
                  <a:srgbClr val="FFFFFF"/>
                </a:solidFill>
              </a14:hiddenFill>
            </a:ext>
          </a:extLst>
        </p:spPr>
      </p:pic>
      <p:pic>
        <p:nvPicPr>
          <p:cNvPr id="5131" name="Picture 11" descr="https://d30y9cdsu7xlg0.cloudfront.net/png/30409-200.png"/>
          <p:cNvPicPr>
            <a:picLocks noChangeAspect="1" noChangeArrowheads="1"/>
          </p:cNvPicPr>
          <p:nvPr/>
        </p:nvPicPr>
        <p:blipFill>
          <a:blip r:embed="rId8" cstate="print">
            <a:lum bright="70000" contrast="-70000"/>
            <a:extLst>
              <a:ext uri="{BEBA8EAE-BF5A-486C-A8C5-ECC9F3942E4B}">
                <a14:imgProps xmlns:a14="http://schemas.microsoft.com/office/drawing/2010/main">
                  <a14:imgLayer r:embed="rId9">
                    <a14:imgEffect>
                      <a14:artisticPhotocopy/>
                    </a14:imgEffect>
                  </a14:imgLayer>
                </a14:imgProps>
              </a:ext>
              <a:ext uri="{28A0092B-C50C-407E-A947-70E740481C1C}">
                <a14:useLocalDpi xmlns:a14="http://schemas.microsoft.com/office/drawing/2010/main" val="0"/>
              </a:ext>
            </a:extLst>
          </a:blip>
          <a:srcRect/>
          <a:stretch>
            <a:fillRect/>
          </a:stretch>
        </p:blipFill>
        <p:spPr bwMode="auto">
          <a:xfrm>
            <a:off x="4791870" y="4784913"/>
            <a:ext cx="624301" cy="832401"/>
          </a:xfrm>
          <a:prstGeom prst="rect">
            <a:avLst/>
          </a:prstGeom>
          <a:noFill/>
          <a:extLst>
            <a:ext uri="{909E8E84-426E-40DD-AFC4-6F175D3DCCD1}">
              <a14:hiddenFill xmlns:a14="http://schemas.microsoft.com/office/drawing/2010/main">
                <a:solidFill>
                  <a:srgbClr val="FFFFFF"/>
                </a:solidFill>
              </a14:hiddenFill>
            </a:ext>
          </a:extLst>
        </p:spPr>
      </p:pic>
      <p:pic>
        <p:nvPicPr>
          <p:cNvPr id="5142" name="Picture 22" descr="http://www.iconsdb.com/icons/preview/white/briefcase-5-xxl.pn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3031106" y="3252150"/>
            <a:ext cx="538887" cy="718516"/>
          </a:xfrm>
          <a:prstGeom prst="rect">
            <a:avLst/>
          </a:prstGeom>
          <a:noFill/>
          <a:extLst>
            <a:ext uri="{909E8E84-426E-40DD-AFC4-6F175D3DCCD1}">
              <a14:hiddenFill xmlns:a14="http://schemas.microsoft.com/office/drawing/2010/main">
                <a:solidFill>
                  <a:srgbClr val="FFFFFF"/>
                </a:solidFill>
              </a14:hiddenFill>
            </a:ext>
          </a:extLst>
        </p:spPr>
      </p:pic>
      <p:pic>
        <p:nvPicPr>
          <p:cNvPr id="5144" name="Picture 24" descr="http://www.iconsdb.com/icons/download/white/home-5-512.gif"/>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3648048" y="4740286"/>
            <a:ext cx="535379" cy="713839"/>
          </a:xfrm>
          <a:prstGeom prst="rect">
            <a:avLst/>
          </a:prstGeom>
          <a:noFill/>
          <a:extLst>
            <a:ext uri="{909E8E84-426E-40DD-AFC4-6F175D3DCCD1}">
              <a14:hiddenFill xmlns:a14="http://schemas.microsoft.com/office/drawing/2010/main">
                <a:solidFill>
                  <a:srgbClr val="FFFFFF"/>
                </a:solidFill>
              </a14:hiddenFill>
            </a:ext>
          </a:extLst>
        </p:spPr>
      </p:pic>
      <p:sp>
        <p:nvSpPr>
          <p:cNvPr id="34" name="Rectangle 33"/>
          <p:cNvSpPr/>
          <p:nvPr/>
        </p:nvSpPr>
        <p:spPr>
          <a:xfrm>
            <a:off x="6476114" y="2980064"/>
            <a:ext cx="1524889" cy="990600"/>
          </a:xfrm>
          <a:prstGeom prst="rect">
            <a:avLst/>
          </a:prstGeom>
          <a:solidFill>
            <a:schemeClr val="bg2">
              <a:lumMod val="75000"/>
            </a:schemeClr>
          </a:solidFill>
          <a:ln>
            <a:noFill/>
          </a:ln>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defTabSz="914354"/>
            <a:r>
              <a:rPr lang="en-US" sz="1200" dirty="0">
                <a:solidFill>
                  <a:srgbClr val="FFFFFF"/>
                </a:solidFill>
                <a:latin typeface="Arial" charset="0"/>
                <a:ea typeface="Arial" charset="0"/>
                <a:cs typeface="Arial" charset="0"/>
              </a:rPr>
              <a:t>Social competence and behavior, independent living skills, overall adjustment to community living</a:t>
            </a:r>
            <a:r>
              <a:rPr lang="en-US" sz="1200" baseline="30000" dirty="0">
                <a:solidFill>
                  <a:srgbClr val="FFFFFF"/>
                </a:solidFill>
                <a:latin typeface="Arial" charset="0"/>
                <a:ea typeface="Arial" charset="0"/>
                <a:cs typeface="Arial" charset="0"/>
              </a:rPr>
              <a:t>3</a:t>
            </a:r>
          </a:p>
        </p:txBody>
      </p:sp>
      <p:sp>
        <p:nvSpPr>
          <p:cNvPr id="35" name="Rectangle 34"/>
          <p:cNvSpPr/>
          <p:nvPr/>
        </p:nvSpPr>
        <p:spPr>
          <a:xfrm>
            <a:off x="1428752" y="4463521"/>
            <a:ext cx="1871799" cy="990600"/>
          </a:xfrm>
          <a:prstGeom prst="rect">
            <a:avLst/>
          </a:prstGeom>
          <a:solidFill>
            <a:schemeClr val="bg2">
              <a:lumMod val="75000"/>
            </a:schemeClr>
          </a:solidFill>
          <a:ln>
            <a:noFill/>
          </a:ln>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defTabSz="914354"/>
            <a:r>
              <a:rPr lang="en-US" sz="1200" dirty="0">
                <a:solidFill>
                  <a:srgbClr val="FFFFFF"/>
                </a:solidFill>
                <a:latin typeface="Arial" charset="0"/>
                <a:ea typeface="Arial" charset="0"/>
                <a:cs typeface="Arial" charset="0"/>
              </a:rPr>
              <a:t>Capacity to perform (or the actual performance of) daily tasks that are essential for maintenance of social and occupational </a:t>
            </a:r>
            <a:r>
              <a:rPr lang="en-US" sz="1200" dirty="0" err="1">
                <a:solidFill>
                  <a:srgbClr val="FFFFFF"/>
                </a:solidFill>
                <a:latin typeface="Arial" charset="0"/>
                <a:ea typeface="Arial" charset="0"/>
                <a:cs typeface="Arial" charset="0"/>
              </a:rPr>
              <a:t>roles</a:t>
            </a:r>
            <a:r>
              <a:rPr lang="en-US" sz="1200" baseline="30000" dirty="0" err="1">
                <a:solidFill>
                  <a:srgbClr val="FFFFFF"/>
                </a:solidFill>
                <a:latin typeface="Arial" charset="0"/>
                <a:ea typeface="Arial" charset="0"/>
                <a:cs typeface="Arial" charset="0"/>
              </a:rPr>
              <a:t>5</a:t>
            </a:r>
            <a:endParaRPr lang="en-US" sz="1200" baseline="30000" dirty="0">
              <a:solidFill>
                <a:srgbClr val="FFFFFF"/>
              </a:solidFill>
              <a:latin typeface="Arial" charset="0"/>
              <a:ea typeface="Arial" charset="0"/>
              <a:cs typeface="Arial" charset="0"/>
            </a:endParaRPr>
          </a:p>
        </p:txBody>
      </p:sp>
      <p:sp>
        <p:nvSpPr>
          <p:cNvPr id="36" name="Rectangle 35"/>
          <p:cNvSpPr/>
          <p:nvPr/>
        </p:nvSpPr>
        <p:spPr>
          <a:xfrm>
            <a:off x="1143003" y="2948284"/>
            <a:ext cx="1526518" cy="990600"/>
          </a:xfrm>
          <a:prstGeom prst="rect">
            <a:avLst/>
          </a:prstGeom>
          <a:solidFill>
            <a:schemeClr val="accent3">
              <a:lumMod val="60000"/>
              <a:lumOff val="40000"/>
            </a:schemeClr>
          </a:solidFill>
          <a:ln>
            <a:noFill/>
          </a:ln>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defTabSz="914354"/>
            <a:r>
              <a:rPr lang="en-US" sz="1200" dirty="0">
                <a:solidFill>
                  <a:schemeClr val="tx1"/>
                </a:solidFill>
                <a:latin typeface="Arial" charset="0"/>
                <a:ea typeface="Arial" charset="0"/>
                <a:cs typeface="Arial" charset="0"/>
              </a:rPr>
              <a:t>At least half-time competitive employment or educational </a:t>
            </a:r>
            <a:r>
              <a:rPr lang="en-US" sz="1200" dirty="0" err="1">
                <a:solidFill>
                  <a:schemeClr val="tx1"/>
                </a:solidFill>
                <a:latin typeface="Arial" charset="0"/>
                <a:ea typeface="Arial" charset="0"/>
                <a:cs typeface="Arial" charset="0"/>
              </a:rPr>
              <a:t>involvement</a:t>
            </a:r>
            <a:r>
              <a:rPr lang="en-US" sz="1200" baseline="30000" dirty="0" err="1">
                <a:solidFill>
                  <a:schemeClr val="tx1"/>
                </a:solidFill>
                <a:latin typeface="Arial" charset="0"/>
                <a:ea typeface="Arial" charset="0"/>
                <a:cs typeface="Arial" charset="0"/>
              </a:rPr>
              <a:t>6</a:t>
            </a:r>
            <a:r>
              <a:rPr lang="en-US" sz="1200" dirty="0">
                <a:solidFill>
                  <a:schemeClr val="tx1"/>
                </a:solidFill>
                <a:latin typeface="Arial" charset="0"/>
                <a:ea typeface="Arial" charset="0"/>
                <a:cs typeface="Arial" charset="0"/>
              </a:rPr>
              <a:t> </a:t>
            </a:r>
          </a:p>
        </p:txBody>
      </p:sp>
      <p:sp>
        <p:nvSpPr>
          <p:cNvPr id="37" name="Rectangle 36"/>
          <p:cNvSpPr/>
          <p:nvPr/>
        </p:nvSpPr>
        <p:spPr>
          <a:xfrm>
            <a:off x="5843453" y="1469669"/>
            <a:ext cx="1814649" cy="990600"/>
          </a:xfrm>
          <a:prstGeom prst="rect">
            <a:avLst/>
          </a:prstGeom>
          <a:solidFill>
            <a:schemeClr val="accent3">
              <a:lumMod val="60000"/>
              <a:lumOff val="40000"/>
            </a:schemeClr>
          </a:solidFill>
          <a:ln>
            <a:noFill/>
          </a:ln>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defTabSz="914354"/>
            <a:r>
              <a:rPr lang="en-US" sz="1200" dirty="0">
                <a:solidFill>
                  <a:schemeClr val="tx1"/>
                </a:solidFill>
                <a:latin typeface="Arial" charset="0"/>
                <a:ea typeface="Arial" charset="0"/>
                <a:cs typeface="Arial" charset="0"/>
              </a:rPr>
              <a:t>Working memory, verbal learning and memory, verbal fluency, executive functions, attention</a:t>
            </a:r>
            <a:r>
              <a:rPr lang="en-US" sz="1200" baseline="30000" dirty="0">
                <a:solidFill>
                  <a:schemeClr val="tx1"/>
                </a:solidFill>
                <a:latin typeface="Arial" charset="0"/>
                <a:ea typeface="Arial" charset="0"/>
                <a:cs typeface="Arial" charset="0"/>
              </a:rPr>
              <a:t>2</a:t>
            </a:r>
          </a:p>
        </p:txBody>
      </p:sp>
      <p:sp>
        <p:nvSpPr>
          <p:cNvPr id="38" name="Rectangle 37"/>
          <p:cNvSpPr/>
          <p:nvPr/>
        </p:nvSpPr>
        <p:spPr>
          <a:xfrm>
            <a:off x="5793658" y="4463521"/>
            <a:ext cx="1864442" cy="990600"/>
          </a:xfrm>
          <a:prstGeom prst="rect">
            <a:avLst/>
          </a:prstGeom>
          <a:solidFill>
            <a:schemeClr val="accent3">
              <a:lumMod val="60000"/>
              <a:lumOff val="40000"/>
            </a:schemeClr>
          </a:solidFill>
          <a:ln>
            <a:noFill/>
          </a:ln>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defTabSz="914354"/>
            <a:r>
              <a:rPr lang="en-US" sz="1200" dirty="0">
                <a:solidFill>
                  <a:schemeClr val="tx1"/>
                </a:solidFill>
                <a:latin typeface="Arial" charset="0"/>
                <a:ea typeface="Arial" charset="0"/>
                <a:cs typeface="Arial" charset="0"/>
              </a:rPr>
              <a:t>Ability to achieve goals within self and the external environment. Includes an individual's behavior, emotion, social skills and overall mental health</a:t>
            </a:r>
            <a:r>
              <a:rPr lang="en-US" sz="1200" baseline="30000" dirty="0">
                <a:solidFill>
                  <a:schemeClr val="tx1"/>
                </a:solidFill>
                <a:latin typeface="Arial" charset="0"/>
                <a:ea typeface="Arial" charset="0"/>
                <a:cs typeface="Arial" charset="0"/>
              </a:rPr>
              <a:t>4</a:t>
            </a:r>
          </a:p>
        </p:txBody>
      </p:sp>
      <p:sp>
        <p:nvSpPr>
          <p:cNvPr id="32" name="Text Placeholder 3"/>
          <p:cNvSpPr txBox="1">
            <a:spLocks/>
          </p:cNvSpPr>
          <p:nvPr/>
        </p:nvSpPr>
        <p:spPr>
          <a:xfrm>
            <a:off x="628649" y="5896589"/>
            <a:ext cx="6261624" cy="705321"/>
          </a:xfrm>
          <a:prstGeom prst="rect">
            <a:avLst/>
          </a:prstGeom>
        </p:spPr>
        <p:txBody>
          <a:bodyPr vert="horz" wrap="square" lIns="0" tIns="0" rIns="0" bIns="0" rtlCol="0" anchor="b">
            <a:spAutoFit/>
          </a:bodyPr>
          <a:lstStyle>
            <a:lvl1pPr marL="0" indent="0" algn="l" defTabSz="914400" rtl="0" eaLnBrk="1" latinLnBrk="0" hangingPunct="1">
              <a:lnSpc>
                <a:spcPts val="1050"/>
              </a:lnSpc>
              <a:spcBef>
                <a:spcPts val="0"/>
              </a:spcBef>
              <a:buClr>
                <a:srgbClr val="C00000"/>
              </a:buClr>
              <a:buFont typeface="Arial"/>
              <a:buNone/>
              <a:defRPr sz="900" kern="1200" baseline="0">
                <a:solidFill>
                  <a:schemeClr val="tx1">
                    <a:lumMod val="65000"/>
                    <a:lumOff val="35000"/>
                  </a:schemeClr>
                </a:solidFill>
                <a:latin typeface="Arial" charset="0"/>
                <a:ea typeface="Arial" charset="0"/>
                <a:cs typeface="Arial" charset="0"/>
              </a:defRPr>
            </a:lvl1pPr>
            <a:lvl2pPr marL="685800" indent="-228600" algn="l" defTabSz="914400" rtl="0" eaLnBrk="1" latinLnBrk="0" hangingPunct="1">
              <a:lnSpc>
                <a:spcPct val="90000"/>
              </a:lnSpc>
              <a:spcBef>
                <a:spcPts val="500"/>
              </a:spcBef>
              <a:buClr>
                <a:srgbClr val="C00000"/>
              </a:buClr>
              <a:buFont typeface="Arial"/>
              <a:buChar char="•"/>
              <a:defRPr sz="1800" kern="1200">
                <a:solidFill>
                  <a:schemeClr val="tx1"/>
                </a:solidFill>
                <a:latin typeface="Arial" charset="0"/>
                <a:ea typeface="Arial" charset="0"/>
                <a:cs typeface="Arial" charset="0"/>
              </a:defRPr>
            </a:lvl2pPr>
            <a:lvl3pPr marL="1143000" indent="-228600" algn="l" defTabSz="914400" rtl="0" eaLnBrk="1" latinLnBrk="0" hangingPunct="1">
              <a:lnSpc>
                <a:spcPct val="90000"/>
              </a:lnSpc>
              <a:spcBef>
                <a:spcPts val="500"/>
              </a:spcBef>
              <a:buClr>
                <a:srgbClr val="C00000"/>
              </a:buClr>
              <a:buFont typeface="Arial"/>
              <a:buChar char="•"/>
              <a:defRPr sz="1400" kern="1200">
                <a:solidFill>
                  <a:schemeClr val="tx1"/>
                </a:solidFill>
                <a:latin typeface="Arial" charset="0"/>
                <a:ea typeface="Arial" charset="0"/>
                <a:cs typeface="Arial" charset="0"/>
              </a:defRPr>
            </a:lvl3pPr>
            <a:lvl4pPr marL="1600200" indent="-228600" algn="l" defTabSz="914400" rtl="0" eaLnBrk="1" latinLnBrk="0" hangingPunct="1">
              <a:lnSpc>
                <a:spcPct val="90000"/>
              </a:lnSpc>
              <a:spcBef>
                <a:spcPts val="500"/>
              </a:spcBef>
              <a:buClr>
                <a:srgbClr val="C00000"/>
              </a:buClr>
              <a:buFont typeface="Arial"/>
              <a:buChar char="•"/>
              <a:defRPr sz="1000" kern="1200">
                <a:solidFill>
                  <a:schemeClr val="tx1"/>
                </a:solidFill>
                <a:latin typeface="Arial" charset="0"/>
                <a:ea typeface="Arial" charset="0"/>
                <a:cs typeface="Arial" charset="0"/>
              </a:defRPr>
            </a:lvl4pPr>
            <a:lvl5pPr marL="2057400" indent="-228600" algn="l" defTabSz="914400" rtl="0" eaLnBrk="1" latinLnBrk="0" hangingPunct="1">
              <a:lnSpc>
                <a:spcPct val="90000"/>
              </a:lnSpc>
              <a:spcBef>
                <a:spcPts val="500"/>
              </a:spcBef>
              <a:buClr>
                <a:srgbClr val="C00000"/>
              </a:buClr>
              <a:buFont typeface="Arial"/>
              <a:buChar char="•"/>
              <a:defRPr sz="1000" kern="1200">
                <a:solidFill>
                  <a:schemeClr val="tx1"/>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B4B4B4"/>
              </a:buClr>
            </a:pPr>
            <a:r>
              <a:rPr lang="en-US" dirty="0">
                <a:solidFill>
                  <a:schemeClr val="tx2"/>
                </a:solidFill>
              </a:rPr>
              <a:t>1. </a:t>
            </a:r>
            <a:r>
              <a:rPr lang="en-US" dirty="0" err="1">
                <a:solidFill>
                  <a:schemeClr val="tx2"/>
                </a:solidFill>
              </a:rPr>
              <a:t>Brissos</a:t>
            </a:r>
            <a:r>
              <a:rPr lang="en-US" dirty="0">
                <a:solidFill>
                  <a:schemeClr val="tx2"/>
                </a:solidFill>
              </a:rPr>
              <a:t> S, et al. </a:t>
            </a:r>
            <a:r>
              <a:rPr lang="en-US" i="1" dirty="0">
                <a:solidFill>
                  <a:schemeClr val="tx2"/>
                </a:solidFill>
              </a:rPr>
              <a:t>Ann Gen Psychiatry</a:t>
            </a:r>
            <a:r>
              <a:rPr lang="en-US" dirty="0">
                <a:solidFill>
                  <a:schemeClr val="tx2"/>
                </a:solidFill>
              </a:rPr>
              <a:t>. 2011;24;10:18. 2. Bowie CR, Harvey PD . </a:t>
            </a:r>
            <a:r>
              <a:rPr lang="en-US" i="1" dirty="0" err="1">
                <a:solidFill>
                  <a:schemeClr val="tx2"/>
                </a:solidFill>
              </a:rPr>
              <a:t>Neuropsychiatr</a:t>
            </a:r>
            <a:r>
              <a:rPr lang="en-US" i="1" dirty="0">
                <a:solidFill>
                  <a:schemeClr val="tx2"/>
                </a:solidFill>
              </a:rPr>
              <a:t> Dis Treat</a:t>
            </a:r>
            <a:r>
              <a:rPr lang="en-US" dirty="0">
                <a:solidFill>
                  <a:schemeClr val="tx2"/>
                </a:solidFill>
              </a:rPr>
              <a:t>. 2006;2(4):531–536. 3. Dickinson D, </a:t>
            </a:r>
            <a:r>
              <a:rPr lang="en-US" dirty="0" err="1">
                <a:solidFill>
                  <a:schemeClr val="tx2"/>
                </a:solidFill>
              </a:rPr>
              <a:t>Coursey</a:t>
            </a:r>
            <a:r>
              <a:rPr lang="en-US" dirty="0">
                <a:solidFill>
                  <a:schemeClr val="tx2"/>
                </a:solidFill>
              </a:rPr>
              <a:t> RD. </a:t>
            </a:r>
            <a:r>
              <a:rPr lang="en-US" i="1" dirty="0" err="1">
                <a:solidFill>
                  <a:schemeClr val="tx2"/>
                </a:solidFill>
              </a:rPr>
              <a:t>Schizophr</a:t>
            </a:r>
            <a:r>
              <a:rPr lang="en-US" i="1" dirty="0">
                <a:solidFill>
                  <a:schemeClr val="tx2"/>
                </a:solidFill>
              </a:rPr>
              <a:t> Res</a:t>
            </a:r>
            <a:r>
              <a:rPr lang="en-US" dirty="0">
                <a:solidFill>
                  <a:schemeClr val="tx2"/>
                </a:solidFill>
              </a:rPr>
              <a:t>. 2002;56(1-2):161–70. 4. </a:t>
            </a:r>
            <a:r>
              <a:rPr lang="en-US" dirty="0" err="1">
                <a:solidFill>
                  <a:schemeClr val="tx2"/>
                </a:solidFill>
              </a:rPr>
              <a:t>Preedy</a:t>
            </a:r>
            <a:r>
              <a:rPr lang="en-US" dirty="0">
                <a:solidFill>
                  <a:schemeClr val="tx2"/>
                </a:solidFill>
              </a:rPr>
              <a:t>, Victor R. </a:t>
            </a:r>
            <a:r>
              <a:rPr lang="en-US" i="1" dirty="0">
                <a:solidFill>
                  <a:schemeClr val="tx2"/>
                </a:solidFill>
              </a:rPr>
              <a:t>Handbook of Disease Burdens and Quality of Life Measures</a:t>
            </a:r>
            <a:r>
              <a:rPr lang="en-US" dirty="0">
                <a:solidFill>
                  <a:schemeClr val="tx2"/>
                </a:solidFill>
              </a:rPr>
              <a:t>. New York: Springer, 2010. 5. Harvey PD. </a:t>
            </a:r>
            <a:r>
              <a:rPr lang="en-US" i="1" dirty="0">
                <a:solidFill>
                  <a:schemeClr val="tx2"/>
                </a:solidFill>
              </a:rPr>
              <a:t>Cognitive Impairment in Schizophrenia.</a:t>
            </a:r>
            <a:r>
              <a:rPr lang="en-US" dirty="0">
                <a:solidFill>
                  <a:schemeClr val="tx2"/>
                </a:solidFill>
              </a:rPr>
              <a:t> Cambridge: Cambridge University Press, 2013. 6. </a:t>
            </a:r>
            <a:r>
              <a:rPr lang="en-US" dirty="0" err="1">
                <a:solidFill>
                  <a:schemeClr val="tx2"/>
                </a:solidFill>
              </a:rPr>
              <a:t>Liberman</a:t>
            </a:r>
            <a:r>
              <a:rPr lang="en-US" dirty="0">
                <a:solidFill>
                  <a:schemeClr val="tx2"/>
                </a:solidFill>
              </a:rPr>
              <a:t> RP, et al. </a:t>
            </a:r>
            <a:r>
              <a:rPr lang="en-US" i="1" dirty="0" err="1">
                <a:solidFill>
                  <a:schemeClr val="tx2"/>
                </a:solidFill>
              </a:rPr>
              <a:t>Int</a:t>
            </a:r>
            <a:r>
              <a:rPr lang="en-US" i="1" dirty="0">
                <a:solidFill>
                  <a:schemeClr val="tx2"/>
                </a:solidFill>
              </a:rPr>
              <a:t> Rev Psychiatry</a:t>
            </a:r>
            <a:r>
              <a:rPr lang="en-US" dirty="0">
                <a:solidFill>
                  <a:schemeClr val="tx2"/>
                </a:solidFill>
              </a:rPr>
              <a:t>. 2002;14(4):256–272.</a:t>
            </a:r>
          </a:p>
        </p:txBody>
      </p:sp>
    </p:spTree>
    <p:extLst>
      <p:ext uri="{BB962C8B-B14F-4D97-AF65-F5344CB8AC3E}">
        <p14:creationId xmlns:p14="http://schemas.microsoft.com/office/powerpoint/2010/main" val="77230104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3"/>
                                        </p:tgtEl>
                                        <p:attrNameLst>
                                          <p:attrName>style.visibility</p:attrName>
                                        </p:attrNameLst>
                                      </p:cBhvr>
                                      <p:to>
                                        <p:strVal val="visible"/>
                                      </p:to>
                                    </p:set>
                                    <p:animEffect transition="in" filter="fade">
                                      <p:cBhvr>
                                        <p:cTn id="10" dur="500"/>
                                        <p:tgtEl>
                                          <p:spTgt spid="2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7"/>
                                        </p:tgtEl>
                                        <p:attrNameLst>
                                          <p:attrName>style.visibility</p:attrName>
                                        </p:attrNameLst>
                                      </p:cBhvr>
                                      <p:to>
                                        <p:strVal val="visible"/>
                                      </p:to>
                                    </p:set>
                                    <p:animEffect transition="in" filter="fade">
                                      <p:cBhvr>
                                        <p:cTn id="18" dur="500"/>
                                        <p:tgtEl>
                                          <p:spTgt spid="37"/>
                                        </p:tgtEl>
                                      </p:cBhvr>
                                    </p:animEffect>
                                  </p:childTnLst>
                                </p:cTn>
                              </p:par>
                              <p:par>
                                <p:cTn id="19" presetID="1" presetClass="entr" presetSubtype="0" fill="hold" nodeType="withEffect">
                                  <p:stCondLst>
                                    <p:cond delay="0"/>
                                  </p:stCondLst>
                                  <p:childTnLst>
                                    <p:set>
                                      <p:cBhvr>
                                        <p:cTn id="20" dur="1" fill="hold">
                                          <p:stCondLst>
                                            <p:cond delay="0"/>
                                          </p:stCondLst>
                                        </p:cTn>
                                        <p:tgtEl>
                                          <p:spTgt spid="512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fade">
                                      <p:cBhvr>
                                        <p:cTn id="25" dur="500"/>
                                        <p:tgtEl>
                                          <p:spTgt spid="12"/>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fade">
                                      <p:cBhvr>
                                        <p:cTn id="28" dur="500"/>
                                        <p:tgtEl>
                                          <p:spTgt spid="34"/>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fade">
                                      <p:cBhvr>
                                        <p:cTn id="33" dur="500"/>
                                        <p:tgtEl>
                                          <p:spTgt spid="13"/>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8"/>
                                        </p:tgtEl>
                                        <p:attrNameLst>
                                          <p:attrName>style.visibility</p:attrName>
                                        </p:attrNameLst>
                                      </p:cBhvr>
                                      <p:to>
                                        <p:strVal val="visible"/>
                                      </p:to>
                                    </p:set>
                                    <p:animEffect transition="in" filter="fade">
                                      <p:cBhvr>
                                        <p:cTn id="36" dur="500"/>
                                        <p:tgtEl>
                                          <p:spTgt spid="38"/>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15"/>
                                        </p:tgtEl>
                                        <p:attrNameLst>
                                          <p:attrName>style.visibility</p:attrName>
                                        </p:attrNameLst>
                                      </p:cBhvr>
                                      <p:to>
                                        <p:strVal val="visible"/>
                                      </p:to>
                                    </p:set>
                                    <p:animEffect transition="in" filter="fade">
                                      <p:cBhvr>
                                        <p:cTn id="41" dur="500"/>
                                        <p:tgtEl>
                                          <p:spTgt spid="15"/>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35"/>
                                        </p:tgtEl>
                                        <p:attrNameLst>
                                          <p:attrName>style.visibility</p:attrName>
                                        </p:attrNameLst>
                                      </p:cBhvr>
                                      <p:to>
                                        <p:strVal val="visible"/>
                                      </p:to>
                                    </p:set>
                                    <p:animEffect transition="in" filter="fade">
                                      <p:cBhvr>
                                        <p:cTn id="44" dur="500"/>
                                        <p:tgtEl>
                                          <p:spTgt spid="35"/>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36"/>
                                        </p:tgtEl>
                                        <p:attrNameLst>
                                          <p:attrName>style.visibility</p:attrName>
                                        </p:attrNameLst>
                                      </p:cBhvr>
                                      <p:to>
                                        <p:strVal val="visible"/>
                                      </p:to>
                                    </p:set>
                                    <p:animEffect transition="in" filter="fade">
                                      <p:cBhvr>
                                        <p:cTn id="49" dur="500"/>
                                        <p:tgtEl>
                                          <p:spTgt spid="36"/>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16"/>
                                        </p:tgtEl>
                                        <p:attrNameLst>
                                          <p:attrName>style.visibility</p:attrName>
                                        </p:attrNameLst>
                                      </p:cBhvr>
                                      <p:to>
                                        <p:strVal val="visible"/>
                                      </p:to>
                                    </p:set>
                                    <p:animEffect transition="in" filter="fade">
                                      <p:cBhvr>
                                        <p:cTn id="5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7" grpId="0" animBg="1"/>
      <p:bldP spid="9" grpId="0" animBg="1"/>
      <p:bldP spid="12" grpId="0" animBg="1"/>
      <p:bldP spid="13" grpId="0" animBg="1"/>
      <p:bldP spid="15" grpId="0" animBg="1"/>
      <p:bldP spid="16" grpId="0" animBg="1"/>
      <p:bldP spid="34" grpId="0" animBg="1"/>
      <p:bldP spid="35" grpId="0" animBg="1"/>
      <p:bldP spid="36" grpId="0" animBg="1"/>
      <p:bldP spid="37" grpId="0" animBg="1"/>
      <p:bldP spid="3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0" y="176563"/>
            <a:ext cx="7886700" cy="507713"/>
          </a:xfrm>
        </p:spPr>
        <p:txBody>
          <a:bodyPr>
            <a:normAutofit fontScale="90000"/>
          </a:bodyPr>
          <a:lstStyle/>
          <a:p>
            <a:r>
              <a:rPr lang="en-US" dirty="0" smtClean="0"/>
              <a:t>A variety of factors contribute to functional impairment </a:t>
            </a:r>
            <a:br>
              <a:rPr lang="en-US" dirty="0" smtClean="0"/>
            </a:br>
            <a:r>
              <a:rPr lang="en-US" dirty="0" smtClean="0"/>
              <a:t>in patients with schizophrenia</a:t>
            </a:r>
            <a:endParaRPr lang="en-US" dirty="0"/>
          </a:p>
        </p:txBody>
      </p:sp>
      <p:sp>
        <p:nvSpPr>
          <p:cNvPr id="19" name="Text Placeholder 18"/>
          <p:cNvSpPr>
            <a:spLocks noGrp="1"/>
          </p:cNvSpPr>
          <p:nvPr>
            <p:ph type="body" sz="quarter" idx="13"/>
          </p:nvPr>
        </p:nvSpPr>
        <p:spPr/>
        <p:txBody>
          <a:bodyPr/>
          <a:lstStyle/>
          <a:p>
            <a:r>
              <a:rPr lang="en-US" dirty="0" smtClean="0">
                <a:solidFill>
                  <a:schemeClr val="tx2"/>
                </a:solidFill>
              </a:rPr>
              <a:t>Harvey PD, </a:t>
            </a:r>
            <a:r>
              <a:rPr lang="en-US" dirty="0" err="1" smtClean="0">
                <a:solidFill>
                  <a:schemeClr val="tx2"/>
                </a:solidFill>
              </a:rPr>
              <a:t>Strassnig</a:t>
            </a:r>
            <a:r>
              <a:rPr lang="en-US" dirty="0" smtClean="0">
                <a:solidFill>
                  <a:schemeClr val="tx2"/>
                </a:solidFill>
              </a:rPr>
              <a:t> M. </a:t>
            </a:r>
            <a:r>
              <a:rPr lang="en-US" i="1" dirty="0" smtClean="0">
                <a:solidFill>
                  <a:schemeClr val="tx2"/>
                </a:solidFill>
              </a:rPr>
              <a:t>World Psychiatry.</a:t>
            </a:r>
            <a:r>
              <a:rPr lang="en-US" dirty="0" smtClean="0">
                <a:solidFill>
                  <a:schemeClr val="tx2"/>
                </a:solidFill>
              </a:rPr>
              <a:t> 2012;11:73–79. </a:t>
            </a:r>
            <a:endParaRPr lang="en-US" dirty="0">
              <a:solidFill>
                <a:schemeClr val="tx2"/>
              </a:solidFill>
            </a:endParaRPr>
          </a:p>
        </p:txBody>
      </p:sp>
      <p:sp>
        <p:nvSpPr>
          <p:cNvPr id="58" name="Oval 57"/>
          <p:cNvSpPr/>
          <p:nvPr/>
        </p:nvSpPr>
        <p:spPr>
          <a:xfrm>
            <a:off x="3486152" y="2180822"/>
            <a:ext cx="2128125" cy="2703155"/>
          </a:xfrm>
          <a:prstGeom prst="ellipse">
            <a:avLst/>
          </a:prstGeom>
          <a:solidFill>
            <a:schemeClr val="accent2"/>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defTabSz="914354"/>
            <a:r>
              <a:rPr lang="en-US" sz="2800" b="1" dirty="0">
                <a:solidFill>
                  <a:prstClr val="white"/>
                </a:solidFill>
                <a:latin typeface="Arial" charset="0"/>
                <a:ea typeface="Arial" charset="0"/>
                <a:cs typeface="Arial" charset="0"/>
              </a:rPr>
              <a:t>Everyday functional disability</a:t>
            </a:r>
          </a:p>
        </p:txBody>
      </p:sp>
      <p:sp>
        <p:nvSpPr>
          <p:cNvPr id="64" name="Oval 63"/>
          <p:cNvSpPr/>
          <p:nvPr/>
        </p:nvSpPr>
        <p:spPr>
          <a:xfrm>
            <a:off x="4879296" y="1003051"/>
            <a:ext cx="1635804" cy="1037823"/>
          </a:xfrm>
          <a:prstGeom prst="ellipse">
            <a:avLst/>
          </a:prstGeom>
          <a:solidFill>
            <a:schemeClr val="accent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defTabSz="914354"/>
            <a:r>
              <a:rPr lang="en-US" sz="1600" b="1" dirty="0">
                <a:solidFill>
                  <a:prstClr val="white"/>
                </a:solidFill>
                <a:latin typeface="Arial" charset="0"/>
                <a:ea typeface="Arial" charset="0"/>
                <a:cs typeface="Arial" charset="0"/>
              </a:rPr>
              <a:t>Symptoms</a:t>
            </a:r>
            <a:r>
              <a:rPr lang="en-US" sz="1900" b="1" dirty="0">
                <a:solidFill>
                  <a:srgbClr val="FF0000"/>
                </a:solidFill>
                <a:latin typeface="Arial" charset="0"/>
                <a:ea typeface="Arial" charset="0"/>
                <a:cs typeface="Arial" charset="0"/>
              </a:rPr>
              <a:t> </a:t>
            </a:r>
            <a:r>
              <a:rPr lang="en-US" sz="1500" dirty="0">
                <a:solidFill>
                  <a:srgbClr val="FFFFFF"/>
                </a:solidFill>
                <a:latin typeface="Arial" charset="0"/>
                <a:ea typeface="Arial" charset="0"/>
                <a:cs typeface="Arial" charset="0"/>
              </a:rPr>
              <a:t>(including depression)</a:t>
            </a:r>
          </a:p>
        </p:txBody>
      </p:sp>
      <p:sp>
        <p:nvSpPr>
          <p:cNvPr id="65" name="Oval 64"/>
          <p:cNvSpPr/>
          <p:nvPr/>
        </p:nvSpPr>
        <p:spPr>
          <a:xfrm>
            <a:off x="6016678" y="4309952"/>
            <a:ext cx="1578395" cy="1060855"/>
          </a:xfrm>
          <a:prstGeom prst="ellipse">
            <a:avLst/>
          </a:prstGeom>
          <a:solidFill>
            <a:schemeClr val="accent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defTabSz="914354"/>
            <a:r>
              <a:rPr lang="en-US" sz="1600" b="1" dirty="0">
                <a:solidFill>
                  <a:prstClr val="white"/>
                </a:solidFill>
                <a:latin typeface="Arial" charset="0"/>
                <a:ea typeface="Arial" charset="0"/>
                <a:cs typeface="Arial" charset="0"/>
              </a:rPr>
              <a:t>Social cognition</a:t>
            </a:r>
          </a:p>
        </p:txBody>
      </p:sp>
      <p:sp>
        <p:nvSpPr>
          <p:cNvPr id="66" name="Oval 65"/>
          <p:cNvSpPr/>
          <p:nvPr/>
        </p:nvSpPr>
        <p:spPr>
          <a:xfrm>
            <a:off x="4866285" y="5189648"/>
            <a:ext cx="1578395" cy="1060855"/>
          </a:xfrm>
          <a:prstGeom prst="ellipse">
            <a:avLst/>
          </a:prstGeom>
          <a:solidFill>
            <a:schemeClr val="accent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lIns="18000" tIns="45718" rIns="18000" bIns="45718" rtlCol="0" anchor="ctr"/>
          <a:lstStyle/>
          <a:p>
            <a:pPr algn="ctr" defTabSz="914354"/>
            <a:r>
              <a:rPr lang="en-US" sz="1600" b="1" dirty="0">
                <a:solidFill>
                  <a:prstClr val="white"/>
                </a:solidFill>
                <a:latin typeface="Arial" charset="0"/>
                <a:ea typeface="Arial" charset="0"/>
                <a:cs typeface="Arial" charset="0"/>
              </a:rPr>
              <a:t>Environmental</a:t>
            </a:r>
            <a:r>
              <a:rPr lang="en-US" sz="1900" b="1" dirty="0">
                <a:solidFill>
                  <a:prstClr val="white"/>
                </a:solidFill>
                <a:latin typeface="Arial" charset="0"/>
                <a:ea typeface="Arial" charset="0"/>
                <a:cs typeface="Arial" charset="0"/>
              </a:rPr>
              <a:t> factors</a:t>
            </a:r>
          </a:p>
        </p:txBody>
      </p:sp>
      <p:cxnSp>
        <p:nvCxnSpPr>
          <p:cNvPr id="10" name="Straight Arrow Connector 9"/>
          <p:cNvCxnSpPr/>
          <p:nvPr/>
        </p:nvCxnSpPr>
        <p:spPr>
          <a:xfrm flipH="1">
            <a:off x="4972052" y="1939878"/>
            <a:ext cx="213113" cy="346124"/>
          </a:xfrm>
          <a:prstGeom prst="straightConnector1">
            <a:avLst/>
          </a:prstGeom>
          <a:ln w="381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65" idx="2"/>
            <a:endCxn id="58" idx="5"/>
          </p:cNvCxnSpPr>
          <p:nvPr/>
        </p:nvCxnSpPr>
        <p:spPr>
          <a:xfrm flipH="1" flipV="1">
            <a:off x="5302621" y="4488110"/>
            <a:ext cx="714056" cy="352268"/>
          </a:xfrm>
          <a:prstGeom prst="straightConnector1">
            <a:avLst/>
          </a:prstGeom>
          <a:ln w="381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79" idx="7"/>
            <a:endCxn id="58" idx="3"/>
          </p:cNvCxnSpPr>
          <p:nvPr/>
        </p:nvCxnSpPr>
        <p:spPr>
          <a:xfrm flipV="1">
            <a:off x="3549686" y="4488113"/>
            <a:ext cx="248123" cy="125697"/>
          </a:xfrm>
          <a:prstGeom prst="straightConnector1">
            <a:avLst/>
          </a:prstGeom>
          <a:ln w="28575">
            <a:solidFill>
              <a:schemeClr val="accent5"/>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9" name="Oval 78"/>
          <p:cNvSpPr/>
          <p:nvPr/>
        </p:nvSpPr>
        <p:spPr>
          <a:xfrm>
            <a:off x="2343151" y="4489269"/>
            <a:ext cx="1413542" cy="850387"/>
          </a:xfrm>
          <a:prstGeom prst="ellipse">
            <a:avLst/>
          </a:prstGeom>
          <a:solidFill>
            <a:schemeClr val="accent6"/>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lIns="35998" tIns="45718" rIns="35998" bIns="45718" rtlCol="0" anchor="ctr"/>
          <a:lstStyle/>
          <a:p>
            <a:pPr algn="ctr" defTabSz="914354"/>
            <a:r>
              <a:rPr lang="en-US" sz="1600" b="1" dirty="0">
                <a:solidFill>
                  <a:prstClr val="white"/>
                </a:solidFill>
                <a:latin typeface="Arial" charset="0"/>
                <a:ea typeface="Arial" charset="0"/>
                <a:cs typeface="Arial" charset="0"/>
              </a:rPr>
              <a:t>Cognitive performance</a:t>
            </a:r>
          </a:p>
        </p:txBody>
      </p:sp>
      <p:sp>
        <p:nvSpPr>
          <p:cNvPr id="80" name="Oval 79"/>
          <p:cNvSpPr/>
          <p:nvPr/>
        </p:nvSpPr>
        <p:spPr>
          <a:xfrm>
            <a:off x="2343151" y="1534661"/>
            <a:ext cx="1413542" cy="835835"/>
          </a:xfrm>
          <a:prstGeom prst="ellipse">
            <a:avLst/>
          </a:prstGeom>
          <a:solidFill>
            <a:schemeClr val="accent6"/>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defTabSz="914354"/>
            <a:r>
              <a:rPr lang="en-US" sz="1600" b="1" dirty="0">
                <a:solidFill>
                  <a:prstClr val="white"/>
                </a:solidFill>
                <a:latin typeface="Arial" charset="0"/>
                <a:ea typeface="Arial" charset="0"/>
                <a:cs typeface="Arial" charset="0"/>
              </a:rPr>
              <a:t>Functional capacity</a:t>
            </a:r>
          </a:p>
        </p:txBody>
      </p:sp>
      <p:sp>
        <p:nvSpPr>
          <p:cNvPr id="81" name="Oval 80"/>
          <p:cNvSpPr/>
          <p:nvPr/>
        </p:nvSpPr>
        <p:spPr>
          <a:xfrm>
            <a:off x="1357314" y="2826100"/>
            <a:ext cx="1584947" cy="1110847"/>
          </a:xfrm>
          <a:prstGeom prst="ellipse">
            <a:avLst/>
          </a:prstGeom>
          <a:solidFill>
            <a:schemeClr val="accent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lIns="35998" tIns="45718" rIns="35998" bIns="45718" rtlCol="0" anchor="ctr"/>
          <a:lstStyle/>
          <a:p>
            <a:pPr algn="ctr" defTabSz="914354"/>
            <a:r>
              <a:rPr lang="en-US" sz="1600" b="1" dirty="0">
                <a:solidFill>
                  <a:prstClr val="white"/>
                </a:solidFill>
                <a:latin typeface="Arial" charset="0"/>
                <a:ea typeface="Arial" charset="0"/>
                <a:cs typeface="Arial" charset="0"/>
              </a:rPr>
              <a:t>Demographic factors</a:t>
            </a:r>
          </a:p>
        </p:txBody>
      </p:sp>
      <p:cxnSp>
        <p:nvCxnSpPr>
          <p:cNvPr id="25" name="Straight Arrow Connector 24"/>
          <p:cNvCxnSpPr>
            <a:stCxn id="79" idx="0"/>
            <a:endCxn id="80" idx="4"/>
          </p:cNvCxnSpPr>
          <p:nvPr/>
        </p:nvCxnSpPr>
        <p:spPr>
          <a:xfrm flipV="1">
            <a:off x="3049922" y="2370493"/>
            <a:ext cx="0" cy="2118776"/>
          </a:xfrm>
          <a:prstGeom prst="straightConnector1">
            <a:avLst/>
          </a:prstGeom>
          <a:ln w="38100">
            <a:solidFill>
              <a:schemeClr val="accent5"/>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endCxn id="80" idx="3"/>
          </p:cNvCxnSpPr>
          <p:nvPr/>
        </p:nvCxnSpPr>
        <p:spPr>
          <a:xfrm flipV="1">
            <a:off x="2138471" y="2248088"/>
            <a:ext cx="411687" cy="596392"/>
          </a:xfrm>
          <a:prstGeom prst="straightConnector1">
            <a:avLst/>
          </a:prstGeom>
          <a:ln w="28575">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H="1" flipV="1">
            <a:off x="4893472" y="4829180"/>
            <a:ext cx="282169" cy="513111"/>
          </a:xfrm>
          <a:prstGeom prst="straightConnector1">
            <a:avLst/>
          </a:prstGeom>
          <a:ln w="381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endCxn id="79" idx="1"/>
          </p:cNvCxnSpPr>
          <p:nvPr/>
        </p:nvCxnSpPr>
        <p:spPr>
          <a:xfrm>
            <a:off x="2085012" y="3962486"/>
            <a:ext cx="465149" cy="651323"/>
          </a:xfrm>
          <a:prstGeom prst="straightConnector1">
            <a:avLst/>
          </a:prstGeom>
          <a:ln w="28575">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a:endCxn id="58" idx="1"/>
          </p:cNvCxnSpPr>
          <p:nvPr/>
        </p:nvCxnSpPr>
        <p:spPr>
          <a:xfrm>
            <a:off x="3552013" y="2300871"/>
            <a:ext cx="245793" cy="275820"/>
          </a:xfrm>
          <a:prstGeom prst="straightConnector1">
            <a:avLst/>
          </a:prstGeom>
          <a:ln w="38100">
            <a:solidFill>
              <a:schemeClr val="accent5"/>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6" name="Oval 25"/>
          <p:cNvSpPr/>
          <p:nvPr/>
        </p:nvSpPr>
        <p:spPr>
          <a:xfrm>
            <a:off x="6217392" y="1760590"/>
            <a:ext cx="1578395" cy="1065507"/>
          </a:xfrm>
          <a:prstGeom prst="ellipse">
            <a:avLst/>
          </a:prstGeom>
          <a:solidFill>
            <a:schemeClr val="accent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defTabSz="914354"/>
            <a:r>
              <a:rPr lang="en-US" sz="1600" b="1" dirty="0">
                <a:solidFill>
                  <a:prstClr val="white"/>
                </a:solidFill>
                <a:latin typeface="Arial" charset="0"/>
                <a:ea typeface="Arial" charset="0"/>
                <a:cs typeface="Arial" charset="0"/>
              </a:rPr>
              <a:t>Medication side effects</a:t>
            </a:r>
          </a:p>
        </p:txBody>
      </p:sp>
      <p:cxnSp>
        <p:nvCxnSpPr>
          <p:cNvPr id="27" name="Straight Arrow Connector 26"/>
          <p:cNvCxnSpPr>
            <a:stCxn id="26" idx="2"/>
            <a:endCxn id="58" idx="7"/>
          </p:cNvCxnSpPr>
          <p:nvPr/>
        </p:nvCxnSpPr>
        <p:spPr>
          <a:xfrm flipH="1">
            <a:off x="5302620" y="2293343"/>
            <a:ext cx="914770" cy="283348"/>
          </a:xfrm>
          <a:prstGeom prst="straightConnector1">
            <a:avLst/>
          </a:prstGeom>
          <a:ln w="381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1" name="Text Placeholder 18"/>
          <p:cNvSpPr txBox="1">
            <a:spLocks/>
          </p:cNvSpPr>
          <p:nvPr/>
        </p:nvSpPr>
        <p:spPr>
          <a:xfrm>
            <a:off x="633675" y="5595666"/>
            <a:ext cx="6172200" cy="432000"/>
          </a:xfrm>
          <a:prstGeom prst="rect">
            <a:avLst/>
          </a:prstGeom>
        </p:spPr>
        <p:txBody>
          <a:bodyPr vert="horz" lIns="0" tIns="35998" rIns="35998" bIns="35998" rtlCol="0" anchor="b">
            <a:noAutofit/>
          </a:bodyPr>
          <a:lstStyle>
            <a:lvl1pPr marL="0" indent="0" algn="l" defTabSz="914400" rtl="0" eaLnBrk="1" latinLnBrk="0" hangingPunct="1">
              <a:spcBef>
                <a:spcPts val="600"/>
              </a:spcBef>
              <a:buClr>
                <a:schemeClr val="accent3"/>
              </a:buClr>
              <a:buSzPct val="100000"/>
              <a:buFont typeface="Arial" panose="020B0604020202020204" pitchFamily="34" charset="0"/>
              <a:buNone/>
              <a:defRPr sz="1100" kern="1200">
                <a:solidFill>
                  <a:schemeClr val="tx1"/>
                </a:solidFill>
                <a:latin typeface="+mn-lt"/>
                <a:ea typeface="+mn-ea"/>
                <a:cs typeface="+mn-cs"/>
              </a:defRPr>
            </a:lvl1pPr>
            <a:lvl2pPr marL="742950" indent="-285750" algn="l" defTabSz="914400" rtl="0" eaLnBrk="1" latinLnBrk="0" hangingPunct="1">
              <a:spcBef>
                <a:spcPct val="20000"/>
              </a:spcBef>
              <a:buClr>
                <a:schemeClr val="accent3"/>
              </a:buClr>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spcBef>
                <a:spcPct val="20000"/>
              </a:spcBef>
              <a:buClr>
                <a:schemeClr val="accent3"/>
              </a:buClr>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spcBef>
                <a:spcPct val="20000"/>
              </a:spcBef>
              <a:buClr>
                <a:schemeClr val="accent3"/>
              </a:buClr>
              <a:buFont typeface="Arial" panose="020B0604020202020204" pitchFamily="34" charset="0"/>
              <a:buChar char="–"/>
              <a:defRPr sz="1200" kern="1200">
                <a:solidFill>
                  <a:schemeClr val="tx1"/>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Clr>
                <a:srgbClr val="B4B4B4"/>
              </a:buClr>
            </a:pPr>
            <a:r>
              <a:rPr lang="en-US" i="1" dirty="0">
                <a:solidFill>
                  <a:srgbClr val="000000"/>
                </a:solidFill>
                <a:latin typeface="Arial" charset="0"/>
                <a:ea typeface="Arial" charset="0"/>
                <a:cs typeface="Arial" charset="0"/>
              </a:rPr>
              <a:t>Figure adapted from Harvey &amp; </a:t>
            </a:r>
            <a:r>
              <a:rPr lang="en-US" i="1" dirty="0" err="1">
                <a:solidFill>
                  <a:srgbClr val="000000"/>
                </a:solidFill>
                <a:latin typeface="Arial" charset="0"/>
                <a:ea typeface="Arial" charset="0"/>
                <a:cs typeface="Arial" charset="0"/>
              </a:rPr>
              <a:t>Strassnig</a:t>
            </a:r>
            <a:r>
              <a:rPr lang="en-US" i="1" dirty="0">
                <a:solidFill>
                  <a:srgbClr val="000000"/>
                </a:solidFill>
                <a:latin typeface="Arial" charset="0"/>
                <a:ea typeface="Arial" charset="0"/>
                <a:cs typeface="Arial" charset="0"/>
              </a:rPr>
              <a:t> (2012)</a:t>
            </a:r>
          </a:p>
        </p:txBody>
      </p:sp>
      <p:sp>
        <p:nvSpPr>
          <p:cNvPr id="22" name="Oval 21"/>
          <p:cNvSpPr/>
          <p:nvPr/>
        </p:nvSpPr>
        <p:spPr>
          <a:xfrm>
            <a:off x="6229353" y="3042060"/>
            <a:ext cx="1578395" cy="1060855"/>
          </a:xfrm>
          <a:prstGeom prst="ellipse">
            <a:avLst/>
          </a:prstGeom>
          <a:solidFill>
            <a:schemeClr val="accent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defTabSz="914354"/>
            <a:r>
              <a:rPr lang="en-US" sz="1600" b="1" dirty="0">
                <a:solidFill>
                  <a:prstClr val="white"/>
                </a:solidFill>
                <a:latin typeface="Arial" charset="0"/>
                <a:ea typeface="Arial" charset="0"/>
                <a:cs typeface="Arial" charset="0"/>
              </a:rPr>
              <a:t>Health status</a:t>
            </a:r>
          </a:p>
        </p:txBody>
      </p:sp>
      <p:cxnSp>
        <p:nvCxnSpPr>
          <p:cNvPr id="23" name="Straight Arrow Connector 22"/>
          <p:cNvCxnSpPr>
            <a:stCxn id="22" idx="2"/>
            <a:endCxn id="58" idx="6"/>
          </p:cNvCxnSpPr>
          <p:nvPr/>
        </p:nvCxnSpPr>
        <p:spPr>
          <a:xfrm flipH="1" flipV="1">
            <a:off x="5614277" y="3532399"/>
            <a:ext cx="615075" cy="40084"/>
          </a:xfrm>
          <a:prstGeom prst="straightConnector1">
            <a:avLst/>
          </a:prstGeom>
          <a:ln w="381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786695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9"/>
                                        </p:tgtEl>
                                        <p:attrNameLst>
                                          <p:attrName>style.visibility</p:attrName>
                                        </p:attrNameLst>
                                      </p:cBhvr>
                                      <p:to>
                                        <p:strVal val="visible"/>
                                      </p:to>
                                    </p:set>
                                    <p:animEffect transition="in" filter="fade">
                                      <p:cBhvr>
                                        <p:cTn id="10" dur="500"/>
                                        <p:tgtEl>
                                          <p:spTgt spid="7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80"/>
                                        </p:tgtEl>
                                        <p:attrNameLst>
                                          <p:attrName>style.visibility</p:attrName>
                                        </p:attrNameLst>
                                      </p:cBhvr>
                                      <p:to>
                                        <p:strVal val="visible"/>
                                      </p:to>
                                    </p:set>
                                    <p:animEffect transition="in" filter="fade">
                                      <p:cBhvr>
                                        <p:cTn id="13" dur="500"/>
                                        <p:tgtEl>
                                          <p:spTgt spid="80"/>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1"/>
                                        </p:tgtEl>
                                        <p:attrNameLst>
                                          <p:attrName>style.visibility</p:attrName>
                                        </p:attrNameLst>
                                      </p:cBhvr>
                                      <p:to>
                                        <p:strVal val="visible"/>
                                      </p:to>
                                    </p:set>
                                    <p:animEffect transition="in" filter="fade">
                                      <p:cBhvr>
                                        <p:cTn id="16" dur="500"/>
                                        <p:tgtEl>
                                          <p:spTgt spid="81"/>
                                        </p:tgtEl>
                                      </p:cBhvr>
                                    </p:animEffect>
                                  </p:childTnLst>
                                </p:cTn>
                              </p:par>
                              <p:par>
                                <p:cTn id="17" presetID="10" presetClass="entr" presetSubtype="0" fill="hold" nodeType="with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fade">
                                      <p:cBhvr>
                                        <p:cTn id="19" dur="500"/>
                                        <p:tgtEl>
                                          <p:spTgt spid="25"/>
                                        </p:tgtEl>
                                      </p:cBhvr>
                                    </p:animEffect>
                                  </p:childTnLst>
                                </p:cTn>
                              </p:par>
                              <p:par>
                                <p:cTn id="20" presetID="10" presetClass="entr" presetSubtype="0" fill="hold" nodeType="with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fade">
                                      <p:cBhvr>
                                        <p:cTn id="22" dur="500"/>
                                        <p:tgtEl>
                                          <p:spTgt spid="28"/>
                                        </p:tgtEl>
                                      </p:cBhvr>
                                    </p:animEffect>
                                  </p:childTnLst>
                                </p:cTn>
                              </p:par>
                              <p:par>
                                <p:cTn id="23" presetID="10" presetClass="entr" presetSubtype="0" fill="hold" nodeType="withEffect">
                                  <p:stCondLst>
                                    <p:cond delay="0"/>
                                  </p:stCondLst>
                                  <p:childTnLst>
                                    <p:set>
                                      <p:cBhvr>
                                        <p:cTn id="24" dur="1" fill="hold">
                                          <p:stCondLst>
                                            <p:cond delay="0"/>
                                          </p:stCondLst>
                                        </p:cTn>
                                        <p:tgtEl>
                                          <p:spTgt spid="36"/>
                                        </p:tgtEl>
                                        <p:attrNameLst>
                                          <p:attrName>style.visibility</p:attrName>
                                        </p:attrNameLst>
                                      </p:cBhvr>
                                      <p:to>
                                        <p:strVal val="visible"/>
                                      </p:to>
                                    </p:set>
                                    <p:animEffect transition="in" filter="fade">
                                      <p:cBhvr>
                                        <p:cTn id="25" dur="500"/>
                                        <p:tgtEl>
                                          <p:spTgt spid="36"/>
                                        </p:tgtEl>
                                      </p:cBhvr>
                                    </p:animEffect>
                                  </p:childTnLst>
                                </p:cTn>
                              </p:par>
                              <p:par>
                                <p:cTn id="26" presetID="10" presetClass="entr" presetSubtype="0" fill="hold" nodeType="withEffect">
                                  <p:stCondLst>
                                    <p:cond delay="0"/>
                                  </p:stCondLst>
                                  <p:childTnLst>
                                    <p:set>
                                      <p:cBhvr>
                                        <p:cTn id="27" dur="1" fill="hold">
                                          <p:stCondLst>
                                            <p:cond delay="0"/>
                                          </p:stCondLst>
                                        </p:cTn>
                                        <p:tgtEl>
                                          <p:spTgt spid="48"/>
                                        </p:tgtEl>
                                        <p:attrNameLst>
                                          <p:attrName>style.visibility</p:attrName>
                                        </p:attrNameLst>
                                      </p:cBhvr>
                                      <p:to>
                                        <p:strVal val="visible"/>
                                      </p:to>
                                    </p:set>
                                    <p:animEffect transition="in" filter="fade">
                                      <p:cBhvr>
                                        <p:cTn id="28" dur="500"/>
                                        <p:tgtEl>
                                          <p:spTgt spid="48"/>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64"/>
                                        </p:tgtEl>
                                        <p:attrNameLst>
                                          <p:attrName>style.visibility</p:attrName>
                                        </p:attrNameLst>
                                      </p:cBhvr>
                                      <p:to>
                                        <p:strVal val="visible"/>
                                      </p:to>
                                    </p:set>
                                    <p:animEffect transition="in" filter="fade">
                                      <p:cBhvr>
                                        <p:cTn id="33" dur="500"/>
                                        <p:tgtEl>
                                          <p:spTgt spid="64"/>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65"/>
                                        </p:tgtEl>
                                        <p:attrNameLst>
                                          <p:attrName>style.visibility</p:attrName>
                                        </p:attrNameLst>
                                      </p:cBhvr>
                                      <p:to>
                                        <p:strVal val="visible"/>
                                      </p:to>
                                    </p:set>
                                    <p:animEffect transition="in" filter="fade">
                                      <p:cBhvr>
                                        <p:cTn id="36" dur="500"/>
                                        <p:tgtEl>
                                          <p:spTgt spid="65"/>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66"/>
                                        </p:tgtEl>
                                        <p:attrNameLst>
                                          <p:attrName>style.visibility</p:attrName>
                                        </p:attrNameLst>
                                      </p:cBhvr>
                                      <p:to>
                                        <p:strVal val="visible"/>
                                      </p:to>
                                    </p:set>
                                    <p:animEffect transition="in" filter="fade">
                                      <p:cBhvr>
                                        <p:cTn id="39" dur="500"/>
                                        <p:tgtEl>
                                          <p:spTgt spid="66"/>
                                        </p:tgtEl>
                                      </p:cBhvr>
                                    </p:animEffect>
                                  </p:childTnLst>
                                </p:cTn>
                              </p:par>
                              <p:par>
                                <p:cTn id="40" presetID="10" presetClass="entr" presetSubtype="0" fill="hold" nodeType="with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fade">
                                      <p:cBhvr>
                                        <p:cTn id="42" dur="500"/>
                                        <p:tgtEl>
                                          <p:spTgt spid="10"/>
                                        </p:tgtEl>
                                      </p:cBhvr>
                                    </p:animEffect>
                                  </p:childTnLst>
                                </p:cTn>
                              </p:par>
                              <p:par>
                                <p:cTn id="43" presetID="10" presetClass="entr" presetSubtype="0" fill="hold" nodeType="with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fade">
                                      <p:cBhvr>
                                        <p:cTn id="45" dur="500"/>
                                        <p:tgtEl>
                                          <p:spTgt spid="14"/>
                                        </p:tgtEl>
                                      </p:cBhvr>
                                    </p:animEffect>
                                  </p:childTnLst>
                                </p:cTn>
                              </p:par>
                              <p:par>
                                <p:cTn id="46" presetID="10" presetClass="entr" presetSubtype="0" fill="hold" nodeType="withEffect">
                                  <p:stCondLst>
                                    <p:cond delay="0"/>
                                  </p:stCondLst>
                                  <p:childTnLst>
                                    <p:set>
                                      <p:cBhvr>
                                        <p:cTn id="47" dur="1" fill="hold">
                                          <p:stCondLst>
                                            <p:cond delay="0"/>
                                          </p:stCondLst>
                                        </p:cTn>
                                        <p:tgtEl>
                                          <p:spTgt spid="33"/>
                                        </p:tgtEl>
                                        <p:attrNameLst>
                                          <p:attrName>style.visibility</p:attrName>
                                        </p:attrNameLst>
                                      </p:cBhvr>
                                      <p:to>
                                        <p:strVal val="visible"/>
                                      </p:to>
                                    </p:set>
                                    <p:animEffect transition="in" filter="fade">
                                      <p:cBhvr>
                                        <p:cTn id="48" dur="500"/>
                                        <p:tgtEl>
                                          <p:spTgt spid="33"/>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26"/>
                                        </p:tgtEl>
                                        <p:attrNameLst>
                                          <p:attrName>style.visibility</p:attrName>
                                        </p:attrNameLst>
                                      </p:cBhvr>
                                      <p:to>
                                        <p:strVal val="visible"/>
                                      </p:to>
                                    </p:set>
                                    <p:animEffect transition="in" filter="fade">
                                      <p:cBhvr>
                                        <p:cTn id="51" dur="500"/>
                                        <p:tgtEl>
                                          <p:spTgt spid="26"/>
                                        </p:tgtEl>
                                      </p:cBhvr>
                                    </p:animEffect>
                                  </p:childTnLst>
                                </p:cTn>
                              </p:par>
                              <p:par>
                                <p:cTn id="52" presetID="10" presetClass="entr" presetSubtype="0" fill="hold" nodeType="withEffect">
                                  <p:stCondLst>
                                    <p:cond delay="0"/>
                                  </p:stCondLst>
                                  <p:childTnLst>
                                    <p:set>
                                      <p:cBhvr>
                                        <p:cTn id="53" dur="1" fill="hold">
                                          <p:stCondLst>
                                            <p:cond delay="0"/>
                                          </p:stCondLst>
                                        </p:cTn>
                                        <p:tgtEl>
                                          <p:spTgt spid="27"/>
                                        </p:tgtEl>
                                        <p:attrNameLst>
                                          <p:attrName>style.visibility</p:attrName>
                                        </p:attrNameLst>
                                      </p:cBhvr>
                                      <p:to>
                                        <p:strVal val="visible"/>
                                      </p:to>
                                    </p:set>
                                    <p:animEffect transition="in" filter="fade">
                                      <p:cBhvr>
                                        <p:cTn id="54" dur="500"/>
                                        <p:tgtEl>
                                          <p:spTgt spid="27"/>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22"/>
                                        </p:tgtEl>
                                        <p:attrNameLst>
                                          <p:attrName>style.visibility</p:attrName>
                                        </p:attrNameLst>
                                      </p:cBhvr>
                                      <p:to>
                                        <p:strVal val="visible"/>
                                      </p:to>
                                    </p:set>
                                    <p:animEffect transition="in" filter="fade">
                                      <p:cBhvr>
                                        <p:cTn id="57" dur="500"/>
                                        <p:tgtEl>
                                          <p:spTgt spid="22"/>
                                        </p:tgtEl>
                                      </p:cBhvr>
                                    </p:animEffect>
                                  </p:childTnLst>
                                </p:cTn>
                              </p:par>
                              <p:par>
                                <p:cTn id="58" presetID="10" presetClass="entr" presetSubtype="0" fill="hold" nodeType="withEffect">
                                  <p:stCondLst>
                                    <p:cond delay="0"/>
                                  </p:stCondLst>
                                  <p:childTnLst>
                                    <p:set>
                                      <p:cBhvr>
                                        <p:cTn id="59" dur="1" fill="hold">
                                          <p:stCondLst>
                                            <p:cond delay="0"/>
                                          </p:stCondLst>
                                        </p:cTn>
                                        <p:tgtEl>
                                          <p:spTgt spid="23"/>
                                        </p:tgtEl>
                                        <p:attrNameLst>
                                          <p:attrName>style.visibility</p:attrName>
                                        </p:attrNameLst>
                                      </p:cBhvr>
                                      <p:to>
                                        <p:strVal val="visible"/>
                                      </p:to>
                                    </p:set>
                                    <p:animEffect transition="in" filter="fade">
                                      <p:cBhvr>
                                        <p:cTn id="60"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animBg="1"/>
      <p:bldP spid="65" grpId="0" animBg="1"/>
      <p:bldP spid="66" grpId="0" animBg="1"/>
      <p:bldP spid="79" grpId="0" animBg="1"/>
      <p:bldP spid="80" grpId="0" animBg="1"/>
      <p:bldP spid="81" grpId="0" animBg="1"/>
      <p:bldP spid="26" grpId="0" animBg="1"/>
      <p:bldP spid="2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How to diagnose schizophrenia</a:t>
            </a:r>
            <a:endParaRPr lang="en-US" dirty="0"/>
          </a:p>
        </p:txBody>
      </p:sp>
      <p:sp>
        <p:nvSpPr>
          <p:cNvPr id="3" name="Content Placeholder 2"/>
          <p:cNvSpPr>
            <a:spLocks noGrp="1"/>
          </p:cNvSpPr>
          <p:nvPr>
            <p:ph idx="1"/>
          </p:nvPr>
        </p:nvSpPr>
        <p:spPr/>
        <p:txBody>
          <a:bodyPr/>
          <a:lstStyle/>
          <a:p>
            <a:pPr>
              <a:lnSpc>
                <a:spcPct val="70000"/>
              </a:lnSpc>
            </a:pPr>
            <a:r>
              <a:rPr lang="en-US" altLang="en-US" sz="2400" dirty="0"/>
              <a:t>No laboratory test available</a:t>
            </a:r>
          </a:p>
          <a:p>
            <a:pPr marL="658654" lvl="1">
              <a:lnSpc>
                <a:spcPct val="70000"/>
              </a:lnSpc>
            </a:pPr>
            <a:r>
              <a:rPr lang="en-US" altLang="en-US" sz="2400" dirty="0"/>
              <a:t>No disease-</a:t>
            </a:r>
            <a:r>
              <a:rPr lang="en-US" altLang="en-US" sz="2400" u="sng" dirty="0"/>
              <a:t>specific</a:t>
            </a:r>
            <a:r>
              <a:rPr lang="en-US" altLang="en-US" sz="2400" dirty="0"/>
              <a:t> biomarkers (genetic, imaging, neurophysiology)</a:t>
            </a:r>
            <a:br>
              <a:rPr lang="en-US" altLang="en-US" sz="2400" dirty="0"/>
            </a:br>
            <a:endParaRPr lang="en-US" altLang="en-US" sz="2400" dirty="0"/>
          </a:p>
          <a:p>
            <a:pPr>
              <a:lnSpc>
                <a:spcPct val="70000"/>
              </a:lnSpc>
            </a:pPr>
            <a:r>
              <a:rPr lang="en-US" altLang="en-US" sz="2400" dirty="0"/>
              <a:t>Based on psychiatric history and mental state evaluation</a:t>
            </a:r>
            <a:br>
              <a:rPr lang="en-US" altLang="en-US" sz="2400" dirty="0"/>
            </a:br>
            <a:endParaRPr lang="en-US" altLang="en-US" sz="2400" dirty="0"/>
          </a:p>
          <a:p>
            <a:pPr>
              <a:lnSpc>
                <a:spcPct val="70000"/>
              </a:lnSpc>
            </a:pPr>
            <a:r>
              <a:rPr lang="en-US" altLang="en-US" sz="2400" dirty="0"/>
              <a:t>Positive diagnosis requires:</a:t>
            </a:r>
          </a:p>
          <a:p>
            <a:pPr marL="658654" lvl="1">
              <a:lnSpc>
                <a:spcPct val="70000"/>
              </a:lnSpc>
            </a:pPr>
            <a:r>
              <a:rPr lang="en-US" altLang="en-US" sz="2400" dirty="0"/>
              <a:t>clear evidence of psychosis in mental state examination</a:t>
            </a:r>
          </a:p>
          <a:p>
            <a:pPr marL="658654" lvl="1">
              <a:lnSpc>
                <a:spcPct val="70000"/>
              </a:lnSpc>
            </a:pPr>
            <a:r>
              <a:rPr lang="en-US" altLang="en-US" sz="2400" dirty="0"/>
              <a:t>absence of prominent affective symptoms</a:t>
            </a:r>
          </a:p>
          <a:p>
            <a:pPr marL="658654" lvl="1">
              <a:lnSpc>
                <a:spcPct val="70000"/>
              </a:lnSpc>
            </a:pPr>
            <a:r>
              <a:rPr lang="en-US" altLang="en-US" sz="2400" dirty="0"/>
              <a:t>minimum duration of illness</a:t>
            </a:r>
          </a:p>
          <a:p>
            <a:pPr marL="658654" lvl="1">
              <a:lnSpc>
                <a:spcPct val="70000"/>
              </a:lnSpc>
            </a:pPr>
            <a:r>
              <a:rPr lang="en-US" altLang="en-US" sz="2400" dirty="0"/>
              <a:t>exclusion of other disorders that may mimic schizophrenia</a:t>
            </a:r>
          </a:p>
          <a:p>
            <a:pPr marL="1064419" lvl="2">
              <a:lnSpc>
                <a:spcPct val="70000"/>
              </a:lnSpc>
              <a:buClr>
                <a:srgbClr val="BA005C"/>
              </a:buClr>
            </a:pPr>
            <a:r>
              <a:rPr lang="en-US" altLang="en-US" dirty="0"/>
              <a:t>medical &amp; neurological diseases</a:t>
            </a:r>
          </a:p>
          <a:p>
            <a:pPr marL="1064419" lvl="2">
              <a:lnSpc>
                <a:spcPct val="70000"/>
              </a:lnSpc>
              <a:buClr>
                <a:srgbClr val="BA005C"/>
              </a:buClr>
            </a:pPr>
            <a:r>
              <a:rPr lang="en-US" altLang="en-US" dirty="0"/>
              <a:t>other psychiatric disorders</a:t>
            </a:r>
          </a:p>
          <a:p>
            <a:endParaRPr lang="en-US" dirty="0"/>
          </a:p>
        </p:txBody>
      </p:sp>
    </p:spTree>
    <p:extLst>
      <p:ext uri="{BB962C8B-B14F-4D97-AF65-F5344CB8AC3E}">
        <p14:creationId xmlns:p14="http://schemas.microsoft.com/office/powerpoint/2010/main" val="6775533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err="1" smtClean="0"/>
              <a:t>Schizophrenia</a:t>
            </a:r>
            <a:r>
              <a:rPr lang="da-DK" dirty="0" smtClean="0"/>
              <a:t> in </a:t>
            </a:r>
            <a:r>
              <a:rPr lang="da-DK" dirty="0" err="1" smtClean="0"/>
              <a:t>Diagnostic</a:t>
            </a:r>
            <a:r>
              <a:rPr lang="da-DK" dirty="0" smtClean="0"/>
              <a:t> Manuals</a:t>
            </a:r>
            <a:endParaRPr lang="en-US" dirty="0"/>
          </a:p>
        </p:txBody>
      </p:sp>
      <p:pic>
        <p:nvPicPr>
          <p:cNvPr id="7" name="Picture 6"/>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494288" y="1627450"/>
            <a:ext cx="2119325" cy="3306199"/>
          </a:xfrm>
          <a:prstGeom prst="rect">
            <a:avLst/>
          </a:prstGeom>
          <a:effectLst>
            <a:outerShdw blurRad="114300" dist="38100" dir="2700000" sx="101000" sy="101000" algn="tl" rotWithShape="0">
              <a:prstClr val="black">
                <a:alpha val="60000"/>
              </a:prstClr>
            </a:outerShdw>
          </a:effectLst>
        </p:spPr>
      </p:pic>
      <p:pic>
        <p:nvPicPr>
          <p:cNvPr id="5" name="Picture 2" descr="http://www.psychiatry.org/Image%20Library/Publications/DSM-5_3D.gif">
            <a:hlinkClick r:id="rId4"/>
          </p:cNvPr>
          <p:cNvPicPr>
            <a:picLocks noChangeAspect="1" noChangeArrowheads="1"/>
          </p:cNvPicPr>
          <p:nvPr/>
        </p:nvPicPr>
        <p:blipFill>
          <a:blip r:embed="rId5" cstate="screen">
            <a:extLst>
              <a:ext uri="{28A0092B-C50C-407E-A947-70E740481C1C}">
                <a14:useLocalDpi xmlns:a14="http://schemas.microsoft.com/office/drawing/2010/main" val="0"/>
              </a:ext>
            </a:extLst>
          </a:blip>
          <a:stretch>
            <a:fillRect/>
          </a:stretch>
        </p:blipFill>
        <p:spPr bwMode="auto">
          <a:xfrm>
            <a:off x="6761374" y="1770518"/>
            <a:ext cx="1657350" cy="3020060"/>
          </a:xfrm>
          <a:prstGeom prst="rect">
            <a:avLst/>
          </a:prstGeom>
          <a:noFill/>
          <a:ln>
            <a:noFill/>
          </a:ln>
          <a:effectLst>
            <a:outerShdw blurRad="114300" dist="38100" dir="2700000" sx="101000" sy="101000" algn="tl" rotWithShape="0">
              <a:prstClr val="black">
                <a:alpha val="60000"/>
              </a:prstClr>
            </a:outerShdw>
          </a:effectLst>
          <a:extLst>
            <a:ext uri="{909E8E84-426E-40DD-AFC4-6F175D3DCCD1}">
              <a14:hiddenFill xmlns:a14="http://schemas.microsoft.com/office/drawing/2010/main">
                <a:solidFill>
                  <a:srgbClr val="FFFFFF"/>
                </a:solidFill>
              </a14:hiddenFill>
            </a:ext>
          </a:extLst>
        </p:spPr>
      </p:pic>
      <p:sp>
        <p:nvSpPr>
          <p:cNvPr id="6" name="Rectangle 5"/>
          <p:cNvSpPr/>
          <p:nvPr/>
        </p:nvSpPr>
        <p:spPr>
          <a:xfrm>
            <a:off x="480347" y="4933648"/>
            <a:ext cx="2147207" cy="646331"/>
          </a:xfrm>
          <a:prstGeom prst="rect">
            <a:avLst/>
          </a:prstGeom>
        </p:spPr>
        <p:txBody>
          <a:bodyPr wrap="square">
            <a:spAutoFit/>
          </a:bodyPr>
          <a:lstStyle/>
          <a:p>
            <a:r>
              <a:rPr lang="en-US" sz="1200" dirty="0" smtClean="0">
                <a:latin typeface="Arial" panose="020B0604020202020204" pitchFamily="34" charset="0"/>
                <a:cs typeface="Arial" panose="020B0604020202020204" pitchFamily="34" charset="0"/>
              </a:rPr>
              <a:t>DSM-IV, </a:t>
            </a:r>
            <a:r>
              <a:rPr lang="en-US" sz="1200" dirty="0">
                <a:latin typeface="Arial" panose="020B0604020202020204" pitchFamily="34" charset="0"/>
                <a:cs typeface="Arial" panose="020B0604020202020204" pitchFamily="34" charset="0"/>
              </a:rPr>
              <a:t>Diagnostic and Statistical Manual of Mental Disorders, </a:t>
            </a:r>
            <a:r>
              <a:rPr lang="en-US" sz="1200" dirty="0" smtClean="0">
                <a:latin typeface="Arial" panose="020B0604020202020204" pitchFamily="34" charset="0"/>
                <a:cs typeface="Arial" panose="020B0604020202020204" pitchFamily="34" charset="0"/>
              </a:rPr>
              <a:t>4th Edition</a:t>
            </a:r>
            <a:r>
              <a:rPr lang="en-US" sz="1200" baseline="30000" dirty="0" smtClean="0">
                <a:latin typeface="Arial" panose="020B0604020202020204" pitchFamily="34" charset="0"/>
                <a:cs typeface="Arial" panose="020B0604020202020204" pitchFamily="34" charset="0"/>
              </a:rPr>
              <a:t>1</a:t>
            </a:r>
            <a:endParaRPr lang="en-US" sz="1200" baseline="30000" dirty="0">
              <a:latin typeface="Arial" panose="020B0604020202020204" pitchFamily="34" charset="0"/>
              <a:cs typeface="Arial" panose="020B0604020202020204" pitchFamily="34" charset="0"/>
            </a:endParaRPr>
          </a:p>
        </p:txBody>
      </p:sp>
      <p:grpSp>
        <p:nvGrpSpPr>
          <p:cNvPr id="12" name="Group 11"/>
          <p:cNvGrpSpPr/>
          <p:nvPr/>
        </p:nvGrpSpPr>
        <p:grpSpPr>
          <a:xfrm>
            <a:off x="3238766" y="1820694"/>
            <a:ext cx="2668842" cy="2847243"/>
            <a:chOff x="4140250" y="2036137"/>
            <a:chExt cx="3558456" cy="2847243"/>
          </a:xfrm>
          <a:effectLst>
            <a:outerShdw blurRad="114300" dist="38100" dir="2700000" sx="101000" sy="101000" algn="tl" rotWithShape="0">
              <a:prstClr val="black">
                <a:alpha val="60000"/>
              </a:prstClr>
            </a:outerShdw>
          </a:effectLst>
        </p:grpSpPr>
        <p:pic>
          <p:nvPicPr>
            <p:cNvPr id="8" name="Picture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20978962">
              <a:off x="4140250" y="2036137"/>
              <a:ext cx="1976080" cy="2841682"/>
            </a:xfrm>
            <a:prstGeom prst="rect">
              <a:avLst/>
            </a:prstGeom>
          </p:spPr>
        </p:pic>
        <p:pic>
          <p:nvPicPr>
            <p:cNvPr id="9" name="Picture 8"/>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rot="600000">
              <a:off x="5735810" y="2041698"/>
              <a:ext cx="1962896" cy="2841682"/>
            </a:xfrm>
            <a:prstGeom prst="rect">
              <a:avLst/>
            </a:prstGeom>
          </p:spPr>
        </p:pic>
      </p:grpSp>
      <p:sp>
        <p:nvSpPr>
          <p:cNvPr id="10" name="Rectangle 9"/>
          <p:cNvSpPr/>
          <p:nvPr/>
        </p:nvSpPr>
        <p:spPr>
          <a:xfrm>
            <a:off x="3499584" y="4933648"/>
            <a:ext cx="2147207" cy="646331"/>
          </a:xfrm>
          <a:prstGeom prst="rect">
            <a:avLst/>
          </a:prstGeom>
        </p:spPr>
        <p:txBody>
          <a:bodyPr wrap="square">
            <a:spAutoFit/>
          </a:bodyPr>
          <a:lstStyle/>
          <a:p>
            <a:r>
              <a:rPr lang="en-US" sz="1200" dirty="0">
                <a:latin typeface="Arial" panose="020B0604020202020204" pitchFamily="34" charset="0"/>
                <a:cs typeface="Arial" panose="020B0604020202020204" pitchFamily="34" charset="0"/>
              </a:rPr>
              <a:t>WHO. ICD-10 </a:t>
            </a:r>
            <a:r>
              <a:rPr lang="en-US" sz="1200" dirty="0" smtClean="0">
                <a:latin typeface="Arial" panose="020B0604020202020204" pitchFamily="34" charset="0"/>
                <a:cs typeface="Arial" panose="020B0604020202020204" pitchFamily="34" charset="0"/>
              </a:rPr>
              <a:t>Classification of Mental and Behavioral Disorders 1993</a:t>
            </a:r>
            <a:r>
              <a:rPr lang="en-US" sz="1200" baseline="30000" dirty="0" smtClean="0">
                <a:latin typeface="Arial" panose="020B0604020202020204" pitchFamily="34" charset="0"/>
                <a:cs typeface="Arial" panose="020B0604020202020204" pitchFamily="34" charset="0"/>
              </a:rPr>
              <a:t>2</a:t>
            </a:r>
            <a:endParaRPr lang="en-US" sz="1200" baseline="30000" dirty="0">
              <a:latin typeface="Arial" panose="020B0604020202020204" pitchFamily="34" charset="0"/>
              <a:cs typeface="Arial" panose="020B0604020202020204" pitchFamily="34" charset="0"/>
            </a:endParaRPr>
          </a:p>
        </p:txBody>
      </p:sp>
      <p:sp>
        <p:nvSpPr>
          <p:cNvPr id="11" name="Rectangle 10"/>
          <p:cNvSpPr/>
          <p:nvPr/>
        </p:nvSpPr>
        <p:spPr>
          <a:xfrm>
            <a:off x="6516447" y="4933648"/>
            <a:ext cx="2147207" cy="646331"/>
          </a:xfrm>
          <a:prstGeom prst="rect">
            <a:avLst/>
          </a:prstGeom>
        </p:spPr>
        <p:txBody>
          <a:bodyPr wrap="square">
            <a:spAutoFit/>
          </a:bodyPr>
          <a:lstStyle/>
          <a:p>
            <a:r>
              <a:rPr lang="en-US" sz="1200" dirty="0">
                <a:latin typeface="Arial" panose="020B0604020202020204" pitchFamily="34" charset="0"/>
                <a:cs typeface="Arial" panose="020B0604020202020204" pitchFamily="34" charset="0"/>
              </a:rPr>
              <a:t>DSM-5, Diagnostic and Statistical Manual of Mental Disorders, 5th </a:t>
            </a:r>
            <a:r>
              <a:rPr lang="en-US" sz="1200" dirty="0" smtClean="0">
                <a:latin typeface="Arial" panose="020B0604020202020204" pitchFamily="34" charset="0"/>
                <a:cs typeface="Arial" panose="020B0604020202020204" pitchFamily="34" charset="0"/>
              </a:rPr>
              <a:t>Edition</a:t>
            </a:r>
            <a:r>
              <a:rPr lang="en-US" sz="1200" baseline="30000" dirty="0">
                <a:latin typeface="Arial" panose="020B0604020202020204" pitchFamily="34" charset="0"/>
                <a:cs typeface="Arial" panose="020B0604020202020204" pitchFamily="34" charset="0"/>
              </a:rPr>
              <a:t>3</a:t>
            </a:r>
          </a:p>
        </p:txBody>
      </p:sp>
      <p:sp>
        <p:nvSpPr>
          <p:cNvPr id="3" name="Text Placeholder 2"/>
          <p:cNvSpPr>
            <a:spLocks noGrp="1"/>
          </p:cNvSpPr>
          <p:nvPr>
            <p:ph type="body" sz="quarter" idx="14"/>
          </p:nvPr>
        </p:nvSpPr>
        <p:spPr>
          <a:xfrm>
            <a:off x="629035" y="6088829"/>
            <a:ext cx="5373732" cy="492798"/>
          </a:xfrm>
        </p:spPr>
        <p:txBody>
          <a:bodyPr/>
          <a:lstStyle/>
          <a:p>
            <a:r>
              <a:rPr lang="en-US" dirty="0">
                <a:solidFill>
                  <a:schemeClr val="tx2"/>
                </a:solidFill>
              </a:rPr>
              <a:t>(1) American Psychiatric Association. Diagnostic and statistical manual of mental disorders: DSM-IV. 4th edition:  American Psychiatric Association. 1994:866; (2) WHO. ICD-10 Classification .1993. Available from: </a:t>
            </a:r>
            <a:r>
              <a:rPr lang="en-US" dirty="0">
                <a:solidFill>
                  <a:schemeClr val="tx2"/>
                </a:solidFill>
                <a:hlinkClick r:id="rId8" invalidUrl="http://www.who.int/classifications/icd/en/GRNBOOK.pdf. Accessed April 2016"/>
              </a:rPr>
              <a:t>http://www.who.int/classifications/icd/en/GRNBOOK.pdf. Accessed April 2016</a:t>
            </a:r>
            <a:r>
              <a:rPr lang="en-US" dirty="0">
                <a:solidFill>
                  <a:schemeClr val="tx2"/>
                </a:solidFill>
              </a:rPr>
              <a:t>; (3) American Psychiatric Association. Diagnostic and statistical manual of mental disorders 5th edition:  American Psychiatric Association. </a:t>
            </a:r>
            <a:r>
              <a:rPr lang="en-US" dirty="0" smtClean="0">
                <a:solidFill>
                  <a:schemeClr val="tx2"/>
                </a:solidFill>
              </a:rPr>
              <a:t>2013</a:t>
            </a:r>
            <a:endParaRPr lang="en-US" dirty="0">
              <a:solidFill>
                <a:schemeClr val="tx2"/>
              </a:solidFill>
            </a:endParaRPr>
          </a:p>
        </p:txBody>
      </p:sp>
    </p:spTree>
    <p:extLst>
      <p:ext uri="{BB962C8B-B14F-4D97-AF65-F5344CB8AC3E}">
        <p14:creationId xmlns:p14="http://schemas.microsoft.com/office/powerpoint/2010/main" val="36509683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p:nvPr>
        </p:nvSpPr>
        <p:spPr/>
        <p:txBody>
          <a:bodyPr>
            <a:noAutofit/>
          </a:bodyPr>
          <a:lstStyle/>
          <a:p>
            <a:r>
              <a:rPr lang="en-US" sz="3200" dirty="0" smtClean="0"/>
              <a:t>DSM-5 Diagnostic Criteria for Schizophrenia</a:t>
            </a:r>
          </a:p>
        </p:txBody>
      </p:sp>
      <p:sp>
        <p:nvSpPr>
          <p:cNvPr id="15" name="Pladsholder til tekst 14"/>
          <p:cNvSpPr>
            <a:spLocks noGrp="1"/>
          </p:cNvSpPr>
          <p:nvPr>
            <p:ph idx="1"/>
          </p:nvPr>
        </p:nvSpPr>
        <p:spPr>
          <a:xfrm>
            <a:off x="628650" y="1066800"/>
            <a:ext cx="7886700" cy="5257800"/>
          </a:xfrm>
        </p:spPr>
        <p:txBody>
          <a:bodyPr>
            <a:noAutofit/>
          </a:bodyPr>
          <a:lstStyle/>
          <a:p>
            <a:r>
              <a:rPr lang="en-US" altLang="en-US" sz="2800" b="1" dirty="0" smtClean="0"/>
              <a:t>Criteria A</a:t>
            </a:r>
            <a:endParaRPr lang="en-US" altLang="en-US" sz="2800" b="1" dirty="0"/>
          </a:p>
          <a:p>
            <a:pPr marL="457200" lvl="1" indent="0">
              <a:buNone/>
            </a:pPr>
            <a:r>
              <a:rPr lang="en-US" sz="2800" dirty="0" smtClean="0"/>
              <a:t> 2 (or more) of the following, each present for a significant portion of time during a 1-month period (or less if successfully treated). </a:t>
            </a:r>
            <a:br>
              <a:rPr lang="en-US" sz="2800" dirty="0" smtClean="0"/>
            </a:br>
            <a:r>
              <a:rPr lang="en-US" sz="2800" dirty="0" smtClean="0"/>
              <a:t>At least one of these must be 1-3</a:t>
            </a:r>
          </a:p>
          <a:p>
            <a:pPr marL="950913" lvl="2" indent="-342900">
              <a:spcBef>
                <a:spcPts val="0"/>
              </a:spcBef>
              <a:buSzPct val="100000"/>
              <a:buFont typeface="+mj-lt"/>
              <a:buAutoNum type="arabicPeriod"/>
            </a:pPr>
            <a:r>
              <a:rPr lang="en-US" sz="2800" dirty="0" smtClean="0"/>
              <a:t>Delusions</a:t>
            </a:r>
          </a:p>
          <a:p>
            <a:pPr marL="950913" lvl="2" indent="-342900">
              <a:spcBef>
                <a:spcPts val="0"/>
              </a:spcBef>
              <a:buSzPct val="100000"/>
              <a:buFont typeface="+mj-lt"/>
              <a:buAutoNum type="arabicPeriod"/>
            </a:pPr>
            <a:r>
              <a:rPr lang="en-US" sz="2800" dirty="0" smtClean="0"/>
              <a:t>Hallucinations</a:t>
            </a:r>
          </a:p>
          <a:p>
            <a:pPr marL="950913" lvl="2" indent="-342900">
              <a:spcBef>
                <a:spcPts val="0"/>
              </a:spcBef>
              <a:buSzPct val="100000"/>
              <a:buFont typeface="+mj-lt"/>
              <a:buAutoNum type="arabicPeriod"/>
            </a:pPr>
            <a:r>
              <a:rPr lang="en-US" sz="2800" dirty="0" smtClean="0"/>
              <a:t>Disorganized speech (eg, frequent derailment or incoherence)</a:t>
            </a:r>
          </a:p>
          <a:p>
            <a:pPr marL="950913" lvl="2" indent="-342900">
              <a:spcBef>
                <a:spcPts val="0"/>
              </a:spcBef>
              <a:buSzPct val="100000"/>
              <a:buFont typeface="+mj-lt"/>
              <a:buAutoNum type="arabicPeriod"/>
            </a:pPr>
            <a:r>
              <a:rPr lang="en-US" sz="2800" dirty="0" smtClean="0"/>
              <a:t>Grossly disorganized or catatonic behavior</a:t>
            </a:r>
          </a:p>
          <a:p>
            <a:pPr marL="950913" lvl="2" indent="-342900">
              <a:spcBef>
                <a:spcPts val="0"/>
              </a:spcBef>
              <a:buSzPct val="100000"/>
              <a:buFont typeface="+mj-lt"/>
              <a:buAutoNum type="arabicPeriod"/>
            </a:pPr>
            <a:r>
              <a:rPr lang="en-US" sz="2800" dirty="0" smtClean="0"/>
              <a:t>Negative symptoms (ie, diminished emotional expression or avolition)</a:t>
            </a:r>
          </a:p>
          <a:p>
            <a:pPr lvl="1"/>
            <a:endParaRPr lang="en-US" sz="2800" dirty="0" smtClean="0"/>
          </a:p>
          <a:p>
            <a:pPr lvl="3"/>
            <a:endParaRPr lang="en-US" sz="2800" dirty="0" smtClean="0"/>
          </a:p>
          <a:p>
            <a:endParaRPr lang="da-DK" sz="2800" dirty="0"/>
          </a:p>
        </p:txBody>
      </p:sp>
    </p:spTree>
    <p:extLst>
      <p:ext uri="{BB962C8B-B14F-4D97-AF65-F5344CB8AC3E}">
        <p14:creationId xmlns:p14="http://schemas.microsoft.com/office/powerpoint/2010/main" val="2324396360"/>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DSM-5 Diagnostic Criteria for Schizophrenia</a:t>
            </a:r>
          </a:p>
        </p:txBody>
      </p:sp>
      <p:sp>
        <p:nvSpPr>
          <p:cNvPr id="3" name="Content Placeholder 2"/>
          <p:cNvSpPr>
            <a:spLocks noGrp="1"/>
          </p:cNvSpPr>
          <p:nvPr>
            <p:ph idx="1"/>
          </p:nvPr>
        </p:nvSpPr>
        <p:spPr>
          <a:xfrm>
            <a:off x="628650" y="1371602"/>
            <a:ext cx="7886700" cy="4952998"/>
          </a:xfrm>
        </p:spPr>
        <p:txBody>
          <a:bodyPr>
            <a:noAutofit/>
          </a:bodyPr>
          <a:lstStyle/>
          <a:p>
            <a:pPr marL="0" indent="0">
              <a:buNone/>
            </a:pPr>
            <a:r>
              <a:rPr lang="en-US" sz="3200" b="1" dirty="0" smtClean="0"/>
              <a:t>CRITERIA B</a:t>
            </a:r>
            <a:r>
              <a:rPr lang="en-US" sz="3200" b="1" dirty="0"/>
              <a:t>: </a:t>
            </a:r>
            <a:endParaRPr lang="en-US" sz="3200" b="1" dirty="0" smtClean="0"/>
          </a:p>
          <a:p>
            <a:r>
              <a:rPr lang="en-US" sz="3200" dirty="0" smtClean="0"/>
              <a:t>For </a:t>
            </a:r>
            <a:r>
              <a:rPr lang="en-US" sz="3200" dirty="0"/>
              <a:t>a significant portion of time since the onset of the disturbance, level of functioning in 1 or more major areas, such as work, interpersonal relations, or self-care, is markedly below level achieved prior to the onset (or when the onset is in childhood or adolescence, there is failure to achieve expected level of interpersonal, academic, or occupational </a:t>
            </a:r>
            <a:r>
              <a:rPr lang="en-US" sz="3200" dirty="0" smtClean="0"/>
              <a:t>functioning)</a:t>
            </a:r>
            <a:endParaRPr lang="en-US" sz="3200" dirty="0"/>
          </a:p>
        </p:txBody>
      </p:sp>
    </p:spTree>
    <p:extLst>
      <p:ext uri="{BB962C8B-B14F-4D97-AF65-F5344CB8AC3E}">
        <p14:creationId xmlns:p14="http://schemas.microsoft.com/office/powerpoint/2010/main" val="3987885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57200" y="61913"/>
            <a:ext cx="8229600" cy="990600"/>
          </a:xfrm>
        </p:spPr>
        <p:txBody>
          <a:bodyPr/>
          <a:lstStyle/>
          <a:p>
            <a:r>
              <a:rPr lang="en-US" b="1" dirty="0"/>
              <a:t>History</a:t>
            </a:r>
          </a:p>
        </p:txBody>
      </p:sp>
      <p:sp>
        <p:nvSpPr>
          <p:cNvPr id="51203" name="Rectangle 3"/>
          <p:cNvSpPr>
            <a:spLocks noGrp="1" noChangeArrowheads="1"/>
          </p:cNvSpPr>
          <p:nvPr>
            <p:ph idx="1"/>
          </p:nvPr>
        </p:nvSpPr>
        <p:spPr>
          <a:xfrm>
            <a:off x="250825" y="1125538"/>
            <a:ext cx="8435975" cy="5616575"/>
          </a:xfrm>
        </p:spPr>
        <p:txBody>
          <a:bodyPr/>
          <a:lstStyle/>
          <a:p>
            <a:pPr>
              <a:lnSpc>
                <a:spcPct val="90000"/>
              </a:lnSpc>
              <a:spcBef>
                <a:spcPct val="30000"/>
              </a:spcBef>
            </a:pPr>
            <a:r>
              <a:rPr lang="en-US" sz="2400" b="1" dirty="0">
                <a:solidFill>
                  <a:schemeClr val="hlink"/>
                </a:solidFill>
              </a:rPr>
              <a:t>Emil </a:t>
            </a:r>
            <a:r>
              <a:rPr lang="en-US" sz="2400" b="1" dirty="0" err="1">
                <a:solidFill>
                  <a:schemeClr val="hlink"/>
                </a:solidFill>
              </a:rPr>
              <a:t>Kraepelin</a:t>
            </a:r>
            <a:r>
              <a:rPr lang="en-US" sz="2400" dirty="0"/>
              <a:t>: This illness develops relatively early in life, and its course is likely deteriorating and chronic; deterioration reminded dementia </a:t>
            </a:r>
            <a:r>
              <a:rPr lang="en-US" sz="2400" dirty="0">
                <a:solidFill>
                  <a:schemeClr val="hlink"/>
                </a:solidFill>
              </a:rPr>
              <a:t>(„Dementia praecox“</a:t>
            </a:r>
            <a:r>
              <a:rPr lang="en-US" sz="2400" dirty="0"/>
              <a:t>), but was not followed by any organic changes of the brain, detectable at that time.</a:t>
            </a:r>
          </a:p>
          <a:p>
            <a:pPr>
              <a:lnSpc>
                <a:spcPct val="90000"/>
              </a:lnSpc>
              <a:spcBef>
                <a:spcPct val="30000"/>
              </a:spcBef>
            </a:pPr>
            <a:r>
              <a:rPr lang="en-US" sz="2400" b="1" dirty="0" err="1">
                <a:solidFill>
                  <a:schemeClr val="hlink"/>
                </a:solidFill>
              </a:rPr>
              <a:t>Eugen</a:t>
            </a:r>
            <a:r>
              <a:rPr lang="en-US" sz="2400" b="1" dirty="0">
                <a:solidFill>
                  <a:schemeClr val="hlink"/>
                </a:solidFill>
              </a:rPr>
              <a:t> </a:t>
            </a:r>
            <a:r>
              <a:rPr lang="en-US" sz="2400" b="1" dirty="0" err="1">
                <a:solidFill>
                  <a:schemeClr val="hlink"/>
                </a:solidFill>
              </a:rPr>
              <a:t>Bleuler</a:t>
            </a:r>
            <a:r>
              <a:rPr lang="en-US" sz="2400" dirty="0"/>
              <a:t>: He renamed </a:t>
            </a:r>
            <a:r>
              <a:rPr lang="en-US" sz="2400" dirty="0" err="1"/>
              <a:t>Kraepelin’s</a:t>
            </a:r>
            <a:r>
              <a:rPr lang="en-US" sz="2400" dirty="0"/>
              <a:t> dementia praecox as </a:t>
            </a:r>
            <a:r>
              <a:rPr lang="en-US" sz="2400" dirty="0">
                <a:solidFill>
                  <a:schemeClr val="hlink"/>
                </a:solidFill>
              </a:rPr>
              <a:t>schizophrenia</a:t>
            </a:r>
            <a:r>
              <a:rPr lang="en-US" sz="2400" dirty="0"/>
              <a:t> (1911); he recognized the cognitive impairment in this illness, which he named as a „splitting</a:t>
            </a:r>
            <a:r>
              <a:rPr lang="cs-CZ" sz="2400" dirty="0"/>
              <a:t>“</a:t>
            </a:r>
            <a:r>
              <a:rPr lang="en-US" sz="2400" dirty="0"/>
              <a:t> of mind.</a:t>
            </a:r>
          </a:p>
          <a:p>
            <a:pPr>
              <a:lnSpc>
                <a:spcPct val="90000"/>
              </a:lnSpc>
              <a:spcBef>
                <a:spcPct val="30000"/>
              </a:spcBef>
            </a:pPr>
            <a:r>
              <a:rPr lang="en-US" sz="2400" b="1" dirty="0">
                <a:solidFill>
                  <a:schemeClr val="hlink"/>
                </a:solidFill>
              </a:rPr>
              <a:t>Kurt Schneider</a:t>
            </a:r>
            <a:r>
              <a:rPr lang="en-US" sz="2400" dirty="0"/>
              <a:t>: He emphasized the role of psychotic symptoms, as hallucinations, delusions and gave them the privilege of </a:t>
            </a:r>
            <a:r>
              <a:rPr lang="en-US" sz="2400" dirty="0">
                <a:solidFill>
                  <a:schemeClr val="hlink"/>
                </a:solidFill>
              </a:rPr>
              <a:t>„the first rank symptoms”</a:t>
            </a:r>
            <a:r>
              <a:rPr lang="en-US" sz="2400" dirty="0"/>
              <a:t> even in the concept of the diagnosis of schizophrenia. </a:t>
            </a:r>
          </a:p>
        </p:txBody>
      </p:sp>
    </p:spTree>
    <p:extLst>
      <p:ext uri="{BB962C8B-B14F-4D97-AF65-F5344CB8AC3E}">
        <p14:creationId xmlns:p14="http://schemas.microsoft.com/office/powerpoint/2010/main" val="38195667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DSM-5 Diagnostic Criteria for Schizophrenia</a:t>
            </a:r>
          </a:p>
        </p:txBody>
      </p:sp>
      <p:sp>
        <p:nvSpPr>
          <p:cNvPr id="3" name="Content Placeholder 2"/>
          <p:cNvSpPr>
            <a:spLocks noGrp="1"/>
          </p:cNvSpPr>
          <p:nvPr>
            <p:ph idx="1"/>
          </p:nvPr>
        </p:nvSpPr>
        <p:spPr>
          <a:xfrm>
            <a:off x="628650" y="1371602"/>
            <a:ext cx="7886700" cy="5029198"/>
          </a:xfrm>
        </p:spPr>
        <p:txBody>
          <a:bodyPr>
            <a:normAutofit fontScale="70000" lnSpcReduction="20000"/>
          </a:bodyPr>
          <a:lstStyle/>
          <a:p>
            <a:pPr marL="0" indent="0">
              <a:buNone/>
            </a:pPr>
            <a:r>
              <a:rPr lang="en-US" sz="3600" b="1" dirty="0" smtClean="0"/>
              <a:t>CRITERIA C</a:t>
            </a:r>
            <a:r>
              <a:rPr lang="en-US" sz="3600" b="1" dirty="0"/>
              <a:t>:</a:t>
            </a:r>
            <a:r>
              <a:rPr lang="en-US" sz="3600" dirty="0"/>
              <a:t> </a:t>
            </a:r>
            <a:endParaRPr lang="en-US" sz="3600" dirty="0" smtClean="0"/>
          </a:p>
          <a:p>
            <a:r>
              <a:rPr lang="en-US" sz="3600" dirty="0" smtClean="0"/>
              <a:t>Continuous </a:t>
            </a:r>
            <a:r>
              <a:rPr lang="en-US" sz="3600" dirty="0"/>
              <a:t>signs of the disturbance persist for at least 6 months. </a:t>
            </a:r>
            <a:endParaRPr lang="en-US" sz="3600" dirty="0" smtClean="0"/>
          </a:p>
          <a:p>
            <a:r>
              <a:rPr lang="en-US" sz="3600" dirty="0" smtClean="0"/>
              <a:t>This </a:t>
            </a:r>
            <a:r>
              <a:rPr lang="en-US" sz="3600" dirty="0"/>
              <a:t>6-month period must include at least 1 month of symptoms (or less if successfully treated) that meet Criterion A (</a:t>
            </a:r>
            <a:r>
              <a:rPr lang="en-US" sz="3600" dirty="0" smtClean="0"/>
              <a:t>i.e., </a:t>
            </a:r>
            <a:r>
              <a:rPr lang="en-US" sz="3600" dirty="0"/>
              <a:t>active-phase symptoms) and may include periods of prodromal or residual symptoms. </a:t>
            </a:r>
            <a:endParaRPr lang="en-US" sz="3600" dirty="0" smtClean="0"/>
          </a:p>
          <a:p>
            <a:r>
              <a:rPr lang="en-US" sz="3600" dirty="0" smtClean="0"/>
              <a:t>During </a:t>
            </a:r>
            <a:r>
              <a:rPr lang="en-US" sz="3600" dirty="0"/>
              <a:t>these prodromal or residual periods, the signs of the disturbance may be manifested by only negative symptoms or by 2 or more symptoms listed in Criterion A present in attenuated form </a:t>
            </a:r>
            <a:r>
              <a:rPr lang="en-US" sz="3600" dirty="0" smtClean="0"/>
              <a:t>(e.g., </a:t>
            </a:r>
            <a:r>
              <a:rPr lang="en-US" sz="3600" dirty="0"/>
              <a:t>odd beliefs, unusual perceptual experiences)</a:t>
            </a:r>
          </a:p>
          <a:p>
            <a:endParaRPr lang="en-US" sz="3200" dirty="0"/>
          </a:p>
          <a:p>
            <a:endParaRPr lang="en-US" dirty="0"/>
          </a:p>
        </p:txBody>
      </p:sp>
    </p:spTree>
    <p:extLst>
      <p:ext uri="{BB962C8B-B14F-4D97-AF65-F5344CB8AC3E}">
        <p14:creationId xmlns:p14="http://schemas.microsoft.com/office/powerpoint/2010/main" val="9956620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p:txBody>
          <a:bodyPr>
            <a:noAutofit/>
          </a:bodyPr>
          <a:lstStyle/>
          <a:p>
            <a:r>
              <a:rPr lang="en-US" sz="3200" dirty="0" smtClean="0"/>
              <a:t>DSM-5 Diagnostic Criteria for Schizophrenia </a:t>
            </a:r>
          </a:p>
        </p:txBody>
      </p:sp>
      <p:sp>
        <p:nvSpPr>
          <p:cNvPr id="19" name="Pladsholder til tekst 18"/>
          <p:cNvSpPr>
            <a:spLocks noGrp="1"/>
          </p:cNvSpPr>
          <p:nvPr>
            <p:ph idx="1"/>
          </p:nvPr>
        </p:nvSpPr>
        <p:spPr/>
        <p:txBody>
          <a:bodyPr>
            <a:noAutofit/>
          </a:bodyPr>
          <a:lstStyle/>
          <a:p>
            <a:pPr marL="457200" lvl="1" indent="0">
              <a:spcBef>
                <a:spcPts val="300"/>
              </a:spcBef>
              <a:buNone/>
            </a:pPr>
            <a:r>
              <a:rPr lang="en-US" sz="2800" b="1" dirty="0" smtClean="0"/>
              <a:t>CRITERIA D</a:t>
            </a:r>
            <a:r>
              <a:rPr lang="en-US" sz="2800" dirty="0" smtClean="0"/>
              <a:t>: Schizoaffective and depressive or bipolar disorder with psychotic features have been ruled out because either:</a:t>
            </a:r>
          </a:p>
          <a:p>
            <a:pPr lvl="2">
              <a:spcBef>
                <a:spcPts val="0"/>
              </a:spcBef>
              <a:buSzPct val="100000"/>
              <a:buFont typeface="+mj-lt"/>
              <a:buAutoNum type="arabicPeriod"/>
            </a:pPr>
            <a:r>
              <a:rPr lang="en-US" sz="2800" dirty="0" smtClean="0"/>
              <a:t>No major depressive or manic episodes have occurred concurrently with the active-phase symptoms</a:t>
            </a:r>
          </a:p>
          <a:p>
            <a:pPr lvl="2">
              <a:spcBef>
                <a:spcPts val="0"/>
              </a:spcBef>
              <a:buSzPct val="100000"/>
              <a:buFont typeface="+mj-lt"/>
              <a:buAutoNum type="arabicPeriod"/>
            </a:pPr>
            <a:r>
              <a:rPr lang="en-US" sz="2800" dirty="0" smtClean="0"/>
              <a:t>If mood episodes have occurred during active-phase symptoms, they have been present for a minority of the total duration of the active and residual periods of the illness</a:t>
            </a:r>
          </a:p>
        </p:txBody>
      </p:sp>
      <p:sp>
        <p:nvSpPr>
          <p:cNvPr id="18" name="Pladsholder til tekst 17"/>
          <p:cNvSpPr>
            <a:spLocks noGrp="1"/>
          </p:cNvSpPr>
          <p:nvPr>
            <p:ph type="body" sz="quarter" idx="13"/>
          </p:nvPr>
        </p:nvSpPr>
        <p:spPr>
          <a:xfrm>
            <a:off x="628651" y="6178719"/>
            <a:ext cx="4205288" cy="423193"/>
          </a:xfrm>
        </p:spPr>
        <p:txBody>
          <a:bodyPr/>
          <a:lstStyle/>
          <a:p>
            <a:pPr>
              <a:spcBef>
                <a:spcPts val="0"/>
              </a:spcBef>
            </a:pPr>
            <a:r>
              <a:rPr lang="en-US" dirty="0" smtClean="0"/>
              <a:t>DSM-5=Diagnostic </a:t>
            </a:r>
            <a:r>
              <a:rPr lang="en-US" dirty="0"/>
              <a:t>and Statistical Manual of Mental Disorders. </a:t>
            </a:r>
            <a:r>
              <a:rPr lang="en-US" dirty="0" smtClean="0"/>
              <a:t>Fifth Edition. </a:t>
            </a:r>
          </a:p>
          <a:p>
            <a:pPr>
              <a:spcBef>
                <a:spcPts val="0"/>
              </a:spcBef>
            </a:pPr>
            <a:r>
              <a:rPr lang="da-DK" dirty="0" smtClean="0"/>
              <a:t>American Psychiatric Association. Diagnostic and Statistical Manual of Mental Disorders. Fifth Edition. Arlington, VA: American Psychiatric Association; 2013</a:t>
            </a:r>
          </a:p>
        </p:txBody>
      </p:sp>
    </p:spTree>
    <p:extLst>
      <p:ext uri="{BB962C8B-B14F-4D97-AF65-F5344CB8AC3E}">
        <p14:creationId xmlns:p14="http://schemas.microsoft.com/office/powerpoint/2010/main" val="1616656500"/>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DSM-5 Diagnostic Criteria for Schizophrenia </a:t>
            </a:r>
          </a:p>
        </p:txBody>
      </p:sp>
      <p:sp>
        <p:nvSpPr>
          <p:cNvPr id="3" name="Content Placeholder 2"/>
          <p:cNvSpPr>
            <a:spLocks noGrp="1"/>
          </p:cNvSpPr>
          <p:nvPr>
            <p:ph idx="1"/>
          </p:nvPr>
        </p:nvSpPr>
        <p:spPr>
          <a:xfrm>
            <a:off x="628650" y="1371602"/>
            <a:ext cx="7886700" cy="5029198"/>
          </a:xfrm>
        </p:spPr>
        <p:txBody>
          <a:bodyPr>
            <a:normAutofit/>
          </a:bodyPr>
          <a:lstStyle/>
          <a:p>
            <a:r>
              <a:rPr lang="en-US" sz="2800" dirty="0"/>
              <a:t>E: The disturbance is not attributable to the physiological effects of a substance (</a:t>
            </a:r>
            <a:r>
              <a:rPr lang="en-US" sz="2800" dirty="0" smtClean="0"/>
              <a:t>e.g., </a:t>
            </a:r>
            <a:r>
              <a:rPr lang="en-US" sz="2800" dirty="0"/>
              <a:t>a drug of abuse, a medication) or another medical condition</a:t>
            </a:r>
          </a:p>
          <a:p>
            <a:r>
              <a:rPr lang="en-US" sz="2800" dirty="0"/>
              <a:t>F: If there is a history of autism spectrum disorder or a communication disorder of childhood onset, the additional diagnosis of schizophrenia is made only if prominent delusions or hallucinations, in addition to the other required symptoms of schizophrenia, are also present for at least 1 month </a:t>
            </a:r>
            <a:r>
              <a:rPr lang="en-US" sz="2800" dirty="0" smtClean="0"/>
              <a:t>(</a:t>
            </a:r>
            <a:r>
              <a:rPr lang="en-US" sz="2800" dirty="0"/>
              <a:t>or less if successfully treated)</a:t>
            </a:r>
          </a:p>
          <a:p>
            <a:endParaRPr lang="en-US" dirty="0"/>
          </a:p>
          <a:p>
            <a:endParaRPr lang="en-US" dirty="0"/>
          </a:p>
        </p:txBody>
      </p:sp>
    </p:spTree>
    <p:extLst>
      <p:ext uri="{BB962C8B-B14F-4D97-AF65-F5344CB8AC3E}">
        <p14:creationId xmlns:p14="http://schemas.microsoft.com/office/powerpoint/2010/main" val="19305468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DSM-5 Diagnostic Criteria for Schizophrenia</a:t>
            </a:r>
          </a:p>
        </p:txBody>
      </p:sp>
      <p:sp>
        <p:nvSpPr>
          <p:cNvPr id="3" name="Content Placeholder 2"/>
          <p:cNvSpPr>
            <a:spLocks noGrp="1"/>
          </p:cNvSpPr>
          <p:nvPr>
            <p:ph idx="1"/>
          </p:nvPr>
        </p:nvSpPr>
        <p:spPr>
          <a:xfrm>
            <a:off x="628650" y="1371602"/>
            <a:ext cx="7886700" cy="4876798"/>
          </a:xfrm>
        </p:spPr>
        <p:txBody>
          <a:bodyPr>
            <a:noAutofit/>
          </a:bodyPr>
          <a:lstStyle/>
          <a:p>
            <a:pPr marL="0" indent="0">
              <a:buNone/>
            </a:pPr>
            <a:r>
              <a:rPr lang="en-US" sz="3200" b="1" dirty="0"/>
              <a:t>Specifier</a:t>
            </a:r>
          </a:p>
          <a:p>
            <a:r>
              <a:rPr lang="en-US" sz="3200" dirty="0"/>
              <a:t>Course- to be used after 1 year duration of the disorder</a:t>
            </a:r>
          </a:p>
          <a:p>
            <a:r>
              <a:rPr lang="en-US" sz="3200" dirty="0"/>
              <a:t>First episode, currently in acute episode/partial remission/full remission</a:t>
            </a:r>
          </a:p>
          <a:p>
            <a:r>
              <a:rPr lang="en-US" sz="3200" dirty="0"/>
              <a:t>Multiple episodes, currently in acute episode/partial remission/full remission</a:t>
            </a:r>
          </a:p>
          <a:p>
            <a:r>
              <a:rPr lang="en-US" sz="3200" dirty="0"/>
              <a:t>Continuous</a:t>
            </a:r>
          </a:p>
          <a:p>
            <a:r>
              <a:rPr lang="en-US" sz="3200" dirty="0"/>
              <a:t>Unspecific</a:t>
            </a:r>
          </a:p>
          <a:p>
            <a:endParaRPr lang="en-US" sz="3200" dirty="0"/>
          </a:p>
        </p:txBody>
      </p:sp>
    </p:spTree>
    <p:extLst>
      <p:ext uri="{BB962C8B-B14F-4D97-AF65-F5344CB8AC3E}">
        <p14:creationId xmlns:p14="http://schemas.microsoft.com/office/powerpoint/2010/main" val="24066643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Differences between DSM IV and DSM 5</a:t>
            </a:r>
          </a:p>
        </p:txBody>
      </p:sp>
    </p:spTree>
    <p:extLst>
      <p:ext uri="{BB962C8B-B14F-4D97-AF65-F5344CB8AC3E}">
        <p14:creationId xmlns:p14="http://schemas.microsoft.com/office/powerpoint/2010/main" val="39656600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Content Placeholder 4"/>
          <p:cNvSpPr>
            <a:spLocks noGrp="1"/>
          </p:cNvSpPr>
          <p:nvPr>
            <p:ph sz="half" idx="2"/>
          </p:nvPr>
        </p:nvSpPr>
        <p:spPr>
          <a:xfrm>
            <a:off x="626270" y="2174875"/>
            <a:ext cx="4040188" cy="3951288"/>
          </a:xfrm>
        </p:spPr>
        <p:txBody>
          <a:bodyPr>
            <a:normAutofit/>
          </a:bodyPr>
          <a:lstStyle/>
          <a:p>
            <a:pPr eaLnBrk="1" hangingPunct="1"/>
            <a:r>
              <a:rPr lang="en-US" altLang="en-US" sz="3200" dirty="0" smtClean="0">
                <a:solidFill>
                  <a:schemeClr val="accent1"/>
                </a:solidFill>
              </a:rPr>
              <a:t>Schizophrenia and other psychotic disorders</a:t>
            </a:r>
          </a:p>
        </p:txBody>
      </p:sp>
      <p:sp>
        <p:nvSpPr>
          <p:cNvPr id="6" name="Content Placeholder 5"/>
          <p:cNvSpPr>
            <a:spLocks noGrp="1"/>
          </p:cNvSpPr>
          <p:nvPr>
            <p:ph sz="quarter" idx="4"/>
          </p:nvPr>
        </p:nvSpPr>
        <p:spPr>
          <a:xfrm>
            <a:off x="4597146" y="2174875"/>
            <a:ext cx="4041775" cy="3951288"/>
          </a:xfrm>
        </p:spPr>
        <p:txBody>
          <a:bodyPr>
            <a:normAutofit/>
          </a:bodyPr>
          <a:lstStyle/>
          <a:p>
            <a:pPr eaLnBrk="1" hangingPunct="1">
              <a:defRPr/>
            </a:pPr>
            <a:r>
              <a:rPr lang="en-US" sz="3200" dirty="0">
                <a:solidFill>
                  <a:schemeClr val="accent2">
                    <a:lumMod val="75000"/>
                  </a:schemeClr>
                </a:solidFill>
              </a:rPr>
              <a:t>Schizophrenia spectrum and other psychotic disorders</a:t>
            </a:r>
          </a:p>
        </p:txBody>
      </p:sp>
      <p:grpSp>
        <p:nvGrpSpPr>
          <p:cNvPr id="9" name="Group 8"/>
          <p:cNvGrpSpPr/>
          <p:nvPr/>
        </p:nvGrpSpPr>
        <p:grpSpPr>
          <a:xfrm>
            <a:off x="4597146" y="1143000"/>
            <a:ext cx="2032254" cy="828699"/>
            <a:chOff x="6129528" y="1282241"/>
            <a:chExt cx="1539240" cy="689458"/>
          </a:xfrm>
        </p:grpSpPr>
        <p:sp>
          <p:nvSpPr>
            <p:cNvPr id="10" name="Rectangle 9"/>
            <p:cNvSpPr/>
            <p:nvPr/>
          </p:nvSpPr>
          <p:spPr>
            <a:xfrm>
              <a:off x="6129528" y="1282241"/>
              <a:ext cx="1539240" cy="68945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Placeholder 2"/>
            <p:cNvSpPr txBox="1">
              <a:spLocks/>
            </p:cNvSpPr>
            <p:nvPr/>
          </p:nvSpPr>
          <p:spPr>
            <a:xfrm>
              <a:off x="6132702" y="1417638"/>
              <a:ext cx="1536066" cy="55406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C00000"/>
                </a:buClr>
                <a:buFont typeface="Arial"/>
                <a:buChar char="•"/>
                <a:defRPr sz="2400" kern="1200">
                  <a:solidFill>
                    <a:schemeClr val="tx1"/>
                  </a:solidFill>
                  <a:latin typeface="Arial" charset="0"/>
                  <a:ea typeface="Arial" charset="0"/>
                  <a:cs typeface="Arial" charset="0"/>
                </a:defRPr>
              </a:lvl1pPr>
              <a:lvl2pPr marL="685800" indent="-228600" algn="l" defTabSz="914400" rtl="0" eaLnBrk="1" latinLnBrk="0" hangingPunct="1">
                <a:lnSpc>
                  <a:spcPct val="90000"/>
                </a:lnSpc>
                <a:spcBef>
                  <a:spcPts val="500"/>
                </a:spcBef>
                <a:buClr>
                  <a:srgbClr val="C00000"/>
                </a:buClr>
                <a:buFont typeface="Arial"/>
                <a:buChar char="•"/>
                <a:defRPr sz="1800" kern="1200">
                  <a:solidFill>
                    <a:schemeClr val="tx1"/>
                  </a:solidFill>
                  <a:latin typeface="Arial" charset="0"/>
                  <a:ea typeface="Arial" charset="0"/>
                  <a:cs typeface="Arial" charset="0"/>
                </a:defRPr>
              </a:lvl2pPr>
              <a:lvl3pPr marL="1143000" indent="-228600" algn="l" defTabSz="914400" rtl="0" eaLnBrk="1" latinLnBrk="0" hangingPunct="1">
                <a:lnSpc>
                  <a:spcPct val="90000"/>
                </a:lnSpc>
                <a:spcBef>
                  <a:spcPts val="500"/>
                </a:spcBef>
                <a:buClr>
                  <a:srgbClr val="C00000"/>
                </a:buClr>
                <a:buFont typeface="Arial"/>
                <a:buChar char="•"/>
                <a:defRPr sz="1400" kern="1200">
                  <a:solidFill>
                    <a:schemeClr val="tx1"/>
                  </a:solidFill>
                  <a:latin typeface="Arial" charset="0"/>
                  <a:ea typeface="Arial" charset="0"/>
                  <a:cs typeface="Arial" charset="0"/>
                </a:defRPr>
              </a:lvl3pPr>
              <a:lvl4pPr marL="1600200" indent="-228600" algn="l" defTabSz="914400" rtl="0" eaLnBrk="1" latinLnBrk="0" hangingPunct="1">
                <a:lnSpc>
                  <a:spcPct val="90000"/>
                </a:lnSpc>
                <a:spcBef>
                  <a:spcPts val="500"/>
                </a:spcBef>
                <a:buClr>
                  <a:srgbClr val="C00000"/>
                </a:buClr>
                <a:buFont typeface="Arial"/>
                <a:buChar char="•"/>
                <a:defRPr sz="1000" kern="1200">
                  <a:solidFill>
                    <a:schemeClr val="tx1"/>
                  </a:solidFill>
                  <a:latin typeface="Arial" charset="0"/>
                  <a:ea typeface="Arial" charset="0"/>
                  <a:cs typeface="Arial" charset="0"/>
                </a:defRPr>
              </a:lvl4pPr>
              <a:lvl5pPr marL="2057400" indent="-228600" algn="l" defTabSz="914400" rtl="0" eaLnBrk="1" latinLnBrk="0" hangingPunct="1">
                <a:lnSpc>
                  <a:spcPct val="90000"/>
                </a:lnSpc>
                <a:spcBef>
                  <a:spcPts val="500"/>
                </a:spcBef>
                <a:buClr>
                  <a:srgbClr val="C00000"/>
                </a:buClr>
                <a:buFont typeface="Arial"/>
                <a:buChar char="•"/>
                <a:defRPr sz="1000" kern="1200">
                  <a:solidFill>
                    <a:schemeClr val="tx1"/>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ctr">
                <a:buFont typeface="Arial"/>
                <a:buNone/>
              </a:pPr>
              <a:r>
                <a:rPr lang="en-US" altLang="en-US" b="1" dirty="0" smtClean="0">
                  <a:solidFill>
                    <a:schemeClr val="bg1"/>
                  </a:solidFill>
                </a:rPr>
                <a:t>DSM 5</a:t>
              </a:r>
            </a:p>
          </p:txBody>
        </p:sp>
      </p:grpSp>
      <p:grpSp>
        <p:nvGrpSpPr>
          <p:cNvPr id="12" name="Group 11"/>
          <p:cNvGrpSpPr/>
          <p:nvPr/>
        </p:nvGrpSpPr>
        <p:grpSpPr>
          <a:xfrm>
            <a:off x="626268" y="1143000"/>
            <a:ext cx="2040731" cy="828699"/>
            <a:chOff x="6129528" y="1282241"/>
            <a:chExt cx="1539240" cy="689458"/>
          </a:xfrm>
        </p:grpSpPr>
        <p:sp>
          <p:nvSpPr>
            <p:cNvPr id="13" name="Rectangle 12"/>
            <p:cNvSpPr/>
            <p:nvPr/>
          </p:nvSpPr>
          <p:spPr>
            <a:xfrm>
              <a:off x="6129528" y="1282241"/>
              <a:ext cx="1539240" cy="68945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 Placeholder 2"/>
            <p:cNvSpPr txBox="1">
              <a:spLocks/>
            </p:cNvSpPr>
            <p:nvPr/>
          </p:nvSpPr>
          <p:spPr>
            <a:xfrm>
              <a:off x="6132702" y="1417638"/>
              <a:ext cx="1536066" cy="55406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C00000"/>
                </a:buClr>
                <a:buFont typeface="Arial"/>
                <a:buChar char="•"/>
                <a:defRPr sz="2400" kern="1200">
                  <a:solidFill>
                    <a:schemeClr val="tx1"/>
                  </a:solidFill>
                  <a:latin typeface="Arial" charset="0"/>
                  <a:ea typeface="Arial" charset="0"/>
                  <a:cs typeface="Arial" charset="0"/>
                </a:defRPr>
              </a:lvl1pPr>
              <a:lvl2pPr marL="685800" indent="-228600" algn="l" defTabSz="914400" rtl="0" eaLnBrk="1" latinLnBrk="0" hangingPunct="1">
                <a:lnSpc>
                  <a:spcPct val="90000"/>
                </a:lnSpc>
                <a:spcBef>
                  <a:spcPts val="500"/>
                </a:spcBef>
                <a:buClr>
                  <a:srgbClr val="C00000"/>
                </a:buClr>
                <a:buFont typeface="Arial"/>
                <a:buChar char="•"/>
                <a:defRPr sz="1800" kern="1200">
                  <a:solidFill>
                    <a:schemeClr val="tx1"/>
                  </a:solidFill>
                  <a:latin typeface="Arial" charset="0"/>
                  <a:ea typeface="Arial" charset="0"/>
                  <a:cs typeface="Arial" charset="0"/>
                </a:defRPr>
              </a:lvl2pPr>
              <a:lvl3pPr marL="1143000" indent="-228600" algn="l" defTabSz="914400" rtl="0" eaLnBrk="1" latinLnBrk="0" hangingPunct="1">
                <a:lnSpc>
                  <a:spcPct val="90000"/>
                </a:lnSpc>
                <a:spcBef>
                  <a:spcPts val="500"/>
                </a:spcBef>
                <a:buClr>
                  <a:srgbClr val="C00000"/>
                </a:buClr>
                <a:buFont typeface="Arial"/>
                <a:buChar char="•"/>
                <a:defRPr sz="1400" kern="1200">
                  <a:solidFill>
                    <a:schemeClr val="tx1"/>
                  </a:solidFill>
                  <a:latin typeface="Arial" charset="0"/>
                  <a:ea typeface="Arial" charset="0"/>
                  <a:cs typeface="Arial" charset="0"/>
                </a:defRPr>
              </a:lvl3pPr>
              <a:lvl4pPr marL="1600200" indent="-228600" algn="l" defTabSz="914400" rtl="0" eaLnBrk="1" latinLnBrk="0" hangingPunct="1">
                <a:lnSpc>
                  <a:spcPct val="90000"/>
                </a:lnSpc>
                <a:spcBef>
                  <a:spcPts val="500"/>
                </a:spcBef>
                <a:buClr>
                  <a:srgbClr val="C00000"/>
                </a:buClr>
                <a:buFont typeface="Arial"/>
                <a:buChar char="•"/>
                <a:defRPr sz="1000" kern="1200">
                  <a:solidFill>
                    <a:schemeClr val="tx1"/>
                  </a:solidFill>
                  <a:latin typeface="Arial" charset="0"/>
                  <a:ea typeface="Arial" charset="0"/>
                  <a:cs typeface="Arial" charset="0"/>
                </a:defRPr>
              </a:lvl4pPr>
              <a:lvl5pPr marL="2057400" indent="-228600" algn="l" defTabSz="914400" rtl="0" eaLnBrk="1" latinLnBrk="0" hangingPunct="1">
                <a:lnSpc>
                  <a:spcPct val="90000"/>
                </a:lnSpc>
                <a:spcBef>
                  <a:spcPts val="500"/>
                </a:spcBef>
                <a:buClr>
                  <a:srgbClr val="C00000"/>
                </a:buClr>
                <a:buFont typeface="Arial"/>
                <a:buChar char="•"/>
                <a:defRPr sz="1000" kern="1200">
                  <a:solidFill>
                    <a:schemeClr val="tx1"/>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ctr">
                <a:buFont typeface="Arial"/>
                <a:buNone/>
              </a:pPr>
              <a:r>
                <a:rPr lang="en-US" altLang="en-US" b="1" dirty="0" smtClean="0">
                  <a:solidFill>
                    <a:schemeClr val="bg1"/>
                  </a:solidFill>
                </a:rPr>
                <a:t>DSM </a:t>
              </a:r>
              <a:r>
                <a:rPr lang="en-US" altLang="en-US" b="1" dirty="0">
                  <a:solidFill>
                    <a:schemeClr val="bg1"/>
                  </a:solidFill>
                </a:rPr>
                <a:t>I</a:t>
              </a:r>
              <a:r>
                <a:rPr lang="en-US" altLang="en-US" b="1" dirty="0" smtClean="0">
                  <a:solidFill>
                    <a:schemeClr val="bg1"/>
                  </a:solidFill>
                </a:rPr>
                <a:t>V</a:t>
              </a:r>
            </a:p>
          </p:txBody>
        </p:sp>
      </p:grpSp>
    </p:spTree>
    <p:extLst>
      <p:ext uri="{BB962C8B-B14F-4D97-AF65-F5344CB8AC3E}">
        <p14:creationId xmlns:p14="http://schemas.microsoft.com/office/powerpoint/2010/main" val="9241953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normAutofit fontScale="90000"/>
          </a:bodyPr>
          <a:lstStyle/>
          <a:p>
            <a:pPr eaLnBrk="1" hangingPunct="1"/>
            <a:r>
              <a:rPr lang="en-US" altLang="en-US" sz="3700" dirty="0"/>
              <a:t>Disorders included</a:t>
            </a:r>
          </a:p>
        </p:txBody>
      </p:sp>
      <p:sp>
        <p:nvSpPr>
          <p:cNvPr id="8" name="Content Placeholder 7"/>
          <p:cNvSpPr>
            <a:spLocks noGrp="1"/>
          </p:cNvSpPr>
          <p:nvPr>
            <p:ph idx="1"/>
          </p:nvPr>
        </p:nvSpPr>
        <p:spPr>
          <a:xfrm>
            <a:off x="628650" y="2107097"/>
            <a:ext cx="3918204" cy="4522303"/>
          </a:xfrm>
        </p:spPr>
        <p:txBody>
          <a:bodyPr>
            <a:normAutofit lnSpcReduction="10000"/>
          </a:bodyPr>
          <a:lstStyle/>
          <a:p>
            <a:pPr eaLnBrk="1" hangingPunct="1">
              <a:defRPr/>
            </a:pPr>
            <a:r>
              <a:rPr lang="en-US" sz="2000" dirty="0" smtClean="0"/>
              <a:t>Schizophrenia</a:t>
            </a:r>
            <a:endParaRPr lang="en-US" sz="2000" dirty="0"/>
          </a:p>
          <a:p>
            <a:pPr eaLnBrk="1" hangingPunct="1">
              <a:defRPr/>
            </a:pPr>
            <a:r>
              <a:rPr lang="en-US" sz="2000" dirty="0"/>
              <a:t>Schizophreniform disorder</a:t>
            </a:r>
          </a:p>
          <a:p>
            <a:pPr eaLnBrk="1" hangingPunct="1">
              <a:defRPr/>
            </a:pPr>
            <a:r>
              <a:rPr lang="en-US" sz="2000" dirty="0"/>
              <a:t>Schizoaffective disorder</a:t>
            </a:r>
          </a:p>
          <a:p>
            <a:pPr eaLnBrk="1" hangingPunct="1">
              <a:defRPr/>
            </a:pPr>
            <a:r>
              <a:rPr lang="en-US" sz="2000" dirty="0"/>
              <a:t>Delusional disorder</a:t>
            </a:r>
          </a:p>
          <a:p>
            <a:pPr eaLnBrk="1" hangingPunct="1">
              <a:defRPr/>
            </a:pPr>
            <a:r>
              <a:rPr lang="en-US" sz="2000" dirty="0"/>
              <a:t>Brief psychotic disorder</a:t>
            </a:r>
          </a:p>
          <a:p>
            <a:pPr eaLnBrk="1" hangingPunct="1">
              <a:defRPr/>
            </a:pPr>
            <a:r>
              <a:rPr lang="en-US" sz="2000" dirty="0">
                <a:solidFill>
                  <a:srgbClr val="FF0000"/>
                </a:solidFill>
              </a:rPr>
              <a:t>Shared psychotic </a:t>
            </a:r>
            <a:r>
              <a:rPr lang="en-US" sz="2000" dirty="0" smtClean="0">
                <a:solidFill>
                  <a:srgbClr val="FF0000"/>
                </a:solidFill>
              </a:rPr>
              <a:t>disorder (excluded)</a:t>
            </a:r>
            <a:endParaRPr lang="en-US" sz="2000" dirty="0">
              <a:solidFill>
                <a:srgbClr val="FF0000"/>
              </a:solidFill>
            </a:endParaRPr>
          </a:p>
          <a:p>
            <a:pPr eaLnBrk="1" hangingPunct="1">
              <a:defRPr/>
            </a:pPr>
            <a:r>
              <a:rPr lang="en-US" sz="2000" dirty="0"/>
              <a:t>Psychotic disorder due to general medical condition</a:t>
            </a:r>
          </a:p>
          <a:p>
            <a:pPr eaLnBrk="1" hangingPunct="1">
              <a:defRPr/>
            </a:pPr>
            <a:r>
              <a:rPr lang="en-US" sz="2000" dirty="0"/>
              <a:t>Substance induced psychotic disorder</a:t>
            </a:r>
          </a:p>
          <a:p>
            <a:pPr eaLnBrk="1" hangingPunct="1">
              <a:defRPr/>
            </a:pPr>
            <a:r>
              <a:rPr lang="en-US" sz="2000" dirty="0">
                <a:solidFill>
                  <a:srgbClr val="FF0000"/>
                </a:solidFill>
              </a:rPr>
              <a:t>Psychotic disorder Not Otherwise Specified (excluded</a:t>
            </a:r>
            <a:r>
              <a:rPr lang="en-US" sz="2000" dirty="0" smtClean="0">
                <a:solidFill>
                  <a:srgbClr val="FF0000"/>
                </a:solidFill>
              </a:rPr>
              <a:t>)</a:t>
            </a:r>
            <a:endParaRPr lang="en-US" sz="2000" dirty="0">
              <a:solidFill>
                <a:srgbClr val="FF0000"/>
              </a:solidFill>
            </a:endParaRPr>
          </a:p>
          <a:p>
            <a:pPr eaLnBrk="1" hangingPunct="1">
              <a:defRPr/>
            </a:pPr>
            <a:endParaRPr lang="en-US" sz="1400" dirty="0"/>
          </a:p>
        </p:txBody>
      </p:sp>
      <p:sp>
        <p:nvSpPr>
          <p:cNvPr id="7" name="Content Placeholder 5"/>
          <p:cNvSpPr>
            <a:spLocks noGrp="1"/>
          </p:cNvSpPr>
          <p:nvPr>
            <p:ph idx="13"/>
          </p:nvPr>
        </p:nvSpPr>
        <p:spPr>
          <a:xfrm>
            <a:off x="4597146" y="2107097"/>
            <a:ext cx="3918204" cy="4750903"/>
          </a:xfrm>
        </p:spPr>
        <p:txBody>
          <a:bodyPr>
            <a:noAutofit/>
          </a:bodyPr>
          <a:lstStyle/>
          <a:p>
            <a:pPr eaLnBrk="1" hangingPunct="1">
              <a:defRPr/>
            </a:pPr>
            <a:r>
              <a:rPr lang="en-US" sz="1800" dirty="0" smtClean="0">
                <a:solidFill>
                  <a:schemeClr val="accent2">
                    <a:lumMod val="75000"/>
                  </a:schemeClr>
                </a:solidFill>
              </a:rPr>
              <a:t>Schizotypal disorder</a:t>
            </a:r>
          </a:p>
          <a:p>
            <a:pPr eaLnBrk="1" hangingPunct="1">
              <a:defRPr/>
            </a:pPr>
            <a:r>
              <a:rPr lang="en-US" sz="1800" dirty="0" smtClean="0"/>
              <a:t>Delusional disorder</a:t>
            </a:r>
          </a:p>
          <a:p>
            <a:pPr eaLnBrk="1" hangingPunct="1">
              <a:defRPr/>
            </a:pPr>
            <a:r>
              <a:rPr lang="en-US" sz="1800" dirty="0" smtClean="0"/>
              <a:t>Brief </a:t>
            </a:r>
            <a:r>
              <a:rPr lang="en-US" sz="1800" dirty="0"/>
              <a:t>psychotic disorder </a:t>
            </a:r>
          </a:p>
          <a:p>
            <a:pPr eaLnBrk="1" hangingPunct="1">
              <a:defRPr/>
            </a:pPr>
            <a:r>
              <a:rPr lang="en-US" sz="1800" dirty="0"/>
              <a:t>Schizophreniform disorder</a:t>
            </a:r>
          </a:p>
          <a:p>
            <a:pPr eaLnBrk="1" hangingPunct="1">
              <a:defRPr/>
            </a:pPr>
            <a:r>
              <a:rPr lang="en-US" sz="1800" dirty="0"/>
              <a:t>Schizophrenia</a:t>
            </a:r>
          </a:p>
          <a:p>
            <a:pPr eaLnBrk="1" hangingPunct="1">
              <a:defRPr/>
            </a:pPr>
            <a:r>
              <a:rPr lang="en-US" sz="1800" dirty="0"/>
              <a:t>Schizoaffective disorder</a:t>
            </a:r>
          </a:p>
          <a:p>
            <a:pPr eaLnBrk="1" hangingPunct="1">
              <a:defRPr/>
            </a:pPr>
            <a:r>
              <a:rPr lang="en-US" sz="1800" dirty="0"/>
              <a:t>Psychotic disorders induced by another condition</a:t>
            </a:r>
          </a:p>
          <a:p>
            <a:pPr lvl="1" eaLnBrk="1" hangingPunct="1">
              <a:defRPr/>
            </a:pPr>
            <a:r>
              <a:rPr lang="en-US" sz="1800" dirty="0"/>
              <a:t>Substance induced</a:t>
            </a:r>
          </a:p>
          <a:p>
            <a:pPr lvl="1" eaLnBrk="1" hangingPunct="1">
              <a:defRPr/>
            </a:pPr>
            <a:r>
              <a:rPr lang="en-US" sz="1800" dirty="0"/>
              <a:t>Due to general medical condition</a:t>
            </a:r>
          </a:p>
          <a:p>
            <a:pPr eaLnBrk="1" hangingPunct="1">
              <a:defRPr/>
            </a:pPr>
            <a:r>
              <a:rPr lang="en-US" sz="1800" dirty="0">
                <a:solidFill>
                  <a:schemeClr val="accent2">
                    <a:lumMod val="75000"/>
                  </a:schemeClr>
                </a:solidFill>
              </a:rPr>
              <a:t>Catatonia </a:t>
            </a:r>
            <a:endParaRPr lang="en-US" sz="1800" dirty="0" smtClean="0">
              <a:solidFill>
                <a:schemeClr val="accent2">
                  <a:lumMod val="75000"/>
                </a:schemeClr>
              </a:solidFill>
            </a:endParaRPr>
          </a:p>
          <a:p>
            <a:pPr eaLnBrk="1" hangingPunct="1">
              <a:defRPr/>
            </a:pPr>
            <a:r>
              <a:rPr lang="en-US" sz="1800" dirty="0" smtClean="0">
                <a:solidFill>
                  <a:schemeClr val="accent2">
                    <a:lumMod val="75000"/>
                  </a:schemeClr>
                </a:solidFill>
              </a:rPr>
              <a:t>Other </a:t>
            </a:r>
            <a:r>
              <a:rPr lang="en-US" sz="1800" dirty="0">
                <a:solidFill>
                  <a:schemeClr val="accent2">
                    <a:lumMod val="75000"/>
                  </a:schemeClr>
                </a:solidFill>
              </a:rPr>
              <a:t>specified and unspecified schizophrenia spectrum and other psychotic </a:t>
            </a:r>
            <a:r>
              <a:rPr lang="en-US" sz="1800" dirty="0" smtClean="0">
                <a:solidFill>
                  <a:schemeClr val="accent2">
                    <a:lumMod val="75000"/>
                  </a:schemeClr>
                </a:solidFill>
              </a:rPr>
              <a:t>disorders</a:t>
            </a:r>
            <a:endParaRPr lang="en-US" sz="1800" dirty="0">
              <a:solidFill>
                <a:schemeClr val="accent2">
                  <a:lumMod val="75000"/>
                </a:schemeClr>
              </a:solidFill>
            </a:endParaRPr>
          </a:p>
        </p:txBody>
      </p:sp>
      <p:grpSp>
        <p:nvGrpSpPr>
          <p:cNvPr id="9" name="Group 8"/>
          <p:cNvGrpSpPr/>
          <p:nvPr/>
        </p:nvGrpSpPr>
        <p:grpSpPr>
          <a:xfrm>
            <a:off x="4597146" y="1282241"/>
            <a:ext cx="1154430" cy="689458"/>
            <a:chOff x="6129528" y="1282241"/>
            <a:chExt cx="1539240" cy="689458"/>
          </a:xfrm>
        </p:grpSpPr>
        <p:sp>
          <p:nvSpPr>
            <p:cNvPr id="10" name="Rectangle 9"/>
            <p:cNvSpPr/>
            <p:nvPr/>
          </p:nvSpPr>
          <p:spPr>
            <a:xfrm>
              <a:off x="6129528" y="1282241"/>
              <a:ext cx="1539240" cy="68945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Placeholder 2"/>
            <p:cNvSpPr txBox="1">
              <a:spLocks/>
            </p:cNvSpPr>
            <p:nvPr/>
          </p:nvSpPr>
          <p:spPr>
            <a:xfrm>
              <a:off x="6132702" y="1417638"/>
              <a:ext cx="1536066" cy="55406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C00000"/>
                </a:buClr>
                <a:buFont typeface="Arial"/>
                <a:buChar char="•"/>
                <a:defRPr sz="2400" kern="1200">
                  <a:solidFill>
                    <a:schemeClr val="tx1"/>
                  </a:solidFill>
                  <a:latin typeface="Arial" charset="0"/>
                  <a:ea typeface="Arial" charset="0"/>
                  <a:cs typeface="Arial" charset="0"/>
                </a:defRPr>
              </a:lvl1pPr>
              <a:lvl2pPr marL="685800" indent="-228600" algn="l" defTabSz="914400" rtl="0" eaLnBrk="1" latinLnBrk="0" hangingPunct="1">
                <a:lnSpc>
                  <a:spcPct val="90000"/>
                </a:lnSpc>
                <a:spcBef>
                  <a:spcPts val="500"/>
                </a:spcBef>
                <a:buClr>
                  <a:srgbClr val="C00000"/>
                </a:buClr>
                <a:buFont typeface="Arial"/>
                <a:buChar char="•"/>
                <a:defRPr sz="1800" kern="1200">
                  <a:solidFill>
                    <a:schemeClr val="tx1"/>
                  </a:solidFill>
                  <a:latin typeface="Arial" charset="0"/>
                  <a:ea typeface="Arial" charset="0"/>
                  <a:cs typeface="Arial" charset="0"/>
                </a:defRPr>
              </a:lvl2pPr>
              <a:lvl3pPr marL="1143000" indent="-228600" algn="l" defTabSz="914400" rtl="0" eaLnBrk="1" latinLnBrk="0" hangingPunct="1">
                <a:lnSpc>
                  <a:spcPct val="90000"/>
                </a:lnSpc>
                <a:spcBef>
                  <a:spcPts val="500"/>
                </a:spcBef>
                <a:buClr>
                  <a:srgbClr val="C00000"/>
                </a:buClr>
                <a:buFont typeface="Arial"/>
                <a:buChar char="•"/>
                <a:defRPr sz="1400" kern="1200">
                  <a:solidFill>
                    <a:schemeClr val="tx1"/>
                  </a:solidFill>
                  <a:latin typeface="Arial" charset="0"/>
                  <a:ea typeface="Arial" charset="0"/>
                  <a:cs typeface="Arial" charset="0"/>
                </a:defRPr>
              </a:lvl3pPr>
              <a:lvl4pPr marL="1600200" indent="-228600" algn="l" defTabSz="914400" rtl="0" eaLnBrk="1" latinLnBrk="0" hangingPunct="1">
                <a:lnSpc>
                  <a:spcPct val="90000"/>
                </a:lnSpc>
                <a:spcBef>
                  <a:spcPts val="500"/>
                </a:spcBef>
                <a:buClr>
                  <a:srgbClr val="C00000"/>
                </a:buClr>
                <a:buFont typeface="Arial"/>
                <a:buChar char="•"/>
                <a:defRPr sz="1000" kern="1200">
                  <a:solidFill>
                    <a:schemeClr val="tx1"/>
                  </a:solidFill>
                  <a:latin typeface="Arial" charset="0"/>
                  <a:ea typeface="Arial" charset="0"/>
                  <a:cs typeface="Arial" charset="0"/>
                </a:defRPr>
              </a:lvl4pPr>
              <a:lvl5pPr marL="2057400" indent="-228600" algn="l" defTabSz="914400" rtl="0" eaLnBrk="1" latinLnBrk="0" hangingPunct="1">
                <a:lnSpc>
                  <a:spcPct val="90000"/>
                </a:lnSpc>
                <a:spcBef>
                  <a:spcPts val="500"/>
                </a:spcBef>
                <a:buClr>
                  <a:srgbClr val="C00000"/>
                </a:buClr>
                <a:buFont typeface="Arial"/>
                <a:buChar char="•"/>
                <a:defRPr sz="1000" kern="1200">
                  <a:solidFill>
                    <a:schemeClr val="tx1"/>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ctr">
                <a:buFont typeface="Arial"/>
                <a:buNone/>
              </a:pPr>
              <a:r>
                <a:rPr lang="en-US" altLang="en-US" b="1" dirty="0" smtClean="0">
                  <a:solidFill>
                    <a:schemeClr val="bg1"/>
                  </a:solidFill>
                </a:rPr>
                <a:t>DSM 5</a:t>
              </a:r>
            </a:p>
          </p:txBody>
        </p:sp>
      </p:grpSp>
      <p:grpSp>
        <p:nvGrpSpPr>
          <p:cNvPr id="12" name="Group 11"/>
          <p:cNvGrpSpPr/>
          <p:nvPr/>
        </p:nvGrpSpPr>
        <p:grpSpPr>
          <a:xfrm>
            <a:off x="626269" y="1282241"/>
            <a:ext cx="1154430" cy="689458"/>
            <a:chOff x="6129528" y="1282241"/>
            <a:chExt cx="1539240" cy="689458"/>
          </a:xfrm>
        </p:grpSpPr>
        <p:sp>
          <p:nvSpPr>
            <p:cNvPr id="13" name="Rectangle 12"/>
            <p:cNvSpPr/>
            <p:nvPr/>
          </p:nvSpPr>
          <p:spPr>
            <a:xfrm>
              <a:off x="6129528" y="1282241"/>
              <a:ext cx="1539240" cy="68945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 Placeholder 2"/>
            <p:cNvSpPr txBox="1">
              <a:spLocks/>
            </p:cNvSpPr>
            <p:nvPr/>
          </p:nvSpPr>
          <p:spPr>
            <a:xfrm>
              <a:off x="6132702" y="1417638"/>
              <a:ext cx="1536066" cy="554061"/>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Clr>
                  <a:srgbClr val="C00000"/>
                </a:buClr>
                <a:buFont typeface="Arial"/>
                <a:buChar char="•"/>
                <a:defRPr sz="2400" kern="1200">
                  <a:solidFill>
                    <a:schemeClr val="tx1"/>
                  </a:solidFill>
                  <a:latin typeface="Arial" charset="0"/>
                  <a:ea typeface="Arial" charset="0"/>
                  <a:cs typeface="Arial" charset="0"/>
                </a:defRPr>
              </a:lvl1pPr>
              <a:lvl2pPr marL="685800" indent="-228600" algn="l" defTabSz="914400" rtl="0" eaLnBrk="1" latinLnBrk="0" hangingPunct="1">
                <a:lnSpc>
                  <a:spcPct val="90000"/>
                </a:lnSpc>
                <a:spcBef>
                  <a:spcPts val="500"/>
                </a:spcBef>
                <a:buClr>
                  <a:srgbClr val="C00000"/>
                </a:buClr>
                <a:buFont typeface="Arial"/>
                <a:buChar char="•"/>
                <a:defRPr sz="1800" kern="1200">
                  <a:solidFill>
                    <a:schemeClr val="tx1"/>
                  </a:solidFill>
                  <a:latin typeface="Arial" charset="0"/>
                  <a:ea typeface="Arial" charset="0"/>
                  <a:cs typeface="Arial" charset="0"/>
                </a:defRPr>
              </a:lvl2pPr>
              <a:lvl3pPr marL="1143000" indent="-228600" algn="l" defTabSz="914400" rtl="0" eaLnBrk="1" latinLnBrk="0" hangingPunct="1">
                <a:lnSpc>
                  <a:spcPct val="90000"/>
                </a:lnSpc>
                <a:spcBef>
                  <a:spcPts val="500"/>
                </a:spcBef>
                <a:buClr>
                  <a:srgbClr val="C00000"/>
                </a:buClr>
                <a:buFont typeface="Arial"/>
                <a:buChar char="•"/>
                <a:defRPr sz="1400" kern="1200">
                  <a:solidFill>
                    <a:schemeClr val="tx1"/>
                  </a:solidFill>
                  <a:latin typeface="Arial" charset="0"/>
                  <a:ea typeface="Arial" charset="0"/>
                  <a:cs typeface="Arial" charset="0"/>
                </a:defRPr>
              </a:lvl3pPr>
              <a:lvl4pPr marL="1600200" indent="-228600" algn="l" defTabSz="914400" rtl="0" eaLnBrk="1" latinLnBrk="0" hangingPunct="1">
                <a:lnSpc>
                  <a:spcPct val="90000"/>
                </a:lnSpc>
                <a:spcBef>
                  <a:spcPts val="500"/>
                </a:spcBef>
                <a:buClr>
                  <a:srgbClr val="C00000"/>
                </a:buClr>
                <a:buFont typeface="Arial"/>
                <a:buChar char="•"/>
                <a:defRPr sz="1000" kern="1200">
                  <a:solidFill>
                    <a:schemeClr val="tx1"/>
                  </a:solidFill>
                  <a:latin typeface="Arial" charset="0"/>
                  <a:ea typeface="Arial" charset="0"/>
                  <a:cs typeface="Arial" charset="0"/>
                </a:defRPr>
              </a:lvl4pPr>
              <a:lvl5pPr marL="2057400" indent="-228600" algn="l" defTabSz="914400" rtl="0" eaLnBrk="1" latinLnBrk="0" hangingPunct="1">
                <a:lnSpc>
                  <a:spcPct val="90000"/>
                </a:lnSpc>
                <a:spcBef>
                  <a:spcPts val="500"/>
                </a:spcBef>
                <a:buClr>
                  <a:srgbClr val="C00000"/>
                </a:buClr>
                <a:buFont typeface="Arial"/>
                <a:buChar char="•"/>
                <a:defRPr sz="1000" kern="1200">
                  <a:solidFill>
                    <a:schemeClr val="tx1"/>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ctr">
                <a:buFont typeface="Arial"/>
                <a:buNone/>
              </a:pPr>
              <a:r>
                <a:rPr lang="en-US" altLang="en-US" b="1" dirty="0" smtClean="0">
                  <a:solidFill>
                    <a:schemeClr val="bg1"/>
                  </a:solidFill>
                </a:rPr>
                <a:t>DSM </a:t>
              </a:r>
              <a:r>
                <a:rPr lang="en-US" altLang="en-US" b="1" dirty="0">
                  <a:solidFill>
                    <a:schemeClr val="bg1"/>
                  </a:solidFill>
                </a:rPr>
                <a:t>I</a:t>
              </a:r>
              <a:r>
                <a:rPr lang="en-US" altLang="en-US" b="1" dirty="0" smtClean="0">
                  <a:solidFill>
                    <a:schemeClr val="bg1"/>
                  </a:solidFill>
                </a:rPr>
                <a:t>V</a:t>
              </a:r>
            </a:p>
          </p:txBody>
        </p:sp>
      </p:grpSp>
    </p:spTree>
    <p:extLst>
      <p:ext uri="{BB962C8B-B14F-4D97-AF65-F5344CB8AC3E}">
        <p14:creationId xmlns:p14="http://schemas.microsoft.com/office/powerpoint/2010/main" val="230705406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normAutofit fontScale="90000"/>
          </a:bodyPr>
          <a:lstStyle/>
          <a:p>
            <a:r>
              <a:rPr lang="en-US" altLang="en-US" sz="3700" dirty="0"/>
              <a:t>Differences – Schizophrenia</a:t>
            </a:r>
          </a:p>
        </p:txBody>
      </p:sp>
      <p:sp>
        <p:nvSpPr>
          <p:cNvPr id="23556" name="Content Placeholder 7"/>
          <p:cNvSpPr>
            <a:spLocks noGrp="1"/>
          </p:cNvSpPr>
          <p:nvPr>
            <p:ph idx="1"/>
          </p:nvPr>
        </p:nvSpPr>
        <p:spPr>
          <a:xfrm>
            <a:off x="628650" y="2216075"/>
            <a:ext cx="3918204" cy="4260925"/>
          </a:xfrm>
        </p:spPr>
        <p:txBody>
          <a:bodyPr>
            <a:noAutofit/>
          </a:bodyPr>
          <a:lstStyle/>
          <a:p>
            <a:pPr eaLnBrk="1" hangingPunct="1"/>
            <a:r>
              <a:rPr lang="en-US" altLang="en-US" sz="2800" dirty="0"/>
              <a:t>If delusions are </a:t>
            </a:r>
            <a:r>
              <a:rPr lang="en-US" altLang="en-US" sz="2800" dirty="0">
                <a:solidFill>
                  <a:srgbClr val="FF0000"/>
                </a:solidFill>
              </a:rPr>
              <a:t>bizarre </a:t>
            </a:r>
            <a:r>
              <a:rPr lang="en-US" altLang="en-US" sz="2800" dirty="0"/>
              <a:t>or </a:t>
            </a:r>
            <a:r>
              <a:rPr lang="en-US" altLang="en-US" sz="2800" dirty="0">
                <a:solidFill>
                  <a:srgbClr val="FF0000"/>
                </a:solidFill>
              </a:rPr>
              <a:t>hallucinations </a:t>
            </a:r>
            <a:r>
              <a:rPr lang="en-US" altLang="en-US" sz="2800" dirty="0"/>
              <a:t>consists of a voice giving </a:t>
            </a:r>
            <a:r>
              <a:rPr lang="en-US" altLang="en-US" sz="2800" dirty="0">
                <a:solidFill>
                  <a:srgbClr val="FF0000"/>
                </a:solidFill>
              </a:rPr>
              <a:t>a running commentary or two or more voices conversing with each other</a:t>
            </a:r>
            <a:r>
              <a:rPr lang="en-US" altLang="en-US" sz="2800" dirty="0"/>
              <a:t>, sufficient to qualify for schizophrenia diagnosis</a:t>
            </a:r>
            <a:endParaRPr lang="en-US" altLang="en-US" sz="2800" dirty="0">
              <a:solidFill>
                <a:srgbClr val="FF0000"/>
              </a:solidFill>
            </a:endParaRPr>
          </a:p>
        </p:txBody>
      </p:sp>
      <p:sp>
        <p:nvSpPr>
          <p:cNvPr id="10" name="Content Placeholder 5"/>
          <p:cNvSpPr>
            <a:spLocks noGrp="1"/>
          </p:cNvSpPr>
          <p:nvPr>
            <p:ph idx="13"/>
          </p:nvPr>
        </p:nvSpPr>
        <p:spPr>
          <a:xfrm>
            <a:off x="4597146" y="2216075"/>
            <a:ext cx="3918204" cy="3510983"/>
          </a:xfrm>
        </p:spPr>
        <p:txBody>
          <a:bodyPr>
            <a:normAutofit/>
          </a:bodyPr>
          <a:lstStyle/>
          <a:p>
            <a:pPr eaLnBrk="1" hangingPunct="1">
              <a:defRPr/>
            </a:pPr>
            <a:r>
              <a:rPr lang="en-US" sz="2800" dirty="0"/>
              <a:t>Two or more psychotic symptoms are needed</a:t>
            </a:r>
          </a:p>
          <a:p>
            <a:pPr eaLnBrk="1" hangingPunct="1">
              <a:defRPr/>
            </a:pPr>
            <a:r>
              <a:rPr lang="en-US" sz="2800" dirty="0"/>
              <a:t>Bizarre delusions and first rank symptoms </a:t>
            </a:r>
            <a:r>
              <a:rPr lang="en-US" sz="2800" dirty="0">
                <a:solidFill>
                  <a:schemeClr val="accent2">
                    <a:lumMod val="75000"/>
                  </a:schemeClr>
                </a:solidFill>
              </a:rPr>
              <a:t>excluded</a:t>
            </a:r>
            <a:r>
              <a:rPr lang="en-US" sz="2800" dirty="0"/>
              <a:t> as a criteria for schizophrenia</a:t>
            </a:r>
          </a:p>
        </p:txBody>
      </p:sp>
      <p:grpSp>
        <p:nvGrpSpPr>
          <p:cNvPr id="7" name="Group 6"/>
          <p:cNvGrpSpPr/>
          <p:nvPr/>
        </p:nvGrpSpPr>
        <p:grpSpPr>
          <a:xfrm>
            <a:off x="4597146" y="1282241"/>
            <a:ext cx="1154430" cy="689458"/>
            <a:chOff x="6129528" y="1282241"/>
            <a:chExt cx="1539240" cy="689458"/>
          </a:xfrm>
        </p:grpSpPr>
        <p:sp>
          <p:nvSpPr>
            <p:cNvPr id="8" name="Rectangle 7"/>
            <p:cNvSpPr/>
            <p:nvPr/>
          </p:nvSpPr>
          <p:spPr>
            <a:xfrm>
              <a:off x="6129528" y="1282241"/>
              <a:ext cx="1539240" cy="68945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 Placeholder 2"/>
            <p:cNvSpPr txBox="1">
              <a:spLocks/>
            </p:cNvSpPr>
            <p:nvPr/>
          </p:nvSpPr>
          <p:spPr>
            <a:xfrm>
              <a:off x="6132702" y="1417638"/>
              <a:ext cx="1536066" cy="55406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C00000"/>
                </a:buClr>
                <a:buFont typeface="Arial"/>
                <a:buChar char="•"/>
                <a:defRPr sz="2400" kern="1200">
                  <a:solidFill>
                    <a:schemeClr val="tx1"/>
                  </a:solidFill>
                  <a:latin typeface="Arial" charset="0"/>
                  <a:ea typeface="Arial" charset="0"/>
                  <a:cs typeface="Arial" charset="0"/>
                </a:defRPr>
              </a:lvl1pPr>
              <a:lvl2pPr marL="685800" indent="-228600" algn="l" defTabSz="914400" rtl="0" eaLnBrk="1" latinLnBrk="0" hangingPunct="1">
                <a:lnSpc>
                  <a:spcPct val="90000"/>
                </a:lnSpc>
                <a:spcBef>
                  <a:spcPts val="500"/>
                </a:spcBef>
                <a:buClr>
                  <a:srgbClr val="C00000"/>
                </a:buClr>
                <a:buFont typeface="Arial"/>
                <a:buChar char="•"/>
                <a:defRPr sz="1800" kern="1200">
                  <a:solidFill>
                    <a:schemeClr val="tx1"/>
                  </a:solidFill>
                  <a:latin typeface="Arial" charset="0"/>
                  <a:ea typeface="Arial" charset="0"/>
                  <a:cs typeface="Arial" charset="0"/>
                </a:defRPr>
              </a:lvl2pPr>
              <a:lvl3pPr marL="1143000" indent="-228600" algn="l" defTabSz="914400" rtl="0" eaLnBrk="1" latinLnBrk="0" hangingPunct="1">
                <a:lnSpc>
                  <a:spcPct val="90000"/>
                </a:lnSpc>
                <a:spcBef>
                  <a:spcPts val="500"/>
                </a:spcBef>
                <a:buClr>
                  <a:srgbClr val="C00000"/>
                </a:buClr>
                <a:buFont typeface="Arial"/>
                <a:buChar char="•"/>
                <a:defRPr sz="1400" kern="1200">
                  <a:solidFill>
                    <a:schemeClr val="tx1"/>
                  </a:solidFill>
                  <a:latin typeface="Arial" charset="0"/>
                  <a:ea typeface="Arial" charset="0"/>
                  <a:cs typeface="Arial" charset="0"/>
                </a:defRPr>
              </a:lvl3pPr>
              <a:lvl4pPr marL="1600200" indent="-228600" algn="l" defTabSz="914400" rtl="0" eaLnBrk="1" latinLnBrk="0" hangingPunct="1">
                <a:lnSpc>
                  <a:spcPct val="90000"/>
                </a:lnSpc>
                <a:spcBef>
                  <a:spcPts val="500"/>
                </a:spcBef>
                <a:buClr>
                  <a:srgbClr val="C00000"/>
                </a:buClr>
                <a:buFont typeface="Arial"/>
                <a:buChar char="•"/>
                <a:defRPr sz="1000" kern="1200">
                  <a:solidFill>
                    <a:schemeClr val="tx1"/>
                  </a:solidFill>
                  <a:latin typeface="Arial" charset="0"/>
                  <a:ea typeface="Arial" charset="0"/>
                  <a:cs typeface="Arial" charset="0"/>
                </a:defRPr>
              </a:lvl4pPr>
              <a:lvl5pPr marL="2057400" indent="-228600" algn="l" defTabSz="914400" rtl="0" eaLnBrk="1" latinLnBrk="0" hangingPunct="1">
                <a:lnSpc>
                  <a:spcPct val="90000"/>
                </a:lnSpc>
                <a:spcBef>
                  <a:spcPts val="500"/>
                </a:spcBef>
                <a:buClr>
                  <a:srgbClr val="C00000"/>
                </a:buClr>
                <a:buFont typeface="Arial"/>
                <a:buChar char="•"/>
                <a:defRPr sz="1000" kern="1200">
                  <a:solidFill>
                    <a:schemeClr val="tx1"/>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ctr">
                <a:buFont typeface="Arial"/>
                <a:buNone/>
              </a:pPr>
              <a:r>
                <a:rPr lang="en-US" altLang="en-US" b="1" dirty="0" smtClean="0">
                  <a:solidFill>
                    <a:schemeClr val="bg1"/>
                  </a:solidFill>
                </a:rPr>
                <a:t>DSM 5</a:t>
              </a:r>
            </a:p>
          </p:txBody>
        </p:sp>
      </p:grpSp>
      <p:grpSp>
        <p:nvGrpSpPr>
          <p:cNvPr id="11" name="Group 10"/>
          <p:cNvGrpSpPr/>
          <p:nvPr/>
        </p:nvGrpSpPr>
        <p:grpSpPr>
          <a:xfrm>
            <a:off x="626269" y="1282241"/>
            <a:ext cx="1154430" cy="689458"/>
            <a:chOff x="6129528" y="1282241"/>
            <a:chExt cx="1539240" cy="689458"/>
          </a:xfrm>
        </p:grpSpPr>
        <p:sp>
          <p:nvSpPr>
            <p:cNvPr id="12" name="Rectangle 11"/>
            <p:cNvSpPr/>
            <p:nvPr/>
          </p:nvSpPr>
          <p:spPr>
            <a:xfrm>
              <a:off x="6129528" y="1282241"/>
              <a:ext cx="1539240" cy="68945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Placeholder 2"/>
            <p:cNvSpPr txBox="1">
              <a:spLocks/>
            </p:cNvSpPr>
            <p:nvPr/>
          </p:nvSpPr>
          <p:spPr>
            <a:xfrm>
              <a:off x="6132702" y="1417638"/>
              <a:ext cx="1536066" cy="554061"/>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Clr>
                  <a:srgbClr val="C00000"/>
                </a:buClr>
                <a:buFont typeface="Arial"/>
                <a:buChar char="•"/>
                <a:defRPr sz="2400" kern="1200">
                  <a:solidFill>
                    <a:schemeClr val="tx1"/>
                  </a:solidFill>
                  <a:latin typeface="Arial" charset="0"/>
                  <a:ea typeface="Arial" charset="0"/>
                  <a:cs typeface="Arial" charset="0"/>
                </a:defRPr>
              </a:lvl1pPr>
              <a:lvl2pPr marL="685800" indent="-228600" algn="l" defTabSz="914400" rtl="0" eaLnBrk="1" latinLnBrk="0" hangingPunct="1">
                <a:lnSpc>
                  <a:spcPct val="90000"/>
                </a:lnSpc>
                <a:spcBef>
                  <a:spcPts val="500"/>
                </a:spcBef>
                <a:buClr>
                  <a:srgbClr val="C00000"/>
                </a:buClr>
                <a:buFont typeface="Arial"/>
                <a:buChar char="•"/>
                <a:defRPr sz="1800" kern="1200">
                  <a:solidFill>
                    <a:schemeClr val="tx1"/>
                  </a:solidFill>
                  <a:latin typeface="Arial" charset="0"/>
                  <a:ea typeface="Arial" charset="0"/>
                  <a:cs typeface="Arial" charset="0"/>
                </a:defRPr>
              </a:lvl2pPr>
              <a:lvl3pPr marL="1143000" indent="-228600" algn="l" defTabSz="914400" rtl="0" eaLnBrk="1" latinLnBrk="0" hangingPunct="1">
                <a:lnSpc>
                  <a:spcPct val="90000"/>
                </a:lnSpc>
                <a:spcBef>
                  <a:spcPts val="500"/>
                </a:spcBef>
                <a:buClr>
                  <a:srgbClr val="C00000"/>
                </a:buClr>
                <a:buFont typeface="Arial"/>
                <a:buChar char="•"/>
                <a:defRPr sz="1400" kern="1200">
                  <a:solidFill>
                    <a:schemeClr val="tx1"/>
                  </a:solidFill>
                  <a:latin typeface="Arial" charset="0"/>
                  <a:ea typeface="Arial" charset="0"/>
                  <a:cs typeface="Arial" charset="0"/>
                </a:defRPr>
              </a:lvl3pPr>
              <a:lvl4pPr marL="1600200" indent="-228600" algn="l" defTabSz="914400" rtl="0" eaLnBrk="1" latinLnBrk="0" hangingPunct="1">
                <a:lnSpc>
                  <a:spcPct val="90000"/>
                </a:lnSpc>
                <a:spcBef>
                  <a:spcPts val="500"/>
                </a:spcBef>
                <a:buClr>
                  <a:srgbClr val="C00000"/>
                </a:buClr>
                <a:buFont typeface="Arial"/>
                <a:buChar char="•"/>
                <a:defRPr sz="1000" kern="1200">
                  <a:solidFill>
                    <a:schemeClr val="tx1"/>
                  </a:solidFill>
                  <a:latin typeface="Arial" charset="0"/>
                  <a:ea typeface="Arial" charset="0"/>
                  <a:cs typeface="Arial" charset="0"/>
                </a:defRPr>
              </a:lvl4pPr>
              <a:lvl5pPr marL="2057400" indent="-228600" algn="l" defTabSz="914400" rtl="0" eaLnBrk="1" latinLnBrk="0" hangingPunct="1">
                <a:lnSpc>
                  <a:spcPct val="90000"/>
                </a:lnSpc>
                <a:spcBef>
                  <a:spcPts val="500"/>
                </a:spcBef>
                <a:buClr>
                  <a:srgbClr val="C00000"/>
                </a:buClr>
                <a:buFont typeface="Arial"/>
                <a:buChar char="•"/>
                <a:defRPr sz="1000" kern="1200">
                  <a:solidFill>
                    <a:schemeClr val="tx1"/>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ctr">
                <a:buFont typeface="Arial"/>
                <a:buNone/>
              </a:pPr>
              <a:r>
                <a:rPr lang="en-US" altLang="en-US" b="1" dirty="0" smtClean="0">
                  <a:solidFill>
                    <a:schemeClr val="bg1"/>
                  </a:solidFill>
                </a:rPr>
                <a:t>DSM </a:t>
              </a:r>
              <a:r>
                <a:rPr lang="en-US" altLang="en-US" b="1" dirty="0">
                  <a:solidFill>
                    <a:schemeClr val="bg1"/>
                  </a:solidFill>
                </a:rPr>
                <a:t>I</a:t>
              </a:r>
              <a:r>
                <a:rPr lang="en-US" altLang="en-US" b="1" dirty="0" smtClean="0">
                  <a:solidFill>
                    <a:schemeClr val="bg1"/>
                  </a:solidFill>
                </a:rPr>
                <a:t>V</a:t>
              </a:r>
            </a:p>
          </p:txBody>
        </p:sp>
      </p:grpSp>
    </p:spTree>
    <p:extLst>
      <p:ext uri="{BB962C8B-B14F-4D97-AF65-F5344CB8AC3E}">
        <p14:creationId xmlns:p14="http://schemas.microsoft.com/office/powerpoint/2010/main" val="40383135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3"/>
          <p:cNvSpPr>
            <a:spLocks noGrp="1"/>
          </p:cNvSpPr>
          <p:nvPr>
            <p:ph type="title"/>
          </p:nvPr>
        </p:nvSpPr>
        <p:spPr/>
        <p:txBody>
          <a:bodyPr>
            <a:normAutofit fontScale="90000"/>
          </a:bodyPr>
          <a:lstStyle/>
          <a:p>
            <a:r>
              <a:rPr lang="en-US" altLang="en-US" sz="3700" dirty="0"/>
              <a:t>Differences – Schizophrenia</a:t>
            </a:r>
          </a:p>
        </p:txBody>
      </p:sp>
      <p:sp>
        <p:nvSpPr>
          <p:cNvPr id="12" name="Content Placeholder 6"/>
          <p:cNvSpPr>
            <a:spLocks noGrp="1"/>
          </p:cNvSpPr>
          <p:nvPr>
            <p:ph idx="1"/>
          </p:nvPr>
        </p:nvSpPr>
        <p:spPr>
          <a:xfrm>
            <a:off x="628650" y="2205318"/>
            <a:ext cx="3918204" cy="4424082"/>
          </a:xfrm>
        </p:spPr>
        <p:txBody>
          <a:bodyPr>
            <a:noAutofit/>
          </a:bodyPr>
          <a:lstStyle/>
          <a:p>
            <a:pPr eaLnBrk="1" hangingPunct="1">
              <a:buFont typeface="Arial" panose="020B0604020202020204" pitchFamily="34" charset="0"/>
              <a:buChar char="•"/>
              <a:defRPr/>
            </a:pPr>
            <a:r>
              <a:rPr lang="en-US" dirty="0"/>
              <a:t>Subtypes: based upon the symptom that dominates the most recent evaluation and may change over time</a:t>
            </a:r>
          </a:p>
          <a:p>
            <a:pPr lvl="1" eaLnBrk="1" hangingPunct="1">
              <a:spcAft>
                <a:spcPct val="100000"/>
              </a:spcAft>
              <a:buFont typeface="Arial" panose="020B0604020202020204" pitchFamily="34" charset="0"/>
              <a:buChar char="•"/>
              <a:defRPr/>
            </a:pPr>
            <a:r>
              <a:rPr lang="en-US" sz="2400" dirty="0">
                <a:sym typeface="Arial" charset="0"/>
              </a:rPr>
              <a:t>Catatonic type</a:t>
            </a:r>
          </a:p>
          <a:p>
            <a:pPr lvl="1" eaLnBrk="1" hangingPunct="1">
              <a:spcAft>
                <a:spcPct val="100000"/>
              </a:spcAft>
              <a:buFont typeface="Arial" panose="020B0604020202020204" pitchFamily="34" charset="0"/>
              <a:buChar char="•"/>
              <a:defRPr/>
            </a:pPr>
            <a:r>
              <a:rPr lang="en-US" sz="2400" dirty="0">
                <a:sym typeface="Arial" charset="0"/>
              </a:rPr>
              <a:t>Disorganized type</a:t>
            </a:r>
          </a:p>
          <a:p>
            <a:pPr lvl="1" eaLnBrk="1" hangingPunct="1">
              <a:spcAft>
                <a:spcPct val="100000"/>
              </a:spcAft>
              <a:buFont typeface="Arial" panose="020B0604020202020204" pitchFamily="34" charset="0"/>
              <a:buChar char="•"/>
              <a:defRPr/>
            </a:pPr>
            <a:r>
              <a:rPr lang="en-US" sz="2400" dirty="0">
                <a:sym typeface="Arial" charset="0"/>
              </a:rPr>
              <a:t>Paranoid type</a:t>
            </a:r>
          </a:p>
          <a:p>
            <a:pPr lvl="1" eaLnBrk="1" hangingPunct="1">
              <a:spcAft>
                <a:spcPct val="100000"/>
              </a:spcAft>
              <a:buFont typeface="Arial" panose="020B0604020202020204" pitchFamily="34" charset="0"/>
              <a:buChar char="•"/>
              <a:defRPr/>
            </a:pPr>
            <a:r>
              <a:rPr lang="en-US" sz="2400" dirty="0">
                <a:sym typeface="Arial" charset="0"/>
              </a:rPr>
              <a:t>Undifferentiated type</a:t>
            </a:r>
          </a:p>
          <a:p>
            <a:pPr lvl="1" eaLnBrk="1" hangingPunct="1">
              <a:spcAft>
                <a:spcPct val="100000"/>
              </a:spcAft>
              <a:buFont typeface="Arial" panose="020B0604020202020204" pitchFamily="34" charset="0"/>
              <a:buChar char="•"/>
              <a:defRPr/>
            </a:pPr>
            <a:r>
              <a:rPr lang="en-US" sz="2400" dirty="0">
                <a:sym typeface="Arial" charset="0"/>
              </a:rPr>
              <a:t>Residual type</a:t>
            </a:r>
          </a:p>
        </p:txBody>
      </p:sp>
      <p:sp>
        <p:nvSpPr>
          <p:cNvPr id="24582" name="Content Placeholder 4"/>
          <p:cNvSpPr>
            <a:spLocks noGrp="1"/>
          </p:cNvSpPr>
          <p:nvPr>
            <p:ph idx="13"/>
          </p:nvPr>
        </p:nvSpPr>
        <p:spPr>
          <a:xfrm>
            <a:off x="4597146" y="2205318"/>
            <a:ext cx="3918204" cy="3521740"/>
          </a:xfrm>
        </p:spPr>
        <p:txBody>
          <a:bodyPr>
            <a:normAutofit/>
          </a:bodyPr>
          <a:lstStyle/>
          <a:p>
            <a:pPr eaLnBrk="1" hangingPunct="1"/>
            <a:r>
              <a:rPr lang="en-US" altLang="en-US" dirty="0"/>
              <a:t>Subtypes have been excluded</a:t>
            </a:r>
          </a:p>
        </p:txBody>
      </p:sp>
      <p:grpSp>
        <p:nvGrpSpPr>
          <p:cNvPr id="7" name="Group 6"/>
          <p:cNvGrpSpPr/>
          <p:nvPr/>
        </p:nvGrpSpPr>
        <p:grpSpPr>
          <a:xfrm>
            <a:off x="4597146" y="1282241"/>
            <a:ext cx="1154430" cy="689458"/>
            <a:chOff x="6129528" y="1282241"/>
            <a:chExt cx="1539240" cy="689458"/>
          </a:xfrm>
        </p:grpSpPr>
        <p:sp>
          <p:nvSpPr>
            <p:cNvPr id="8" name="Rectangle 7"/>
            <p:cNvSpPr/>
            <p:nvPr/>
          </p:nvSpPr>
          <p:spPr>
            <a:xfrm>
              <a:off x="6129528" y="1282241"/>
              <a:ext cx="1539240" cy="68945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 Placeholder 2"/>
            <p:cNvSpPr txBox="1">
              <a:spLocks/>
            </p:cNvSpPr>
            <p:nvPr/>
          </p:nvSpPr>
          <p:spPr>
            <a:xfrm>
              <a:off x="6132702" y="1417638"/>
              <a:ext cx="1536066" cy="55406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C00000"/>
                </a:buClr>
                <a:buFont typeface="Arial"/>
                <a:buChar char="•"/>
                <a:defRPr sz="2400" kern="1200">
                  <a:solidFill>
                    <a:schemeClr val="tx1"/>
                  </a:solidFill>
                  <a:latin typeface="Arial" charset="0"/>
                  <a:ea typeface="Arial" charset="0"/>
                  <a:cs typeface="Arial" charset="0"/>
                </a:defRPr>
              </a:lvl1pPr>
              <a:lvl2pPr marL="685800" indent="-228600" algn="l" defTabSz="914400" rtl="0" eaLnBrk="1" latinLnBrk="0" hangingPunct="1">
                <a:lnSpc>
                  <a:spcPct val="90000"/>
                </a:lnSpc>
                <a:spcBef>
                  <a:spcPts val="500"/>
                </a:spcBef>
                <a:buClr>
                  <a:srgbClr val="C00000"/>
                </a:buClr>
                <a:buFont typeface="Arial"/>
                <a:buChar char="•"/>
                <a:defRPr sz="1800" kern="1200">
                  <a:solidFill>
                    <a:schemeClr val="tx1"/>
                  </a:solidFill>
                  <a:latin typeface="Arial" charset="0"/>
                  <a:ea typeface="Arial" charset="0"/>
                  <a:cs typeface="Arial" charset="0"/>
                </a:defRPr>
              </a:lvl2pPr>
              <a:lvl3pPr marL="1143000" indent="-228600" algn="l" defTabSz="914400" rtl="0" eaLnBrk="1" latinLnBrk="0" hangingPunct="1">
                <a:lnSpc>
                  <a:spcPct val="90000"/>
                </a:lnSpc>
                <a:spcBef>
                  <a:spcPts val="500"/>
                </a:spcBef>
                <a:buClr>
                  <a:srgbClr val="C00000"/>
                </a:buClr>
                <a:buFont typeface="Arial"/>
                <a:buChar char="•"/>
                <a:defRPr sz="1400" kern="1200">
                  <a:solidFill>
                    <a:schemeClr val="tx1"/>
                  </a:solidFill>
                  <a:latin typeface="Arial" charset="0"/>
                  <a:ea typeface="Arial" charset="0"/>
                  <a:cs typeface="Arial" charset="0"/>
                </a:defRPr>
              </a:lvl3pPr>
              <a:lvl4pPr marL="1600200" indent="-228600" algn="l" defTabSz="914400" rtl="0" eaLnBrk="1" latinLnBrk="0" hangingPunct="1">
                <a:lnSpc>
                  <a:spcPct val="90000"/>
                </a:lnSpc>
                <a:spcBef>
                  <a:spcPts val="500"/>
                </a:spcBef>
                <a:buClr>
                  <a:srgbClr val="C00000"/>
                </a:buClr>
                <a:buFont typeface="Arial"/>
                <a:buChar char="•"/>
                <a:defRPr sz="1000" kern="1200">
                  <a:solidFill>
                    <a:schemeClr val="tx1"/>
                  </a:solidFill>
                  <a:latin typeface="Arial" charset="0"/>
                  <a:ea typeface="Arial" charset="0"/>
                  <a:cs typeface="Arial" charset="0"/>
                </a:defRPr>
              </a:lvl4pPr>
              <a:lvl5pPr marL="2057400" indent="-228600" algn="l" defTabSz="914400" rtl="0" eaLnBrk="1" latinLnBrk="0" hangingPunct="1">
                <a:lnSpc>
                  <a:spcPct val="90000"/>
                </a:lnSpc>
                <a:spcBef>
                  <a:spcPts val="500"/>
                </a:spcBef>
                <a:buClr>
                  <a:srgbClr val="C00000"/>
                </a:buClr>
                <a:buFont typeface="Arial"/>
                <a:buChar char="•"/>
                <a:defRPr sz="1000" kern="1200">
                  <a:solidFill>
                    <a:schemeClr val="tx1"/>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ctr">
                <a:buFont typeface="Arial"/>
                <a:buNone/>
              </a:pPr>
              <a:r>
                <a:rPr lang="en-US" altLang="en-US" b="1" dirty="0" smtClean="0">
                  <a:solidFill>
                    <a:schemeClr val="bg1"/>
                  </a:solidFill>
                </a:rPr>
                <a:t>DSM 5</a:t>
              </a:r>
            </a:p>
          </p:txBody>
        </p:sp>
      </p:grpSp>
      <p:grpSp>
        <p:nvGrpSpPr>
          <p:cNvPr id="10" name="Group 9"/>
          <p:cNvGrpSpPr/>
          <p:nvPr/>
        </p:nvGrpSpPr>
        <p:grpSpPr>
          <a:xfrm>
            <a:off x="626269" y="1282241"/>
            <a:ext cx="1154430" cy="689458"/>
            <a:chOff x="6129528" y="1282241"/>
            <a:chExt cx="1539240" cy="689458"/>
          </a:xfrm>
        </p:grpSpPr>
        <p:sp>
          <p:nvSpPr>
            <p:cNvPr id="11" name="Rectangle 10"/>
            <p:cNvSpPr/>
            <p:nvPr/>
          </p:nvSpPr>
          <p:spPr>
            <a:xfrm>
              <a:off x="6129528" y="1282241"/>
              <a:ext cx="1539240" cy="68945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Placeholder 2"/>
            <p:cNvSpPr txBox="1">
              <a:spLocks/>
            </p:cNvSpPr>
            <p:nvPr/>
          </p:nvSpPr>
          <p:spPr>
            <a:xfrm>
              <a:off x="6132702" y="1417638"/>
              <a:ext cx="1536066" cy="554061"/>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Clr>
                  <a:srgbClr val="C00000"/>
                </a:buClr>
                <a:buFont typeface="Arial"/>
                <a:buChar char="•"/>
                <a:defRPr sz="2400" kern="1200">
                  <a:solidFill>
                    <a:schemeClr val="tx1"/>
                  </a:solidFill>
                  <a:latin typeface="Arial" charset="0"/>
                  <a:ea typeface="Arial" charset="0"/>
                  <a:cs typeface="Arial" charset="0"/>
                </a:defRPr>
              </a:lvl1pPr>
              <a:lvl2pPr marL="685800" indent="-228600" algn="l" defTabSz="914400" rtl="0" eaLnBrk="1" latinLnBrk="0" hangingPunct="1">
                <a:lnSpc>
                  <a:spcPct val="90000"/>
                </a:lnSpc>
                <a:spcBef>
                  <a:spcPts val="500"/>
                </a:spcBef>
                <a:buClr>
                  <a:srgbClr val="C00000"/>
                </a:buClr>
                <a:buFont typeface="Arial"/>
                <a:buChar char="•"/>
                <a:defRPr sz="1800" kern="1200">
                  <a:solidFill>
                    <a:schemeClr val="tx1"/>
                  </a:solidFill>
                  <a:latin typeface="Arial" charset="0"/>
                  <a:ea typeface="Arial" charset="0"/>
                  <a:cs typeface="Arial" charset="0"/>
                </a:defRPr>
              </a:lvl2pPr>
              <a:lvl3pPr marL="1143000" indent="-228600" algn="l" defTabSz="914400" rtl="0" eaLnBrk="1" latinLnBrk="0" hangingPunct="1">
                <a:lnSpc>
                  <a:spcPct val="90000"/>
                </a:lnSpc>
                <a:spcBef>
                  <a:spcPts val="500"/>
                </a:spcBef>
                <a:buClr>
                  <a:srgbClr val="C00000"/>
                </a:buClr>
                <a:buFont typeface="Arial"/>
                <a:buChar char="•"/>
                <a:defRPr sz="1400" kern="1200">
                  <a:solidFill>
                    <a:schemeClr val="tx1"/>
                  </a:solidFill>
                  <a:latin typeface="Arial" charset="0"/>
                  <a:ea typeface="Arial" charset="0"/>
                  <a:cs typeface="Arial" charset="0"/>
                </a:defRPr>
              </a:lvl3pPr>
              <a:lvl4pPr marL="1600200" indent="-228600" algn="l" defTabSz="914400" rtl="0" eaLnBrk="1" latinLnBrk="0" hangingPunct="1">
                <a:lnSpc>
                  <a:spcPct val="90000"/>
                </a:lnSpc>
                <a:spcBef>
                  <a:spcPts val="500"/>
                </a:spcBef>
                <a:buClr>
                  <a:srgbClr val="C00000"/>
                </a:buClr>
                <a:buFont typeface="Arial"/>
                <a:buChar char="•"/>
                <a:defRPr sz="1000" kern="1200">
                  <a:solidFill>
                    <a:schemeClr val="tx1"/>
                  </a:solidFill>
                  <a:latin typeface="Arial" charset="0"/>
                  <a:ea typeface="Arial" charset="0"/>
                  <a:cs typeface="Arial" charset="0"/>
                </a:defRPr>
              </a:lvl4pPr>
              <a:lvl5pPr marL="2057400" indent="-228600" algn="l" defTabSz="914400" rtl="0" eaLnBrk="1" latinLnBrk="0" hangingPunct="1">
                <a:lnSpc>
                  <a:spcPct val="90000"/>
                </a:lnSpc>
                <a:spcBef>
                  <a:spcPts val="500"/>
                </a:spcBef>
                <a:buClr>
                  <a:srgbClr val="C00000"/>
                </a:buClr>
                <a:buFont typeface="Arial"/>
                <a:buChar char="•"/>
                <a:defRPr sz="1000" kern="1200">
                  <a:solidFill>
                    <a:schemeClr val="tx1"/>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ctr">
                <a:buFont typeface="Arial"/>
                <a:buNone/>
              </a:pPr>
              <a:r>
                <a:rPr lang="en-US" altLang="en-US" b="1" dirty="0" smtClean="0">
                  <a:solidFill>
                    <a:schemeClr val="bg1"/>
                  </a:solidFill>
                </a:rPr>
                <a:t>DSM </a:t>
              </a:r>
              <a:r>
                <a:rPr lang="en-US" altLang="en-US" b="1" dirty="0">
                  <a:solidFill>
                    <a:schemeClr val="bg1"/>
                  </a:solidFill>
                </a:rPr>
                <a:t>I</a:t>
              </a:r>
              <a:r>
                <a:rPr lang="en-US" altLang="en-US" b="1" dirty="0" smtClean="0">
                  <a:solidFill>
                    <a:schemeClr val="bg1"/>
                  </a:solidFill>
                </a:rPr>
                <a:t>V</a:t>
              </a:r>
            </a:p>
          </p:txBody>
        </p:sp>
      </p:grpSp>
    </p:spTree>
    <p:extLst>
      <p:ext uri="{BB962C8B-B14F-4D97-AF65-F5344CB8AC3E}">
        <p14:creationId xmlns:p14="http://schemas.microsoft.com/office/powerpoint/2010/main" val="372685223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b="1" dirty="0"/>
              <a:t>Associated Features Supporting Diagnosis </a:t>
            </a:r>
            <a:r>
              <a:rPr lang="en-US" b="1" dirty="0" smtClean="0"/>
              <a:t>of Schizophrenia</a:t>
            </a:r>
            <a:endParaRPr lang="en-US" b="1" dirty="0"/>
          </a:p>
        </p:txBody>
      </p:sp>
      <p:sp>
        <p:nvSpPr>
          <p:cNvPr id="6" name="Content Placeholder 5"/>
          <p:cNvSpPr>
            <a:spLocks noGrp="1"/>
          </p:cNvSpPr>
          <p:nvPr>
            <p:ph idx="1"/>
          </p:nvPr>
        </p:nvSpPr>
        <p:spPr/>
        <p:txBody>
          <a:bodyPr>
            <a:normAutofit fontScale="92500" lnSpcReduction="20000"/>
          </a:bodyPr>
          <a:lstStyle/>
          <a:p>
            <a:r>
              <a:rPr lang="en-US" dirty="0" smtClean="0"/>
              <a:t>Display </a:t>
            </a:r>
            <a:r>
              <a:rPr lang="en-US" dirty="0"/>
              <a:t>inappropriate affect (e.g., laughing in the absence of an appropriate stimulus) </a:t>
            </a:r>
            <a:endParaRPr lang="en-US" dirty="0" smtClean="0"/>
          </a:p>
          <a:p>
            <a:r>
              <a:rPr lang="en-US" dirty="0" err="1"/>
              <a:t>D</a:t>
            </a:r>
            <a:r>
              <a:rPr lang="en-US" dirty="0" err="1" smtClean="0"/>
              <a:t>ysphoric</a:t>
            </a:r>
            <a:r>
              <a:rPr lang="en-US" dirty="0" smtClean="0"/>
              <a:t> </a:t>
            </a:r>
            <a:r>
              <a:rPr lang="en-US" dirty="0"/>
              <a:t>mood that can take the form of depression, anxiety, or </a:t>
            </a:r>
            <a:r>
              <a:rPr lang="en-US" dirty="0" smtClean="0"/>
              <a:t>anger </a:t>
            </a:r>
          </a:p>
          <a:p>
            <a:r>
              <a:rPr lang="en-US" dirty="0"/>
              <a:t>D</a:t>
            </a:r>
            <a:r>
              <a:rPr lang="en-US" dirty="0" smtClean="0"/>
              <a:t>isturbed </a:t>
            </a:r>
            <a:r>
              <a:rPr lang="en-US" dirty="0"/>
              <a:t>sleep pattern (e.g., daytime sleeping and nighttime </a:t>
            </a:r>
            <a:r>
              <a:rPr lang="en-US" dirty="0" smtClean="0"/>
              <a:t>activity)</a:t>
            </a:r>
          </a:p>
          <a:p>
            <a:r>
              <a:rPr lang="en-US" dirty="0"/>
              <a:t>L</a:t>
            </a:r>
            <a:r>
              <a:rPr lang="en-US" dirty="0" smtClean="0"/>
              <a:t>ack </a:t>
            </a:r>
            <a:r>
              <a:rPr lang="en-US" dirty="0"/>
              <a:t>of interest in eating or food </a:t>
            </a:r>
            <a:r>
              <a:rPr lang="en-US" dirty="0" smtClean="0"/>
              <a:t>refusal.</a:t>
            </a:r>
          </a:p>
          <a:p>
            <a:r>
              <a:rPr lang="en-US" dirty="0" smtClean="0"/>
              <a:t>Depersonalization</a:t>
            </a:r>
            <a:r>
              <a:rPr lang="en-US" dirty="0"/>
              <a:t>, </a:t>
            </a:r>
            <a:r>
              <a:rPr lang="en-US" dirty="0" err="1"/>
              <a:t>derealization</a:t>
            </a:r>
            <a:r>
              <a:rPr lang="en-US" dirty="0"/>
              <a:t>, and somatic concerns may occur and sometimes reach delusional </a:t>
            </a:r>
            <a:r>
              <a:rPr lang="en-US" dirty="0" smtClean="0"/>
              <a:t>proportions.</a:t>
            </a:r>
            <a:endParaRPr lang="en-US" dirty="0"/>
          </a:p>
          <a:p>
            <a:endParaRPr lang="en-US" dirty="0"/>
          </a:p>
        </p:txBody>
      </p:sp>
    </p:spTree>
    <p:extLst>
      <p:ext uri="{BB962C8B-B14F-4D97-AF65-F5344CB8AC3E}">
        <p14:creationId xmlns:p14="http://schemas.microsoft.com/office/powerpoint/2010/main" val="2598673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Definitions</a:t>
            </a:r>
            <a:endParaRPr lang="en-US" dirty="0"/>
          </a:p>
        </p:txBody>
      </p:sp>
    </p:spTree>
    <p:extLst>
      <p:ext uri="{BB962C8B-B14F-4D97-AF65-F5344CB8AC3E}">
        <p14:creationId xmlns:p14="http://schemas.microsoft.com/office/powerpoint/2010/main" val="3099156616"/>
      </p:ext>
    </p:extLst>
  </p:cSld>
  <p:clrMapOvr>
    <a:masterClrMapping/>
  </p:clrMapOvr>
  <p:transition spd="slow">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Associated Features Supporting Diagnosis of Schizophrenia</a:t>
            </a:r>
          </a:p>
        </p:txBody>
      </p:sp>
      <p:sp>
        <p:nvSpPr>
          <p:cNvPr id="3" name="Content Placeholder 2"/>
          <p:cNvSpPr>
            <a:spLocks noGrp="1"/>
          </p:cNvSpPr>
          <p:nvPr>
            <p:ph idx="1"/>
          </p:nvPr>
        </p:nvSpPr>
        <p:spPr/>
        <p:txBody>
          <a:bodyPr>
            <a:normAutofit fontScale="92500" lnSpcReduction="10000"/>
          </a:bodyPr>
          <a:lstStyle/>
          <a:p>
            <a:r>
              <a:rPr lang="en-US" dirty="0"/>
              <a:t>Anxiety and phobias are </a:t>
            </a:r>
            <a:r>
              <a:rPr lang="en-US" dirty="0" smtClean="0"/>
              <a:t>common</a:t>
            </a:r>
          </a:p>
          <a:p>
            <a:r>
              <a:rPr lang="en-US" dirty="0" smtClean="0"/>
              <a:t> </a:t>
            </a:r>
            <a:r>
              <a:rPr lang="en-US" dirty="0"/>
              <a:t>Some individuals with schizophrenia show social cognition deficits, including deficits in the ability to infer the intentions of other people (theory of mind), and may attend to and then </a:t>
            </a:r>
            <a:r>
              <a:rPr lang="en-US" dirty="0" smtClean="0"/>
              <a:t>interpret </a:t>
            </a:r>
            <a:r>
              <a:rPr lang="en-US" dirty="0"/>
              <a:t>irrelevant events or stimuli as meaningful, perhaps leading to the generation of explanatory delusions</a:t>
            </a:r>
            <a:r>
              <a:rPr lang="en-US" dirty="0" smtClean="0"/>
              <a:t>.</a:t>
            </a:r>
          </a:p>
          <a:p>
            <a:r>
              <a:rPr lang="en-US" dirty="0" smtClean="0"/>
              <a:t> Lack </a:t>
            </a:r>
            <a:r>
              <a:rPr lang="en-US" dirty="0"/>
              <a:t>insight or awareness of their disorder (i.e., anosognosia</a:t>
            </a:r>
            <a:r>
              <a:rPr lang="en-US" dirty="0" smtClean="0"/>
              <a:t>).</a:t>
            </a:r>
            <a:endParaRPr lang="en-US" dirty="0"/>
          </a:p>
        </p:txBody>
      </p:sp>
    </p:spTree>
    <p:extLst>
      <p:ext uri="{BB962C8B-B14F-4D97-AF65-F5344CB8AC3E}">
        <p14:creationId xmlns:p14="http://schemas.microsoft.com/office/powerpoint/2010/main" val="42612520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Associated Features Supporting Diagnosis of Schizophrenia</a:t>
            </a:r>
          </a:p>
        </p:txBody>
      </p:sp>
      <p:sp>
        <p:nvSpPr>
          <p:cNvPr id="3" name="Content Placeholder 2"/>
          <p:cNvSpPr>
            <a:spLocks noGrp="1"/>
          </p:cNvSpPr>
          <p:nvPr>
            <p:ph idx="1"/>
          </p:nvPr>
        </p:nvSpPr>
        <p:spPr/>
        <p:txBody>
          <a:bodyPr>
            <a:normAutofit fontScale="92500" lnSpcReduction="10000"/>
          </a:bodyPr>
          <a:lstStyle/>
          <a:p>
            <a:r>
              <a:rPr lang="en-US" dirty="0" smtClean="0"/>
              <a:t>Aggression </a:t>
            </a:r>
            <a:r>
              <a:rPr lang="en-US" dirty="0"/>
              <a:t>is more frequent for younger males and for individuals with a past history of violence, non-adherence with treatment, substance abuse, and </a:t>
            </a:r>
            <a:r>
              <a:rPr lang="en-US" dirty="0" smtClean="0"/>
              <a:t>impulsivity</a:t>
            </a:r>
          </a:p>
          <a:p>
            <a:r>
              <a:rPr lang="en-US" dirty="0" smtClean="0"/>
              <a:t>Brain </a:t>
            </a:r>
            <a:r>
              <a:rPr lang="en-US" dirty="0"/>
              <a:t>volume reductions with age are more pronounced in individuals with schizophrenia than in healthy individuals</a:t>
            </a:r>
            <a:r>
              <a:rPr lang="en-US" dirty="0" smtClean="0"/>
              <a:t>.</a:t>
            </a:r>
          </a:p>
          <a:p>
            <a:r>
              <a:rPr lang="en-US" dirty="0" smtClean="0"/>
              <a:t>Individuals </a:t>
            </a:r>
            <a:r>
              <a:rPr lang="en-US" dirty="0"/>
              <a:t>with schizophrenia appear to differ from individuals without the disorder in eye- tracking and electrophysiological indices. </a:t>
            </a:r>
          </a:p>
        </p:txBody>
      </p:sp>
    </p:spTree>
    <p:extLst>
      <p:ext uri="{BB962C8B-B14F-4D97-AF65-F5344CB8AC3E}">
        <p14:creationId xmlns:p14="http://schemas.microsoft.com/office/powerpoint/2010/main" val="8004700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Associated Features Supporting Diagnosis of Schizophrenia</a:t>
            </a:r>
          </a:p>
        </p:txBody>
      </p:sp>
      <p:sp>
        <p:nvSpPr>
          <p:cNvPr id="3" name="Content Placeholder 2"/>
          <p:cNvSpPr>
            <a:spLocks noGrp="1"/>
          </p:cNvSpPr>
          <p:nvPr>
            <p:ph idx="1"/>
          </p:nvPr>
        </p:nvSpPr>
        <p:spPr/>
        <p:txBody>
          <a:bodyPr/>
          <a:lstStyle/>
          <a:p>
            <a:r>
              <a:rPr lang="en-US" dirty="0"/>
              <a:t>Neurological soft signs common in individuals with schizophrenia include impairments in motor coordination, sensory integration, and motor sequencing of complex movements; left-right confusion; and </a:t>
            </a:r>
            <a:r>
              <a:rPr lang="en-US" dirty="0" err="1"/>
              <a:t>disinhibition</a:t>
            </a:r>
            <a:r>
              <a:rPr lang="en-US" dirty="0"/>
              <a:t> of associated movements. In addition, minor physical anomalies of the face and limbs may occur.</a:t>
            </a:r>
          </a:p>
          <a:p>
            <a:endParaRPr lang="en-US" dirty="0"/>
          </a:p>
        </p:txBody>
      </p:sp>
    </p:spTree>
    <p:extLst>
      <p:ext uri="{BB962C8B-B14F-4D97-AF65-F5344CB8AC3E}">
        <p14:creationId xmlns:p14="http://schemas.microsoft.com/office/powerpoint/2010/main" val="19630271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PREVALENCE</a:t>
            </a:r>
            <a:endParaRPr lang="en-US" dirty="0"/>
          </a:p>
        </p:txBody>
      </p:sp>
      <p:sp>
        <p:nvSpPr>
          <p:cNvPr id="3" name="Content Placeholder 2"/>
          <p:cNvSpPr>
            <a:spLocks noGrp="1"/>
          </p:cNvSpPr>
          <p:nvPr>
            <p:ph idx="1"/>
          </p:nvPr>
        </p:nvSpPr>
        <p:spPr/>
        <p:txBody>
          <a:bodyPr/>
          <a:lstStyle/>
          <a:p>
            <a:r>
              <a:rPr lang="en-US" dirty="0"/>
              <a:t>The lifetime prevalence of schizophrenia appears to be approximately 0.3%-0.7%, although there is reported variation by </a:t>
            </a:r>
            <a:r>
              <a:rPr lang="en-US" dirty="0" smtClean="0"/>
              <a:t>race/ethnicity and across countries.</a:t>
            </a:r>
            <a:endParaRPr lang="en-US" dirty="0"/>
          </a:p>
        </p:txBody>
      </p:sp>
    </p:spTree>
    <p:extLst>
      <p:ext uri="{BB962C8B-B14F-4D97-AF65-F5344CB8AC3E}">
        <p14:creationId xmlns:p14="http://schemas.microsoft.com/office/powerpoint/2010/main" val="36007598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Development and Course </a:t>
            </a:r>
          </a:p>
        </p:txBody>
      </p:sp>
      <p:sp>
        <p:nvSpPr>
          <p:cNvPr id="3" name="Content Placeholder 2"/>
          <p:cNvSpPr>
            <a:spLocks noGrp="1"/>
          </p:cNvSpPr>
          <p:nvPr>
            <p:ph idx="1"/>
          </p:nvPr>
        </p:nvSpPr>
        <p:spPr/>
        <p:txBody>
          <a:bodyPr>
            <a:normAutofit fontScale="85000" lnSpcReduction="20000"/>
          </a:bodyPr>
          <a:lstStyle/>
          <a:p>
            <a:r>
              <a:rPr lang="en-US" dirty="0"/>
              <a:t>The psychotic features of schizophrenia typically emerge between the late teens and the </a:t>
            </a:r>
            <a:r>
              <a:rPr lang="en-US" dirty="0" smtClean="0"/>
              <a:t>mid-30s</a:t>
            </a:r>
          </a:p>
          <a:p>
            <a:r>
              <a:rPr lang="en-US" dirty="0"/>
              <a:t>O</a:t>
            </a:r>
            <a:r>
              <a:rPr lang="en-US" dirty="0" smtClean="0"/>
              <a:t>nset </a:t>
            </a:r>
            <a:r>
              <a:rPr lang="en-US" dirty="0"/>
              <a:t>prior to adolescence is rare. </a:t>
            </a:r>
            <a:endParaRPr lang="en-US" dirty="0" smtClean="0"/>
          </a:p>
          <a:p>
            <a:r>
              <a:rPr lang="en-US" dirty="0" smtClean="0"/>
              <a:t>The </a:t>
            </a:r>
            <a:r>
              <a:rPr lang="en-US" dirty="0"/>
              <a:t>peak age at </a:t>
            </a:r>
            <a:r>
              <a:rPr lang="en-US" dirty="0" smtClean="0"/>
              <a:t>onset </a:t>
            </a:r>
            <a:r>
              <a:rPr lang="en-US" dirty="0"/>
              <a:t>is in the early- to mid-20s for males and in the late-20s for females. </a:t>
            </a:r>
            <a:endParaRPr lang="en-US" dirty="0" smtClean="0"/>
          </a:p>
          <a:p>
            <a:r>
              <a:rPr lang="en-US" dirty="0" smtClean="0"/>
              <a:t>The </a:t>
            </a:r>
            <a:r>
              <a:rPr lang="en-US" dirty="0"/>
              <a:t>onset may be abrupt or insidious, but the majority of individuals manifest a slow and gradual development of a variety of clinically significant signs and symptoms. </a:t>
            </a:r>
            <a:endParaRPr lang="en-US" dirty="0" smtClean="0"/>
          </a:p>
          <a:p>
            <a:r>
              <a:rPr lang="en-US" dirty="0" smtClean="0"/>
              <a:t>Half </a:t>
            </a:r>
            <a:r>
              <a:rPr lang="en-US" dirty="0"/>
              <a:t>of these individuals complain of depressive symptoms. </a:t>
            </a:r>
            <a:endParaRPr lang="en-US" dirty="0" smtClean="0"/>
          </a:p>
          <a:p>
            <a:r>
              <a:rPr lang="en-US" dirty="0" smtClean="0"/>
              <a:t>Earlier </a:t>
            </a:r>
            <a:r>
              <a:rPr lang="en-US" dirty="0"/>
              <a:t>age at onset </a:t>
            </a:r>
            <a:r>
              <a:rPr lang="en-US" dirty="0" smtClean="0"/>
              <a:t>is a </a:t>
            </a:r>
            <a:r>
              <a:rPr lang="en-US" dirty="0"/>
              <a:t>predictor of worse prognosis. </a:t>
            </a:r>
          </a:p>
        </p:txBody>
      </p:sp>
    </p:spTree>
    <p:extLst>
      <p:ext uri="{BB962C8B-B14F-4D97-AF65-F5344CB8AC3E}">
        <p14:creationId xmlns:p14="http://schemas.microsoft.com/office/powerpoint/2010/main" val="33148217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GENETICS OF SCHIZOPHRENIA</a:t>
            </a:r>
            <a:endParaRPr lang="en-US" sz="3200" b="1" dirty="0"/>
          </a:p>
        </p:txBody>
      </p:sp>
      <p:sp>
        <p:nvSpPr>
          <p:cNvPr id="3" name="Content Placeholder 2"/>
          <p:cNvSpPr>
            <a:spLocks noGrp="1"/>
          </p:cNvSpPr>
          <p:nvPr>
            <p:ph idx="1"/>
          </p:nvPr>
        </p:nvSpPr>
        <p:spPr/>
        <p:txBody>
          <a:bodyPr>
            <a:normAutofit fontScale="85000" lnSpcReduction="20000"/>
          </a:bodyPr>
          <a:lstStyle/>
          <a:p>
            <a:r>
              <a:rPr lang="en-US" dirty="0" smtClean="0"/>
              <a:t>Many psychiatric disorders are multifactorial (caused by the interaction of external and genetic factors) and from the genetic point of view very often </a:t>
            </a:r>
            <a:r>
              <a:rPr lang="en-US" dirty="0" err="1" smtClean="0"/>
              <a:t>polygenically</a:t>
            </a:r>
            <a:r>
              <a:rPr lang="en-US" dirty="0" smtClean="0"/>
              <a:t> determined.</a:t>
            </a:r>
          </a:p>
          <a:p>
            <a:r>
              <a:rPr lang="en-US" dirty="0"/>
              <a:t>Identical twins		48% concordance</a:t>
            </a:r>
          </a:p>
          <a:p>
            <a:r>
              <a:rPr lang="en-US" dirty="0"/>
              <a:t>Fraternal twins		17%</a:t>
            </a:r>
          </a:p>
          <a:p>
            <a:r>
              <a:rPr lang="en-US" dirty="0"/>
              <a:t>Siblings			9%</a:t>
            </a:r>
          </a:p>
          <a:p>
            <a:r>
              <a:rPr lang="en-US" dirty="0"/>
              <a:t>Half-sibling			6%</a:t>
            </a:r>
          </a:p>
          <a:p>
            <a:r>
              <a:rPr lang="en-US" dirty="0"/>
              <a:t>First cousin			2%</a:t>
            </a:r>
          </a:p>
          <a:p>
            <a:r>
              <a:rPr lang="en-US" dirty="0"/>
              <a:t>Child of two sch. Parents	46%</a:t>
            </a:r>
          </a:p>
          <a:p>
            <a:r>
              <a:rPr lang="en-US" dirty="0"/>
              <a:t>Child of one sch. Parent 	13%</a:t>
            </a:r>
          </a:p>
          <a:p>
            <a:endParaRPr lang="en-US" dirty="0"/>
          </a:p>
        </p:txBody>
      </p:sp>
    </p:spTree>
    <p:extLst>
      <p:ext uri="{BB962C8B-B14F-4D97-AF65-F5344CB8AC3E}">
        <p14:creationId xmlns:p14="http://schemas.microsoft.com/office/powerpoint/2010/main" val="23274215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AETIOLOGY</a:t>
            </a:r>
            <a:endParaRPr lang="en-US" sz="3200" b="1" dirty="0"/>
          </a:p>
        </p:txBody>
      </p:sp>
      <p:sp>
        <p:nvSpPr>
          <p:cNvPr id="3" name="Content Placeholder 2"/>
          <p:cNvSpPr>
            <a:spLocks noGrp="1"/>
          </p:cNvSpPr>
          <p:nvPr>
            <p:ph idx="1"/>
          </p:nvPr>
        </p:nvSpPr>
        <p:spPr/>
        <p:txBody>
          <a:bodyPr>
            <a:normAutofit/>
          </a:bodyPr>
          <a:lstStyle/>
          <a:p>
            <a:r>
              <a:rPr lang="en-US" dirty="0" smtClean="0"/>
              <a:t>The etiology and pathogenesis of schizophrenia is not known</a:t>
            </a:r>
          </a:p>
          <a:p>
            <a:r>
              <a:rPr lang="en-US" dirty="0" smtClean="0"/>
              <a:t>It is accepted, that schizophrenia is “the group of schizophrenias” which origin is multifactorial:</a:t>
            </a:r>
          </a:p>
          <a:p>
            <a:r>
              <a:rPr lang="en-US" dirty="0" smtClean="0"/>
              <a:t>internal factors – genetic, inborn, biochemical</a:t>
            </a:r>
          </a:p>
          <a:p>
            <a:r>
              <a:rPr lang="en-US" dirty="0" smtClean="0"/>
              <a:t>external factors – trauma, infection of CNS, stress</a:t>
            </a:r>
            <a:endParaRPr lang="en-US" dirty="0"/>
          </a:p>
        </p:txBody>
      </p:sp>
    </p:spTree>
    <p:extLst>
      <p:ext uri="{BB962C8B-B14F-4D97-AF65-F5344CB8AC3E}">
        <p14:creationId xmlns:p14="http://schemas.microsoft.com/office/powerpoint/2010/main" val="26087689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DOPAMINE HYPOTHESIS</a:t>
            </a:r>
            <a:endParaRPr lang="en-US" sz="3200" b="1" dirty="0"/>
          </a:p>
        </p:txBody>
      </p:sp>
      <p:sp>
        <p:nvSpPr>
          <p:cNvPr id="3" name="Content Placeholder 2"/>
          <p:cNvSpPr>
            <a:spLocks noGrp="1"/>
          </p:cNvSpPr>
          <p:nvPr>
            <p:ph idx="1"/>
          </p:nvPr>
        </p:nvSpPr>
        <p:spPr/>
        <p:txBody>
          <a:bodyPr>
            <a:normAutofit fontScale="92500"/>
          </a:bodyPr>
          <a:lstStyle/>
          <a:p>
            <a:r>
              <a:rPr lang="en-US" dirty="0" smtClean="0"/>
              <a:t>The most influential and plausible are the hypotheses, based on the supposed disorder of neurotransmission in the brain, derived mainly from;</a:t>
            </a:r>
          </a:p>
          <a:p>
            <a:pPr lvl="1"/>
            <a:r>
              <a:rPr lang="en-US" dirty="0" smtClean="0"/>
              <a:t>the effects of antipsychotic drugs and the ability to inhibit the dopaminergic system by blocking action of dopamine in the brain</a:t>
            </a:r>
          </a:p>
          <a:p>
            <a:pPr lvl="1"/>
            <a:r>
              <a:rPr lang="en-US" dirty="0" smtClean="0"/>
              <a:t>dopamine-releasing drugs (amphetamine, mescaline, diethyl amide of lysergic acid - LSD) that can induce state closely resembling paranoid schizophrenia</a:t>
            </a:r>
          </a:p>
          <a:p>
            <a:pPr marL="0" indent="0">
              <a:buNone/>
            </a:pPr>
            <a:endParaRPr lang="en-US" dirty="0" smtClean="0"/>
          </a:p>
        </p:txBody>
      </p:sp>
    </p:spTree>
    <p:extLst>
      <p:ext uri="{BB962C8B-B14F-4D97-AF65-F5344CB8AC3E}">
        <p14:creationId xmlns:p14="http://schemas.microsoft.com/office/powerpoint/2010/main" val="24414581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DOPAMINE HYPOTHESIS</a:t>
            </a:r>
            <a:endParaRPr lang="en-US" sz="3200" b="1" dirty="0"/>
          </a:p>
        </p:txBody>
      </p:sp>
      <p:sp>
        <p:nvSpPr>
          <p:cNvPr id="3" name="Content Placeholder 2"/>
          <p:cNvSpPr>
            <a:spLocks noGrp="1"/>
          </p:cNvSpPr>
          <p:nvPr>
            <p:ph idx="1"/>
          </p:nvPr>
        </p:nvSpPr>
        <p:spPr/>
        <p:txBody>
          <a:bodyPr>
            <a:normAutofit fontScale="85000" lnSpcReduction="10000"/>
          </a:bodyPr>
          <a:lstStyle/>
          <a:p>
            <a:r>
              <a:rPr lang="en-US" dirty="0" smtClean="0">
                <a:solidFill>
                  <a:schemeClr val="tx2">
                    <a:lumMod val="60000"/>
                    <a:lumOff val="40000"/>
                  </a:schemeClr>
                </a:solidFill>
              </a:rPr>
              <a:t>Classical dopamine hypothesis of schizophrenia: </a:t>
            </a:r>
            <a:r>
              <a:rPr lang="en-US" dirty="0" smtClean="0"/>
              <a:t>Psychotic symptoms are related to dopaminergic hyperactivity in the brain. Hyperactivity of dopaminergic systems during schizophrenia is result of increased sensitivity and density of dopamine D2 receptors in the different parts of the brain.</a:t>
            </a:r>
          </a:p>
          <a:p>
            <a:r>
              <a:rPr lang="en-US" dirty="0" smtClean="0">
                <a:solidFill>
                  <a:schemeClr val="tx2">
                    <a:lumMod val="60000"/>
                    <a:lumOff val="40000"/>
                  </a:schemeClr>
                </a:solidFill>
              </a:rPr>
              <a:t>Dopamine hypothesis revisited</a:t>
            </a:r>
            <a:r>
              <a:rPr lang="en-US" dirty="0" smtClean="0"/>
              <a:t>: various neurotransmitter systems probably takes place in the etiology of schizophrenia (</a:t>
            </a:r>
            <a:r>
              <a:rPr lang="en-US" dirty="0" err="1" smtClean="0"/>
              <a:t>norepinephric</a:t>
            </a:r>
            <a:r>
              <a:rPr lang="en-US" dirty="0" smtClean="0"/>
              <a:t>, serotonergic, </a:t>
            </a:r>
            <a:r>
              <a:rPr lang="en-US" dirty="0" err="1" smtClean="0"/>
              <a:t>glutamatergic</a:t>
            </a:r>
            <a:r>
              <a:rPr lang="en-US" dirty="0" smtClean="0"/>
              <a:t>, some </a:t>
            </a:r>
            <a:r>
              <a:rPr lang="en-US" dirty="0" err="1" smtClean="0"/>
              <a:t>peptidergic</a:t>
            </a:r>
            <a:r>
              <a:rPr lang="en-US" dirty="0" smtClean="0"/>
              <a:t> systems); based on effects of atypical antipsychotics.</a:t>
            </a:r>
          </a:p>
          <a:p>
            <a:endParaRPr lang="en-US" dirty="0" smtClean="0"/>
          </a:p>
          <a:p>
            <a:pPr marL="0" indent="0">
              <a:buNone/>
            </a:pPr>
            <a:endParaRPr lang="en-US" dirty="0"/>
          </a:p>
        </p:txBody>
      </p:sp>
    </p:spTree>
    <p:extLst>
      <p:ext uri="{BB962C8B-B14F-4D97-AF65-F5344CB8AC3E}">
        <p14:creationId xmlns:p14="http://schemas.microsoft.com/office/powerpoint/2010/main" val="12803938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Neurodevelopmental model </a:t>
            </a:r>
            <a:endParaRPr lang="en-US" sz="3200" b="1" dirty="0"/>
          </a:p>
        </p:txBody>
      </p:sp>
      <p:sp>
        <p:nvSpPr>
          <p:cNvPr id="3" name="Content Placeholder 2"/>
          <p:cNvSpPr>
            <a:spLocks noGrp="1"/>
          </p:cNvSpPr>
          <p:nvPr>
            <p:ph idx="1"/>
          </p:nvPr>
        </p:nvSpPr>
        <p:spPr/>
        <p:txBody>
          <a:bodyPr>
            <a:normAutofit fontScale="85000" lnSpcReduction="10000"/>
          </a:bodyPr>
          <a:lstStyle/>
          <a:p>
            <a:pPr marL="269875" indent="-269875">
              <a:lnSpc>
                <a:spcPct val="95000"/>
              </a:lnSpc>
              <a:spcBef>
                <a:spcPct val="30000"/>
              </a:spcBef>
            </a:pPr>
            <a:r>
              <a:rPr lang="en-US" dirty="0" smtClean="0">
                <a:solidFill>
                  <a:schemeClr val="hlink"/>
                </a:solidFill>
              </a:rPr>
              <a:t>Neurodevelopmental model</a:t>
            </a:r>
            <a:r>
              <a:rPr lang="en-US" dirty="0" smtClean="0"/>
              <a:t> supposes in schizophrenia the presence of “silent lesion” in the brain, mostly in the parts, important for the development of integration (frontal, parietal and temporal), which is caused by different factors (genetic, inborn, infection, trauma...) during very early development of the brain in prenatal or early postnatal period of life. </a:t>
            </a:r>
          </a:p>
          <a:p>
            <a:pPr marL="269875" indent="-269875">
              <a:lnSpc>
                <a:spcPct val="95000"/>
              </a:lnSpc>
              <a:spcBef>
                <a:spcPct val="30000"/>
              </a:spcBef>
            </a:pPr>
            <a:r>
              <a:rPr lang="en-US" dirty="0" smtClean="0"/>
              <a:t>It does not interfere too much with the basic brain functioning in early years, but expresses itself in the time, when the subject is stressed by demands of growing needs for integration, during formative years in adolescence and young adulthood.</a:t>
            </a:r>
          </a:p>
          <a:p>
            <a:endParaRPr lang="en-US" dirty="0"/>
          </a:p>
        </p:txBody>
      </p:sp>
    </p:spTree>
    <p:extLst>
      <p:ext uri="{BB962C8B-B14F-4D97-AF65-F5344CB8AC3E}">
        <p14:creationId xmlns:p14="http://schemas.microsoft.com/office/powerpoint/2010/main" val="86108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4000" dirty="0" smtClean="0"/>
              <a:t>Schizophrenia</a:t>
            </a:r>
            <a:endParaRPr lang="en-US" sz="4000" dirty="0"/>
          </a:p>
        </p:txBody>
      </p:sp>
      <p:sp>
        <p:nvSpPr>
          <p:cNvPr id="3" name="Content Placeholder 2"/>
          <p:cNvSpPr>
            <a:spLocks noGrp="1"/>
          </p:cNvSpPr>
          <p:nvPr>
            <p:ph idx="1"/>
          </p:nvPr>
        </p:nvSpPr>
        <p:spPr/>
        <p:txBody>
          <a:bodyPr>
            <a:normAutofit fontScale="92500"/>
          </a:bodyPr>
          <a:lstStyle/>
          <a:p>
            <a:r>
              <a:rPr lang="en-US" sz="3500" dirty="0"/>
              <a:t>Schizophrenia is characterized by distortions in thinking, perception, emotions, language, sense of self and </a:t>
            </a:r>
            <a:r>
              <a:rPr lang="en-US" sz="3500" dirty="0" smtClean="0"/>
              <a:t>behavior</a:t>
            </a:r>
            <a:r>
              <a:rPr lang="en-US" sz="3500" dirty="0"/>
              <a:t>. Common experiences include hearing voices and delusions. </a:t>
            </a:r>
            <a:r>
              <a:rPr lang="en-US" sz="3500" dirty="0" smtClean="0"/>
              <a:t> </a:t>
            </a:r>
          </a:p>
          <a:p>
            <a:r>
              <a:rPr lang="en-US" sz="3500" dirty="0"/>
              <a:t>Worldwide, schizophrenia is associated with considerable disability and may affect educational and occupational performance. </a:t>
            </a:r>
          </a:p>
          <a:p>
            <a:endParaRPr lang="en-US" sz="1600" dirty="0"/>
          </a:p>
          <a:p>
            <a:pPr lvl="1"/>
            <a:endParaRPr lang="en-US" dirty="0"/>
          </a:p>
        </p:txBody>
      </p:sp>
    </p:spTree>
    <p:extLst>
      <p:ext uri="{BB962C8B-B14F-4D97-AF65-F5344CB8AC3E}">
        <p14:creationId xmlns:p14="http://schemas.microsoft.com/office/powerpoint/2010/main" val="34937942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Suicide </a:t>
            </a:r>
            <a:r>
              <a:rPr lang="en-US" b="1" dirty="0" smtClean="0"/>
              <a:t>Risk </a:t>
            </a:r>
            <a:endParaRPr lang="en-US" b="1" dirty="0"/>
          </a:p>
        </p:txBody>
      </p:sp>
      <p:sp>
        <p:nvSpPr>
          <p:cNvPr id="3" name="Content Placeholder 2"/>
          <p:cNvSpPr>
            <a:spLocks noGrp="1"/>
          </p:cNvSpPr>
          <p:nvPr>
            <p:ph idx="1"/>
          </p:nvPr>
        </p:nvSpPr>
        <p:spPr>
          <a:xfrm>
            <a:off x="457200" y="1371600"/>
            <a:ext cx="8229600" cy="4754563"/>
          </a:xfrm>
        </p:spPr>
        <p:txBody>
          <a:bodyPr>
            <a:normAutofit fontScale="77500" lnSpcReduction="20000"/>
          </a:bodyPr>
          <a:lstStyle/>
          <a:p>
            <a:r>
              <a:rPr lang="en-US" dirty="0" smtClean="0"/>
              <a:t>Approximately </a:t>
            </a:r>
            <a:r>
              <a:rPr lang="en-US" dirty="0"/>
              <a:t>5%-6% of individuals with schizophrenia die by </a:t>
            </a:r>
            <a:r>
              <a:rPr lang="en-US" dirty="0" smtClean="0"/>
              <a:t>suicide. </a:t>
            </a:r>
          </a:p>
          <a:p>
            <a:r>
              <a:rPr lang="en-US" dirty="0" smtClean="0"/>
              <a:t>20</a:t>
            </a:r>
            <a:r>
              <a:rPr lang="en-US" dirty="0"/>
              <a:t>% attempt suicide on one or more occasions, and many more have significant suicidal ideation. </a:t>
            </a:r>
            <a:endParaRPr lang="en-US" dirty="0" smtClean="0"/>
          </a:p>
          <a:p>
            <a:r>
              <a:rPr lang="en-US" dirty="0" smtClean="0"/>
              <a:t>Suicidal </a:t>
            </a:r>
            <a:r>
              <a:rPr lang="en-US" dirty="0"/>
              <a:t>behavior is sometimes in response to command hallucinations to harm oneself or others. </a:t>
            </a:r>
            <a:endParaRPr lang="en-US" dirty="0" smtClean="0"/>
          </a:p>
          <a:p>
            <a:r>
              <a:rPr lang="en-US" dirty="0" smtClean="0"/>
              <a:t>Suicide </a:t>
            </a:r>
            <a:r>
              <a:rPr lang="en-US" dirty="0"/>
              <a:t>risk remains high over the whole lifespan for males and females, although it may be especially high for younger males with comorbid substance use. </a:t>
            </a:r>
            <a:endParaRPr lang="en-US" dirty="0" smtClean="0"/>
          </a:p>
          <a:p>
            <a:r>
              <a:rPr lang="en-US" dirty="0" smtClean="0"/>
              <a:t>Other </a:t>
            </a:r>
            <a:r>
              <a:rPr lang="en-US" dirty="0"/>
              <a:t>risk factors include having depressive symptoms or feelings of hopelessness and being </a:t>
            </a:r>
            <a:r>
              <a:rPr lang="en-US" dirty="0" smtClean="0"/>
              <a:t>unemployed.</a:t>
            </a:r>
          </a:p>
          <a:p>
            <a:r>
              <a:rPr lang="en-US" dirty="0" smtClean="0"/>
              <a:t> </a:t>
            </a:r>
            <a:r>
              <a:rPr lang="en-US" dirty="0"/>
              <a:t>T</a:t>
            </a:r>
            <a:r>
              <a:rPr lang="en-US" dirty="0" smtClean="0"/>
              <a:t>he </a:t>
            </a:r>
            <a:r>
              <a:rPr lang="en-US" dirty="0"/>
              <a:t>risk is </a:t>
            </a:r>
            <a:r>
              <a:rPr lang="en-US" dirty="0" smtClean="0"/>
              <a:t>higher </a:t>
            </a:r>
            <a:r>
              <a:rPr lang="en-US" dirty="0"/>
              <a:t>in the period after a psychotic episode or hospital </a:t>
            </a:r>
            <a:r>
              <a:rPr lang="en-US" dirty="0" smtClean="0"/>
              <a:t>discharge.</a:t>
            </a:r>
            <a:endParaRPr lang="en-US" dirty="0"/>
          </a:p>
        </p:txBody>
      </p:sp>
    </p:spTree>
    <p:extLst>
      <p:ext uri="{BB962C8B-B14F-4D97-AF65-F5344CB8AC3E}">
        <p14:creationId xmlns:p14="http://schemas.microsoft.com/office/powerpoint/2010/main" val="8029945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Differential Diagnosis</a:t>
            </a:r>
            <a:endParaRPr lang="en-US" b="1" dirty="0"/>
          </a:p>
        </p:txBody>
      </p:sp>
      <p:sp>
        <p:nvSpPr>
          <p:cNvPr id="3" name="Content Placeholder 2"/>
          <p:cNvSpPr>
            <a:spLocks noGrp="1"/>
          </p:cNvSpPr>
          <p:nvPr>
            <p:ph idx="1"/>
          </p:nvPr>
        </p:nvSpPr>
        <p:spPr/>
        <p:txBody>
          <a:bodyPr>
            <a:normAutofit fontScale="92500" lnSpcReduction="20000"/>
          </a:bodyPr>
          <a:lstStyle/>
          <a:p>
            <a:r>
              <a:rPr lang="en-US" dirty="0"/>
              <a:t>Major depressive or bipolar disorder with psychotic or catatonic </a:t>
            </a:r>
            <a:r>
              <a:rPr lang="en-US" dirty="0" smtClean="0"/>
              <a:t>features</a:t>
            </a:r>
          </a:p>
          <a:p>
            <a:r>
              <a:rPr lang="en-US" dirty="0"/>
              <a:t>Schizoaffective disorder. </a:t>
            </a:r>
            <a:endParaRPr lang="en-US" dirty="0" smtClean="0"/>
          </a:p>
          <a:p>
            <a:r>
              <a:rPr lang="en-US" dirty="0" smtClean="0"/>
              <a:t>Schizophreniform </a:t>
            </a:r>
            <a:r>
              <a:rPr lang="en-US" dirty="0"/>
              <a:t>disorder and brief psychotic disorder </a:t>
            </a:r>
            <a:endParaRPr lang="en-US" dirty="0" smtClean="0"/>
          </a:p>
          <a:p>
            <a:r>
              <a:rPr lang="en-US" dirty="0"/>
              <a:t>Delusional </a:t>
            </a:r>
            <a:r>
              <a:rPr lang="en-US" dirty="0" smtClean="0"/>
              <a:t>disorder</a:t>
            </a:r>
          </a:p>
          <a:p>
            <a:r>
              <a:rPr lang="en-US" dirty="0" smtClean="0"/>
              <a:t>Schizotypal </a:t>
            </a:r>
            <a:r>
              <a:rPr lang="en-US" dirty="0"/>
              <a:t>personality </a:t>
            </a:r>
            <a:r>
              <a:rPr lang="en-US" dirty="0" smtClean="0"/>
              <a:t>disorder</a:t>
            </a:r>
          </a:p>
          <a:p>
            <a:r>
              <a:rPr lang="en-US" dirty="0" smtClean="0"/>
              <a:t>Obsessive-compulsive </a:t>
            </a:r>
            <a:r>
              <a:rPr lang="en-US" dirty="0"/>
              <a:t>disorder and body dysmorphic disorder</a:t>
            </a:r>
            <a:r>
              <a:rPr lang="en-US" dirty="0" smtClean="0"/>
              <a:t>.</a:t>
            </a:r>
          </a:p>
          <a:p>
            <a:r>
              <a:rPr lang="en-US" dirty="0" smtClean="0"/>
              <a:t>Posttraumatic </a:t>
            </a:r>
            <a:r>
              <a:rPr lang="en-US" dirty="0"/>
              <a:t>stress disorder</a:t>
            </a:r>
          </a:p>
        </p:txBody>
      </p:sp>
    </p:spTree>
    <p:extLst>
      <p:ext uri="{BB962C8B-B14F-4D97-AF65-F5344CB8AC3E}">
        <p14:creationId xmlns:p14="http://schemas.microsoft.com/office/powerpoint/2010/main" val="212021397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Management</a:t>
            </a:r>
            <a:endParaRPr lang="en-US" sz="3200" b="1" dirty="0"/>
          </a:p>
        </p:txBody>
      </p:sp>
      <p:sp>
        <p:nvSpPr>
          <p:cNvPr id="3" name="Content Placeholder 2"/>
          <p:cNvSpPr>
            <a:spLocks noGrp="1"/>
          </p:cNvSpPr>
          <p:nvPr>
            <p:ph idx="1"/>
          </p:nvPr>
        </p:nvSpPr>
        <p:spPr/>
        <p:txBody>
          <a:bodyPr>
            <a:normAutofit lnSpcReduction="10000"/>
          </a:bodyPr>
          <a:lstStyle/>
          <a:p>
            <a:r>
              <a:rPr lang="en-US" dirty="0" smtClean="0"/>
              <a:t>Investigations;</a:t>
            </a:r>
          </a:p>
          <a:p>
            <a:pPr lvl="1"/>
            <a:r>
              <a:rPr lang="en-US" dirty="0" smtClean="0"/>
              <a:t>Blood</a:t>
            </a:r>
          </a:p>
          <a:p>
            <a:pPr lvl="1"/>
            <a:r>
              <a:rPr lang="en-US" dirty="0" smtClean="0"/>
              <a:t>CT </a:t>
            </a:r>
            <a:r>
              <a:rPr lang="en-US" dirty="0" smtClean="0"/>
              <a:t>scan</a:t>
            </a:r>
            <a:r>
              <a:rPr lang="en-US" dirty="0" smtClean="0"/>
              <a:t>, MRI</a:t>
            </a:r>
            <a:endParaRPr lang="en-US" dirty="0" smtClean="0"/>
          </a:p>
          <a:p>
            <a:r>
              <a:rPr lang="en-US" dirty="0" smtClean="0"/>
              <a:t>Treatment;</a:t>
            </a:r>
          </a:p>
          <a:p>
            <a:pPr lvl="1"/>
            <a:r>
              <a:rPr lang="en-US" dirty="0" smtClean="0"/>
              <a:t>Typical antipsychotics E.g. </a:t>
            </a:r>
            <a:r>
              <a:rPr lang="en-US" dirty="0" smtClean="0"/>
              <a:t>Chlorpromazine </a:t>
            </a:r>
            <a:r>
              <a:rPr lang="en-US" dirty="0" smtClean="0"/>
              <a:t>and haloperidol</a:t>
            </a:r>
          </a:p>
          <a:p>
            <a:pPr lvl="1"/>
            <a:r>
              <a:rPr lang="en-US" dirty="0" smtClean="0"/>
              <a:t>Atypical Antipsychotics E.g. Risperidone, </a:t>
            </a:r>
            <a:r>
              <a:rPr lang="en-US" dirty="0" smtClean="0"/>
              <a:t>Quitiepine, Olanzapine.</a:t>
            </a:r>
            <a:endParaRPr lang="en-US" dirty="0" smtClean="0"/>
          </a:p>
          <a:p>
            <a:pPr lvl="1"/>
            <a:r>
              <a:rPr lang="en-US" dirty="0" smtClean="0"/>
              <a:t>E.C.T</a:t>
            </a:r>
          </a:p>
          <a:p>
            <a:pPr marL="857250" lvl="1" indent="-457200"/>
            <a:endParaRPr lang="en-US" dirty="0" smtClean="0"/>
          </a:p>
          <a:p>
            <a:endParaRPr lang="en-US" dirty="0"/>
          </a:p>
        </p:txBody>
      </p:sp>
    </p:spTree>
    <p:extLst>
      <p:ext uri="{BB962C8B-B14F-4D97-AF65-F5344CB8AC3E}">
        <p14:creationId xmlns:p14="http://schemas.microsoft.com/office/powerpoint/2010/main" val="49248750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08632"/>
            <a:ext cx="7886700" cy="524783"/>
          </a:xfrm>
        </p:spPr>
        <p:txBody>
          <a:bodyPr>
            <a:noAutofit/>
          </a:bodyPr>
          <a:lstStyle/>
          <a:p>
            <a:r>
              <a:rPr lang="en-US" dirty="0" smtClean="0"/>
              <a:t>Current treatment guidelines include optimizing functioning and quality of life as important treatment goals</a:t>
            </a:r>
            <a:endParaRPr lang="en-US" dirty="0"/>
          </a:p>
        </p:txBody>
      </p:sp>
      <p:sp>
        <p:nvSpPr>
          <p:cNvPr id="9" name="Text Placeholder 8"/>
          <p:cNvSpPr>
            <a:spLocks noGrp="1"/>
          </p:cNvSpPr>
          <p:nvPr>
            <p:ph type="body" sz="quarter" idx="13"/>
          </p:nvPr>
        </p:nvSpPr>
        <p:spPr>
          <a:xfrm>
            <a:off x="628651" y="6063303"/>
            <a:ext cx="4205288" cy="538609"/>
          </a:xfrm>
        </p:spPr>
        <p:txBody>
          <a:bodyPr anchor="b" anchorCtr="0"/>
          <a:lstStyle/>
          <a:p>
            <a:r>
              <a:rPr lang="en-US" dirty="0" smtClean="0">
                <a:solidFill>
                  <a:schemeClr val="tx2"/>
                </a:solidFill>
              </a:rPr>
              <a:t>1. Hasan A, et al. </a:t>
            </a:r>
            <a:r>
              <a:rPr lang="en-US" i="1" dirty="0" smtClean="0">
                <a:solidFill>
                  <a:schemeClr val="tx2"/>
                </a:solidFill>
              </a:rPr>
              <a:t>World J </a:t>
            </a:r>
            <a:r>
              <a:rPr lang="en-US" i="1" dirty="0" err="1" smtClean="0">
                <a:solidFill>
                  <a:schemeClr val="tx2"/>
                </a:solidFill>
              </a:rPr>
              <a:t>Biol</a:t>
            </a:r>
            <a:r>
              <a:rPr lang="en-US" i="1" dirty="0" smtClean="0">
                <a:solidFill>
                  <a:schemeClr val="tx2"/>
                </a:solidFill>
              </a:rPr>
              <a:t> Psychiatry</a:t>
            </a:r>
            <a:r>
              <a:rPr lang="en-US" dirty="0" smtClean="0">
                <a:solidFill>
                  <a:schemeClr val="tx2"/>
                </a:solidFill>
              </a:rPr>
              <a:t>. 2013;14(1):2–44 [WFSBP guidelines].</a:t>
            </a:r>
          </a:p>
          <a:p>
            <a:r>
              <a:rPr lang="en-US" dirty="0" smtClean="0">
                <a:solidFill>
                  <a:schemeClr val="tx2"/>
                </a:solidFill>
              </a:rPr>
              <a:t>2. Lehman AF, et al. [APA Practice Guidelines] 2010. </a:t>
            </a:r>
            <a:endParaRPr lang="en-US" dirty="0">
              <a:solidFill>
                <a:schemeClr val="tx2"/>
              </a:solidFill>
            </a:endParaRPr>
          </a:p>
        </p:txBody>
      </p:sp>
      <p:grpSp>
        <p:nvGrpSpPr>
          <p:cNvPr id="5" name="Group 4"/>
          <p:cNvGrpSpPr/>
          <p:nvPr/>
        </p:nvGrpSpPr>
        <p:grpSpPr>
          <a:xfrm>
            <a:off x="1422104" y="1493523"/>
            <a:ext cx="6240983" cy="567071"/>
            <a:chOff x="365490" y="1524000"/>
            <a:chExt cx="8321310" cy="567070"/>
          </a:xfrm>
          <a:effectLst/>
        </p:grpSpPr>
        <p:sp>
          <p:nvSpPr>
            <p:cNvPr id="11" name="Rectangle 10"/>
            <p:cNvSpPr/>
            <p:nvPr/>
          </p:nvSpPr>
          <p:spPr>
            <a:xfrm>
              <a:off x="786808" y="1524000"/>
              <a:ext cx="7899992" cy="567070"/>
            </a:xfrm>
            <a:prstGeom prst="rect">
              <a:avLst/>
            </a:prstGeom>
            <a:solidFill>
              <a:schemeClr val="accent2">
                <a:lumMod val="20000"/>
                <a:lumOff val="80000"/>
              </a:schemeClr>
            </a:solidFill>
            <a:ln w="57150">
              <a:noFill/>
            </a:ln>
            <a:effectLst/>
          </p:spPr>
          <p:style>
            <a:lnRef idx="2">
              <a:schemeClr val="accent1">
                <a:shade val="50000"/>
              </a:schemeClr>
            </a:lnRef>
            <a:fillRef idx="1">
              <a:schemeClr val="accent1"/>
            </a:fillRef>
            <a:effectRef idx="0">
              <a:schemeClr val="accent1"/>
            </a:effectRef>
            <a:fontRef idx="minor">
              <a:schemeClr val="lt1"/>
            </a:fontRef>
          </p:style>
          <p:txBody>
            <a:bodyPr lIns="90000" tIns="90000" rIns="90000" bIns="90000" rtlCol="0" anchor="ctr">
              <a:noAutofit/>
            </a:bodyPr>
            <a:lstStyle/>
            <a:p>
              <a:pPr marL="361934" defTabSz="914354">
                <a:spcBef>
                  <a:spcPts val="600"/>
                </a:spcBef>
                <a:spcAft>
                  <a:spcPts val="300"/>
                </a:spcAft>
              </a:pPr>
              <a:r>
                <a:rPr lang="en-US" sz="1400" b="1" dirty="0">
                  <a:solidFill>
                    <a:schemeClr val="tx2"/>
                  </a:solidFill>
                  <a:latin typeface="Arial" charset="0"/>
                  <a:ea typeface="Arial" charset="0"/>
                  <a:cs typeface="Arial" charset="0"/>
                </a:rPr>
                <a:t>Reduce</a:t>
              </a:r>
              <a:r>
                <a:rPr lang="en-US" sz="1400" dirty="0">
                  <a:solidFill>
                    <a:schemeClr val="tx2"/>
                  </a:solidFill>
                  <a:latin typeface="Arial" charset="0"/>
                  <a:ea typeface="Arial" charset="0"/>
                  <a:cs typeface="Arial" charset="0"/>
                </a:rPr>
                <a:t> or </a:t>
              </a:r>
              <a:r>
                <a:rPr lang="en-US" sz="1400" b="1" dirty="0">
                  <a:solidFill>
                    <a:schemeClr val="tx2"/>
                  </a:solidFill>
                  <a:latin typeface="Arial" charset="0"/>
                  <a:ea typeface="Arial" charset="0"/>
                  <a:cs typeface="Arial" charset="0"/>
                </a:rPr>
                <a:t>eliminate</a:t>
              </a:r>
              <a:r>
                <a:rPr lang="en-US" sz="1400" dirty="0">
                  <a:solidFill>
                    <a:schemeClr val="tx2"/>
                  </a:solidFill>
                  <a:latin typeface="Arial" charset="0"/>
                  <a:ea typeface="Arial" charset="0"/>
                  <a:cs typeface="Arial" charset="0"/>
                </a:rPr>
                <a:t> symptoms, ensuring symptom remission or </a:t>
              </a:r>
              <a:br>
                <a:rPr lang="en-US" sz="1400" dirty="0">
                  <a:solidFill>
                    <a:schemeClr val="tx2"/>
                  </a:solidFill>
                  <a:latin typeface="Arial" charset="0"/>
                  <a:ea typeface="Arial" charset="0"/>
                  <a:cs typeface="Arial" charset="0"/>
                </a:rPr>
              </a:br>
              <a:r>
                <a:rPr lang="en-US" sz="1400" dirty="0">
                  <a:solidFill>
                    <a:schemeClr val="tx2"/>
                  </a:solidFill>
                  <a:latin typeface="Arial" charset="0"/>
                  <a:ea typeface="Arial" charset="0"/>
                  <a:cs typeface="Arial" charset="0"/>
                </a:rPr>
                <a:t>control is </a:t>
              </a:r>
              <a:r>
                <a:rPr lang="en-US" sz="1400" dirty="0" err="1">
                  <a:solidFill>
                    <a:schemeClr val="tx2"/>
                  </a:solidFill>
                  <a:latin typeface="Arial" charset="0"/>
                  <a:ea typeface="Arial" charset="0"/>
                  <a:cs typeface="Arial" charset="0"/>
                </a:rPr>
                <a:t>maintained</a:t>
              </a:r>
              <a:r>
                <a:rPr lang="en-US" sz="1400" baseline="30000" dirty="0" err="1">
                  <a:solidFill>
                    <a:schemeClr val="tx2"/>
                  </a:solidFill>
                  <a:latin typeface="Arial" charset="0"/>
                  <a:ea typeface="Arial" charset="0"/>
                  <a:cs typeface="Arial" charset="0"/>
                </a:rPr>
                <a:t>1</a:t>
              </a:r>
              <a:endParaRPr lang="en-US" sz="1400" baseline="30000" dirty="0">
                <a:solidFill>
                  <a:schemeClr val="tx2"/>
                </a:solidFill>
                <a:latin typeface="Arial" charset="0"/>
                <a:ea typeface="Arial" charset="0"/>
                <a:cs typeface="Arial" charset="0"/>
              </a:endParaRPr>
            </a:p>
          </p:txBody>
        </p:sp>
        <p:sp>
          <p:nvSpPr>
            <p:cNvPr id="3" name="Oval 2"/>
            <p:cNvSpPr/>
            <p:nvPr/>
          </p:nvSpPr>
          <p:spPr>
            <a:xfrm>
              <a:off x="365490" y="1524000"/>
              <a:ext cx="567070" cy="567070"/>
            </a:xfrm>
            <a:prstGeom prst="ellipse">
              <a:avLst/>
            </a:prstGeom>
            <a:solidFill>
              <a:schemeClr val="accent2"/>
            </a:solidFill>
            <a:ln w="57150">
              <a:noFill/>
            </a:ln>
            <a:effectLst/>
          </p:spPr>
          <p:style>
            <a:lnRef idx="2">
              <a:schemeClr val="accent1">
                <a:shade val="50000"/>
              </a:schemeClr>
            </a:lnRef>
            <a:fillRef idx="1">
              <a:schemeClr val="accent1"/>
            </a:fillRef>
            <a:effectRef idx="0">
              <a:schemeClr val="accent1"/>
            </a:effectRef>
            <a:fontRef idx="minor">
              <a:schemeClr val="lt1"/>
            </a:fontRef>
          </p:style>
          <p:txBody>
            <a:bodyPr lIns="90000" tIns="90000" rIns="90000" bIns="90000" rtlCol="0" anchor="ctr">
              <a:noAutofit/>
            </a:bodyPr>
            <a:lstStyle/>
            <a:p>
              <a:pPr algn="ctr" defTabSz="914354">
                <a:spcBef>
                  <a:spcPts val="600"/>
                </a:spcBef>
                <a:spcAft>
                  <a:spcPts val="300"/>
                </a:spcAft>
              </a:pPr>
              <a:r>
                <a:rPr lang="en-US" sz="3600" b="1" dirty="0">
                  <a:solidFill>
                    <a:srgbClr val="FFFFFF"/>
                  </a:solidFill>
                  <a:latin typeface="Arial" charset="0"/>
                  <a:ea typeface="Arial" charset="0"/>
                  <a:cs typeface="Arial" charset="0"/>
                </a:rPr>
                <a:t>1</a:t>
              </a:r>
            </a:p>
          </p:txBody>
        </p:sp>
      </p:grpSp>
      <p:sp>
        <p:nvSpPr>
          <p:cNvPr id="20" name="Rectangle 19"/>
          <p:cNvSpPr/>
          <p:nvPr/>
        </p:nvSpPr>
        <p:spPr>
          <a:xfrm>
            <a:off x="1738090" y="2410474"/>
            <a:ext cx="5924994" cy="491089"/>
          </a:xfrm>
          <a:prstGeom prst="rect">
            <a:avLst/>
          </a:prstGeom>
          <a:solidFill>
            <a:schemeClr val="accent2">
              <a:lumMod val="20000"/>
              <a:lumOff val="80000"/>
            </a:schemeClr>
          </a:solidFill>
          <a:ln w="57150">
            <a:noFill/>
          </a:ln>
          <a:effectLst/>
        </p:spPr>
        <p:style>
          <a:lnRef idx="2">
            <a:schemeClr val="accent1">
              <a:shade val="50000"/>
            </a:schemeClr>
          </a:lnRef>
          <a:fillRef idx="1">
            <a:schemeClr val="accent1"/>
          </a:fillRef>
          <a:effectRef idx="0">
            <a:schemeClr val="accent1"/>
          </a:effectRef>
          <a:fontRef idx="minor">
            <a:schemeClr val="lt1"/>
          </a:fontRef>
        </p:style>
        <p:txBody>
          <a:bodyPr lIns="89996" tIns="89996" rIns="89996" bIns="89996" rtlCol="0" anchor="ctr">
            <a:noAutofit/>
          </a:bodyPr>
          <a:lstStyle/>
          <a:p>
            <a:pPr marL="361934" defTabSz="914354">
              <a:spcBef>
                <a:spcPts val="600"/>
              </a:spcBef>
              <a:spcAft>
                <a:spcPts val="300"/>
              </a:spcAft>
            </a:pPr>
            <a:r>
              <a:rPr lang="en-US" sz="1900" b="1" dirty="0" err="1">
                <a:solidFill>
                  <a:srgbClr val="44546A"/>
                </a:solidFill>
                <a:latin typeface="Calibri Light" panose="020F0302020204030204"/>
              </a:rPr>
              <a:t>Maximise</a:t>
            </a:r>
            <a:r>
              <a:rPr lang="en-US" sz="1900" dirty="0">
                <a:solidFill>
                  <a:srgbClr val="44546A"/>
                </a:solidFill>
                <a:latin typeface="Calibri Light" panose="020F0302020204030204"/>
              </a:rPr>
              <a:t> quality of life and adaptive </a:t>
            </a:r>
            <a:r>
              <a:rPr lang="en-US" sz="1900" dirty="0" err="1">
                <a:solidFill>
                  <a:srgbClr val="44546A"/>
                </a:solidFill>
                <a:latin typeface="Calibri Light" panose="020F0302020204030204"/>
              </a:rPr>
              <a:t>functioning</a:t>
            </a:r>
            <a:r>
              <a:rPr lang="en-US" sz="1900" baseline="30000" dirty="0" err="1">
                <a:solidFill>
                  <a:srgbClr val="44546A"/>
                </a:solidFill>
                <a:latin typeface="Calibri Light" panose="020F0302020204030204"/>
              </a:rPr>
              <a:t>1,2</a:t>
            </a:r>
            <a:r>
              <a:rPr lang="en-US" sz="1900" dirty="0">
                <a:solidFill>
                  <a:srgbClr val="44546A"/>
                </a:solidFill>
                <a:latin typeface="Calibri Light" panose="020F0302020204030204"/>
              </a:rPr>
              <a:t> </a:t>
            </a:r>
          </a:p>
        </p:txBody>
      </p:sp>
      <p:grpSp>
        <p:nvGrpSpPr>
          <p:cNvPr id="7" name="Group 6"/>
          <p:cNvGrpSpPr/>
          <p:nvPr/>
        </p:nvGrpSpPr>
        <p:grpSpPr>
          <a:xfrm>
            <a:off x="1422104" y="4157974"/>
            <a:ext cx="6240983" cy="567071"/>
            <a:chOff x="365490" y="4233530"/>
            <a:chExt cx="8321310" cy="567070"/>
          </a:xfrm>
          <a:effectLst/>
        </p:grpSpPr>
        <p:sp>
          <p:nvSpPr>
            <p:cNvPr id="22" name="Rectangle 21"/>
            <p:cNvSpPr/>
            <p:nvPr/>
          </p:nvSpPr>
          <p:spPr>
            <a:xfrm>
              <a:off x="786808" y="4273722"/>
              <a:ext cx="7899992" cy="519887"/>
            </a:xfrm>
            <a:prstGeom prst="rect">
              <a:avLst/>
            </a:prstGeom>
            <a:solidFill>
              <a:schemeClr val="accent2">
                <a:lumMod val="20000"/>
                <a:lumOff val="80000"/>
              </a:schemeClr>
            </a:solidFill>
            <a:ln w="57150">
              <a:noFill/>
            </a:ln>
            <a:effectLst/>
          </p:spPr>
          <p:style>
            <a:lnRef idx="2">
              <a:schemeClr val="accent1">
                <a:shade val="50000"/>
              </a:schemeClr>
            </a:lnRef>
            <a:fillRef idx="1">
              <a:schemeClr val="accent1"/>
            </a:fillRef>
            <a:effectRef idx="0">
              <a:schemeClr val="accent1"/>
            </a:effectRef>
            <a:fontRef idx="minor">
              <a:schemeClr val="lt1"/>
            </a:fontRef>
          </p:style>
          <p:txBody>
            <a:bodyPr lIns="90000" tIns="90000" rIns="90000" bIns="90000" rtlCol="0" anchor="ctr">
              <a:noAutofit/>
            </a:bodyPr>
            <a:lstStyle/>
            <a:p>
              <a:pPr marL="361934" defTabSz="914354">
                <a:spcBef>
                  <a:spcPts val="600"/>
                </a:spcBef>
                <a:spcAft>
                  <a:spcPts val="300"/>
                </a:spcAft>
              </a:pPr>
              <a:r>
                <a:rPr lang="en-US" sz="1400" b="1" dirty="0">
                  <a:solidFill>
                    <a:schemeClr val="tx2"/>
                  </a:solidFill>
                  <a:latin typeface="Arial" charset="0"/>
                  <a:ea typeface="Arial" charset="0"/>
                  <a:cs typeface="Arial" charset="0"/>
                </a:rPr>
                <a:t>Monitor </a:t>
              </a:r>
              <a:r>
                <a:rPr lang="en-US" sz="1400" dirty="0">
                  <a:solidFill>
                    <a:schemeClr val="tx2"/>
                  </a:solidFill>
                  <a:latin typeface="Arial" charset="0"/>
                  <a:ea typeface="Arial" charset="0"/>
                  <a:cs typeface="Arial" charset="0"/>
                </a:rPr>
                <a:t>for adverse treatment </a:t>
              </a:r>
              <a:r>
                <a:rPr lang="en-US" sz="1400" dirty="0" err="1">
                  <a:solidFill>
                    <a:schemeClr val="tx2"/>
                  </a:solidFill>
                  <a:latin typeface="Arial" charset="0"/>
                  <a:ea typeface="Arial" charset="0"/>
                  <a:cs typeface="Arial" charset="0"/>
                </a:rPr>
                <a:t>effects</a:t>
              </a:r>
              <a:r>
                <a:rPr lang="en-US" sz="1400" baseline="30000" dirty="0" err="1">
                  <a:solidFill>
                    <a:schemeClr val="tx2"/>
                  </a:solidFill>
                  <a:latin typeface="Arial" charset="0"/>
                  <a:ea typeface="Arial" charset="0"/>
                  <a:cs typeface="Arial" charset="0"/>
                </a:rPr>
                <a:t>1</a:t>
              </a:r>
              <a:endParaRPr lang="en-US" sz="1400" dirty="0">
                <a:solidFill>
                  <a:schemeClr val="tx2"/>
                </a:solidFill>
                <a:latin typeface="Arial" charset="0"/>
                <a:ea typeface="Arial" charset="0"/>
                <a:cs typeface="Arial" charset="0"/>
              </a:endParaRPr>
            </a:p>
          </p:txBody>
        </p:sp>
        <p:sp>
          <p:nvSpPr>
            <p:cNvPr id="23" name="Oval 22"/>
            <p:cNvSpPr/>
            <p:nvPr/>
          </p:nvSpPr>
          <p:spPr>
            <a:xfrm>
              <a:off x="365490" y="4233530"/>
              <a:ext cx="567070" cy="567070"/>
            </a:xfrm>
            <a:prstGeom prst="ellipse">
              <a:avLst/>
            </a:prstGeom>
            <a:solidFill>
              <a:schemeClr val="accent2"/>
            </a:solidFill>
            <a:ln w="57150">
              <a:noFill/>
            </a:ln>
            <a:effectLst/>
          </p:spPr>
          <p:style>
            <a:lnRef idx="2">
              <a:schemeClr val="accent1">
                <a:shade val="50000"/>
              </a:schemeClr>
            </a:lnRef>
            <a:fillRef idx="1">
              <a:schemeClr val="accent1"/>
            </a:fillRef>
            <a:effectRef idx="0">
              <a:schemeClr val="accent1"/>
            </a:effectRef>
            <a:fontRef idx="minor">
              <a:schemeClr val="lt1"/>
            </a:fontRef>
          </p:style>
          <p:txBody>
            <a:bodyPr lIns="90000" tIns="90000" rIns="90000" bIns="90000" rtlCol="0" anchor="ctr">
              <a:noAutofit/>
            </a:bodyPr>
            <a:lstStyle/>
            <a:p>
              <a:pPr algn="ctr" defTabSz="914354">
                <a:spcBef>
                  <a:spcPts val="600"/>
                </a:spcBef>
                <a:spcAft>
                  <a:spcPts val="300"/>
                </a:spcAft>
              </a:pPr>
              <a:r>
                <a:rPr lang="en-US" sz="3600" b="1" dirty="0">
                  <a:solidFill>
                    <a:srgbClr val="FFFFFF"/>
                  </a:solidFill>
                  <a:latin typeface="Arial" charset="0"/>
                  <a:ea typeface="Arial" charset="0"/>
                  <a:cs typeface="Arial" charset="0"/>
                </a:rPr>
                <a:t>4</a:t>
              </a:r>
            </a:p>
          </p:txBody>
        </p:sp>
      </p:grpSp>
      <p:grpSp>
        <p:nvGrpSpPr>
          <p:cNvPr id="6" name="Group 5"/>
          <p:cNvGrpSpPr/>
          <p:nvPr/>
        </p:nvGrpSpPr>
        <p:grpSpPr>
          <a:xfrm>
            <a:off x="1422104" y="5041252"/>
            <a:ext cx="6240983" cy="567071"/>
            <a:chOff x="365490" y="5071730"/>
            <a:chExt cx="8321310" cy="567070"/>
          </a:xfrm>
          <a:effectLst/>
        </p:grpSpPr>
        <p:sp>
          <p:nvSpPr>
            <p:cNvPr id="21" name="Rectangle 20"/>
            <p:cNvSpPr/>
            <p:nvPr/>
          </p:nvSpPr>
          <p:spPr>
            <a:xfrm>
              <a:off x="786808" y="5111922"/>
              <a:ext cx="7899992" cy="475805"/>
            </a:xfrm>
            <a:prstGeom prst="rect">
              <a:avLst/>
            </a:prstGeom>
            <a:solidFill>
              <a:schemeClr val="accent2">
                <a:lumMod val="20000"/>
                <a:lumOff val="80000"/>
              </a:schemeClr>
            </a:solidFill>
            <a:ln w="57150">
              <a:noFill/>
            </a:ln>
            <a:effectLst/>
          </p:spPr>
          <p:style>
            <a:lnRef idx="2">
              <a:schemeClr val="accent1">
                <a:shade val="50000"/>
              </a:schemeClr>
            </a:lnRef>
            <a:fillRef idx="1">
              <a:schemeClr val="accent1"/>
            </a:fillRef>
            <a:effectRef idx="0">
              <a:schemeClr val="accent1"/>
            </a:effectRef>
            <a:fontRef idx="minor">
              <a:schemeClr val="lt1"/>
            </a:fontRef>
          </p:style>
          <p:txBody>
            <a:bodyPr lIns="90000" tIns="90000" rIns="90000" bIns="90000" rtlCol="0" anchor="ctr">
              <a:noAutofit/>
            </a:bodyPr>
            <a:lstStyle/>
            <a:p>
              <a:pPr marL="361934" defTabSz="914354">
                <a:spcBef>
                  <a:spcPts val="600"/>
                </a:spcBef>
                <a:spcAft>
                  <a:spcPts val="300"/>
                </a:spcAft>
              </a:pPr>
              <a:r>
                <a:rPr lang="en-US" sz="1400" b="1" dirty="0">
                  <a:solidFill>
                    <a:schemeClr val="tx2"/>
                  </a:solidFill>
                  <a:latin typeface="Arial" charset="0"/>
                  <a:ea typeface="Arial" charset="0"/>
                  <a:cs typeface="Arial" charset="0"/>
                </a:rPr>
                <a:t>Prevent </a:t>
              </a:r>
              <a:r>
                <a:rPr lang="en-US" sz="1400" dirty="0">
                  <a:solidFill>
                    <a:schemeClr val="tx2"/>
                  </a:solidFill>
                  <a:latin typeface="Arial" charset="0"/>
                  <a:ea typeface="Arial" charset="0"/>
                  <a:cs typeface="Arial" charset="0"/>
                </a:rPr>
                <a:t>relapse from </a:t>
              </a:r>
              <a:r>
                <a:rPr lang="en-US" sz="1400" dirty="0" err="1">
                  <a:solidFill>
                    <a:schemeClr val="tx2"/>
                  </a:solidFill>
                  <a:latin typeface="Arial" charset="0"/>
                  <a:ea typeface="Arial" charset="0"/>
                  <a:cs typeface="Arial" charset="0"/>
                </a:rPr>
                <a:t>occurring</a:t>
              </a:r>
              <a:r>
                <a:rPr lang="en-US" sz="1400" baseline="30000" dirty="0" err="1">
                  <a:solidFill>
                    <a:schemeClr val="tx2"/>
                  </a:solidFill>
                  <a:latin typeface="Arial" charset="0"/>
                  <a:ea typeface="Arial" charset="0"/>
                  <a:cs typeface="Arial" charset="0"/>
                </a:rPr>
                <a:t>1</a:t>
              </a:r>
              <a:r>
                <a:rPr lang="en-US" sz="1400" dirty="0">
                  <a:solidFill>
                    <a:schemeClr val="tx2"/>
                  </a:solidFill>
                  <a:latin typeface="Arial" charset="0"/>
                  <a:ea typeface="Arial" charset="0"/>
                  <a:cs typeface="Arial" charset="0"/>
                </a:rPr>
                <a:t> </a:t>
              </a:r>
            </a:p>
          </p:txBody>
        </p:sp>
        <p:sp>
          <p:nvSpPr>
            <p:cNvPr id="24" name="Oval 23"/>
            <p:cNvSpPr/>
            <p:nvPr/>
          </p:nvSpPr>
          <p:spPr>
            <a:xfrm>
              <a:off x="365490" y="5071730"/>
              <a:ext cx="567070" cy="567070"/>
            </a:xfrm>
            <a:prstGeom prst="ellipse">
              <a:avLst/>
            </a:prstGeom>
            <a:solidFill>
              <a:schemeClr val="accent2"/>
            </a:solidFill>
            <a:ln w="57150">
              <a:noFill/>
            </a:ln>
            <a:effectLst/>
          </p:spPr>
          <p:style>
            <a:lnRef idx="2">
              <a:schemeClr val="accent1">
                <a:shade val="50000"/>
              </a:schemeClr>
            </a:lnRef>
            <a:fillRef idx="1">
              <a:schemeClr val="accent1"/>
            </a:fillRef>
            <a:effectRef idx="0">
              <a:schemeClr val="accent1"/>
            </a:effectRef>
            <a:fontRef idx="minor">
              <a:schemeClr val="lt1"/>
            </a:fontRef>
          </p:style>
          <p:txBody>
            <a:bodyPr lIns="90000" tIns="90000" rIns="90000" bIns="90000" rtlCol="0" anchor="ctr">
              <a:noAutofit/>
            </a:bodyPr>
            <a:lstStyle/>
            <a:p>
              <a:pPr algn="ctr" defTabSz="914354">
                <a:spcBef>
                  <a:spcPts val="600"/>
                </a:spcBef>
                <a:spcAft>
                  <a:spcPts val="300"/>
                </a:spcAft>
              </a:pPr>
              <a:r>
                <a:rPr lang="en-US" sz="3600" b="1" smtClean="0">
                  <a:solidFill>
                    <a:srgbClr val="FFFFFF"/>
                  </a:solidFill>
                  <a:latin typeface="Arial" charset="0"/>
                  <a:ea typeface="Arial" charset="0"/>
                  <a:cs typeface="Arial" charset="0"/>
                </a:rPr>
                <a:t>5</a:t>
              </a:r>
              <a:endParaRPr lang="en-US" sz="3600" b="1" dirty="0">
                <a:solidFill>
                  <a:srgbClr val="FFFFFF"/>
                </a:solidFill>
                <a:latin typeface="Arial" charset="0"/>
                <a:ea typeface="Arial" charset="0"/>
                <a:cs typeface="Arial" charset="0"/>
              </a:endParaRPr>
            </a:p>
          </p:txBody>
        </p:sp>
      </p:grpSp>
      <p:sp>
        <p:nvSpPr>
          <p:cNvPr id="27" name="Rectangle 26"/>
          <p:cNvSpPr/>
          <p:nvPr/>
        </p:nvSpPr>
        <p:spPr>
          <a:xfrm>
            <a:off x="1738092" y="2410472"/>
            <a:ext cx="5924995" cy="491090"/>
          </a:xfrm>
          <a:prstGeom prst="rect">
            <a:avLst/>
          </a:prstGeom>
          <a:solidFill>
            <a:schemeClr val="accent1"/>
          </a:solidFill>
          <a:ln w="57150">
            <a:noFill/>
          </a:ln>
          <a:effectLst/>
        </p:spPr>
        <p:style>
          <a:lnRef idx="2">
            <a:schemeClr val="accent1">
              <a:shade val="50000"/>
            </a:schemeClr>
          </a:lnRef>
          <a:fillRef idx="1">
            <a:schemeClr val="accent1"/>
          </a:fillRef>
          <a:effectRef idx="0">
            <a:schemeClr val="accent1"/>
          </a:effectRef>
          <a:fontRef idx="minor">
            <a:schemeClr val="lt1"/>
          </a:fontRef>
        </p:style>
        <p:txBody>
          <a:bodyPr lIns="90000" tIns="90000" rIns="90000" bIns="90000" rtlCol="0" anchor="ctr">
            <a:noAutofit/>
          </a:bodyPr>
          <a:lstStyle/>
          <a:p>
            <a:pPr marL="361934" defTabSz="914354">
              <a:spcBef>
                <a:spcPts val="600"/>
              </a:spcBef>
              <a:spcAft>
                <a:spcPts val="300"/>
              </a:spcAft>
            </a:pPr>
            <a:r>
              <a:rPr lang="en-US" sz="1500" b="1" dirty="0">
                <a:solidFill>
                  <a:schemeClr val="bg1"/>
                </a:solidFill>
                <a:latin typeface="Arial" charset="0"/>
                <a:ea typeface="Arial" charset="0"/>
                <a:cs typeface="Arial" charset="0"/>
              </a:rPr>
              <a:t>Maximize</a:t>
            </a:r>
            <a:r>
              <a:rPr lang="en-US" sz="1500" dirty="0">
                <a:solidFill>
                  <a:schemeClr val="bg1"/>
                </a:solidFill>
                <a:latin typeface="Arial" charset="0"/>
                <a:ea typeface="Arial" charset="0"/>
                <a:cs typeface="Arial" charset="0"/>
              </a:rPr>
              <a:t> quality of life and adaptive functioning</a:t>
            </a:r>
            <a:r>
              <a:rPr lang="en-US" sz="1500" baseline="30000" dirty="0">
                <a:solidFill>
                  <a:schemeClr val="bg1"/>
                </a:solidFill>
                <a:latin typeface="Arial" charset="0"/>
                <a:ea typeface="Arial" charset="0"/>
                <a:cs typeface="Arial" charset="0"/>
              </a:rPr>
              <a:t>1,2</a:t>
            </a:r>
            <a:r>
              <a:rPr lang="en-US" sz="1500" dirty="0">
                <a:solidFill>
                  <a:schemeClr val="bg1"/>
                </a:solidFill>
                <a:latin typeface="Arial" charset="0"/>
                <a:ea typeface="Arial" charset="0"/>
                <a:cs typeface="Arial" charset="0"/>
              </a:rPr>
              <a:t> </a:t>
            </a:r>
          </a:p>
        </p:txBody>
      </p:sp>
      <p:grpSp>
        <p:nvGrpSpPr>
          <p:cNvPr id="30" name="Group 29"/>
          <p:cNvGrpSpPr/>
          <p:nvPr/>
        </p:nvGrpSpPr>
        <p:grpSpPr>
          <a:xfrm>
            <a:off x="1412134" y="3246121"/>
            <a:ext cx="6250952" cy="595643"/>
            <a:chOff x="376565" y="3428999"/>
            <a:chExt cx="8334602" cy="595642"/>
          </a:xfrm>
          <a:effectLst/>
        </p:grpSpPr>
        <p:sp>
          <p:nvSpPr>
            <p:cNvPr id="31" name="Rectangle 30"/>
            <p:cNvSpPr/>
            <p:nvPr/>
          </p:nvSpPr>
          <p:spPr>
            <a:xfrm>
              <a:off x="811175" y="3428999"/>
              <a:ext cx="7899992" cy="587395"/>
            </a:xfrm>
            <a:prstGeom prst="rect">
              <a:avLst/>
            </a:prstGeom>
            <a:solidFill>
              <a:schemeClr val="accent1"/>
            </a:solidFill>
            <a:ln w="57150">
              <a:noFill/>
            </a:ln>
            <a:effectLst/>
          </p:spPr>
          <p:style>
            <a:lnRef idx="2">
              <a:schemeClr val="accent1">
                <a:shade val="50000"/>
              </a:schemeClr>
            </a:lnRef>
            <a:fillRef idx="1">
              <a:schemeClr val="accent1"/>
            </a:fillRef>
            <a:effectRef idx="0">
              <a:schemeClr val="accent1"/>
            </a:effectRef>
            <a:fontRef idx="minor">
              <a:schemeClr val="lt1"/>
            </a:fontRef>
          </p:style>
          <p:txBody>
            <a:bodyPr lIns="90000" tIns="90000" rIns="90000" bIns="90000" rtlCol="0" anchor="ctr">
              <a:noAutofit/>
            </a:bodyPr>
            <a:lstStyle/>
            <a:p>
              <a:pPr marL="361934" defTabSz="914354">
                <a:spcBef>
                  <a:spcPts val="600"/>
                </a:spcBef>
                <a:spcAft>
                  <a:spcPts val="300"/>
                </a:spcAft>
              </a:pPr>
              <a:r>
                <a:rPr lang="en-US" sz="1500" b="1" dirty="0">
                  <a:solidFill>
                    <a:schemeClr val="bg1"/>
                  </a:solidFill>
                  <a:latin typeface="Arial" charset="0"/>
                  <a:ea typeface="Arial" charset="0"/>
                  <a:cs typeface="Arial" charset="0"/>
                </a:rPr>
                <a:t>Promote</a:t>
              </a:r>
              <a:r>
                <a:rPr lang="en-US" sz="1500" dirty="0">
                  <a:solidFill>
                    <a:schemeClr val="bg1"/>
                  </a:solidFill>
                  <a:latin typeface="Arial" charset="0"/>
                  <a:ea typeface="Arial" charset="0"/>
                  <a:cs typeface="Arial" charset="0"/>
                </a:rPr>
                <a:t> and </a:t>
              </a:r>
              <a:r>
                <a:rPr lang="en-US" sz="1500" b="1" dirty="0">
                  <a:solidFill>
                    <a:schemeClr val="bg1"/>
                  </a:solidFill>
                  <a:latin typeface="Arial" charset="0"/>
                  <a:ea typeface="Arial" charset="0"/>
                  <a:cs typeface="Arial" charset="0"/>
                </a:rPr>
                <a:t>maintain</a:t>
              </a:r>
              <a:r>
                <a:rPr lang="en-US" sz="1500" dirty="0">
                  <a:solidFill>
                    <a:schemeClr val="bg1"/>
                  </a:solidFill>
                  <a:latin typeface="Arial" charset="0"/>
                  <a:ea typeface="Arial" charset="0"/>
                  <a:cs typeface="Arial" charset="0"/>
                </a:rPr>
                <a:t> recovery from the debilitating effects of the illness </a:t>
              </a:r>
              <a:br>
                <a:rPr lang="en-US" sz="1500" dirty="0">
                  <a:solidFill>
                    <a:schemeClr val="bg1"/>
                  </a:solidFill>
                  <a:latin typeface="Arial" charset="0"/>
                  <a:ea typeface="Arial" charset="0"/>
                  <a:cs typeface="Arial" charset="0"/>
                </a:rPr>
              </a:br>
              <a:r>
                <a:rPr lang="en-US" sz="1500" dirty="0">
                  <a:solidFill>
                    <a:schemeClr val="bg1"/>
                  </a:solidFill>
                  <a:latin typeface="Arial" charset="0"/>
                  <a:ea typeface="Arial" charset="0"/>
                  <a:cs typeface="Arial" charset="0"/>
                </a:rPr>
                <a:t>to the maximum extent </a:t>
              </a:r>
              <a:r>
                <a:rPr lang="en-US" sz="1500" dirty="0" err="1">
                  <a:solidFill>
                    <a:schemeClr val="bg1"/>
                  </a:solidFill>
                  <a:latin typeface="Arial" charset="0"/>
                  <a:ea typeface="Arial" charset="0"/>
                  <a:cs typeface="Arial" charset="0"/>
                </a:rPr>
                <a:t>possible</a:t>
              </a:r>
              <a:r>
                <a:rPr lang="en-US" sz="1500" baseline="30000" dirty="0" err="1">
                  <a:solidFill>
                    <a:schemeClr val="bg1"/>
                  </a:solidFill>
                  <a:latin typeface="Arial" charset="0"/>
                  <a:ea typeface="Arial" charset="0"/>
                  <a:cs typeface="Arial" charset="0"/>
                </a:rPr>
                <a:t>1,2</a:t>
              </a:r>
              <a:r>
                <a:rPr lang="en-US" sz="1500" baseline="30000" dirty="0">
                  <a:solidFill>
                    <a:schemeClr val="bg1"/>
                  </a:solidFill>
                  <a:latin typeface="Arial" charset="0"/>
                  <a:ea typeface="Arial" charset="0"/>
                  <a:cs typeface="Arial" charset="0"/>
                </a:rPr>
                <a:t> </a:t>
              </a:r>
            </a:p>
          </p:txBody>
        </p:sp>
        <p:sp>
          <p:nvSpPr>
            <p:cNvPr id="32" name="Oval 31"/>
            <p:cNvSpPr/>
            <p:nvPr/>
          </p:nvSpPr>
          <p:spPr>
            <a:xfrm>
              <a:off x="376565" y="3457571"/>
              <a:ext cx="567070" cy="567070"/>
            </a:xfrm>
            <a:prstGeom prst="ellipse">
              <a:avLst/>
            </a:prstGeom>
            <a:solidFill>
              <a:schemeClr val="accent1">
                <a:lumMod val="75000"/>
              </a:schemeClr>
            </a:solidFill>
            <a:ln w="57150">
              <a:noFill/>
            </a:ln>
            <a:effectLst/>
          </p:spPr>
          <p:style>
            <a:lnRef idx="2">
              <a:schemeClr val="accent1">
                <a:shade val="50000"/>
              </a:schemeClr>
            </a:lnRef>
            <a:fillRef idx="1">
              <a:schemeClr val="accent1"/>
            </a:fillRef>
            <a:effectRef idx="0">
              <a:schemeClr val="accent1"/>
            </a:effectRef>
            <a:fontRef idx="minor">
              <a:schemeClr val="lt1"/>
            </a:fontRef>
          </p:style>
          <p:txBody>
            <a:bodyPr lIns="90000" tIns="90000" rIns="90000" bIns="90000" rtlCol="0" anchor="ctr">
              <a:noAutofit/>
            </a:bodyPr>
            <a:lstStyle/>
            <a:p>
              <a:pPr algn="ctr" defTabSz="914354">
                <a:spcBef>
                  <a:spcPts val="600"/>
                </a:spcBef>
                <a:spcAft>
                  <a:spcPts val="300"/>
                </a:spcAft>
              </a:pPr>
              <a:r>
                <a:rPr lang="en-US" sz="3600" b="1" dirty="0">
                  <a:solidFill>
                    <a:srgbClr val="FFFFFF"/>
                  </a:solidFill>
                  <a:latin typeface="Arial" charset="0"/>
                  <a:ea typeface="Arial" charset="0"/>
                  <a:cs typeface="Arial" charset="0"/>
                </a:rPr>
                <a:t>3</a:t>
              </a:r>
            </a:p>
          </p:txBody>
        </p:sp>
      </p:grpSp>
      <p:sp>
        <p:nvSpPr>
          <p:cNvPr id="25" name="Oval 24"/>
          <p:cNvSpPr/>
          <p:nvPr/>
        </p:nvSpPr>
        <p:spPr>
          <a:xfrm>
            <a:off x="1422103" y="2376801"/>
            <a:ext cx="425303" cy="567071"/>
          </a:xfrm>
          <a:prstGeom prst="ellipse">
            <a:avLst/>
          </a:prstGeom>
          <a:solidFill>
            <a:schemeClr val="accent1">
              <a:lumMod val="75000"/>
            </a:schemeClr>
          </a:solidFill>
          <a:ln w="57150">
            <a:noFill/>
          </a:ln>
          <a:effectLst/>
        </p:spPr>
        <p:style>
          <a:lnRef idx="2">
            <a:schemeClr val="accent1">
              <a:shade val="50000"/>
            </a:schemeClr>
          </a:lnRef>
          <a:fillRef idx="1">
            <a:schemeClr val="accent1"/>
          </a:fillRef>
          <a:effectRef idx="0">
            <a:schemeClr val="accent1"/>
          </a:effectRef>
          <a:fontRef idx="minor">
            <a:schemeClr val="lt1"/>
          </a:fontRef>
        </p:style>
        <p:txBody>
          <a:bodyPr lIns="90000" tIns="90000" rIns="90000" bIns="90000" rtlCol="0" anchor="ctr">
            <a:noAutofit/>
          </a:bodyPr>
          <a:lstStyle/>
          <a:p>
            <a:pPr algn="ctr" defTabSz="914354">
              <a:spcBef>
                <a:spcPts val="600"/>
              </a:spcBef>
              <a:spcAft>
                <a:spcPts val="300"/>
              </a:spcAft>
            </a:pPr>
            <a:r>
              <a:rPr lang="en-US" sz="3600" b="1" dirty="0">
                <a:solidFill>
                  <a:srgbClr val="FFFFFF"/>
                </a:solidFill>
                <a:latin typeface="Arial" charset="0"/>
                <a:ea typeface="Arial" charset="0"/>
                <a:cs typeface="Arial" charset="0"/>
              </a:rPr>
              <a:t>2</a:t>
            </a:r>
          </a:p>
        </p:txBody>
      </p:sp>
    </p:spTree>
    <p:extLst>
      <p:ext uri="{BB962C8B-B14F-4D97-AF65-F5344CB8AC3E}">
        <p14:creationId xmlns:p14="http://schemas.microsoft.com/office/powerpoint/2010/main" val="409563009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S</a:t>
            </a:r>
            <a:r>
              <a:rPr lang="en-US" sz="4000" dirty="0" smtClean="0"/>
              <a:t>chizophrenia</a:t>
            </a:r>
            <a:endParaRPr lang="en-US" sz="4000" dirty="0"/>
          </a:p>
        </p:txBody>
      </p:sp>
      <p:sp>
        <p:nvSpPr>
          <p:cNvPr id="3" name="Content Placeholder 2"/>
          <p:cNvSpPr>
            <a:spLocks noGrp="1"/>
          </p:cNvSpPr>
          <p:nvPr>
            <p:ph idx="1"/>
          </p:nvPr>
        </p:nvSpPr>
        <p:spPr/>
        <p:txBody>
          <a:bodyPr>
            <a:normAutofit fontScale="92500" lnSpcReduction="20000"/>
          </a:bodyPr>
          <a:lstStyle/>
          <a:p>
            <a:r>
              <a:rPr lang="en-US" sz="3200" dirty="0"/>
              <a:t>People with schizophrenia are 2-2.5 times more likely to die early than the general population. This is often due to physical illnesses, such as cardiovascular, metabolic and infectious diseases. </a:t>
            </a:r>
            <a:endParaRPr lang="en-US" sz="3200" dirty="0" smtClean="0"/>
          </a:p>
          <a:p>
            <a:r>
              <a:rPr lang="en-US" sz="3200" dirty="0" smtClean="0"/>
              <a:t>Stigma</a:t>
            </a:r>
            <a:r>
              <a:rPr lang="en-US" sz="3200" dirty="0"/>
              <a:t>, discrimination and violation of human rights of people with schizophrenia is common. </a:t>
            </a:r>
          </a:p>
          <a:p>
            <a:r>
              <a:rPr lang="en-US" sz="3200" dirty="0"/>
              <a:t>Schizophrenia is treatable. Treatment with medicines and psychosocial support is effective.</a:t>
            </a:r>
          </a:p>
          <a:p>
            <a:endParaRPr lang="en-US" dirty="0"/>
          </a:p>
        </p:txBody>
      </p:sp>
    </p:spTree>
    <p:extLst>
      <p:ext uri="{BB962C8B-B14F-4D97-AF65-F5344CB8AC3E}">
        <p14:creationId xmlns:p14="http://schemas.microsoft.com/office/powerpoint/2010/main" val="26676864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4000" dirty="0" smtClean="0"/>
              <a:t>Schizophrenia</a:t>
            </a:r>
            <a:r>
              <a:rPr lang="en-US" altLang="en-US" sz="4000" dirty="0"/>
              <a:t> </a:t>
            </a:r>
            <a:endParaRPr lang="en-US" sz="4000" dirty="0"/>
          </a:p>
        </p:txBody>
      </p:sp>
      <p:sp>
        <p:nvSpPr>
          <p:cNvPr id="3" name="Content Placeholder 2"/>
          <p:cNvSpPr>
            <a:spLocks noGrp="1"/>
          </p:cNvSpPr>
          <p:nvPr>
            <p:ph idx="1"/>
          </p:nvPr>
        </p:nvSpPr>
        <p:spPr>
          <a:xfrm>
            <a:off x="628650" y="914400"/>
            <a:ext cx="7886700" cy="4808541"/>
          </a:xfrm>
        </p:spPr>
        <p:txBody>
          <a:bodyPr>
            <a:noAutofit/>
          </a:bodyPr>
          <a:lstStyle/>
          <a:p>
            <a:r>
              <a:rPr lang="en-US" sz="3200" dirty="0"/>
              <a:t>Common experiences include:</a:t>
            </a:r>
          </a:p>
          <a:p>
            <a:pPr lvl="1">
              <a:defRPr/>
            </a:pPr>
            <a:r>
              <a:rPr lang="en-US" sz="3200" b="1" dirty="0"/>
              <a:t>Delusions</a:t>
            </a:r>
            <a:r>
              <a:rPr lang="en-US" sz="3200" dirty="0"/>
              <a:t>: fixed beliefs that are not amenable to change in light of conflicting </a:t>
            </a:r>
            <a:r>
              <a:rPr lang="en-US" sz="3200" dirty="0" smtClean="0"/>
              <a:t>evidence. </a:t>
            </a:r>
            <a:r>
              <a:rPr lang="en-US" sz="3200" b="1" dirty="0" smtClean="0"/>
              <a:t>Themes</a:t>
            </a:r>
            <a:r>
              <a:rPr lang="en-US" sz="3200" dirty="0"/>
              <a:t>: persecutory, referential, somatic, religious, grandiose, Erotomanic and nihilistic </a:t>
            </a:r>
            <a:r>
              <a:rPr lang="en-US" sz="3200" dirty="0" smtClean="0"/>
              <a:t>delusions</a:t>
            </a:r>
          </a:p>
          <a:p>
            <a:pPr marL="0" indent="0">
              <a:buNone/>
            </a:pPr>
            <a:endParaRPr lang="en-US" dirty="0"/>
          </a:p>
        </p:txBody>
      </p:sp>
    </p:spTree>
    <p:extLst>
      <p:ext uri="{BB962C8B-B14F-4D97-AF65-F5344CB8AC3E}">
        <p14:creationId xmlns:p14="http://schemas.microsoft.com/office/powerpoint/2010/main" val="2279957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Schizophrenia </a:t>
            </a:r>
          </a:p>
        </p:txBody>
      </p:sp>
      <p:sp>
        <p:nvSpPr>
          <p:cNvPr id="3" name="Content Placeholder 2"/>
          <p:cNvSpPr>
            <a:spLocks noGrp="1"/>
          </p:cNvSpPr>
          <p:nvPr>
            <p:ph idx="1"/>
          </p:nvPr>
        </p:nvSpPr>
        <p:spPr/>
        <p:txBody>
          <a:bodyPr/>
          <a:lstStyle/>
          <a:p>
            <a:r>
              <a:rPr lang="en-US" sz="3200" dirty="0"/>
              <a:t>Bizarre delusions are clearly implausible and not understandable to same culture peers and do not derive from ordinary life experiences</a:t>
            </a:r>
          </a:p>
          <a:p>
            <a:r>
              <a:rPr lang="en-US" sz="3200" dirty="0"/>
              <a:t>Thought insertion, thought withdrawal, delusions of control are considered bizarre delusions</a:t>
            </a:r>
          </a:p>
          <a:p>
            <a:endParaRPr lang="en-US" dirty="0"/>
          </a:p>
        </p:txBody>
      </p:sp>
    </p:spTree>
    <p:extLst>
      <p:ext uri="{BB962C8B-B14F-4D97-AF65-F5344CB8AC3E}">
        <p14:creationId xmlns:p14="http://schemas.microsoft.com/office/powerpoint/2010/main" val="2154746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Schizophrenia </a:t>
            </a:r>
          </a:p>
        </p:txBody>
      </p:sp>
      <p:sp>
        <p:nvSpPr>
          <p:cNvPr id="3" name="Content Placeholder 2"/>
          <p:cNvSpPr>
            <a:spLocks noGrp="1"/>
          </p:cNvSpPr>
          <p:nvPr>
            <p:ph idx="1"/>
          </p:nvPr>
        </p:nvSpPr>
        <p:spPr/>
        <p:txBody>
          <a:bodyPr>
            <a:normAutofit/>
          </a:bodyPr>
          <a:lstStyle/>
          <a:p>
            <a:r>
              <a:rPr lang="en-US" sz="3200" b="1" dirty="0"/>
              <a:t>Hallucinations</a:t>
            </a:r>
            <a:r>
              <a:rPr lang="en-US" sz="3200" dirty="0"/>
              <a:t>: perception like experiences that occur without an external stimuli</a:t>
            </a:r>
          </a:p>
          <a:p>
            <a:r>
              <a:rPr lang="en-US" sz="3200" dirty="0"/>
              <a:t>Vivid and clear, with the full force and impact of normal perceptions, and not under voluntary control</a:t>
            </a:r>
          </a:p>
          <a:p>
            <a:r>
              <a:rPr lang="en-US" sz="3200" dirty="0"/>
              <a:t>Occur in clear sensorium</a:t>
            </a:r>
          </a:p>
          <a:p>
            <a:r>
              <a:rPr lang="en-US" sz="3200" dirty="0"/>
              <a:t>Auditory hallucinations are experienced as voices heard distinct from one’s thoughts</a:t>
            </a:r>
          </a:p>
          <a:p>
            <a:endParaRPr lang="en-US" dirty="0"/>
          </a:p>
        </p:txBody>
      </p:sp>
    </p:spTree>
    <p:extLst>
      <p:ext uri="{BB962C8B-B14F-4D97-AF65-F5344CB8AC3E}">
        <p14:creationId xmlns:p14="http://schemas.microsoft.com/office/powerpoint/2010/main" val="11685738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Schizophrenia (cont’d)</a:t>
            </a:r>
          </a:p>
        </p:txBody>
      </p:sp>
      <p:sp>
        <p:nvSpPr>
          <p:cNvPr id="3" name="Content Placeholder 2"/>
          <p:cNvSpPr>
            <a:spLocks noGrp="1"/>
          </p:cNvSpPr>
          <p:nvPr>
            <p:ph idx="1"/>
          </p:nvPr>
        </p:nvSpPr>
        <p:spPr/>
        <p:txBody>
          <a:bodyPr>
            <a:normAutofit/>
          </a:bodyPr>
          <a:lstStyle/>
          <a:p>
            <a:r>
              <a:rPr lang="en-US" sz="3200" b="1" dirty="0"/>
              <a:t>Disorganized thinking (speech</a:t>
            </a:r>
            <a:r>
              <a:rPr lang="en-US" sz="3200" dirty="0"/>
              <a:t>)</a:t>
            </a:r>
          </a:p>
          <a:p>
            <a:r>
              <a:rPr lang="en-US" sz="3200" dirty="0"/>
              <a:t>Formal thought disorder includes derailment or loose associations, </a:t>
            </a:r>
            <a:r>
              <a:rPr lang="en-US" sz="3200" dirty="0" err="1"/>
              <a:t>tangentiality</a:t>
            </a:r>
            <a:r>
              <a:rPr lang="en-US" sz="3200" dirty="0"/>
              <a:t>, incoherence or word salad</a:t>
            </a:r>
          </a:p>
          <a:p>
            <a:r>
              <a:rPr lang="en-US" sz="3200" b="1" dirty="0"/>
              <a:t>Grossly disorganized or abnormal motor behavior</a:t>
            </a:r>
            <a:r>
              <a:rPr lang="en-US" sz="3200" dirty="0"/>
              <a:t> (including catatonia)</a:t>
            </a:r>
          </a:p>
          <a:p>
            <a:r>
              <a:rPr lang="en-US" sz="3200" dirty="0"/>
              <a:t>Problems in goal directed behavior</a:t>
            </a:r>
          </a:p>
          <a:p>
            <a:pPr marL="0" indent="0">
              <a:buNone/>
            </a:pPr>
            <a:endParaRPr lang="en-US" sz="3200" dirty="0"/>
          </a:p>
          <a:p>
            <a:pPr marL="0" indent="0">
              <a:buNone/>
            </a:pPr>
            <a:endParaRPr lang="en-US" dirty="0"/>
          </a:p>
        </p:txBody>
      </p:sp>
    </p:spTree>
    <p:extLst>
      <p:ext uri="{BB962C8B-B14F-4D97-AF65-F5344CB8AC3E}">
        <p14:creationId xmlns:p14="http://schemas.microsoft.com/office/powerpoint/2010/main" val="14732854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278</TotalTime>
  <Words>3412</Words>
  <Application>Microsoft Office PowerPoint</Application>
  <PresentationFormat>On-screen Show (4:3)</PresentationFormat>
  <Paragraphs>335</Paragraphs>
  <Slides>43</Slides>
  <Notes>12</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Office Theme</vt:lpstr>
      <vt:lpstr>PowerPoint Presentation</vt:lpstr>
      <vt:lpstr>History</vt:lpstr>
      <vt:lpstr>Definitions</vt:lpstr>
      <vt:lpstr>Schizophrenia</vt:lpstr>
      <vt:lpstr>Schizophrenia</vt:lpstr>
      <vt:lpstr>Schizophrenia </vt:lpstr>
      <vt:lpstr>Schizophrenia </vt:lpstr>
      <vt:lpstr>Schizophrenia </vt:lpstr>
      <vt:lpstr>Schizophrenia (cont’d)</vt:lpstr>
      <vt:lpstr>Schizophrenia (cont’d)</vt:lpstr>
      <vt:lpstr>Negative Symptoms: something “missing”</vt:lpstr>
      <vt:lpstr>Positive Symptoms: Hallucinations</vt:lpstr>
      <vt:lpstr>What is optimal functioning for a patient with schizophrenia?</vt:lpstr>
      <vt:lpstr>Functioning is complex and multifactorial</vt:lpstr>
      <vt:lpstr>A variety of factors contribute to functional impairment  in patients with schizophrenia</vt:lpstr>
      <vt:lpstr>How to diagnose schizophrenia</vt:lpstr>
      <vt:lpstr>Schizophrenia in Diagnostic Manuals</vt:lpstr>
      <vt:lpstr>DSM-5 Diagnostic Criteria for Schizophrenia</vt:lpstr>
      <vt:lpstr>DSM-5 Diagnostic Criteria for Schizophrenia</vt:lpstr>
      <vt:lpstr>DSM-5 Diagnostic Criteria for Schizophrenia</vt:lpstr>
      <vt:lpstr>DSM-5 Diagnostic Criteria for Schizophrenia </vt:lpstr>
      <vt:lpstr>DSM-5 Diagnostic Criteria for Schizophrenia </vt:lpstr>
      <vt:lpstr>DSM-5 Diagnostic Criteria for Schizophrenia</vt:lpstr>
      <vt:lpstr>Differences between DSM IV and DSM 5</vt:lpstr>
      <vt:lpstr>PowerPoint Presentation</vt:lpstr>
      <vt:lpstr>Disorders included</vt:lpstr>
      <vt:lpstr>Differences – Schizophrenia</vt:lpstr>
      <vt:lpstr>Differences – Schizophrenia</vt:lpstr>
      <vt:lpstr>Associated Features Supporting Diagnosis of Schizophrenia</vt:lpstr>
      <vt:lpstr>Associated Features Supporting Diagnosis of Schizophrenia</vt:lpstr>
      <vt:lpstr>Associated Features Supporting Diagnosis of Schizophrenia</vt:lpstr>
      <vt:lpstr>Associated Features Supporting Diagnosis of Schizophrenia</vt:lpstr>
      <vt:lpstr>PREVALENCE</vt:lpstr>
      <vt:lpstr>Development and Course </vt:lpstr>
      <vt:lpstr>GENETICS OF SCHIZOPHRENIA</vt:lpstr>
      <vt:lpstr>AETIOLOGY</vt:lpstr>
      <vt:lpstr>DOPAMINE HYPOTHESIS</vt:lpstr>
      <vt:lpstr>DOPAMINE HYPOTHESIS</vt:lpstr>
      <vt:lpstr>Neurodevelopmental model </vt:lpstr>
      <vt:lpstr>Suicide Risk </vt:lpstr>
      <vt:lpstr>Differential Diagnosis</vt:lpstr>
      <vt:lpstr>Management</vt:lpstr>
      <vt:lpstr>Current treatment guidelines include optimizing functioning and quality of life as important treatment goals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32</cp:revision>
  <dcterms:created xsi:type="dcterms:W3CDTF">2017-11-29T02:50:38Z</dcterms:created>
  <dcterms:modified xsi:type="dcterms:W3CDTF">2017-12-04T04:06:44Z</dcterms:modified>
</cp:coreProperties>
</file>