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9" r:id="rId2"/>
  </p:sldMasterIdLst>
  <p:notesMasterIdLst>
    <p:notesMasterId r:id="rId37"/>
  </p:notesMasterIdLst>
  <p:sldIdLst>
    <p:sldId id="261" r:id="rId3"/>
    <p:sldId id="262" r:id="rId4"/>
    <p:sldId id="263" r:id="rId5"/>
    <p:sldId id="264" r:id="rId6"/>
    <p:sldId id="282" r:id="rId7"/>
    <p:sldId id="292" r:id="rId8"/>
    <p:sldId id="293" r:id="rId9"/>
    <p:sldId id="299" r:id="rId10"/>
    <p:sldId id="267" r:id="rId11"/>
    <p:sldId id="290" r:id="rId12"/>
    <p:sldId id="346" r:id="rId13"/>
    <p:sldId id="287" r:id="rId14"/>
    <p:sldId id="345" r:id="rId15"/>
    <p:sldId id="298" r:id="rId16"/>
    <p:sldId id="286" r:id="rId17"/>
    <p:sldId id="266" r:id="rId18"/>
    <p:sldId id="297" r:id="rId19"/>
    <p:sldId id="296" r:id="rId20"/>
    <p:sldId id="351" r:id="rId21"/>
    <p:sldId id="271" r:id="rId22"/>
    <p:sldId id="294" r:id="rId23"/>
    <p:sldId id="276" r:id="rId24"/>
    <p:sldId id="281" r:id="rId25"/>
    <p:sldId id="356" r:id="rId26"/>
    <p:sldId id="355" r:id="rId27"/>
    <p:sldId id="258" r:id="rId28"/>
    <p:sldId id="361" r:id="rId29"/>
    <p:sldId id="360" r:id="rId30"/>
    <p:sldId id="295" r:id="rId31"/>
    <p:sldId id="363" r:id="rId32"/>
    <p:sldId id="366" r:id="rId33"/>
    <p:sldId id="274" r:id="rId34"/>
    <p:sldId id="367" r:id="rId35"/>
    <p:sldId id="35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660"/>
  </p:normalViewPr>
  <p:slideViewPr>
    <p:cSldViewPr>
      <p:cViewPr>
        <p:scale>
          <a:sx n="48" d="100"/>
          <a:sy n="48" d="100"/>
        </p:scale>
        <p:origin x="1267"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viewProps" Target="viewProps.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CC0E38D-0EC3-421F-8F24-56EC8C696689}" type="datetimeFigureOut">
              <a:rPr lang="en-US"/>
              <a:pPr>
                <a:defRPr/>
              </a:pPr>
              <a:t>2/15/2021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00468F7-2A9E-4CD8-82F1-928591363E1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E1C482-340C-4211-8F44-B20A294DBCB2}" type="slidenum">
              <a:rPr lang="en-US"/>
              <a:pPr fontAlgn="base">
                <a:spcBef>
                  <a:spcPct val="0"/>
                </a:spcBef>
                <a:spcAft>
                  <a:spcPct val="0"/>
                </a:spcAft>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0468F7-2A9E-4CD8-82F1-928591363E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479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03FAF6B-4AA4-4B2A-B98B-B70551C25729}" type="datetimeFigureOut">
              <a:rPr lang="en-US" smtClean="0"/>
              <a:pPr>
                <a:defRPr/>
              </a:pPr>
              <a:t>2/15/2021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02E072B-550F-4A6B-B10D-648CEAF9D3F8}"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4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246D8138-2242-4AEC-8313-DE40C4B3B9DC}" type="datetimeFigureOut">
              <a:rPr lang="en-US" smtClean="0"/>
              <a:pPr>
                <a:defRPr/>
              </a:pPr>
              <a:t>2/15/2021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424EAF8-09B2-480E-B2A2-18C3D7DB110C}" type="slidenum">
              <a:rPr lang="en-US" smtClean="0"/>
              <a:pPr>
                <a:defRPr/>
              </a:pPr>
              <a:t>‹#›</a:t>
            </a:fld>
            <a:endParaRPr lang="en-US" dirty="0"/>
          </a:p>
        </p:txBody>
      </p:sp>
    </p:spTree>
    <p:extLst>
      <p:ext uri="{BB962C8B-B14F-4D97-AF65-F5344CB8AC3E}">
        <p14:creationId xmlns:p14="http://schemas.microsoft.com/office/powerpoint/2010/main" val="695805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A522C32-B47D-46B1-97CC-85ABFF536DAE}" type="datetimeFigureOut">
              <a:rPr lang="en-US" smtClean="0"/>
              <a:pPr>
                <a:defRPr/>
              </a:pPr>
              <a:t>2/15/2021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9FC2084-CE49-48A5-8D56-42CEEADCAED3}" type="slidenum">
              <a:rPr lang="en-US" smtClean="0"/>
              <a:pPr>
                <a:defRPr/>
              </a:pPr>
              <a:t>‹#›</a:t>
            </a:fld>
            <a:endParaRPr lang="en-US" dirty="0"/>
          </a:p>
        </p:txBody>
      </p:sp>
    </p:spTree>
    <p:extLst>
      <p:ext uri="{BB962C8B-B14F-4D97-AF65-F5344CB8AC3E}">
        <p14:creationId xmlns:p14="http://schemas.microsoft.com/office/powerpoint/2010/main" val="3322443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03FAF6B-4AA4-4B2A-B98B-B70551C25729}" type="datetime1">
              <a:rPr lang="en-US"/>
              <a:t>2/15/2021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2E072B-550F-4A6B-B10D-648CEAF9D3F8}" type="slidenum">
              <a:rPr lang="en-US"/>
              <a:t>‹#›</a:t>
            </a:fld>
            <a:endParaRPr lang="en-US" dirty="0"/>
          </a:p>
        </p:txBody>
      </p:sp>
    </p:spTree>
    <p:extLst>
      <p:ext uri="{BB962C8B-B14F-4D97-AF65-F5344CB8AC3E}">
        <p14:creationId xmlns:p14="http://schemas.microsoft.com/office/powerpoint/2010/main" val="26684450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337882-B664-4EB5-A30A-DC3E6145CFDF}" type="datetime1">
              <a:rPr lang="en-US"/>
              <a:t>2/15/2021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A19E8B-F4FD-418D-961B-1FFEFAE034E1}" type="slidenum">
              <a:rPr lang="en-US"/>
              <a:t>‹#›</a:t>
            </a:fld>
            <a:endParaRPr lang="en-US" dirty="0"/>
          </a:p>
        </p:txBody>
      </p:sp>
    </p:spTree>
    <p:extLst>
      <p:ext uri="{BB962C8B-B14F-4D97-AF65-F5344CB8AC3E}">
        <p14:creationId xmlns:p14="http://schemas.microsoft.com/office/powerpoint/2010/main" val="14322649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C9C9E08-EB3C-4AE0-97E0-813FBB57DA93}" type="datetime1">
              <a:rPr lang="en-US"/>
              <a:t>2/15/2021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728A5A-4756-418B-9C7D-5647E2288CB2}" type="slidenum">
              <a:rPr lang="en-US"/>
              <a:t>‹#›</a:t>
            </a:fld>
            <a:endParaRPr lang="en-US" dirty="0"/>
          </a:p>
        </p:txBody>
      </p:sp>
    </p:spTree>
    <p:extLst>
      <p:ext uri="{BB962C8B-B14F-4D97-AF65-F5344CB8AC3E}">
        <p14:creationId xmlns:p14="http://schemas.microsoft.com/office/powerpoint/2010/main" val="3001339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6D2C1BE-EA6B-4C0A-83FE-FEC0FF0519FC}" type="datetime1">
              <a:rPr lang="en-US"/>
              <a:t>2/15/2021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C01AC9-E1FF-4B29-B67D-3743FE6820CB}" type="slidenum">
              <a:rPr lang="en-US"/>
              <a:t>‹#›</a:t>
            </a:fld>
            <a:endParaRPr lang="en-US" dirty="0"/>
          </a:p>
        </p:txBody>
      </p:sp>
    </p:spTree>
    <p:extLst>
      <p:ext uri="{BB962C8B-B14F-4D97-AF65-F5344CB8AC3E}">
        <p14:creationId xmlns:p14="http://schemas.microsoft.com/office/powerpoint/2010/main" val="41811339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5BACA5A-CCF3-4EA3-A6B6-FD350934FC91}" type="datetime1">
              <a:rPr lang="en-US"/>
              <a:t>2/15/2021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DBDDE1F-F274-4FA8-A751-A6847BD686E4}" type="slidenum">
              <a:rPr lang="en-US"/>
              <a:t>‹#›</a:t>
            </a:fld>
            <a:endParaRPr lang="en-US" dirty="0"/>
          </a:p>
        </p:txBody>
      </p:sp>
    </p:spTree>
    <p:extLst>
      <p:ext uri="{BB962C8B-B14F-4D97-AF65-F5344CB8AC3E}">
        <p14:creationId xmlns:p14="http://schemas.microsoft.com/office/powerpoint/2010/main" val="123007774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A26716E-59DA-4EB8-8FDA-661CAFBD86D9}" type="datetime1">
              <a:rPr lang="en-US"/>
              <a:t>2/15/2021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E2B12A2-1767-4F79-BD73-4FCD5D34E9E7}" type="slidenum">
              <a:rPr lang="en-US"/>
              <a:t>‹#›</a:t>
            </a:fld>
            <a:endParaRPr lang="en-US" dirty="0"/>
          </a:p>
        </p:txBody>
      </p:sp>
    </p:spTree>
    <p:extLst>
      <p:ext uri="{BB962C8B-B14F-4D97-AF65-F5344CB8AC3E}">
        <p14:creationId xmlns:p14="http://schemas.microsoft.com/office/powerpoint/2010/main" val="54505444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E3F569-BAD3-4A01-A946-70EF41ACBE2A}" type="datetime1">
              <a:rPr lang="en-US"/>
              <a:t>2/15/2021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9A9E485-0731-400D-88B9-92C5F15B6655}" type="slidenum">
              <a:rPr lang="en-US"/>
              <a:t>‹#›</a:t>
            </a:fld>
            <a:endParaRPr lang="en-US" dirty="0"/>
          </a:p>
        </p:txBody>
      </p:sp>
    </p:spTree>
    <p:extLst>
      <p:ext uri="{BB962C8B-B14F-4D97-AF65-F5344CB8AC3E}">
        <p14:creationId xmlns:p14="http://schemas.microsoft.com/office/powerpoint/2010/main" val="183362264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2152FD-BDBD-4B85-A1C0-F461ED8ED43E}" type="datetime1">
              <a:rPr lang="en-US"/>
              <a:t>2/15/2021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97DEBEC-A5B0-41D4-9730-DEF6E324449D}" type="slidenum">
              <a:rPr lang="en-US"/>
              <a:t>‹#›</a:t>
            </a:fld>
            <a:endParaRPr lang="en-US" dirty="0"/>
          </a:p>
        </p:txBody>
      </p:sp>
    </p:spTree>
    <p:extLst>
      <p:ext uri="{BB962C8B-B14F-4D97-AF65-F5344CB8AC3E}">
        <p14:creationId xmlns:p14="http://schemas.microsoft.com/office/powerpoint/2010/main" val="210732225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7337882-B664-4EB5-A30A-DC3E6145CFDF}" type="datetimeFigureOut">
              <a:rPr lang="en-US" smtClean="0"/>
              <a:pPr>
                <a:defRPr/>
              </a:pPr>
              <a:t>2/15/2021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2A19E8B-F4FD-418D-961B-1FFEFAE034E1}" type="slidenum">
              <a:rPr lang="en-US" smtClean="0"/>
              <a:pPr>
                <a:defRPr/>
              </a:pPr>
              <a:t>‹#›</a:t>
            </a:fld>
            <a:endParaRPr lang="en-US" dirty="0"/>
          </a:p>
        </p:txBody>
      </p:sp>
    </p:spTree>
    <p:extLst>
      <p:ext uri="{BB962C8B-B14F-4D97-AF65-F5344CB8AC3E}">
        <p14:creationId xmlns:p14="http://schemas.microsoft.com/office/powerpoint/2010/main" val="3060766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682883C-EEF0-4F53-8F00-AC6AD2BC5F80}" type="datetime1">
              <a:rPr lang="en-US"/>
              <a:t>2/15/2021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6077D9E-EA11-47EF-B758-9322C59BCB22}" type="slidenum">
              <a:rPr lang="en-US"/>
              <a:t>‹#›</a:t>
            </a:fld>
            <a:endParaRPr lang="en-US" dirty="0"/>
          </a:p>
        </p:txBody>
      </p:sp>
    </p:spTree>
    <p:extLst>
      <p:ext uri="{BB962C8B-B14F-4D97-AF65-F5344CB8AC3E}">
        <p14:creationId xmlns:p14="http://schemas.microsoft.com/office/powerpoint/2010/main" val="334633869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6D8138-2242-4AEC-8313-DE40C4B3B9DC}" type="datetime1">
              <a:rPr lang="en-US"/>
              <a:t>2/15/2021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424EAF8-09B2-480E-B2A2-18C3D7DB110C}" type="slidenum">
              <a:rPr lang="en-US"/>
              <a:t>‹#›</a:t>
            </a:fld>
            <a:endParaRPr lang="en-US" dirty="0"/>
          </a:p>
        </p:txBody>
      </p:sp>
    </p:spTree>
    <p:extLst>
      <p:ext uri="{BB962C8B-B14F-4D97-AF65-F5344CB8AC3E}">
        <p14:creationId xmlns:p14="http://schemas.microsoft.com/office/powerpoint/2010/main" val="149156553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522C32-B47D-46B1-97CC-85ABFF536DAE}" type="datetime1">
              <a:rPr lang="en-US"/>
              <a:t>2/15/2021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FC2084-CE49-48A5-8D56-42CEEADCAED3}" type="slidenum">
              <a:rPr lang="en-US"/>
              <a:t>‹#›</a:t>
            </a:fld>
            <a:endParaRPr lang="en-US" dirty="0"/>
          </a:p>
        </p:txBody>
      </p:sp>
    </p:spTree>
    <p:extLst>
      <p:ext uri="{BB962C8B-B14F-4D97-AF65-F5344CB8AC3E}">
        <p14:creationId xmlns:p14="http://schemas.microsoft.com/office/powerpoint/2010/main" val="21081676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C9C9E08-EB3C-4AE0-97E0-813FBB57DA93}" type="datetimeFigureOut">
              <a:rPr lang="en-US" smtClean="0"/>
              <a:pPr>
                <a:defRPr/>
              </a:pPr>
              <a:t>2/15/2021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6728A5A-4756-418B-9C7D-5647E2288CB2}"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15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6D2C1BE-EA6B-4C0A-83FE-FEC0FF0519FC}" type="datetimeFigureOut">
              <a:rPr lang="en-US" smtClean="0"/>
              <a:pPr>
                <a:defRPr/>
              </a:pPr>
              <a:t>2/15/2021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8C01AC9-E1FF-4B29-B67D-3743FE6820CB}" type="slidenum">
              <a:rPr lang="en-US" smtClean="0"/>
              <a:pPr>
                <a:defRPr/>
              </a:pPr>
              <a:t>‹#›</a:t>
            </a:fld>
            <a:endParaRPr lang="en-US" dirty="0"/>
          </a:p>
        </p:txBody>
      </p:sp>
    </p:spTree>
    <p:extLst>
      <p:ext uri="{BB962C8B-B14F-4D97-AF65-F5344CB8AC3E}">
        <p14:creationId xmlns:p14="http://schemas.microsoft.com/office/powerpoint/2010/main" val="422277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5BACA5A-CCF3-4EA3-A6B6-FD350934FC91}" type="datetimeFigureOut">
              <a:rPr lang="en-US" smtClean="0"/>
              <a:pPr>
                <a:defRPr/>
              </a:pPr>
              <a:t>2/15/2021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DBDDE1F-F274-4FA8-A751-A6847BD686E4}" type="slidenum">
              <a:rPr lang="en-US" smtClean="0"/>
              <a:pPr>
                <a:defRPr/>
              </a:pPr>
              <a:t>‹#›</a:t>
            </a:fld>
            <a:endParaRPr lang="en-US" dirty="0"/>
          </a:p>
        </p:txBody>
      </p:sp>
    </p:spTree>
    <p:extLst>
      <p:ext uri="{BB962C8B-B14F-4D97-AF65-F5344CB8AC3E}">
        <p14:creationId xmlns:p14="http://schemas.microsoft.com/office/powerpoint/2010/main" val="259029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0A26716E-59DA-4EB8-8FDA-661CAFBD86D9}" type="datetimeFigureOut">
              <a:rPr lang="en-US" smtClean="0"/>
              <a:pPr>
                <a:defRPr/>
              </a:pPr>
              <a:t>2/15/2021</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E2B12A2-1767-4F79-BD73-4FCD5D34E9E7}" type="slidenum">
              <a:rPr lang="en-US" smtClean="0"/>
              <a:pPr>
                <a:defRPr/>
              </a:pPr>
              <a:t>‹#›</a:t>
            </a:fld>
            <a:endParaRPr lang="en-US" dirty="0"/>
          </a:p>
        </p:txBody>
      </p:sp>
    </p:spTree>
    <p:extLst>
      <p:ext uri="{BB962C8B-B14F-4D97-AF65-F5344CB8AC3E}">
        <p14:creationId xmlns:p14="http://schemas.microsoft.com/office/powerpoint/2010/main" val="85691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91E3F569-BAD3-4A01-A946-70EF41ACBE2A}" type="datetimeFigureOut">
              <a:rPr lang="en-US" smtClean="0"/>
              <a:pPr>
                <a:defRPr/>
              </a:pPr>
              <a:t>2/15/2021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pPr>
              <a:defRPr/>
            </a:pPr>
            <a:fld id="{79A9E485-0731-400D-88B9-92C5F15B6655}" type="slidenum">
              <a:rPr lang="en-US" smtClean="0"/>
              <a:pPr>
                <a:defRPr/>
              </a:pPr>
              <a:t>‹#›</a:t>
            </a:fld>
            <a:endParaRPr lang="en-US" dirty="0"/>
          </a:p>
        </p:txBody>
      </p:sp>
    </p:spTree>
    <p:extLst>
      <p:ext uri="{BB962C8B-B14F-4D97-AF65-F5344CB8AC3E}">
        <p14:creationId xmlns:p14="http://schemas.microsoft.com/office/powerpoint/2010/main" val="49459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EB2152FD-BDBD-4B85-A1C0-F461ED8ED43E}" type="datetimeFigureOut">
              <a:rPr lang="en-US" smtClean="0"/>
              <a:pPr>
                <a:defRPr/>
              </a:pPr>
              <a:t>2/15/2021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E97DEBEC-A5B0-41D4-9730-DEF6E324449D}" type="slidenum">
              <a:rPr lang="en-US" smtClean="0"/>
              <a:pPr>
                <a:defRPr/>
              </a:pPr>
              <a:t>‹#›</a:t>
            </a:fld>
            <a:endParaRPr lang="en-US" dirty="0"/>
          </a:p>
        </p:txBody>
      </p:sp>
    </p:spTree>
    <p:extLst>
      <p:ext uri="{BB962C8B-B14F-4D97-AF65-F5344CB8AC3E}">
        <p14:creationId xmlns:p14="http://schemas.microsoft.com/office/powerpoint/2010/main" val="248829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682883C-EEF0-4F53-8F00-AC6AD2BC5F80}" type="datetimeFigureOut">
              <a:rPr lang="en-US" smtClean="0"/>
              <a:pPr>
                <a:defRPr/>
              </a:pPr>
              <a:t>2/15/2021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6077D9E-EA11-47EF-B758-9322C59BCB22}" type="slidenum">
              <a:rPr lang="en-US" smtClean="0"/>
              <a:pPr>
                <a:defRPr/>
              </a:pPr>
              <a:t>‹#›</a:t>
            </a:fld>
            <a:endParaRPr lang="en-US" dirty="0"/>
          </a:p>
        </p:txBody>
      </p:sp>
    </p:spTree>
    <p:extLst>
      <p:ext uri="{BB962C8B-B14F-4D97-AF65-F5344CB8AC3E}">
        <p14:creationId xmlns:p14="http://schemas.microsoft.com/office/powerpoint/2010/main" val="429327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CEFC365E-DEFB-4B9B-9922-3D0A2FA3F670}" type="datetimeFigureOut">
              <a:rPr lang="en-US" smtClean="0"/>
              <a:pPr>
                <a:defRPr/>
              </a:pPr>
              <a:t>2/15/2021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5CDAFED8-967D-45CC-ACBC-60ABFE0774F1}"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7535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EFC365E-DEFB-4B9B-9922-3D0A2FA3F670}" type="datetime1">
              <a:rPr lang="en-US"/>
              <a:t>2/15/2021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CDAFED8-967D-45CC-ACBC-60ABFE0774F1}" type="slidenum">
              <a:rPr lang="en-US"/>
              <a:t>‹#›</a:t>
            </a:fld>
            <a:endParaRPr lang="en-US" dirty="0"/>
          </a:p>
        </p:txBody>
      </p:sp>
    </p:spTree>
    <p:extLst>
      <p:ext uri="{BB962C8B-B14F-4D97-AF65-F5344CB8AC3E}">
        <p14:creationId xmlns:p14="http://schemas.microsoft.com/office/powerpoint/2010/main" val="146967034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Layout" Target="../slideLayouts/slideLayout13.xml" /><Relationship Id="rId4" Type="http://schemas.openxmlformats.org/officeDocument/2006/relationships/image" Target="../media/image5.pn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4.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4.xml" /><Relationship Id="rId4" Type="http://schemas.openxmlformats.org/officeDocument/2006/relationships/image" Target="../media/image10.png" /></Relationships>
</file>

<file path=ppt/slides/_rels/slide23.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1.xml" /><Relationship Id="rId1" Type="http://schemas.openxmlformats.org/officeDocument/2006/relationships/slideLayout" Target="../slideLayouts/slideLayout7.xml" /><Relationship Id="rId6" Type="http://schemas.openxmlformats.org/officeDocument/2006/relationships/image" Target="../media/image14.png" /><Relationship Id="rId5" Type="http://schemas.openxmlformats.org/officeDocument/2006/relationships/image" Target="../media/image13.png" /><Relationship Id="rId4" Type="http://schemas.openxmlformats.org/officeDocument/2006/relationships/image" Target="../media/image12.jpeg"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noChangeArrowheads="1"/>
          </p:cNvSpPr>
          <p:nvPr>
            <p:ph type="ctrTitle"/>
          </p:nvPr>
        </p:nvSpPr>
        <p:spPr>
          <a:xfrm>
            <a:off x="266700" y="1760621"/>
            <a:ext cx="8610600" cy="1219200"/>
          </a:xfrm>
        </p:spPr>
        <p:txBody>
          <a:bodyPr rtlCol="0">
            <a:normAutofit/>
          </a:bodyPr>
          <a:lstStyle/>
          <a:p>
            <a:pPr fontAlgn="auto">
              <a:spcAft>
                <a:spcPts val="0"/>
              </a:spcAft>
              <a:defRPr/>
            </a:pPr>
            <a:br>
              <a:rPr lang="en-US" sz="3200" b="1" dirty="0">
                <a:effectLst>
                  <a:outerShdw blurRad="38100" dist="38100" dir="2700000" algn="tl">
                    <a:srgbClr val="000000">
                      <a:alpha val="43137"/>
                    </a:srgbClr>
                  </a:outerShdw>
                </a:effectLst>
              </a:rPr>
            </a:br>
            <a:r>
              <a:rPr lang="en-US" sz="3200" dirty="0"/>
              <a:t> </a:t>
            </a:r>
            <a:r>
              <a:rPr lang="en-US" sz="2800" b="1" dirty="0">
                <a:solidFill>
                  <a:schemeClr val="tx1"/>
                </a:solidFill>
                <a:effectLst>
                  <a:outerShdw blurRad="38100" dist="38100" dir="2700000" algn="tl">
                    <a:srgbClr val="000000">
                      <a:alpha val="43137"/>
                    </a:srgbClr>
                  </a:outerShdw>
                </a:effectLst>
              </a:rPr>
              <a:t>OBSESSIVE-COMPULSIVE AND RELATED DISORDERS  LECTURE</a:t>
            </a:r>
          </a:p>
        </p:txBody>
      </p:sp>
      <p:sp>
        <p:nvSpPr>
          <p:cNvPr id="2051" name="Rectangle 5"/>
          <p:cNvSpPr>
            <a:spLocks noGrp="1" noChangeArrowheads="1"/>
          </p:cNvSpPr>
          <p:nvPr>
            <p:ph type="subTitle" idx="1"/>
          </p:nvPr>
        </p:nvSpPr>
        <p:spPr>
          <a:xfrm>
            <a:off x="1447800" y="4495800"/>
            <a:ext cx="6400800" cy="1981200"/>
          </a:xfrm>
        </p:spPr>
        <p:txBody>
          <a:bodyPr>
            <a:normAutofit lnSpcReduction="10000"/>
          </a:bodyPr>
          <a:lstStyle/>
          <a:p>
            <a:pPr algn="ctr">
              <a:lnSpc>
                <a:spcPct val="80000"/>
              </a:lnSpc>
              <a:buClr>
                <a:schemeClr val="accent2"/>
              </a:buClr>
              <a:buFont typeface="Wingdings" pitchFamily="2" charset="2"/>
              <a:buNone/>
            </a:pPr>
            <a:r>
              <a:rPr lang="en-ZA" sz="2800" b="1" dirty="0">
                <a:solidFill>
                  <a:schemeClr val="tx1"/>
                </a:solidFill>
              </a:rPr>
              <a:t>DR RACHEL KANG’ETHE</a:t>
            </a:r>
          </a:p>
          <a:p>
            <a:pPr algn="ctr">
              <a:lnSpc>
                <a:spcPct val="80000"/>
              </a:lnSpc>
              <a:buClr>
                <a:schemeClr val="accent2"/>
              </a:buClr>
              <a:buFont typeface="Wingdings" pitchFamily="2" charset="2"/>
              <a:buNone/>
            </a:pPr>
            <a:r>
              <a:rPr lang="en-ZA" sz="2800" b="1" dirty="0">
                <a:solidFill>
                  <a:schemeClr val="tx1"/>
                </a:solidFill>
              </a:rPr>
              <a:t>CONSULTANT PSYCHIATRIST</a:t>
            </a:r>
          </a:p>
          <a:p>
            <a:pPr algn="ctr">
              <a:lnSpc>
                <a:spcPct val="80000"/>
              </a:lnSpc>
              <a:buClr>
                <a:schemeClr val="accent2"/>
              </a:buClr>
              <a:buFont typeface="Wingdings" pitchFamily="2" charset="2"/>
              <a:buNone/>
            </a:pPr>
            <a:r>
              <a:rPr lang="en-ZA" sz="2800" b="1" dirty="0">
                <a:solidFill>
                  <a:schemeClr val="tx1"/>
                </a:solidFill>
              </a:rPr>
              <a:t>SENIOR LECTURER </a:t>
            </a:r>
          </a:p>
          <a:p>
            <a:pPr algn="ctr">
              <a:lnSpc>
                <a:spcPct val="80000"/>
              </a:lnSpc>
              <a:buClr>
                <a:schemeClr val="accent2"/>
              </a:buClr>
              <a:buFont typeface="Wingdings" pitchFamily="2" charset="2"/>
              <a:buNone/>
            </a:pPr>
            <a:r>
              <a:rPr lang="en-ZA" sz="2800" b="1" dirty="0">
                <a:solidFill>
                  <a:schemeClr val="tx1"/>
                </a:solidFill>
              </a:rPr>
              <a:t>NAIROBI UNIVERSITY</a:t>
            </a:r>
          </a:p>
          <a:p>
            <a:pPr>
              <a:lnSpc>
                <a:spcPct val="80000"/>
              </a:lnSpc>
              <a:buClr>
                <a:schemeClr val="accent2"/>
              </a:buClr>
              <a:buFont typeface="Wingdings" pitchFamily="2" charset="2"/>
              <a:buNone/>
            </a:pPr>
            <a:endParaRPr lang="en-ZA" sz="2600" b="1" dirty="0">
              <a:solidFill>
                <a:srgbClr val="898989"/>
              </a:solidFill>
            </a:endParaRPr>
          </a:p>
          <a:p>
            <a:pPr>
              <a:lnSpc>
                <a:spcPct val="80000"/>
              </a:lnSpc>
              <a:buClr>
                <a:schemeClr val="accent2"/>
              </a:buClr>
              <a:buFont typeface="Wingdings" pitchFamily="2" charset="2"/>
              <a:buNone/>
            </a:pPr>
            <a:endParaRPr lang="en-US" sz="2600" b="1" dirty="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019800"/>
          </a:xfrm>
        </p:spPr>
        <p:txBody>
          <a:bodyPr rtlCol="0">
            <a:noAutofit/>
          </a:bodyPr>
          <a:lstStyle/>
          <a:p>
            <a:pPr>
              <a:lnSpc>
                <a:spcPct val="120000"/>
              </a:lnSpc>
              <a:spcAft>
                <a:spcPts val="0"/>
              </a:spcAft>
              <a:buFont typeface="Wingdings" panose="05000000000000000000" pitchFamily="2" charset="2"/>
              <a:buChar char="q"/>
              <a:defRPr/>
            </a:pPr>
            <a:r>
              <a:rPr lang="en-GB" b="1" i="1" dirty="0">
                <a:solidFill>
                  <a:schemeClr val="tx1"/>
                </a:solidFill>
                <a:ea typeface="Times New Roman" pitchFamily="18" charset="0"/>
                <a:sym typeface="+mn-ea"/>
              </a:rPr>
              <a:t>Compulsions</a:t>
            </a:r>
            <a:r>
              <a:rPr lang="en-GB" dirty="0">
                <a:solidFill>
                  <a:schemeClr val="tx1"/>
                </a:solidFill>
                <a:ea typeface="Times New Roman" pitchFamily="18" charset="0"/>
                <a:sym typeface="+mn-ea"/>
              </a:rPr>
              <a:t> </a:t>
            </a:r>
            <a:r>
              <a:rPr lang="en-US" altLang="en-GB" dirty="0">
                <a:solidFill>
                  <a:schemeClr val="tx1"/>
                </a:solidFill>
                <a:ea typeface="Times New Roman" pitchFamily="18" charset="0"/>
                <a:sym typeface="+mn-ea"/>
              </a:rPr>
              <a:t>are</a:t>
            </a:r>
            <a:r>
              <a:rPr lang="en-GB" dirty="0">
                <a:solidFill>
                  <a:schemeClr val="tx1"/>
                </a:solidFill>
                <a:ea typeface="Times New Roman" pitchFamily="18" charset="0"/>
                <a:sym typeface="+mn-ea"/>
              </a:rPr>
              <a:t> repetitive, purposeful behaviors </a:t>
            </a:r>
            <a:r>
              <a:rPr lang="en-US" altLang="en-GB" dirty="0">
                <a:solidFill>
                  <a:schemeClr val="tx1"/>
                </a:solidFill>
                <a:ea typeface="Times New Roman" pitchFamily="18" charset="0"/>
                <a:sym typeface="+mn-ea"/>
              </a:rPr>
              <a:t>[</a:t>
            </a:r>
            <a:r>
              <a:rPr lang="en-GB" dirty="0">
                <a:solidFill>
                  <a:schemeClr val="tx1"/>
                </a:solidFill>
                <a:ea typeface="Times New Roman" pitchFamily="18" charset="0"/>
                <a:sym typeface="+mn-ea"/>
              </a:rPr>
              <a:t>eg</a:t>
            </a:r>
            <a:r>
              <a:rPr lang="en-US" altLang="en-GB" dirty="0">
                <a:solidFill>
                  <a:schemeClr val="tx1"/>
                </a:solidFill>
                <a:ea typeface="Times New Roman" pitchFamily="18" charset="0"/>
                <a:sym typeface="+mn-ea"/>
              </a:rPr>
              <a:t>,</a:t>
            </a:r>
            <a:r>
              <a:rPr lang="en-GB" dirty="0">
                <a:solidFill>
                  <a:schemeClr val="tx1"/>
                </a:solidFill>
                <a:ea typeface="Times New Roman" pitchFamily="18" charset="0"/>
                <a:sym typeface="+mn-ea"/>
              </a:rPr>
              <a:t> hand washing</a:t>
            </a:r>
            <a:r>
              <a:rPr lang="en-US" altLang="en-GB" dirty="0">
                <a:solidFill>
                  <a:schemeClr val="tx1"/>
                </a:solidFill>
                <a:ea typeface="Times New Roman" pitchFamily="18" charset="0"/>
                <a:sym typeface="+mn-ea"/>
              </a:rPr>
              <a:t>] </a:t>
            </a:r>
            <a:r>
              <a:rPr lang="en-GB" dirty="0">
                <a:solidFill>
                  <a:schemeClr val="tx1"/>
                </a:solidFill>
                <a:ea typeface="Times New Roman" pitchFamily="18" charset="0"/>
                <a:sym typeface="+mn-ea"/>
              </a:rPr>
              <a:t>or mental acts </a:t>
            </a:r>
            <a:r>
              <a:rPr lang="en-US" altLang="en-GB" dirty="0">
                <a:solidFill>
                  <a:schemeClr val="tx1"/>
                </a:solidFill>
                <a:ea typeface="Times New Roman" pitchFamily="18" charset="0"/>
                <a:sym typeface="+mn-ea"/>
              </a:rPr>
              <a:t>[</a:t>
            </a:r>
            <a:r>
              <a:rPr lang="en-GB" dirty="0">
                <a:solidFill>
                  <a:schemeClr val="tx1"/>
                </a:solidFill>
                <a:ea typeface="Times New Roman" pitchFamily="18" charset="0"/>
                <a:sym typeface="+mn-ea"/>
              </a:rPr>
              <a:t>e.g., praying, counting</a:t>
            </a:r>
            <a:r>
              <a:rPr lang="en-US" altLang="en-GB" dirty="0">
                <a:solidFill>
                  <a:schemeClr val="tx1"/>
                </a:solidFill>
                <a:ea typeface="Times New Roman" pitchFamily="18" charset="0"/>
                <a:sym typeface="+mn-ea"/>
              </a:rPr>
              <a:t>]</a:t>
            </a:r>
            <a:r>
              <a:rPr lang="en-GB" dirty="0">
                <a:solidFill>
                  <a:schemeClr val="tx1"/>
                </a:solidFill>
                <a:ea typeface="Times New Roman" pitchFamily="18" charset="0"/>
                <a:sym typeface="+mn-ea"/>
              </a:rPr>
              <a:t>, the </a:t>
            </a:r>
            <a:r>
              <a:rPr lang="en-US" altLang="en-GB" dirty="0">
                <a:solidFill>
                  <a:schemeClr val="tx1"/>
                </a:solidFill>
                <a:ea typeface="Times New Roman" pitchFamily="18" charset="0"/>
                <a:sym typeface="+mn-ea"/>
              </a:rPr>
              <a:t>person</a:t>
            </a:r>
            <a:r>
              <a:rPr lang="en-GB" dirty="0">
                <a:solidFill>
                  <a:schemeClr val="tx1"/>
                </a:solidFill>
                <a:ea typeface="Times New Roman" pitchFamily="18" charset="0"/>
                <a:sym typeface="+mn-ea"/>
              </a:rPr>
              <a:t> feels driven to perform in response to an obsession or according to rules that must be applied rigidly. </a:t>
            </a:r>
            <a:r>
              <a:rPr lang="en-US" dirty="0">
                <a:solidFill>
                  <a:schemeClr val="tx1"/>
                </a:solidFill>
              </a:rPr>
              <a:t> </a:t>
            </a:r>
          </a:p>
          <a:p>
            <a:pPr>
              <a:lnSpc>
                <a:spcPct val="120000"/>
              </a:lnSpc>
              <a:spcAft>
                <a:spcPts val="0"/>
              </a:spcAft>
              <a:buFont typeface="Wingdings" panose="05000000000000000000" pitchFamily="2" charset="2"/>
              <a:buChar char="q"/>
              <a:defRPr/>
            </a:pPr>
            <a:r>
              <a:rPr lang="en-US" dirty="0">
                <a:solidFill>
                  <a:schemeClr val="tx1"/>
                </a:solidFill>
              </a:rPr>
              <a:t>DSM-5 defines compulsions as </a:t>
            </a:r>
            <a:r>
              <a:rPr lang="en-US" b="1" dirty="0">
                <a:solidFill>
                  <a:schemeClr val="tx1"/>
                </a:solidFill>
              </a:rPr>
              <a:t>behavioral or mental acts that are completed according to a set of idiosyncratic personal rules. </a:t>
            </a:r>
            <a:r>
              <a:rPr lang="en-US" dirty="0">
                <a:solidFill>
                  <a:schemeClr val="tx1"/>
                </a:solidFill>
                <a:sym typeface="+mn-ea"/>
              </a:rPr>
              <a:t>DSM-5 criteria emphasize compulsions can be observable behaviors or mental rituals</a:t>
            </a:r>
            <a:r>
              <a:rPr lang="en-GB" dirty="0">
                <a:solidFill>
                  <a:srgbClr val="303030"/>
                </a:solidFill>
                <a:ea typeface="Times New Roman" pitchFamily="18" charset="0"/>
                <a:sym typeface="+mn-ea"/>
              </a:rPr>
              <a:t>. </a:t>
            </a:r>
            <a:r>
              <a:rPr lang="en-US" dirty="0">
                <a:solidFill>
                  <a:schemeClr val="tx1"/>
                </a:solidFill>
              </a:rPr>
              <a:t>Compulsions take form of overt behavioral acts or rituals or covert mental acts (e.g., silently counting). Compulsions may also include repetitive washing, checking, touching, counting, ordering/ arranging. Compulsive hoarding and praying may also occur as a reaction to an obsession. Rituals in OCRDs are not contentless motoric behaviors such as tics;  and not pointless actions or perseverative behaviors as  in autism spectrum disorders. In OCRDs, rituals are deliberate behaviors performed with the aim of reducing obsessional anxiety, reassure oneself that nothing bad has happened. </a:t>
            </a:r>
          </a:p>
          <a:p>
            <a:pPr>
              <a:lnSpc>
                <a:spcPct val="120000"/>
              </a:lnSpc>
              <a:spcAft>
                <a:spcPts val="0"/>
              </a:spcAft>
              <a:buFont typeface="Wingdings" panose="05000000000000000000" pitchFamily="2" charset="2"/>
              <a:buChar char="q"/>
              <a:defRPr/>
            </a:pPr>
            <a:r>
              <a:rPr lang="en-US" dirty="0">
                <a:solidFill>
                  <a:schemeClr val="tx1"/>
                </a:solidFill>
              </a:rPr>
              <a:t>Compulsions, compulsive rituals, avoidance or neutralizing rituals are anxiety-reduction strategies to reduce the anxiety associated with the person’s obsessions. </a:t>
            </a:r>
          </a:p>
        </p:txBody>
      </p:sp>
    </p:spTree>
    <p:extLst>
      <p:ext uri="{BB962C8B-B14F-4D97-AF65-F5344CB8AC3E}">
        <p14:creationId xmlns:p14="http://schemas.microsoft.com/office/powerpoint/2010/main" val="283057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248400"/>
          </a:xfrm>
        </p:spPr>
        <p:txBody>
          <a:bodyPr rtlCol="0">
            <a:normAutofit fontScale="25000" lnSpcReduction="20000"/>
          </a:bodyPr>
          <a:lstStyle/>
          <a:p>
            <a:pPr>
              <a:lnSpc>
                <a:spcPct val="120000"/>
              </a:lnSpc>
              <a:buFont typeface="Wingdings" panose="05000000000000000000" pitchFamily="2" charset="2"/>
              <a:buChar char="q"/>
            </a:pPr>
            <a:r>
              <a:rPr lang="en-US" sz="8800" b="1" i="1" dirty="0">
                <a:solidFill>
                  <a:schemeClr val="tx1"/>
                </a:solidFill>
              </a:rPr>
              <a:t>Compulsive Avoidance. </a:t>
            </a:r>
            <a:r>
              <a:rPr lang="en-US" sz="8800" dirty="0">
                <a:solidFill>
                  <a:schemeClr val="tx1"/>
                </a:solidFill>
              </a:rPr>
              <a:t>Specifically, avoidance is intended to prevent exposure to situations that would provoke obsessional anxiety and compulsive rituals. </a:t>
            </a:r>
          </a:p>
          <a:p>
            <a:pPr>
              <a:lnSpc>
                <a:spcPct val="120000"/>
              </a:lnSpc>
              <a:buFont typeface="Wingdings" panose="05000000000000000000" pitchFamily="2" charset="2"/>
              <a:buChar char="q"/>
            </a:pPr>
            <a:r>
              <a:rPr lang="en-US" sz="8800" b="1" i="1" dirty="0">
                <a:solidFill>
                  <a:schemeClr val="tx1"/>
                </a:solidFill>
              </a:rPr>
              <a:t>Compulsive  Neutralizing. </a:t>
            </a:r>
            <a:r>
              <a:rPr lang="en-US" sz="8800" dirty="0">
                <a:solidFill>
                  <a:schemeClr val="tx1"/>
                </a:solidFill>
              </a:rPr>
              <a:t>Many with OCRDs also deploy strategies in response to obsessional fear that technically do not meet DSM-5 criteria for compulsive rituals. That is, these behaviors are not rule-bound or repeated to excess, eg, include purposeful distraction, thought suppression, </a:t>
            </a:r>
          </a:p>
          <a:p>
            <a:pPr>
              <a:lnSpc>
                <a:spcPct val="120000"/>
              </a:lnSpc>
              <a:buFont typeface="Wingdings" panose="05000000000000000000" pitchFamily="2" charset="2"/>
              <a:buChar char="q"/>
            </a:pPr>
            <a:r>
              <a:rPr lang="en-US" sz="8800" dirty="0">
                <a:solidFill>
                  <a:schemeClr val="tx1"/>
                </a:solidFill>
              </a:rPr>
              <a:t>I</a:t>
            </a:r>
            <a:r>
              <a:rPr lang="en-US" sz="8800" b="1" i="1" dirty="0">
                <a:solidFill>
                  <a:schemeClr val="tx1"/>
                </a:solidFill>
              </a:rPr>
              <a:t>nsight : </a:t>
            </a:r>
            <a:r>
              <a:rPr lang="en-US" sz="8800" dirty="0">
                <a:solidFill>
                  <a:schemeClr val="tx1"/>
                </a:solidFill>
              </a:rPr>
              <a:t>Individuals with OCRDs vary widely with regard to their insight into the senselessness of their obsessions and rituals. DSM-5 criteria for OCRDs include the specifiers (a) good or fair insight, (b) poor insight, and (c) absent insight/delusional beliefs to denote the degree to which the person views his or her OCRDs symptoms as logical.</a:t>
            </a:r>
          </a:p>
          <a:p>
            <a:pPr>
              <a:lnSpc>
                <a:spcPct val="120000"/>
              </a:lnSpc>
              <a:spcAft>
                <a:spcPts val="0"/>
              </a:spcAft>
              <a:buFont typeface="Wingdings" panose="05000000000000000000" pitchFamily="2" charset="2"/>
              <a:buChar char="q"/>
              <a:defRPr/>
            </a:pPr>
            <a:r>
              <a:rPr lang="en-US" sz="8800" dirty="0">
                <a:solidFill>
                  <a:schemeClr val="tx1"/>
                </a:solidFill>
              </a:rPr>
              <a:t>The Impairment caused by the time wasting, distressing OCRD symptoms is significant. </a:t>
            </a:r>
            <a:r>
              <a:rPr lang="en-US" sz="8800" dirty="0">
                <a:solidFill>
                  <a:schemeClr val="tx1"/>
                </a:solidFill>
                <a:sym typeface="+mn-ea"/>
              </a:rPr>
              <a:t>While patients typically recognize the excessiveness of their symptoms, there is a range of insight, and some may be classified as suffering from the ‘poor insight’ or ‘absent insight/delusional’ subtypes.</a:t>
            </a:r>
          </a:p>
          <a:p>
            <a:pPr>
              <a:lnSpc>
                <a:spcPct val="120000"/>
              </a:lnSpc>
              <a:spcAft>
                <a:spcPts val="0"/>
              </a:spcAft>
              <a:buFont typeface="Wingdings" panose="05000000000000000000" pitchFamily="2" charset="2"/>
              <a:buChar char="q"/>
              <a:defRPr/>
            </a:pPr>
            <a:endParaRPr lang="en-US" sz="8400" dirty="0">
              <a:latin typeface="Calibri" pitchFamily="34" charset="0"/>
            </a:endParaRPr>
          </a:p>
          <a:p>
            <a:pPr lvl="1">
              <a:lnSpc>
                <a:spcPct val="100000"/>
              </a:lnSpc>
              <a:spcAft>
                <a:spcPts val="0"/>
              </a:spcAft>
              <a:buFont typeface="Wingdings" panose="05000000000000000000" pitchFamily="2" charset="2"/>
              <a:buChar char="q"/>
              <a:defRPr/>
            </a:pPr>
            <a:endParaRPr lang="en-US" sz="2400" dirty="0"/>
          </a:p>
        </p:txBody>
      </p:sp>
    </p:spTree>
    <p:extLst>
      <p:ext uri="{BB962C8B-B14F-4D97-AF65-F5344CB8AC3E}">
        <p14:creationId xmlns:p14="http://schemas.microsoft.com/office/powerpoint/2010/main" val="3972061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15213885"/>
              </p:ext>
            </p:extLst>
          </p:nvPr>
        </p:nvGraphicFramePr>
        <p:xfrm>
          <a:off x="100261" y="228600"/>
          <a:ext cx="8686800" cy="2479041"/>
        </p:xfrm>
        <a:graphic>
          <a:graphicData uri="http://schemas.openxmlformats.org/drawingml/2006/table">
            <a:tbl>
              <a:tblPr firstRow="1" bandRow="1">
                <a:tableStyleId>{5C22544A-7EE6-4342-B048-85BDC9FD1C3A}</a:tableStyleId>
              </a:tblPr>
              <a:tblGrid>
                <a:gridCol w="2691064">
                  <a:extLst>
                    <a:ext uri="{9D8B030D-6E8A-4147-A177-3AD203B41FA5}">
                      <a16:colId xmlns:a16="http://schemas.microsoft.com/office/drawing/2014/main" val="20000"/>
                    </a:ext>
                  </a:extLst>
                </a:gridCol>
                <a:gridCol w="5669980">
                  <a:extLst>
                    <a:ext uri="{9D8B030D-6E8A-4147-A177-3AD203B41FA5}">
                      <a16:colId xmlns:a16="http://schemas.microsoft.com/office/drawing/2014/main" val="20001"/>
                    </a:ext>
                  </a:extLst>
                </a:gridCol>
                <a:gridCol w="325756">
                  <a:extLst>
                    <a:ext uri="{9D8B030D-6E8A-4147-A177-3AD203B41FA5}">
                      <a16:colId xmlns:a16="http://schemas.microsoft.com/office/drawing/2014/main" val="20002"/>
                    </a:ext>
                  </a:extLst>
                </a:gridCol>
              </a:tblGrid>
              <a:tr h="380999">
                <a:tc>
                  <a:txBody>
                    <a:bodyPr/>
                    <a:lstStyle/>
                    <a:p>
                      <a:r>
                        <a:rPr lang="en-US" sz="2000" dirty="0"/>
                        <a:t>Common obsessions </a:t>
                      </a:r>
                    </a:p>
                  </a:txBody>
                  <a:tcPr/>
                </a:tc>
                <a:tc>
                  <a:txBody>
                    <a:bodyPr/>
                    <a:lstStyle/>
                    <a:p>
                      <a:r>
                        <a:rPr lang="en-US" sz="2000" dirty="0"/>
                        <a:t>Example </a:t>
                      </a:r>
                    </a:p>
                  </a:txBody>
                  <a:tcPr/>
                </a:tc>
                <a:tc>
                  <a:txBody>
                    <a:bodyPr/>
                    <a:lstStyle/>
                    <a:p>
                      <a:endParaRPr lang="en-US" sz="2000" dirty="0"/>
                    </a:p>
                  </a:txBody>
                  <a:tcPr/>
                </a:tc>
                <a:extLst>
                  <a:ext uri="{0D108BD9-81ED-4DB2-BD59-A6C34878D82A}">
                    <a16:rowId xmlns:a16="http://schemas.microsoft.com/office/drawing/2014/main" val="10000"/>
                  </a:ext>
                </a:extLst>
              </a:tr>
              <a:tr h="454660">
                <a:tc>
                  <a:txBody>
                    <a:bodyPr/>
                    <a:lstStyle/>
                    <a:p>
                      <a:r>
                        <a:rPr lang="en-US" sz="2000" dirty="0"/>
                        <a:t>Contamination</a:t>
                      </a:r>
                    </a:p>
                  </a:txBody>
                  <a:tcPr/>
                </a:tc>
                <a:tc>
                  <a:txBody>
                    <a:bodyPr/>
                    <a:lstStyle/>
                    <a:p>
                      <a:pPr>
                        <a:buFont typeface="Arial" pitchFamily="34" charset="0"/>
                        <a:buChar char="•"/>
                      </a:pPr>
                      <a:r>
                        <a:rPr lang="en-US" sz="2000" dirty="0"/>
                        <a:t>Fear of germs.</a:t>
                      </a:r>
                      <a:r>
                        <a:rPr lang="en-US" sz="2000" baseline="0" dirty="0"/>
                        <a:t> </a:t>
                      </a:r>
                      <a:r>
                        <a:rPr lang="en-US" sz="2000" dirty="0"/>
                        <a:t>What if  toilet I used had AIDS virus? </a:t>
                      </a:r>
                    </a:p>
                  </a:txBody>
                  <a:tcPr/>
                </a:tc>
                <a:tc>
                  <a:txBody>
                    <a:bodyPr/>
                    <a:lstStyle/>
                    <a:p>
                      <a:endParaRPr lang="en-US" sz="2000" dirty="0"/>
                    </a:p>
                  </a:txBody>
                  <a:tcPr/>
                </a:tc>
                <a:extLst>
                  <a:ext uri="{0D108BD9-81ED-4DB2-BD59-A6C34878D82A}">
                    <a16:rowId xmlns:a16="http://schemas.microsoft.com/office/drawing/2014/main" val="10001"/>
                  </a:ext>
                </a:extLst>
              </a:tr>
              <a:tr h="439421">
                <a:tc>
                  <a:txBody>
                    <a:bodyPr/>
                    <a:lstStyle/>
                    <a:p>
                      <a:r>
                        <a:rPr lang="en-US" sz="2000" dirty="0"/>
                        <a:t>Responsibility for harm </a:t>
                      </a:r>
                    </a:p>
                  </a:txBody>
                  <a:tcPr/>
                </a:tc>
                <a:tc>
                  <a:txBody>
                    <a:bodyPr/>
                    <a:lstStyle/>
                    <a:p>
                      <a:pPr>
                        <a:buFont typeface="Arial" pitchFamily="34" charset="0"/>
                        <a:buChar char="•"/>
                      </a:pPr>
                      <a:r>
                        <a:rPr lang="en-US" sz="2000" dirty="0"/>
                        <a:t>What if I hit a pedestrian with my car by mistake? </a:t>
                      </a:r>
                    </a:p>
                  </a:txBody>
                  <a:tcPr/>
                </a:tc>
                <a:tc>
                  <a:txBody>
                    <a:bodyPr/>
                    <a:lstStyle/>
                    <a:p>
                      <a:endParaRPr lang="en-US" sz="2000" dirty="0"/>
                    </a:p>
                  </a:txBody>
                  <a:tcPr/>
                </a:tc>
                <a:extLst>
                  <a:ext uri="{0D108BD9-81ED-4DB2-BD59-A6C34878D82A}">
                    <a16:rowId xmlns:a16="http://schemas.microsoft.com/office/drawing/2014/main" val="10002"/>
                  </a:ext>
                </a:extLst>
              </a:tr>
              <a:tr h="332740">
                <a:tc>
                  <a:txBody>
                    <a:bodyPr/>
                    <a:lstStyle/>
                    <a:p>
                      <a:r>
                        <a:rPr lang="en-US" sz="2000" dirty="0"/>
                        <a:t>Sex and morality </a:t>
                      </a:r>
                    </a:p>
                  </a:txBody>
                  <a:tcPr/>
                </a:tc>
                <a:tc>
                  <a:txBody>
                    <a:bodyPr/>
                    <a:lstStyle/>
                    <a:p>
                      <a:pPr>
                        <a:buFont typeface="Arial" pitchFamily="34" charset="0"/>
                        <a:buChar char="•"/>
                      </a:pPr>
                      <a:r>
                        <a:rPr lang="en-US" sz="2000" dirty="0"/>
                        <a:t>Unwanted impulses to grab women’s buttocks? </a:t>
                      </a:r>
                    </a:p>
                  </a:txBody>
                  <a:tcPr/>
                </a:tc>
                <a:tc>
                  <a:txBody>
                    <a:bodyPr/>
                    <a:lstStyle/>
                    <a:p>
                      <a:endParaRPr lang="en-US" sz="2000" dirty="0"/>
                    </a:p>
                  </a:txBody>
                  <a:tcPr/>
                </a:tc>
                <a:extLst>
                  <a:ext uri="{0D108BD9-81ED-4DB2-BD59-A6C34878D82A}">
                    <a16:rowId xmlns:a16="http://schemas.microsoft.com/office/drawing/2014/main" val="10003"/>
                  </a:ext>
                </a:extLst>
              </a:tr>
              <a:tr h="332740">
                <a:tc>
                  <a:txBody>
                    <a:bodyPr/>
                    <a:lstStyle/>
                    <a:p>
                      <a:r>
                        <a:rPr lang="en-US" sz="2000" dirty="0"/>
                        <a:t>Violence</a:t>
                      </a:r>
                    </a:p>
                  </a:txBody>
                  <a:tcPr/>
                </a:tc>
                <a:tc>
                  <a:txBody>
                    <a:bodyPr/>
                    <a:lstStyle/>
                    <a:p>
                      <a:pPr>
                        <a:buFont typeface="Arial" pitchFamily="34" charset="0"/>
                        <a:buChar char="•"/>
                      </a:pPr>
                      <a:r>
                        <a:rPr lang="en-US" sz="2000" dirty="0"/>
                        <a:t>Thought of stabbing someone?</a:t>
                      </a:r>
                    </a:p>
                  </a:txBody>
                  <a:tcPr/>
                </a:tc>
                <a:tc>
                  <a:txBody>
                    <a:bodyPr/>
                    <a:lstStyle/>
                    <a:p>
                      <a:endParaRPr lang="en-US" sz="2000" dirty="0"/>
                    </a:p>
                  </a:txBody>
                  <a:tcPr/>
                </a:tc>
                <a:extLst>
                  <a:ext uri="{0D108BD9-81ED-4DB2-BD59-A6C34878D82A}">
                    <a16:rowId xmlns:a16="http://schemas.microsoft.com/office/drawing/2014/main" val="10004"/>
                  </a:ext>
                </a:extLst>
              </a:tr>
              <a:tr h="332740">
                <a:tc>
                  <a:txBody>
                    <a:bodyPr/>
                    <a:lstStyle/>
                    <a:p>
                      <a:r>
                        <a:rPr lang="en-US" sz="2000" dirty="0"/>
                        <a:t>Religion</a:t>
                      </a:r>
                    </a:p>
                  </a:txBody>
                  <a:tcPr/>
                </a:tc>
                <a:tc>
                  <a:txBody>
                    <a:bodyPr/>
                    <a:lstStyle/>
                    <a:p>
                      <a:pPr>
                        <a:buFont typeface="Arial" pitchFamily="34" charset="0"/>
                        <a:buChar char="•"/>
                      </a:pPr>
                      <a:r>
                        <a:rPr lang="en-US" sz="2000" dirty="0"/>
                        <a:t>What if I don’t really believe in God? </a:t>
                      </a:r>
                    </a:p>
                  </a:txBody>
                  <a:tcPr/>
                </a:tc>
                <a:tc>
                  <a:txBody>
                    <a:bodyPr/>
                    <a:lstStyle/>
                    <a:p>
                      <a:endParaRPr lang="en-US" sz="2000" dirty="0"/>
                    </a:p>
                  </a:txBody>
                  <a:tcPr/>
                </a:tc>
                <a:extLst>
                  <a:ext uri="{0D108BD9-81ED-4DB2-BD59-A6C34878D82A}">
                    <a16:rowId xmlns:a16="http://schemas.microsoft.com/office/drawing/2014/main" val="10005"/>
                  </a:ext>
                </a:extLst>
              </a:tr>
            </a:tbl>
          </a:graphicData>
        </a:graphic>
      </p:graphicFrame>
      <p:graphicFrame>
        <p:nvGraphicFramePr>
          <p:cNvPr id="6" name="Table 5">
            <a:extLst>
              <a:ext uri="{FF2B5EF4-FFF2-40B4-BE49-F238E27FC236}">
                <a16:creationId xmlns:a16="http://schemas.microsoft.com/office/drawing/2014/main" id="{4A23A912-3C2F-46AB-84D5-216D3DA0DFF2}"/>
              </a:ext>
            </a:extLst>
          </p:cNvPr>
          <p:cNvGraphicFramePr>
            <a:graphicFrameLocks noGrp="1"/>
          </p:cNvGraphicFramePr>
          <p:nvPr>
            <p:extLst>
              <p:ext uri="{D42A27DB-BD31-4B8C-83A1-F6EECF244321}">
                <p14:modId xmlns:p14="http://schemas.microsoft.com/office/powerpoint/2010/main" val="1604895943"/>
              </p:ext>
            </p:extLst>
          </p:nvPr>
        </p:nvGraphicFramePr>
        <p:xfrm>
          <a:off x="100261" y="3048000"/>
          <a:ext cx="8839203" cy="2987040"/>
        </p:xfrm>
        <a:graphic>
          <a:graphicData uri="http://schemas.openxmlformats.org/drawingml/2006/table">
            <a:tbl>
              <a:tblPr firstRow="1" bandRow="1">
                <a:tableStyleId>{5C22544A-7EE6-4342-B048-85BDC9FD1C3A}</a:tableStyleId>
              </a:tblPr>
              <a:tblGrid>
                <a:gridCol w="2529523">
                  <a:extLst>
                    <a:ext uri="{9D8B030D-6E8A-4147-A177-3AD203B41FA5}">
                      <a16:colId xmlns:a16="http://schemas.microsoft.com/office/drawing/2014/main" val="20000"/>
                    </a:ext>
                  </a:extLst>
                </a:gridCol>
                <a:gridCol w="61014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0">
                <a:tc>
                  <a:txBody>
                    <a:bodyPr/>
                    <a:lstStyle/>
                    <a:p>
                      <a:r>
                        <a:rPr lang="en-US" sz="1600" dirty="0"/>
                        <a:t>Common compulsive rituals</a:t>
                      </a:r>
                    </a:p>
                  </a:txBody>
                  <a:tcPr/>
                </a:tc>
                <a:tc>
                  <a:txBody>
                    <a:bodyPr/>
                    <a:lstStyle/>
                    <a:p>
                      <a:r>
                        <a:rPr lang="en-US" sz="1600" dirty="0"/>
                        <a:t>Example </a:t>
                      </a:r>
                    </a:p>
                  </a:txBody>
                  <a:tcPr/>
                </a:tc>
                <a:tc>
                  <a:txBody>
                    <a:bodyPr/>
                    <a:lstStyle/>
                    <a:p>
                      <a:endParaRPr lang="en-US" sz="1600" dirty="0"/>
                    </a:p>
                  </a:txBody>
                  <a:tcPr/>
                </a:tc>
                <a:extLst>
                  <a:ext uri="{0D108BD9-81ED-4DB2-BD59-A6C34878D82A}">
                    <a16:rowId xmlns:a16="http://schemas.microsoft.com/office/drawing/2014/main" val="10000"/>
                  </a:ext>
                </a:extLst>
              </a:tr>
              <a:tr h="656293">
                <a:tc>
                  <a:txBody>
                    <a:bodyPr/>
                    <a:lstStyle/>
                    <a:p>
                      <a:r>
                        <a:rPr lang="en-US" sz="1600" b="1" dirty="0"/>
                        <a:t>Decontamination</a:t>
                      </a:r>
                    </a:p>
                  </a:txBody>
                  <a:tcPr/>
                </a:tc>
                <a:tc>
                  <a:txBody>
                    <a:bodyPr/>
                    <a:lstStyle/>
                    <a:p>
                      <a:pPr>
                        <a:buFont typeface="Arial" pitchFamily="34" charset="0"/>
                        <a:buChar char="•"/>
                      </a:pPr>
                      <a:r>
                        <a:rPr lang="en-US" sz="1600" dirty="0"/>
                        <a:t>Washing hands for 30 minutes at a time after touching shoes </a:t>
                      </a:r>
                    </a:p>
                    <a:p>
                      <a:pPr>
                        <a:buFont typeface="Arial" pitchFamily="34" charset="0"/>
                        <a:buChar char="•"/>
                      </a:pPr>
                      <a:r>
                        <a:rPr lang="en-US" sz="1600" dirty="0"/>
                        <a:t>Wiping down all mail and groceries brought into the house for fear of germs from the letter carrier and store clerk</a:t>
                      </a:r>
                    </a:p>
                  </a:txBody>
                  <a:tcPr/>
                </a:tc>
                <a:tc>
                  <a:txBody>
                    <a:bodyPr/>
                    <a:lstStyle/>
                    <a:p>
                      <a:endParaRPr lang="en-US" sz="1600" dirty="0"/>
                    </a:p>
                  </a:txBody>
                  <a:tcPr/>
                </a:tc>
                <a:extLst>
                  <a:ext uri="{0D108BD9-81ED-4DB2-BD59-A6C34878D82A}">
                    <a16:rowId xmlns:a16="http://schemas.microsoft.com/office/drawing/2014/main" val="10001"/>
                  </a:ext>
                </a:extLst>
              </a:tr>
              <a:tr h="328146">
                <a:tc>
                  <a:txBody>
                    <a:bodyPr/>
                    <a:lstStyle/>
                    <a:p>
                      <a:r>
                        <a:rPr lang="en-US" sz="1600" b="1" dirty="0"/>
                        <a:t>Checking</a:t>
                      </a:r>
                    </a:p>
                  </a:txBody>
                  <a:tcPr/>
                </a:tc>
                <a:tc>
                  <a:txBody>
                    <a:bodyPr/>
                    <a:lstStyle/>
                    <a:p>
                      <a:pPr>
                        <a:buFont typeface="Arial" pitchFamily="34" charset="0"/>
                        <a:buChar char="•"/>
                      </a:pPr>
                      <a:r>
                        <a:rPr lang="en-US" sz="1600" dirty="0"/>
                        <a:t>Checking locks, appliances, electrical outlets, and windows</a:t>
                      </a:r>
                    </a:p>
                  </a:txBody>
                  <a:tcPr/>
                </a:tc>
                <a:tc>
                  <a:txBody>
                    <a:bodyPr/>
                    <a:lstStyle/>
                    <a:p>
                      <a:endParaRPr lang="en-US" sz="1600" dirty="0"/>
                    </a:p>
                  </a:txBody>
                  <a:tcPr/>
                </a:tc>
                <a:extLst>
                  <a:ext uri="{0D108BD9-81ED-4DB2-BD59-A6C34878D82A}">
                    <a16:rowId xmlns:a16="http://schemas.microsoft.com/office/drawing/2014/main" val="10002"/>
                  </a:ext>
                </a:extLst>
              </a:tr>
              <a:tr h="464874">
                <a:tc>
                  <a:txBody>
                    <a:bodyPr/>
                    <a:lstStyle/>
                    <a:p>
                      <a:r>
                        <a:rPr lang="en-US" sz="1600" b="1" dirty="0"/>
                        <a:t>Repeating routine activities</a:t>
                      </a:r>
                    </a:p>
                  </a:txBody>
                  <a:tcPr/>
                </a:tc>
                <a:tc>
                  <a:txBody>
                    <a:bodyPr/>
                    <a:lstStyle/>
                    <a:p>
                      <a:pPr>
                        <a:buFont typeface="Arial" pitchFamily="34" charset="0"/>
                        <a:buChar char="•"/>
                      </a:pPr>
                      <a:r>
                        <a:rPr lang="en-US" sz="1600" dirty="0"/>
                        <a:t>Getting up and down out of a chair until the obsessional thought has been dismissed</a:t>
                      </a:r>
                    </a:p>
                  </a:txBody>
                  <a:tcPr/>
                </a:tc>
                <a:tc>
                  <a:txBody>
                    <a:bodyPr/>
                    <a:lstStyle/>
                    <a:p>
                      <a:endParaRPr lang="en-US" sz="1600" dirty="0"/>
                    </a:p>
                  </a:txBody>
                  <a:tcPr/>
                </a:tc>
                <a:extLst>
                  <a:ext uri="{0D108BD9-81ED-4DB2-BD59-A6C34878D82A}">
                    <a16:rowId xmlns:a16="http://schemas.microsoft.com/office/drawing/2014/main" val="10003"/>
                  </a:ext>
                </a:extLst>
              </a:tr>
              <a:tr h="328146">
                <a:tc>
                  <a:txBody>
                    <a:bodyPr/>
                    <a:lstStyle/>
                    <a:p>
                      <a:r>
                        <a:rPr lang="en-US" sz="1600" b="1" dirty="0"/>
                        <a:t>Ordering/arranging</a:t>
                      </a:r>
                    </a:p>
                  </a:txBody>
                  <a:tcPr/>
                </a:tc>
                <a:tc>
                  <a:txBody>
                    <a:bodyPr/>
                    <a:lstStyle/>
                    <a:p>
                      <a:pPr>
                        <a:buFont typeface="Arial" pitchFamily="34" charset="0"/>
                        <a:buChar char="•"/>
                      </a:pPr>
                      <a:r>
                        <a:rPr lang="en-US" sz="1600" dirty="0"/>
                        <a:t>Fixing pictures on the wall until they are hung “just right”</a:t>
                      </a:r>
                    </a:p>
                  </a:txBody>
                  <a:tcPr/>
                </a:tc>
                <a:tc>
                  <a:txBody>
                    <a:bodyPr/>
                    <a:lstStyle/>
                    <a:p>
                      <a:endParaRPr lang="en-US" sz="1600" dirty="0"/>
                    </a:p>
                  </a:txBody>
                  <a:tcPr/>
                </a:tc>
                <a:extLst>
                  <a:ext uri="{0D108BD9-81ED-4DB2-BD59-A6C34878D82A}">
                    <a16:rowId xmlns:a16="http://schemas.microsoft.com/office/drawing/2014/main" val="10004"/>
                  </a:ext>
                </a:extLst>
              </a:tr>
              <a:tr h="325173">
                <a:tc>
                  <a:txBody>
                    <a:bodyPr/>
                    <a:lstStyle/>
                    <a:p>
                      <a:r>
                        <a:rPr lang="en-US" sz="1600" b="1" dirty="0"/>
                        <a:t>Mental rituals</a:t>
                      </a:r>
                    </a:p>
                  </a:txBody>
                  <a:tcPr/>
                </a:tc>
                <a:tc>
                  <a:txBody>
                    <a:bodyPr/>
                    <a:lstStyle/>
                    <a:p>
                      <a:pPr>
                        <a:buFont typeface="Arial" pitchFamily="34" charset="0"/>
                        <a:buChar char="•"/>
                      </a:pPr>
                      <a:r>
                        <a:rPr lang="en-US" sz="1600" dirty="0"/>
                        <a:t>Replacing a “bad” thought by thinking of a “good” thought </a:t>
                      </a:r>
                    </a:p>
                    <a:p>
                      <a:pPr>
                        <a:buFont typeface="Arial" pitchFamily="34" charset="0"/>
                        <a:buChar char="•"/>
                      </a:pPr>
                      <a:r>
                        <a:rPr lang="en-US" sz="1600" dirty="0"/>
                        <a:t>Repeating a prayer until it is said “just right”</a:t>
                      </a:r>
                    </a:p>
                  </a:txBody>
                  <a:tcPr/>
                </a:tc>
                <a:tc>
                  <a:txBody>
                    <a:bodyPr/>
                    <a:lstStyle/>
                    <a:p>
                      <a:endParaRPr lang="en-US" sz="20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73277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rotWithShape="1">
          <a:blip r:embed="rId2">
            <a:extLst>
              <a:ext uri="{28A0092B-C50C-407E-A947-70E740481C1C}">
                <a14:useLocalDpi xmlns:a14="http://schemas.microsoft.com/office/drawing/2010/main" val="0"/>
              </a:ext>
            </a:extLst>
          </a:blip>
          <a:srcRect l="12429" t="11842" r="-143" b="6140"/>
          <a:stretch>
            <a:fillRect/>
          </a:stretch>
        </p:blipFill>
        <p:spPr>
          <a:xfrm>
            <a:off x="6096000" y="3236820"/>
            <a:ext cx="2787735" cy="3413017"/>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441" t="11328" r="9456" b="6534"/>
          <a:stretch>
            <a:fillRect/>
          </a:stretch>
        </p:blipFill>
        <p:spPr>
          <a:xfrm>
            <a:off x="457200" y="3236820"/>
            <a:ext cx="5181600" cy="3469478"/>
          </a:xfrm>
          <a:prstGeom prst="rect">
            <a:avLst/>
          </a:prstGeom>
        </p:spPr>
      </p:pic>
      <p:pic>
        <p:nvPicPr>
          <p:cNvPr id="3" name="Picture 2">
            <a:extLst>
              <a:ext uri="{FF2B5EF4-FFF2-40B4-BE49-F238E27FC236}">
                <a16:creationId xmlns:a16="http://schemas.microsoft.com/office/drawing/2014/main" id="{20A713BC-2DBF-452B-A569-32A2A5A6125D}"/>
              </a:ext>
            </a:extLst>
          </p:cNvPr>
          <p:cNvPicPr>
            <a:picLocks noChangeAspect="1"/>
          </p:cNvPicPr>
          <p:nvPr/>
        </p:nvPicPr>
        <p:blipFill>
          <a:blip r:embed="rId4"/>
          <a:stretch>
            <a:fillRect/>
          </a:stretch>
        </p:blipFill>
        <p:spPr>
          <a:xfrm>
            <a:off x="685800" y="44876"/>
            <a:ext cx="7620000" cy="3191943"/>
          </a:xfrm>
          <a:prstGeom prst="rect">
            <a:avLst/>
          </a:prstGeom>
        </p:spPr>
      </p:pic>
    </p:spTree>
    <p:extLst>
      <p:ext uri="{BB962C8B-B14F-4D97-AF65-F5344CB8AC3E}">
        <p14:creationId xmlns:p14="http://schemas.microsoft.com/office/powerpoint/2010/main" val="118867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83C5EC-23A1-4112-B13A-FEBD7F6403CD}"/>
              </a:ext>
            </a:extLst>
          </p:cNvPr>
          <p:cNvSpPr>
            <a:spLocks noGrp="1"/>
          </p:cNvSpPr>
          <p:nvPr>
            <p:ph type="body" idx="1"/>
          </p:nvPr>
        </p:nvSpPr>
        <p:spPr>
          <a:xfrm>
            <a:off x="800100" y="3048000"/>
            <a:ext cx="7543800" cy="1143000"/>
          </a:xfrm>
        </p:spPr>
        <p:txBody>
          <a:bodyPr/>
          <a:lstStyle/>
          <a:p>
            <a:r>
              <a:rPr lang="en-US" sz="2800" b="1" u="sng" dirty="0">
                <a:solidFill>
                  <a:schemeClr val="tx1"/>
                </a:solidFill>
                <a:effectLst>
                  <a:outerShdw blurRad="38100" dist="38100" dir="2700000" algn="tl">
                    <a:srgbClr val="000000">
                      <a:alpha val="43137"/>
                    </a:srgbClr>
                  </a:outerShdw>
                </a:effectLst>
              </a:rPr>
              <a:t>OCRDS: DIAGNOSTIC CRITERIA</a:t>
            </a:r>
            <a:endParaRPr lang="en-US" sz="2800" b="1" i="1" dirty="0">
              <a:solidFill>
                <a:schemeClr val="tx1"/>
              </a:solidFill>
            </a:endParaRPr>
          </a:p>
          <a:p>
            <a:endParaRPr lang="en-KE" dirty="0"/>
          </a:p>
        </p:txBody>
      </p:sp>
    </p:spTree>
    <p:extLst>
      <p:ext uri="{BB962C8B-B14F-4D97-AF65-F5344CB8AC3E}">
        <p14:creationId xmlns:p14="http://schemas.microsoft.com/office/powerpoint/2010/main" val="135922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3919F65-C99F-411A-9394-1E56905C6A8E}"/>
              </a:ext>
            </a:extLst>
          </p:cNvPr>
          <p:cNvGraphicFramePr>
            <a:graphicFrameLocks noGrp="1"/>
          </p:cNvGraphicFramePr>
          <p:nvPr>
            <p:ph idx="1"/>
          </p:nvPr>
        </p:nvGraphicFramePr>
        <p:xfrm>
          <a:off x="152400" y="304800"/>
          <a:ext cx="8991600" cy="6356093"/>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2575675969"/>
                    </a:ext>
                  </a:extLst>
                </a:gridCol>
                <a:gridCol w="3886200">
                  <a:extLst>
                    <a:ext uri="{9D8B030D-6E8A-4147-A177-3AD203B41FA5}">
                      <a16:colId xmlns:a16="http://schemas.microsoft.com/office/drawing/2014/main" val="239638077"/>
                    </a:ext>
                  </a:extLst>
                </a:gridCol>
              </a:tblGrid>
              <a:tr h="320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DSM-IV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DSM-5</a:t>
                      </a:r>
                    </a:p>
                  </a:txBody>
                  <a:tcPr/>
                </a:tc>
                <a:extLst>
                  <a:ext uri="{0D108BD9-81ED-4DB2-BD59-A6C34878D82A}">
                    <a16:rowId xmlns:a16="http://schemas.microsoft.com/office/drawing/2014/main" val="949226255"/>
                  </a:ext>
                </a:extLst>
              </a:tr>
              <a:tr h="320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effectLst>
                            <a:outerShdw blurRad="38100" dist="38100" dir="2700000" algn="tl">
                              <a:srgbClr val="000000">
                                <a:alpha val="43137"/>
                              </a:srgbClr>
                            </a:outerShdw>
                          </a:effectLst>
                        </a:rPr>
                        <a:t>Disorder Class: Anxiety Disorders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effectLst>
                            <a:outerShdw blurRad="38100" dist="38100" dir="2700000" algn="tl">
                              <a:srgbClr val="000000">
                                <a:alpha val="43137"/>
                              </a:srgbClr>
                            </a:outerShdw>
                          </a:effectLst>
                        </a:rPr>
                        <a:t>Disorder Class: OCRDs</a:t>
                      </a:r>
                    </a:p>
                  </a:txBody>
                  <a:tcPr/>
                </a:tc>
                <a:extLst>
                  <a:ext uri="{0D108BD9-81ED-4DB2-BD59-A6C34878D82A}">
                    <a16:rowId xmlns:a16="http://schemas.microsoft.com/office/drawing/2014/main" val="2834058463"/>
                  </a:ext>
                </a:extLst>
              </a:tr>
              <a:tr h="320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Either obsessions or compulsions: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Presence of obsessions, compulsions</a:t>
                      </a:r>
                      <a:r>
                        <a:rPr lang="en-US" sz="1300" baseline="0" dirty="0"/>
                        <a:t> </a:t>
                      </a:r>
                      <a:r>
                        <a:rPr lang="en-US" sz="1300" dirty="0"/>
                        <a:t>or both:</a:t>
                      </a:r>
                    </a:p>
                  </a:txBody>
                  <a:tcPr/>
                </a:tc>
                <a:extLst>
                  <a:ext uri="{0D108BD9-81ED-4DB2-BD59-A6C34878D82A}">
                    <a16:rowId xmlns:a16="http://schemas.microsoft.com/office/drawing/2014/main" val="1614168356"/>
                  </a:ext>
                </a:extLst>
              </a:tr>
              <a:tr h="320158">
                <a:tc>
                  <a:txBody>
                    <a:bodyPr/>
                    <a:lstStyle/>
                    <a:p>
                      <a:pPr algn="l" fontAlgn="t"/>
                      <a:r>
                        <a:rPr lang="en-US" sz="1300" b="1" i="1" dirty="0">
                          <a:effectLst>
                            <a:outerShdw blurRad="38100" dist="38100" dir="2700000" algn="tl">
                              <a:srgbClr val="000000">
                                <a:alpha val="43137"/>
                              </a:srgbClr>
                            </a:outerShdw>
                          </a:effectLst>
                        </a:rPr>
                        <a:t>Obsessions as defined by (1),(2), (3) and (4):</a:t>
                      </a:r>
                      <a:r>
                        <a:rPr lang="en-US" sz="1300" b="1" dirty="0">
                          <a:effectLst>
                            <a:outerShdw blurRad="38100" dist="38100" dir="2700000" algn="tl">
                              <a:srgbClr val="000000">
                                <a:alpha val="43137"/>
                              </a:srgbClr>
                            </a:outerShdw>
                          </a:effectLst>
                        </a:rPr>
                        <a:t> </a:t>
                      </a:r>
                    </a:p>
                  </a:txBody>
                  <a:tcPr/>
                </a:tc>
                <a:tc>
                  <a:txBody>
                    <a:bodyPr/>
                    <a:lstStyle/>
                    <a:p>
                      <a:pPr algn="l" fontAlgn="t"/>
                      <a:r>
                        <a:rPr lang="en-US" sz="1300" b="1" i="1" dirty="0">
                          <a:effectLst>
                            <a:outerShdw blurRad="38100" dist="38100" dir="2700000" algn="tl">
                              <a:srgbClr val="000000">
                                <a:alpha val="43137"/>
                              </a:srgbClr>
                            </a:outerShdw>
                          </a:effectLst>
                        </a:rPr>
                        <a:t>Obsessions are defined by (1) and (2):</a:t>
                      </a:r>
                      <a:endParaRPr lang="en-US" sz="13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2544772244"/>
                  </a:ext>
                </a:extLst>
              </a:tr>
              <a:tr h="992491">
                <a:tc>
                  <a:txBody>
                    <a:bodyPr/>
                    <a:lstStyle/>
                    <a:p>
                      <a:pPr algn="l" fontAlgn="t"/>
                      <a:r>
                        <a:rPr lang="en-US" sz="1300" dirty="0"/>
                        <a:t>1. Recurrent, persistent thoughts, impulses or images that are experienced, at some time during the disturbance, as intrusive </a:t>
                      </a:r>
                      <a:r>
                        <a:rPr lang="en-US" sz="1300" b="0" dirty="0">
                          <a:solidFill>
                            <a:schemeClr val="tx1"/>
                          </a:solidFill>
                        </a:rPr>
                        <a:t>and</a:t>
                      </a:r>
                      <a:r>
                        <a:rPr lang="en-US" sz="1300" b="1" dirty="0">
                          <a:solidFill>
                            <a:srgbClr val="FF0000"/>
                          </a:solidFill>
                        </a:rPr>
                        <a:t> inappropriate and that cause marked anxiety or distress.</a:t>
                      </a:r>
                    </a:p>
                  </a:txBody>
                  <a:tcPr/>
                </a:tc>
                <a:tc>
                  <a:txBody>
                    <a:bodyPr/>
                    <a:lstStyle/>
                    <a:p>
                      <a:pPr algn="l" fontAlgn="t"/>
                      <a:r>
                        <a:rPr lang="en-US" sz="1300" dirty="0"/>
                        <a:t>1. Recurrent, persistent thoughts, urges or images are experienced, at some time during disturbance, as intrusive, </a:t>
                      </a:r>
                      <a:r>
                        <a:rPr lang="en-US" sz="1300" b="1" dirty="0">
                          <a:solidFill>
                            <a:srgbClr val="FF0000"/>
                          </a:solidFill>
                          <a:effectLst>
                            <a:outerShdw blurRad="38100" dist="38100" dir="2700000" algn="tl">
                              <a:srgbClr val="000000">
                                <a:alpha val="43137"/>
                              </a:srgbClr>
                            </a:outerShdw>
                          </a:effectLst>
                        </a:rPr>
                        <a:t>unwanted and that in most cause marked anxiety or distress.</a:t>
                      </a:r>
                    </a:p>
                  </a:txBody>
                  <a:tcPr/>
                </a:tc>
                <a:extLst>
                  <a:ext uri="{0D108BD9-81ED-4DB2-BD59-A6C34878D82A}">
                    <a16:rowId xmlns:a16="http://schemas.microsoft.com/office/drawing/2014/main" val="2905823858"/>
                  </a:ext>
                </a:extLst>
              </a:tr>
              <a:tr h="544269">
                <a:tc>
                  <a:txBody>
                    <a:bodyPr/>
                    <a:lstStyle/>
                    <a:p>
                      <a:pPr algn="l" fontAlgn="t"/>
                      <a:r>
                        <a:rPr lang="en-US" sz="1300" dirty="0"/>
                        <a:t>2. The thoughts, impulses, or images are not simply excessive worries about real-life problems.</a:t>
                      </a:r>
                    </a:p>
                  </a:txBody>
                  <a:tcPr/>
                </a:tc>
                <a:tc>
                  <a:txBody>
                    <a:bodyPr/>
                    <a:lstStyle/>
                    <a:p>
                      <a:pPr algn="l" fontAlgn="t"/>
                      <a:r>
                        <a:rPr lang="en-US" sz="1300" dirty="0"/>
                        <a:t>DROPPED</a:t>
                      </a:r>
                    </a:p>
                  </a:txBody>
                  <a:tcPr/>
                </a:tc>
                <a:extLst>
                  <a:ext uri="{0D108BD9-81ED-4DB2-BD59-A6C34878D82A}">
                    <a16:rowId xmlns:a16="http://schemas.microsoft.com/office/drawing/2014/main" val="802153313"/>
                  </a:ext>
                </a:extLst>
              </a:tr>
              <a:tr h="768380">
                <a:tc>
                  <a:txBody>
                    <a:bodyPr/>
                    <a:lstStyle/>
                    <a:p>
                      <a:pPr algn="l" fontAlgn="t"/>
                      <a:r>
                        <a:rPr lang="en-US" sz="1300" dirty="0"/>
                        <a:t>3. Person attempts to ignore or suppress such thoughts, impulses, or images or to neutralize them with some other thought or action (i.e., by performing a compulsion).</a:t>
                      </a:r>
                    </a:p>
                  </a:txBody>
                  <a:tcPr/>
                </a:tc>
                <a:tc>
                  <a:txBody>
                    <a:bodyPr/>
                    <a:lstStyle/>
                    <a:p>
                      <a:pPr algn="l" fontAlgn="t"/>
                      <a:r>
                        <a:rPr lang="en-US" sz="1300" dirty="0"/>
                        <a:t>2. SAME as DSM-IV number 3.</a:t>
                      </a:r>
                    </a:p>
                  </a:txBody>
                  <a:tcPr/>
                </a:tc>
                <a:extLst>
                  <a:ext uri="{0D108BD9-81ED-4DB2-BD59-A6C34878D82A}">
                    <a16:rowId xmlns:a16="http://schemas.microsoft.com/office/drawing/2014/main" val="2408400495"/>
                  </a:ext>
                </a:extLst>
              </a:tr>
              <a:tr h="552038">
                <a:tc>
                  <a:txBody>
                    <a:bodyPr/>
                    <a:lstStyle/>
                    <a:p>
                      <a:pPr algn="l" fontAlgn="t"/>
                      <a:r>
                        <a:rPr lang="en-US" sz="1300" dirty="0"/>
                        <a:t>4. Person recognizes obsessional thoughts, impulses or images own mind product (not imposed from without as thought insertion).</a:t>
                      </a:r>
                    </a:p>
                  </a:txBody>
                  <a:tcPr/>
                </a:tc>
                <a:tc>
                  <a:txBody>
                    <a:bodyPr/>
                    <a:lstStyle/>
                    <a:p>
                      <a:pPr algn="l" fontAlgn="t"/>
                      <a:r>
                        <a:rPr lang="en-US" sz="1300" dirty="0"/>
                        <a:t>DROPPED</a:t>
                      </a:r>
                    </a:p>
                  </a:txBody>
                  <a:tcPr/>
                </a:tc>
                <a:extLst>
                  <a:ext uri="{0D108BD9-81ED-4DB2-BD59-A6C34878D82A}">
                    <a16:rowId xmlns:a16="http://schemas.microsoft.com/office/drawing/2014/main" val="4100147723"/>
                  </a:ext>
                </a:extLst>
              </a:tr>
              <a:tr h="320158">
                <a:tc>
                  <a:txBody>
                    <a:bodyPr/>
                    <a:lstStyle/>
                    <a:p>
                      <a:pPr algn="l" fontAlgn="t"/>
                      <a:r>
                        <a:rPr lang="en-US" sz="1300" b="1" i="1" dirty="0">
                          <a:effectLst>
                            <a:outerShdw blurRad="38100" dist="38100" dir="2700000" algn="tl">
                              <a:srgbClr val="000000">
                                <a:alpha val="43137"/>
                              </a:srgbClr>
                            </a:outerShdw>
                          </a:effectLst>
                        </a:rPr>
                        <a:t>Compulsions as defined by (1) and (2):</a:t>
                      </a:r>
                      <a:r>
                        <a:rPr lang="en-US" sz="1300" b="1" dirty="0">
                          <a:effectLst>
                            <a:outerShdw blurRad="38100" dist="38100" dir="2700000" algn="tl">
                              <a:srgbClr val="000000">
                                <a:alpha val="43137"/>
                              </a:srgbClr>
                            </a:outerShdw>
                          </a:effectLst>
                        </a:rPr>
                        <a:t> </a:t>
                      </a:r>
                    </a:p>
                  </a:txBody>
                  <a:tcPr/>
                </a:tc>
                <a:tc>
                  <a:txBody>
                    <a:bodyPr/>
                    <a:lstStyle/>
                    <a:p>
                      <a:pPr algn="l" fontAlgn="t"/>
                      <a:r>
                        <a:rPr lang="en-US" sz="1300" b="1" i="1" dirty="0">
                          <a:effectLst>
                            <a:outerShdw blurRad="38100" dist="38100" dir="2700000" algn="tl">
                              <a:srgbClr val="000000">
                                <a:alpha val="43137"/>
                              </a:srgbClr>
                            </a:outerShdw>
                          </a:effectLst>
                        </a:rPr>
                        <a:t>Compulsions are defined by (1) and (2):</a:t>
                      </a:r>
                      <a:r>
                        <a:rPr lang="en-US" sz="1300" b="1" dirty="0">
                          <a:effectLst>
                            <a:outerShdw blurRad="38100" dist="38100" dir="2700000" algn="tl">
                              <a:srgbClr val="000000">
                                <a:alpha val="43137"/>
                              </a:srgbClr>
                            </a:outerShdw>
                          </a:effectLst>
                        </a:rPr>
                        <a:t> </a:t>
                      </a:r>
                    </a:p>
                  </a:txBody>
                  <a:tcPr/>
                </a:tc>
                <a:extLst>
                  <a:ext uri="{0D108BD9-81ED-4DB2-BD59-A6C34878D82A}">
                    <a16:rowId xmlns:a16="http://schemas.microsoft.com/office/drawing/2014/main" val="397109077"/>
                  </a:ext>
                </a:extLst>
              </a:tr>
              <a:tr h="992491">
                <a:tc>
                  <a:txBody>
                    <a:bodyPr/>
                    <a:lstStyle/>
                    <a:p>
                      <a:pPr algn="l" fontAlgn="t"/>
                      <a:r>
                        <a:rPr lang="en-US" sz="1300" dirty="0"/>
                        <a:t>1. Repetitive behaviors (e.g., hand washing, ordering checking) or mental acts (e.g., praying, counting, repeating words silently) that person feels driven to perform in response to obsession or according to the rules that must be applied rigidly.</a:t>
                      </a:r>
                    </a:p>
                  </a:txBody>
                  <a:tcPr/>
                </a:tc>
                <a:tc>
                  <a:txBody>
                    <a:bodyPr/>
                    <a:lstStyle/>
                    <a:p>
                      <a:pPr algn="l" fontAlgn="t"/>
                      <a:r>
                        <a:rPr lang="en-US" sz="1300" dirty="0"/>
                        <a:t>1. SAME</a:t>
                      </a:r>
                    </a:p>
                  </a:txBody>
                  <a:tcPr/>
                </a:tc>
                <a:extLst>
                  <a:ext uri="{0D108BD9-81ED-4DB2-BD59-A6C34878D82A}">
                    <a16:rowId xmlns:a16="http://schemas.microsoft.com/office/drawing/2014/main" val="949285057"/>
                  </a:ext>
                </a:extLst>
              </a:tr>
              <a:tr h="905634">
                <a:tc>
                  <a:txBody>
                    <a:bodyPr/>
                    <a:lstStyle/>
                    <a:p>
                      <a:pPr algn="l" fontAlgn="t"/>
                      <a:r>
                        <a:rPr lang="en-US" sz="1300" dirty="0"/>
                        <a:t>2. Behaviors or mental acts are aimed at preventing or reducing distress or preventing some dreaded event or situation. But</a:t>
                      </a:r>
                      <a:r>
                        <a:rPr lang="en-US" sz="1300" baseline="0" dirty="0"/>
                        <a:t> </a:t>
                      </a:r>
                      <a:r>
                        <a:rPr lang="en-US" sz="1300" dirty="0"/>
                        <a:t>behaviors or mental acts either are not connected in a realistic way with what they are designed to neutralize or prevent or are clearly excessive.</a:t>
                      </a:r>
                    </a:p>
                  </a:txBody>
                  <a:tcPr/>
                </a:tc>
                <a:tc>
                  <a:txBody>
                    <a:bodyPr/>
                    <a:lstStyle/>
                    <a:p>
                      <a:pPr algn="l" fontAlgn="t"/>
                      <a:r>
                        <a:rPr lang="en-US" sz="1300" dirty="0"/>
                        <a:t>2. SAME</a:t>
                      </a:r>
                    </a:p>
                  </a:txBody>
                  <a:tcPr/>
                </a:tc>
                <a:extLst>
                  <a:ext uri="{0D108BD9-81ED-4DB2-BD59-A6C34878D82A}">
                    <a16:rowId xmlns:a16="http://schemas.microsoft.com/office/drawing/2014/main" val="2374358585"/>
                  </a:ext>
                </a:extLst>
              </a:tr>
            </a:tbl>
          </a:graphicData>
        </a:graphic>
      </p:graphicFrame>
      <p:sp>
        <p:nvSpPr>
          <p:cNvPr id="5" name="Title 1">
            <a:extLst>
              <a:ext uri="{FF2B5EF4-FFF2-40B4-BE49-F238E27FC236}">
                <a16:creationId xmlns:a16="http://schemas.microsoft.com/office/drawing/2014/main" id="{C4AAA711-DFC6-4E92-84A0-4CAE69A6612A}"/>
              </a:ext>
            </a:extLst>
          </p:cNvPr>
          <p:cNvSpPr>
            <a:spLocks noGrp="1"/>
          </p:cNvSpPr>
          <p:nvPr>
            <p:ph type="title"/>
          </p:nvPr>
        </p:nvSpPr>
        <p:spPr>
          <a:xfrm>
            <a:off x="786063" y="76200"/>
            <a:ext cx="7557837" cy="381001"/>
          </a:xfrm>
        </p:spPr>
        <p:txBody>
          <a:bodyPr>
            <a:normAutofit fontScale="90000"/>
          </a:bodyPr>
          <a:lstStyle/>
          <a:p>
            <a:r>
              <a:rPr lang="en-US" sz="2400" b="1" dirty="0">
                <a:effectLst>
                  <a:outerShdw blurRad="38100" dist="38100" dir="2700000" algn="tl">
                    <a:srgbClr val="000000">
                      <a:alpha val="43137"/>
                    </a:srgbClr>
                  </a:outerShdw>
                </a:effectLst>
              </a:rPr>
              <a:t>Obsessive-Compulsive Disorder DSM-IV to DSM-5 Comparison</a:t>
            </a:r>
            <a:endParaRPr lang="en-KE"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157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0499" y="304801"/>
          <a:ext cx="8763000" cy="6321391"/>
        </p:xfrm>
        <a:graphic>
          <a:graphicData uri="http://schemas.openxmlformats.org/drawingml/2006/table">
            <a:tbl>
              <a:tblPr firstRow="1" bandRow="1">
                <a:tableStyleId>{5C22544A-7EE6-4342-B048-85BDC9FD1C3A}</a:tableStyleId>
              </a:tblPr>
              <a:tblGrid>
                <a:gridCol w="4229101">
                  <a:extLst>
                    <a:ext uri="{9D8B030D-6E8A-4147-A177-3AD203B41FA5}">
                      <a16:colId xmlns:a16="http://schemas.microsoft.com/office/drawing/2014/main" val="20000"/>
                    </a:ext>
                  </a:extLst>
                </a:gridCol>
                <a:gridCol w="4533899">
                  <a:extLst>
                    <a:ext uri="{9D8B030D-6E8A-4147-A177-3AD203B41FA5}">
                      <a16:colId xmlns:a16="http://schemas.microsoft.com/office/drawing/2014/main" val="20001"/>
                    </a:ext>
                  </a:extLst>
                </a:gridCol>
              </a:tblGrid>
              <a:tr h="320883">
                <a:tc>
                  <a:txBody>
                    <a:bodyPr/>
                    <a:lstStyle/>
                    <a:p>
                      <a:pPr algn="l" fontAlgn="b"/>
                      <a:r>
                        <a:rPr lang="en-US" sz="1400" dirty="0"/>
                        <a:t>DSM-IV</a:t>
                      </a:r>
                    </a:p>
                  </a:txBody>
                  <a:tcPr anchor="b"/>
                </a:tc>
                <a:tc>
                  <a:txBody>
                    <a:bodyPr/>
                    <a:lstStyle/>
                    <a:p>
                      <a:pPr algn="ctr" fontAlgn="b"/>
                      <a:r>
                        <a:rPr lang="en-US" sz="1400" dirty="0"/>
                        <a:t>DSM-5</a:t>
                      </a:r>
                    </a:p>
                  </a:txBody>
                  <a:tcPr anchor="b"/>
                </a:tc>
                <a:extLst>
                  <a:ext uri="{0D108BD9-81ED-4DB2-BD59-A6C34878D82A}">
                    <a16:rowId xmlns:a16="http://schemas.microsoft.com/office/drawing/2014/main" val="10000"/>
                  </a:ext>
                </a:extLst>
              </a:tr>
              <a:tr h="545500">
                <a:tc>
                  <a:txBody>
                    <a:bodyPr/>
                    <a:lstStyle/>
                    <a:p>
                      <a:pPr algn="l" fontAlgn="t"/>
                      <a:r>
                        <a:rPr lang="en-US" sz="1400" dirty="0"/>
                        <a:t>Disturbance not due to direct physiological effects of a substance or a general medical condition.</a:t>
                      </a:r>
                    </a:p>
                  </a:txBody>
                  <a:tcPr/>
                </a:tc>
                <a:tc>
                  <a:txBody>
                    <a:bodyPr/>
                    <a:lstStyle/>
                    <a:p>
                      <a:pPr algn="l" fontAlgn="t"/>
                      <a:r>
                        <a:rPr lang="en-US" sz="1400" dirty="0"/>
                        <a:t>SAME</a:t>
                      </a:r>
                    </a:p>
                  </a:txBody>
                  <a:tcPr/>
                </a:tc>
                <a:extLst>
                  <a:ext uri="{0D108BD9-81ED-4DB2-BD59-A6C34878D82A}">
                    <a16:rowId xmlns:a16="http://schemas.microsoft.com/office/drawing/2014/main" val="10002"/>
                  </a:ext>
                </a:extLst>
              </a:tr>
              <a:tr h="1219355">
                <a:tc>
                  <a:txBody>
                    <a:bodyPr/>
                    <a:lstStyle/>
                    <a:p>
                      <a:pPr algn="l" fontAlgn="t"/>
                      <a:r>
                        <a:rPr lang="en-US" sz="1400" dirty="0"/>
                        <a:t>The obsessions and compulsions cause marked distress, are time consuming (take more than 1 hour a day), or significantly interfere with the person’s normal routine, occupational (or academic) functioning, or usual social activities or relationships.</a:t>
                      </a:r>
                    </a:p>
                  </a:txBody>
                  <a:tcPr/>
                </a:tc>
                <a:tc>
                  <a:txBody>
                    <a:bodyPr/>
                    <a:lstStyle/>
                    <a:p>
                      <a:pPr algn="l" fontAlgn="t"/>
                      <a:r>
                        <a:rPr lang="en-US" sz="1400" dirty="0"/>
                        <a:t>The obsessions or compulsions are time consuming (e.g., take more than 1 hour per day) or cause clinically significant distress or impairment in social, occupational, or other important areas of functioning.</a:t>
                      </a:r>
                    </a:p>
                  </a:txBody>
                  <a:tcPr/>
                </a:tc>
                <a:extLst>
                  <a:ext uri="{0D108BD9-81ED-4DB2-BD59-A6C34878D82A}">
                    <a16:rowId xmlns:a16="http://schemas.microsoft.com/office/drawing/2014/main" val="10003"/>
                  </a:ext>
                </a:extLst>
              </a:tr>
              <a:tr h="2342444">
                <a:tc>
                  <a:txBody>
                    <a:bodyPr/>
                    <a:lstStyle/>
                    <a:p>
                      <a:pPr algn="l" fontAlgn="t"/>
                      <a:r>
                        <a:rPr lang="en-US" sz="1400" dirty="0"/>
                        <a:t>If another Axis I disorder present, content of</a:t>
                      </a:r>
                      <a:r>
                        <a:rPr lang="en-US" sz="1400" baseline="0" dirty="0"/>
                        <a:t> </a:t>
                      </a:r>
                      <a:r>
                        <a:rPr lang="en-US" sz="1400" dirty="0"/>
                        <a:t>obsessions or compulsions is not restricted to it (e.g., preoccupation with food in the presence of an eating disorder, trichotillomania; body dysmorphic disorder;</a:t>
                      </a:r>
                      <a:r>
                        <a:rPr lang="en-US" sz="1400" baseline="0" dirty="0"/>
                        <a:t> </a:t>
                      </a:r>
                      <a:r>
                        <a:rPr lang="en-US" sz="1400" dirty="0"/>
                        <a:t>substance use disorder;</a:t>
                      </a:r>
                      <a:r>
                        <a:rPr lang="en-US" sz="1400" baseline="0" dirty="0"/>
                        <a:t>  </a:t>
                      </a:r>
                      <a:r>
                        <a:rPr lang="en-US" sz="1400" dirty="0"/>
                        <a:t>hypochondriasis; paraphilia: or guilty ruminations in major depressive disorder.</a:t>
                      </a:r>
                    </a:p>
                  </a:txBody>
                  <a:tcPr/>
                </a:tc>
                <a:tc>
                  <a:txBody>
                    <a:bodyPr/>
                    <a:lstStyle/>
                    <a:p>
                      <a:pPr algn="l" fontAlgn="t"/>
                      <a:r>
                        <a:rPr lang="en-US" sz="1400" dirty="0"/>
                        <a:t>Disturbance is not better explained by the symptoms of another mental disorder (e.g., excessive worries, as in GAD; body dysmorphic disorder; </a:t>
                      </a:r>
                      <a:r>
                        <a:rPr lang="en-US" sz="1400" baseline="0" dirty="0"/>
                        <a:t> </a:t>
                      </a:r>
                      <a:r>
                        <a:rPr lang="en-US" sz="1400" dirty="0"/>
                        <a:t>hoarding disorder; trichotillomania; skin picking, skin-picking</a:t>
                      </a:r>
                      <a:r>
                        <a:rPr lang="en-US" sz="1400" baseline="0" dirty="0"/>
                        <a:t> </a:t>
                      </a:r>
                      <a:r>
                        <a:rPr lang="en-US" sz="1400" dirty="0"/>
                        <a:t>disorder;</a:t>
                      </a:r>
                      <a:r>
                        <a:rPr lang="en-US" sz="1400" baseline="0" dirty="0"/>
                        <a:t> </a:t>
                      </a:r>
                      <a:r>
                        <a:rPr lang="en-US" sz="1400" dirty="0"/>
                        <a:t>stereotypic movement disorder; eating disorders; substance-related and addictive disorders; paraphilic disorders; </a:t>
                      </a:r>
                      <a:r>
                        <a:rPr lang="en-US" sz="1400" baseline="0" dirty="0"/>
                        <a:t> </a:t>
                      </a:r>
                      <a:r>
                        <a:rPr lang="en-US" sz="1400" dirty="0"/>
                        <a:t>disruptive, impulse-control</a:t>
                      </a:r>
                      <a:r>
                        <a:rPr lang="en-US" sz="1400" baseline="0" dirty="0"/>
                        <a:t> </a:t>
                      </a:r>
                      <a:r>
                        <a:rPr lang="en-US" sz="1400" dirty="0"/>
                        <a:t>disorders; guilty ruminations</a:t>
                      </a:r>
                      <a:r>
                        <a:rPr lang="en-US" sz="1400" baseline="0" dirty="0"/>
                        <a:t> </a:t>
                      </a:r>
                      <a:r>
                        <a:rPr lang="en-US" sz="1400" dirty="0"/>
                        <a:t>n major depressive disorder; thought insertion or delusional preoccupations</a:t>
                      </a:r>
                      <a:r>
                        <a:rPr lang="en-US" sz="1400" baseline="0" dirty="0"/>
                        <a:t> </a:t>
                      </a:r>
                      <a:r>
                        <a:rPr lang="en-US" sz="1400" dirty="0"/>
                        <a:t>in schizophrenia , other psychotic disorders; or </a:t>
                      </a:r>
                      <a:r>
                        <a:rPr lang="en-US" sz="1400" baseline="0" dirty="0"/>
                        <a:t> </a:t>
                      </a:r>
                      <a:r>
                        <a:rPr lang="en-US" sz="1400" dirty="0"/>
                        <a:t>autism spectrum disorder.</a:t>
                      </a:r>
                    </a:p>
                  </a:txBody>
                  <a:tcPr/>
                </a:tc>
                <a:extLst>
                  <a:ext uri="{0D108BD9-81ED-4DB2-BD59-A6C34878D82A}">
                    <a16:rowId xmlns:a16="http://schemas.microsoft.com/office/drawing/2014/main" val="10004"/>
                  </a:ext>
                </a:extLst>
              </a:tr>
              <a:tr h="1893209">
                <a:tc>
                  <a:txBody>
                    <a:bodyPr/>
                    <a:lstStyle/>
                    <a:p>
                      <a:pPr algn="l" fontAlgn="t"/>
                      <a:r>
                        <a:rPr lang="en-US" sz="1400" i="1" dirty="0"/>
                        <a:t>Specify</a:t>
                      </a:r>
                      <a:r>
                        <a:rPr lang="en-US" sz="1400" dirty="0"/>
                        <a:t> if:</a:t>
                      </a:r>
                      <a:br>
                        <a:rPr lang="en-US" sz="1400" dirty="0"/>
                      </a:br>
                      <a:r>
                        <a:rPr lang="en-US" sz="1400" dirty="0"/>
                        <a:t>With poor insight: If, for most of the time during the current episode, the person does not recognize that the obsessions and compulsions are excessive or unreasonable.</a:t>
                      </a:r>
                    </a:p>
                  </a:txBody>
                  <a:tcPr/>
                </a:tc>
                <a:tc>
                  <a:txBody>
                    <a:bodyPr/>
                    <a:lstStyle/>
                    <a:p>
                      <a:pPr algn="l" fontAlgn="t">
                        <a:buFont typeface="Arial" pitchFamily="34" charset="0"/>
                        <a:buNone/>
                      </a:pPr>
                      <a:r>
                        <a:rPr lang="en-US" sz="1400" i="1" dirty="0"/>
                        <a:t>Specify</a:t>
                      </a:r>
                      <a:r>
                        <a:rPr lang="en-US" sz="1400" dirty="0"/>
                        <a:t> if:</a:t>
                      </a:r>
                    </a:p>
                    <a:p>
                      <a:pPr algn="l" fontAlgn="t">
                        <a:buFont typeface="Arial" pitchFamily="34" charset="0"/>
                        <a:buChar char="•"/>
                      </a:pPr>
                      <a:r>
                        <a:rPr lang="en-US" sz="1400" dirty="0"/>
                        <a:t>With good or fair insight: recognizes</a:t>
                      </a:r>
                      <a:r>
                        <a:rPr lang="en-US" sz="1400" baseline="0" dirty="0"/>
                        <a:t> O-C </a:t>
                      </a:r>
                      <a:r>
                        <a:rPr lang="en-US" sz="1400" dirty="0"/>
                        <a:t>beliefs probably not true.</a:t>
                      </a:r>
                    </a:p>
                    <a:p>
                      <a:pPr algn="l" fontAlgn="t">
                        <a:buFont typeface="Arial" pitchFamily="34" charset="0"/>
                        <a:buChar char="•"/>
                      </a:pPr>
                      <a:r>
                        <a:rPr lang="en-US" sz="1400" dirty="0"/>
                        <a:t>With poor insight: thinks </a:t>
                      </a:r>
                      <a:r>
                        <a:rPr lang="en-US" sz="1400" baseline="0" dirty="0"/>
                        <a:t>O-C</a:t>
                      </a:r>
                      <a:r>
                        <a:rPr lang="en-US" sz="1400" dirty="0"/>
                        <a:t> beliefs probably true.</a:t>
                      </a:r>
                    </a:p>
                    <a:p>
                      <a:pPr algn="l" fontAlgn="t">
                        <a:buFont typeface="Arial" pitchFamily="34" charset="0"/>
                        <a:buChar char="•"/>
                      </a:pPr>
                      <a:r>
                        <a:rPr lang="en-US" sz="1400" dirty="0"/>
                        <a:t>With absent insight/delusional beliefs: completely convinced </a:t>
                      </a:r>
                      <a:r>
                        <a:rPr lang="en-US" sz="1400" baseline="0" dirty="0"/>
                        <a:t>O-C </a:t>
                      </a:r>
                      <a:r>
                        <a:rPr lang="en-US" sz="1400" dirty="0"/>
                        <a:t>beliefs are true.</a:t>
                      </a:r>
                      <a:br>
                        <a:rPr lang="en-US" sz="1400" dirty="0"/>
                      </a:br>
                      <a:r>
                        <a:rPr lang="en-US" sz="1400" i="1" dirty="0"/>
                        <a:t>Specify</a:t>
                      </a:r>
                      <a:r>
                        <a:rPr lang="en-US" sz="1400" dirty="0"/>
                        <a:t> if:</a:t>
                      </a:r>
                      <a:r>
                        <a:rPr lang="en-US" sz="1400" baseline="0" dirty="0"/>
                        <a:t> </a:t>
                      </a:r>
                      <a:r>
                        <a:rPr lang="en-US" sz="1400" dirty="0"/>
                        <a:t>Tic related: has a current or past history of tic disorder.</a:t>
                      </a:r>
                    </a:p>
                  </a:txBody>
                  <a:tcPr/>
                </a:tc>
                <a:extLst>
                  <a:ext uri="{0D108BD9-81ED-4DB2-BD59-A6C34878D82A}">
                    <a16:rowId xmlns:a16="http://schemas.microsoft.com/office/drawing/2014/main" val="10005"/>
                  </a:ext>
                </a:extLst>
              </a:tr>
            </a:tbl>
          </a:graphicData>
        </a:graphic>
      </p:graphicFrame>
      <p:sp>
        <p:nvSpPr>
          <p:cNvPr id="3" name="Title 1">
            <a:extLst>
              <a:ext uri="{FF2B5EF4-FFF2-40B4-BE49-F238E27FC236}">
                <a16:creationId xmlns:a16="http://schemas.microsoft.com/office/drawing/2014/main" id="{9A43BD43-F09E-4A37-BD42-11D1D776B385}"/>
              </a:ext>
            </a:extLst>
          </p:cNvPr>
          <p:cNvSpPr>
            <a:spLocks noGrp="1"/>
          </p:cNvSpPr>
          <p:nvPr>
            <p:ph type="title"/>
          </p:nvPr>
        </p:nvSpPr>
        <p:spPr>
          <a:xfrm>
            <a:off x="793081" y="76201"/>
            <a:ext cx="7557837" cy="228600"/>
          </a:xfrm>
        </p:spPr>
        <p:txBody>
          <a:bodyPr>
            <a:noAutofit/>
          </a:bodyPr>
          <a:lstStyle/>
          <a:p>
            <a:r>
              <a:rPr lang="en-US" sz="2000" b="1" dirty="0">
                <a:effectLst>
                  <a:outerShdw blurRad="38100" dist="38100" dir="2700000" algn="tl">
                    <a:srgbClr val="000000">
                      <a:alpha val="43137"/>
                    </a:srgbClr>
                  </a:outerShdw>
                </a:effectLst>
              </a:rPr>
              <a:t>Obsessive-Compulsive Disorder DSM-IV to DSM-5 Comparison cont.</a:t>
            </a:r>
            <a:endParaRPr lang="en-KE"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5665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83C5EC-23A1-4112-B13A-FEBD7F6403CD}"/>
              </a:ext>
            </a:extLst>
          </p:cNvPr>
          <p:cNvSpPr>
            <a:spLocks noGrp="1"/>
          </p:cNvSpPr>
          <p:nvPr>
            <p:ph type="body" idx="1"/>
          </p:nvPr>
        </p:nvSpPr>
        <p:spPr>
          <a:xfrm>
            <a:off x="800100" y="3048000"/>
            <a:ext cx="7543800" cy="1143000"/>
          </a:xfrm>
        </p:spPr>
        <p:txBody>
          <a:bodyPr/>
          <a:lstStyle/>
          <a:p>
            <a:r>
              <a:rPr lang="en-US" sz="2800" b="1" u="sng" dirty="0">
                <a:solidFill>
                  <a:schemeClr val="tx1"/>
                </a:solidFill>
                <a:effectLst>
                  <a:outerShdw blurRad="38100" dist="38100" dir="2700000" algn="tl">
                    <a:srgbClr val="000000">
                      <a:alpha val="43137"/>
                    </a:srgbClr>
                  </a:outerShdw>
                </a:effectLst>
              </a:rPr>
              <a:t>OCRDS: EPIDEMIOLOGY and causes</a:t>
            </a:r>
          </a:p>
        </p:txBody>
      </p:sp>
    </p:spTree>
    <p:extLst>
      <p:ext uri="{BB962C8B-B14F-4D97-AF65-F5344CB8AC3E}">
        <p14:creationId xmlns:p14="http://schemas.microsoft.com/office/powerpoint/2010/main" val="1691557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781800"/>
          </a:xfrm>
        </p:spPr>
        <p:txBody>
          <a:bodyPr rtlCol="0">
            <a:noAutofit/>
          </a:bodyPr>
          <a:lstStyle/>
          <a:p>
            <a:pPr marL="0" indent="0">
              <a:buNone/>
            </a:pPr>
            <a:r>
              <a:rPr lang="en-US" sz="2400" b="1" i="1" u="sng" dirty="0">
                <a:solidFill>
                  <a:schemeClr val="tx1"/>
                </a:solidFill>
              </a:rPr>
              <a:t>PREVALENCE </a:t>
            </a:r>
            <a:endParaRPr lang="en-US" sz="2400" b="1" i="1" dirty="0">
              <a:solidFill>
                <a:schemeClr val="tx1"/>
              </a:solidFill>
            </a:endParaRPr>
          </a:p>
          <a:p>
            <a:pPr lvl="1">
              <a:buFont typeface="Wingdings" pitchFamily="2" charset="2"/>
              <a:buChar char="q"/>
              <a:defRPr/>
            </a:pPr>
            <a:r>
              <a:rPr lang="en-US" sz="2400" dirty="0">
                <a:solidFill>
                  <a:schemeClr val="tx1"/>
                </a:solidFill>
              </a:rPr>
              <a:t>2% OCD; more common in women. </a:t>
            </a:r>
          </a:p>
          <a:p>
            <a:pPr lvl="1">
              <a:buFont typeface="Wingdings" pitchFamily="2" charset="2"/>
              <a:buChar char="q"/>
              <a:defRPr/>
            </a:pPr>
            <a:r>
              <a:rPr lang="en-US" sz="2400" dirty="0">
                <a:solidFill>
                  <a:schemeClr val="tx1"/>
                </a:solidFill>
              </a:rPr>
              <a:t>2% BDD; more common in women.</a:t>
            </a:r>
          </a:p>
          <a:p>
            <a:pPr lvl="1">
              <a:buFont typeface="Wingdings" pitchFamily="2" charset="2"/>
              <a:buChar char="q"/>
              <a:defRPr/>
            </a:pPr>
            <a:r>
              <a:rPr lang="en-US" sz="2400" dirty="0">
                <a:solidFill>
                  <a:schemeClr val="tx1"/>
                </a:solidFill>
              </a:rPr>
              <a:t>1.5% Hoarding disorder; no gender differences</a:t>
            </a:r>
          </a:p>
          <a:p>
            <a:pPr marL="0">
              <a:buNone/>
              <a:defRPr/>
            </a:pPr>
            <a:r>
              <a:rPr lang="en-US" sz="2400" b="1" i="1" u="sng" dirty="0">
                <a:solidFill>
                  <a:schemeClr val="tx1"/>
                </a:solidFill>
                <a:effectLst>
                  <a:outerShdw blurRad="38100" dist="38100" dir="2700000" algn="tl">
                    <a:srgbClr val="000000">
                      <a:alpha val="43137"/>
                    </a:srgbClr>
                  </a:outerShdw>
                </a:effectLst>
              </a:rPr>
              <a:t>COMORBIDITY</a:t>
            </a:r>
          </a:p>
          <a:p>
            <a:pPr lvl="1">
              <a:buFont typeface="Wingdings" pitchFamily="2" charset="2"/>
              <a:buChar char="q"/>
              <a:defRPr/>
            </a:pPr>
            <a:r>
              <a:rPr lang="en-US" sz="2400" dirty="0">
                <a:solidFill>
                  <a:schemeClr val="tx1"/>
                </a:solidFill>
              </a:rPr>
              <a:t>High rates of comorbidity among OCRDs</a:t>
            </a:r>
          </a:p>
          <a:p>
            <a:pPr lvl="1">
              <a:buFont typeface="Wingdings" pitchFamily="2" charset="2"/>
              <a:buChar char="q"/>
              <a:defRPr/>
            </a:pPr>
            <a:r>
              <a:rPr lang="en-US" sz="2400" dirty="0">
                <a:solidFill>
                  <a:schemeClr val="tx1"/>
                </a:solidFill>
              </a:rPr>
              <a:t>Also often comorbid with depression and anxiety</a:t>
            </a:r>
          </a:p>
          <a:p>
            <a:pPr lvl="1">
              <a:buFont typeface="Wingdings" pitchFamily="2" charset="2"/>
              <a:buChar char="q"/>
              <a:defRPr/>
            </a:pPr>
            <a:r>
              <a:rPr lang="en-US" sz="2400" dirty="0">
                <a:solidFill>
                  <a:schemeClr val="tx1"/>
                </a:solidFill>
              </a:rPr>
              <a:t>OCD and BDD often comorbid with SUD</a:t>
            </a:r>
          </a:p>
          <a:p>
            <a:pPr marL="0" indent="0">
              <a:buNone/>
            </a:pPr>
            <a:r>
              <a:rPr lang="en-US" sz="2400" b="1" i="1" u="sng" dirty="0">
                <a:solidFill>
                  <a:schemeClr val="tx1"/>
                </a:solidFill>
                <a:effectLst>
                  <a:outerShdw blurRad="38100" dist="38100" dir="2700000" algn="tl">
                    <a:srgbClr val="000000">
                      <a:alpha val="43137"/>
                    </a:srgbClr>
                  </a:outerShdw>
                </a:effectLst>
              </a:rPr>
              <a:t>CAUSES AND RISK FACTORS:                                                                                </a:t>
            </a:r>
          </a:p>
          <a:p>
            <a:pPr>
              <a:buFont typeface="Wingdings" panose="05000000000000000000" pitchFamily="2" charset="2"/>
              <a:buChar char="q"/>
            </a:pPr>
            <a:r>
              <a:rPr lang="en-US" sz="2400" dirty="0">
                <a:solidFill>
                  <a:schemeClr val="tx1"/>
                </a:solidFill>
              </a:rPr>
              <a:t>OCRDs have similar biological, psychological and social risk factors. </a:t>
            </a:r>
          </a:p>
          <a:p>
            <a:pPr>
              <a:buFont typeface="Wingdings" panose="05000000000000000000" pitchFamily="2" charset="2"/>
              <a:buChar char="q"/>
            </a:pPr>
            <a:r>
              <a:rPr lang="en-US" sz="2400" dirty="0">
                <a:solidFill>
                  <a:schemeClr val="tx1"/>
                </a:solidFill>
              </a:rPr>
              <a:t>Biological risk factors are genetic with neurological bases. Higher concordance rates in monozygotic rather dizygotic twins Studies demonstrate abnormal brain functioning in individuals with OCRD, eg., over-activity in the basal ganglia and cingulate gyrus limbic system, that sets overall emotional disposition. </a:t>
            </a:r>
            <a:endParaRPr lang="en-US" sz="2000" dirty="0">
              <a:solidFill>
                <a:schemeClr val="tx1"/>
              </a:solidFill>
            </a:endParaRPr>
          </a:p>
          <a:p>
            <a:pPr marL="201168" lvl="1" indent="0">
              <a:buNone/>
              <a:defRPr/>
            </a:pPr>
            <a:endParaRPr lang="en-US" sz="2400" dirty="0">
              <a:solidFill>
                <a:schemeClr val="tx1"/>
              </a:solidFill>
            </a:endParaRPr>
          </a:p>
          <a:p>
            <a:pPr>
              <a:buNone/>
            </a:pPr>
            <a:endParaRPr lang="en-US" sz="2400" dirty="0">
              <a:solidFill>
                <a:schemeClr val="tx1"/>
              </a:solidFill>
            </a:endParaRPr>
          </a:p>
          <a:p>
            <a:pPr>
              <a:buNone/>
            </a:pPr>
            <a:endParaRPr lang="en-US" sz="2400" dirty="0"/>
          </a:p>
          <a:p>
            <a:pPr marL="457200" indent="-457200">
              <a:buNone/>
            </a:pPr>
            <a:endParaRPr lang="en-US" sz="2400" dirty="0"/>
          </a:p>
        </p:txBody>
      </p:sp>
    </p:spTree>
    <p:extLst>
      <p:ext uri="{BB962C8B-B14F-4D97-AF65-F5344CB8AC3E}">
        <p14:creationId xmlns:p14="http://schemas.microsoft.com/office/powerpoint/2010/main" val="1767199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F5B907-FAC4-4DF9-99BD-015F5695E5BD}"/>
              </a:ext>
            </a:extLst>
          </p:cNvPr>
          <p:cNvSpPr>
            <a:spLocks noGrp="1"/>
          </p:cNvSpPr>
          <p:nvPr>
            <p:ph idx="1"/>
          </p:nvPr>
        </p:nvSpPr>
        <p:spPr>
          <a:xfrm>
            <a:off x="380999" y="228600"/>
            <a:ext cx="8382001" cy="6095999"/>
          </a:xfrm>
        </p:spPr>
        <p:txBody>
          <a:bodyPr>
            <a:noAutofit/>
          </a:bodyPr>
          <a:lstStyle/>
          <a:p>
            <a:pPr>
              <a:buFont typeface="Wingdings" panose="05000000000000000000" pitchFamily="2" charset="2"/>
              <a:buChar char="q"/>
            </a:pPr>
            <a:r>
              <a:rPr lang="en-US" sz="2400" dirty="0">
                <a:solidFill>
                  <a:schemeClr val="tx1"/>
                </a:solidFill>
              </a:rPr>
              <a:t> Basal ganglia over-activity is associated with the physical sensations of anxiety, avoidance tendencies and tics. Cingulate gyrus</a:t>
            </a: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 is associated with</a:t>
            </a:r>
            <a:r>
              <a:rPr lang="en-US" sz="2400" dirty="0">
                <a:solidFill>
                  <a:schemeClr val="tx1"/>
                </a:solidFill>
              </a:rPr>
              <a:t> cognitive flexibility; its over activity associated with obsessions &amp; compulsions.</a:t>
            </a:r>
          </a:p>
          <a:p>
            <a:pPr>
              <a:buFont typeface="Wingdings" panose="05000000000000000000" pitchFamily="2" charset="2"/>
              <a:buChar char="q"/>
            </a:pPr>
            <a:r>
              <a:rPr lang="en-US" sz="2400" dirty="0">
                <a:solidFill>
                  <a:schemeClr val="tx1"/>
                </a:solidFill>
              </a:rPr>
              <a:t>Behavioral models propose obsessions &amp; compulsions produced by classic &amp; operant conditioning. Psychological risk factors such as negative emotionality, behavioral inhibition, and a higher incidence of internalizing symptoms influence whether the biological factors get activated (APA, 2013). </a:t>
            </a:r>
          </a:p>
          <a:p>
            <a:pPr>
              <a:buFont typeface="Wingdings" panose="05000000000000000000" pitchFamily="2" charset="2"/>
              <a:buChar char="q"/>
            </a:pPr>
            <a:r>
              <a:rPr lang="en-US" sz="2400" dirty="0">
                <a:solidFill>
                  <a:schemeClr val="tx1"/>
                </a:solidFill>
              </a:rPr>
              <a:t>Social risk factors e.g., family, friends, and school  help maintain the disorder. Though OCRD are not caused by parenting or other family problems, the way a family reacts to a youth with OCRD can affect the disorder by either increasing or decreasing anxiety. Parents of children with OCRD, compared to parents of non-OCRD children, did not as frequently use problem-solving with their children, did not encourage their children’s independence, and did not have as much confidence in their children’s abilities. </a:t>
            </a:r>
          </a:p>
        </p:txBody>
      </p:sp>
    </p:spTree>
    <p:extLst>
      <p:ext uri="{BB962C8B-B14F-4D97-AF65-F5344CB8AC3E}">
        <p14:creationId xmlns:p14="http://schemas.microsoft.com/office/powerpoint/2010/main" val="2334990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noChangeArrowheads="1"/>
          </p:cNvSpPr>
          <p:nvPr>
            <p:ph idx="1"/>
          </p:nvPr>
        </p:nvSpPr>
        <p:spPr>
          <a:xfrm>
            <a:off x="761999" y="1295400"/>
            <a:ext cx="7620001" cy="4594225"/>
          </a:xfrm>
        </p:spPr>
        <p:txBody>
          <a:bodyPr/>
          <a:lstStyle/>
          <a:p>
            <a:pPr marL="0" indent="0">
              <a:buFont typeface="Arial" pitchFamily="34" charset="0"/>
              <a:buNone/>
            </a:pPr>
            <a:r>
              <a:rPr lang="en-US" sz="2800" b="1" dirty="0"/>
              <a:t>	</a:t>
            </a:r>
            <a:r>
              <a:rPr lang="en-US" sz="2800" b="1" u="sng" dirty="0"/>
              <a:t>REFERENCES:</a:t>
            </a:r>
            <a:endParaRPr lang="en-US" sz="2800" u="sng" dirty="0"/>
          </a:p>
          <a:p>
            <a:pPr marL="0" indent="0">
              <a:buFont typeface="Arial" pitchFamily="34" charset="0"/>
              <a:buNone/>
            </a:pPr>
            <a:endParaRPr lang="en-US" sz="3600" dirty="0"/>
          </a:p>
          <a:p>
            <a:pPr marL="457200" indent="-457200">
              <a:buFont typeface="+mj-lt"/>
              <a:buAutoNum type="arabicPeriod"/>
            </a:pPr>
            <a:r>
              <a:rPr lang="en-US" sz="2800" dirty="0">
                <a:solidFill>
                  <a:schemeClr val="tx1"/>
                </a:solidFill>
              </a:rPr>
              <a:t>The African textbook of psychiatry and mental  health  by Ndetei et al 2006</a:t>
            </a:r>
          </a:p>
          <a:p>
            <a:pPr marL="457200" indent="-457200">
              <a:buFont typeface="+mj-lt"/>
              <a:buAutoNum type="arabicPeriod"/>
            </a:pPr>
            <a:endParaRPr lang="en-US" sz="2800" dirty="0">
              <a:solidFill>
                <a:schemeClr val="tx1"/>
              </a:solidFill>
            </a:endParaRPr>
          </a:p>
          <a:p>
            <a:pPr marL="457200" indent="-457200">
              <a:buFont typeface="+mj-lt"/>
              <a:buAutoNum type="arabicPeriod"/>
            </a:pPr>
            <a:r>
              <a:rPr lang="en-US" sz="2800" dirty="0">
                <a:solidFill>
                  <a:schemeClr val="tx1"/>
                </a:solidFill>
              </a:rPr>
              <a:t>Kaplan and Saddocks Synopsis Psychiatry :  Clinical Psychiatry , 2007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Natural Course&#10;chronic&#10;episodic course&#10;deteriorating course.&#10; "/>
          <p:cNvPicPr>
            <a:picLocks noGrp="1" noChangeAspect="1" noChangeArrowheads="1"/>
          </p:cNvPicPr>
          <p:nvPr>
            <p:ph sz="half" idx="1"/>
          </p:nvPr>
        </p:nvPicPr>
        <p:blipFill>
          <a:blip r:embed="rId2"/>
          <a:srcRect l="24219" t="6250" r="27344" b="21875"/>
          <a:stretch>
            <a:fillRect/>
          </a:stretch>
        </p:blipFill>
        <p:spPr>
          <a:xfrm>
            <a:off x="228600" y="1453398"/>
            <a:ext cx="1752600" cy="2966202"/>
          </a:xfrm>
          <a:noFill/>
        </p:spPr>
      </p:pic>
      <p:pic>
        <p:nvPicPr>
          <p:cNvPr id="17411" name="Picture 8" descr="Risk and Prognostic Factors&#10;1. Temperamental Greater internalizing symptoms, higher&#10;negative emotionality, and behavioral&#10;..."/>
          <p:cNvPicPr>
            <a:picLocks noGrp="1" noChangeAspect="1" noChangeArrowheads="1"/>
          </p:cNvPicPr>
          <p:nvPr>
            <p:ph sz="half" idx="2"/>
          </p:nvPr>
        </p:nvPicPr>
        <p:blipFill>
          <a:blip r:embed="rId3"/>
          <a:srcRect l="2705" r="3087"/>
          <a:stretch>
            <a:fillRect/>
          </a:stretch>
        </p:blipFill>
        <p:spPr>
          <a:xfrm>
            <a:off x="1981200" y="76200"/>
            <a:ext cx="6934200" cy="6166602"/>
          </a:xfrm>
          <a:noFill/>
        </p:spPr>
      </p:pic>
    </p:spTree>
    <p:extLst>
      <p:ext uri="{BB962C8B-B14F-4D97-AF65-F5344CB8AC3E}">
        <p14:creationId xmlns:p14="http://schemas.microsoft.com/office/powerpoint/2010/main" val="550742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83C5EC-23A1-4112-B13A-FEBD7F6403CD}"/>
              </a:ext>
            </a:extLst>
          </p:cNvPr>
          <p:cNvSpPr>
            <a:spLocks noGrp="1"/>
          </p:cNvSpPr>
          <p:nvPr>
            <p:ph type="body" idx="1"/>
          </p:nvPr>
        </p:nvSpPr>
        <p:spPr>
          <a:xfrm>
            <a:off x="800100" y="3048000"/>
            <a:ext cx="7543800" cy="1143000"/>
          </a:xfrm>
        </p:spPr>
        <p:txBody>
          <a:bodyPr/>
          <a:lstStyle/>
          <a:p>
            <a:r>
              <a:rPr kumimoji="0" lang="en-US" sz="3200" b="1" i="0" u="none" strike="noStrike" kern="1200" cap="none" spc="-50" normalizeH="0" baseline="0" noProof="0" dirty="0">
                <a:ln>
                  <a:noFill/>
                </a:ln>
                <a:solidFill>
                  <a:srgbClr val="000000">
                    <a:lumMod val="85000"/>
                    <a:lumOff val="15000"/>
                  </a:srgbClr>
                </a:solidFill>
                <a:effectLst>
                  <a:outerShdw blurRad="38100" dist="38100" dir="2700000" algn="tl">
                    <a:srgbClr val="000000">
                      <a:alpha val="43137"/>
                    </a:srgbClr>
                  </a:outerShdw>
                </a:effectLst>
                <a:uLnTx/>
                <a:uFillTx/>
                <a:latin typeface="Calibri Light" panose="020F0302020204030204"/>
                <a:ea typeface="+mj-ea"/>
                <a:cs typeface="+mj-cs"/>
              </a:rPr>
              <a:t>OCRDs TYPES</a:t>
            </a:r>
            <a:endParaRPr lang="en-KE" dirty="0"/>
          </a:p>
        </p:txBody>
      </p:sp>
    </p:spTree>
    <p:extLst>
      <p:ext uri="{BB962C8B-B14F-4D97-AF65-F5344CB8AC3E}">
        <p14:creationId xmlns:p14="http://schemas.microsoft.com/office/powerpoint/2010/main" val="2745529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 descr="Diagnostic Criteria&#10;A. Presence of obsessions, compulsions, or both:&#10;B. The obsessions or compulsions are time-consuming (..."/>
          <p:cNvPicPr>
            <a:picLocks noGrp="1" noChangeAspect="1" noChangeArrowheads="1"/>
          </p:cNvPicPr>
          <p:nvPr>
            <p:ph sz="half" idx="1"/>
          </p:nvPr>
        </p:nvPicPr>
        <p:blipFill rotWithShape="1">
          <a:blip r:embed="rId2"/>
          <a:srcRect t="15567"/>
          <a:stretch/>
        </p:blipFill>
        <p:spPr>
          <a:xfrm>
            <a:off x="277996" y="3559275"/>
            <a:ext cx="5137648" cy="2754706"/>
          </a:xfrm>
          <a:noFill/>
        </p:spPr>
      </p:pic>
      <p:pic>
        <p:nvPicPr>
          <p:cNvPr id="16386" name="Content Placeholder 4" descr="Specify if:&#10;• With good or fair insight: beliefs are definitely or&#10;probably not true&#10;• With poor insight: beliefs are prob..."/>
          <p:cNvPicPr>
            <a:picLocks noGrp="1" noChangeAspect="1" noChangeArrowheads="1"/>
          </p:cNvPicPr>
          <p:nvPr>
            <p:ph sz="half" idx="2"/>
          </p:nvPr>
        </p:nvPicPr>
        <p:blipFill>
          <a:blip r:embed="rId3"/>
          <a:stretch>
            <a:fillRect/>
          </a:stretch>
        </p:blipFill>
        <p:spPr>
          <a:xfrm>
            <a:off x="5682751" y="3519595"/>
            <a:ext cx="3183253" cy="2742349"/>
          </a:xfrm>
          <a:noFill/>
        </p:spPr>
      </p:pic>
      <p:sp>
        <p:nvSpPr>
          <p:cNvPr id="5" name="Rectangle 4"/>
          <p:cNvSpPr/>
          <p:nvPr/>
        </p:nvSpPr>
        <p:spPr>
          <a:xfrm>
            <a:off x="228600" y="228600"/>
            <a:ext cx="8915400" cy="1384995"/>
          </a:xfrm>
          <a:prstGeom prst="rect">
            <a:avLst/>
          </a:prstGeom>
        </p:spPr>
        <p:txBody>
          <a:bodyPr wrap="square">
            <a:spAutoFit/>
          </a:bodyPr>
          <a:lstStyle/>
          <a:p>
            <a:pPr marL="457200" indent="-457200">
              <a:buFont typeface="Calibri" pitchFamily="34" charset="0"/>
              <a:buAutoNum type="arabicPeriod"/>
            </a:pPr>
            <a:r>
              <a:rPr lang="en-US" sz="2400" b="1" i="1" dirty="0">
                <a:latin typeface="+mn-lt"/>
              </a:rPr>
              <a:t>OBSESSIVE-COMPULSIVE DISORDER  [OCD]</a:t>
            </a:r>
          </a:p>
          <a:p>
            <a:pPr marL="342900" indent="-342900">
              <a:buFont typeface="Wingdings" panose="05000000000000000000" pitchFamily="2" charset="2"/>
              <a:buChar char="q"/>
            </a:pPr>
            <a:r>
              <a:rPr lang="en-US" sz="2000" dirty="0">
                <a:latin typeface="+mn-lt"/>
              </a:rPr>
              <a:t>OCD </a:t>
            </a:r>
            <a:r>
              <a:rPr lang="en-US" sz="2000" dirty="0"/>
              <a:t>is a chronic illness that causes marked distress and disability. </a:t>
            </a:r>
          </a:p>
          <a:p>
            <a:pPr marL="342900" indent="-342900">
              <a:buFont typeface="Wingdings" panose="05000000000000000000" pitchFamily="2" charset="2"/>
              <a:buChar char="q"/>
            </a:pPr>
            <a:r>
              <a:rPr lang="en-US" sz="2000" dirty="0">
                <a:latin typeface="+mn-lt"/>
              </a:rPr>
              <a:t>OCD is characterized by obsessions </a:t>
            </a:r>
            <a:r>
              <a:rPr lang="en-US" sz="2000" dirty="0"/>
              <a:t>and </a:t>
            </a:r>
            <a:r>
              <a:rPr lang="en-US" sz="2000" dirty="0">
                <a:latin typeface="+mn-lt"/>
              </a:rPr>
              <a:t> compulsions. </a:t>
            </a:r>
            <a:r>
              <a:rPr lang="en-US" sz="2000" dirty="0"/>
              <a:t>Prevalence is 2-3%. </a:t>
            </a:r>
          </a:p>
          <a:p>
            <a:pPr marL="342900" indent="-342900">
              <a:buFont typeface="Wingdings" panose="05000000000000000000" pitchFamily="2" charset="2"/>
              <a:buChar char="q"/>
            </a:pPr>
            <a:r>
              <a:rPr lang="en-US" sz="2000" dirty="0"/>
              <a:t>Rx: SSRIs, clomipramine, desensitization, flooding, response prevention.</a:t>
            </a:r>
          </a:p>
        </p:txBody>
      </p:sp>
      <p:pic>
        <p:nvPicPr>
          <p:cNvPr id="4" name="Picture 3">
            <a:extLst>
              <a:ext uri="{FF2B5EF4-FFF2-40B4-BE49-F238E27FC236}">
                <a16:creationId xmlns:a16="http://schemas.microsoft.com/office/drawing/2014/main" id="{FA513481-425B-4E98-8542-CA8405FC0F15}"/>
              </a:ext>
            </a:extLst>
          </p:cNvPr>
          <p:cNvPicPr>
            <a:picLocks noChangeAspect="1"/>
          </p:cNvPicPr>
          <p:nvPr/>
        </p:nvPicPr>
        <p:blipFill>
          <a:blip r:embed="rId4"/>
          <a:stretch>
            <a:fillRect/>
          </a:stretch>
        </p:blipFill>
        <p:spPr>
          <a:xfrm>
            <a:off x="571500" y="1886612"/>
            <a:ext cx="8153400" cy="1399645"/>
          </a:xfrm>
          <a:prstGeom prst="rect">
            <a:avLst/>
          </a:prstGeom>
        </p:spPr>
      </p:pic>
      <p:sp>
        <p:nvSpPr>
          <p:cNvPr id="11" name="Content Placeholder 2">
            <a:extLst>
              <a:ext uri="{FF2B5EF4-FFF2-40B4-BE49-F238E27FC236}">
                <a16:creationId xmlns:a16="http://schemas.microsoft.com/office/drawing/2014/main" id="{8CDB004B-7E74-479C-B39E-1AF097F76368}"/>
              </a:ext>
            </a:extLst>
          </p:cNvPr>
          <p:cNvSpPr txBox="1">
            <a:spLocks/>
          </p:cNvSpPr>
          <p:nvPr/>
        </p:nvSpPr>
        <p:spPr>
          <a:xfrm>
            <a:off x="2434186" y="1487093"/>
            <a:ext cx="3248565" cy="255519"/>
          </a:xfrm>
          <a:prstGeom prst="rect">
            <a:avLst/>
          </a:prstGeom>
        </p:spPr>
        <p:txBody>
          <a:bodyPr/>
          <a:lstStyle/>
          <a:p>
            <a:pPr marL="342900" indent="-342900" fontAlgn="auto">
              <a:spcBef>
                <a:spcPct val="20000"/>
              </a:spcBef>
              <a:spcAft>
                <a:spcPts val="0"/>
              </a:spcAft>
              <a:buFont typeface="Arial" pitchFamily="34" charset="0"/>
              <a:buNone/>
              <a:defRPr/>
            </a:pPr>
            <a:r>
              <a:rPr lang="en-US" sz="2000" b="1" i="1" dirty="0">
                <a:effectLst>
                  <a:outerShdw blurRad="38100" dist="38100" dir="2700000" algn="tl">
                    <a:srgbClr val="000000">
                      <a:alpha val="43137"/>
                    </a:srgbClr>
                  </a:outerShdw>
                </a:effectLst>
                <a:latin typeface="+mn-lt"/>
                <a:cs typeface="+mn-cs"/>
              </a:rPr>
              <a:t>OCD symptom clusters</a:t>
            </a:r>
          </a:p>
        </p:txBody>
      </p:sp>
      <p:sp>
        <p:nvSpPr>
          <p:cNvPr id="12" name="Content Placeholder 2">
            <a:extLst>
              <a:ext uri="{FF2B5EF4-FFF2-40B4-BE49-F238E27FC236}">
                <a16:creationId xmlns:a16="http://schemas.microsoft.com/office/drawing/2014/main" id="{41E6DF50-B0DE-4997-B485-4EF5572A62A3}"/>
              </a:ext>
            </a:extLst>
          </p:cNvPr>
          <p:cNvSpPr txBox="1">
            <a:spLocks/>
          </p:cNvSpPr>
          <p:nvPr/>
        </p:nvSpPr>
        <p:spPr>
          <a:xfrm>
            <a:off x="598714" y="3216944"/>
            <a:ext cx="3248565" cy="339816"/>
          </a:xfrm>
          <a:prstGeom prst="rect">
            <a:avLst/>
          </a:prstGeom>
        </p:spPr>
        <p:txBody>
          <a:bodyPr/>
          <a:lstStyle/>
          <a:p>
            <a:pPr marL="342900" indent="-342900" fontAlgn="auto">
              <a:spcBef>
                <a:spcPct val="20000"/>
              </a:spcBef>
              <a:spcAft>
                <a:spcPts val="0"/>
              </a:spcAft>
              <a:buFont typeface="Arial" pitchFamily="34" charset="0"/>
              <a:buNone/>
              <a:defRPr/>
            </a:pPr>
            <a:r>
              <a:rPr lang="en-US" sz="2000" b="1" i="1" dirty="0">
                <a:effectLst>
                  <a:outerShdw blurRad="38100" dist="38100" dir="2700000" algn="tl">
                    <a:srgbClr val="000000">
                      <a:alpha val="43137"/>
                    </a:srgbClr>
                  </a:outerShdw>
                </a:effectLst>
                <a:latin typeface="+mn-lt"/>
                <a:cs typeface="+mn-cs"/>
              </a:rPr>
              <a:t>OCD diagnostic criteria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omorbidity&#10;• Anxiety disorder (76%)&#10;• Depressive or bipolar disorder (63%) M/C MDD [41%])&#10;• obsessive-compulsive personal..."/>
          <p:cNvPicPr>
            <a:picLocks noChangeAspect="1" noChangeArrowheads="1"/>
          </p:cNvPicPr>
          <p:nvPr/>
        </p:nvPicPr>
        <p:blipFill>
          <a:blip r:embed="rId3">
            <a:lum bright="-30000"/>
            <a:grayscl/>
            <a:biLevel thresh="50000"/>
          </a:blip>
          <a:srcRect t="18429" r="4702" b="22597"/>
          <a:stretch>
            <a:fillRect/>
          </a:stretch>
        </p:blipFill>
        <p:spPr bwMode="auto">
          <a:xfrm>
            <a:off x="103415" y="383722"/>
            <a:ext cx="4343400" cy="3883478"/>
          </a:xfrm>
          <a:prstGeom prst="rect">
            <a:avLst/>
          </a:prstGeom>
          <a:ln>
            <a:noFill/>
          </a:ln>
          <a:effectLst>
            <a:outerShdw blurRad="292100" dist="139700" dir="2700000" algn="tl" rotWithShape="0">
              <a:srgbClr val="333333">
                <a:alpha val="65000"/>
              </a:srgbClr>
            </a:outerShdw>
          </a:effectLst>
        </p:spPr>
      </p:pic>
      <p:pic>
        <p:nvPicPr>
          <p:cNvPr id="11" name="Picture 10" descr="Differential Diagnosis&#10;• Anxiety disorders&#10;• Major depressive disorder&#10;• Other obsessive-compulsive and related disorders&#10;..."/>
          <p:cNvPicPr>
            <a:picLocks noChangeAspect="1" noChangeArrowheads="1"/>
          </p:cNvPicPr>
          <p:nvPr/>
        </p:nvPicPr>
        <p:blipFill>
          <a:blip r:embed="rId4">
            <a:lum bright="-40000" contrast="-40000"/>
          </a:blip>
          <a:srcRect t="14119" r="7262" b="18685"/>
          <a:stretch>
            <a:fillRect/>
          </a:stretch>
        </p:blipFill>
        <p:spPr bwMode="auto">
          <a:xfrm>
            <a:off x="4849585" y="583747"/>
            <a:ext cx="4191000" cy="2743200"/>
          </a:xfrm>
          <a:prstGeom prst="rect">
            <a:avLst/>
          </a:prstGeom>
          <a:ln>
            <a:noFill/>
          </a:ln>
          <a:effectLst>
            <a:outerShdw blurRad="292100" dist="139700" dir="2700000" algn="tl" rotWithShape="0">
              <a:srgbClr val="333333">
                <a:alpha val="65000"/>
              </a:srgbClr>
            </a:outerShdw>
          </a:effectLst>
        </p:spPr>
      </p:pic>
      <p:sp>
        <p:nvSpPr>
          <p:cNvPr id="13" name="Content Placeholder 2"/>
          <p:cNvSpPr txBox="1">
            <a:spLocks/>
          </p:cNvSpPr>
          <p:nvPr/>
        </p:nvSpPr>
        <p:spPr>
          <a:xfrm>
            <a:off x="5252359" y="190500"/>
            <a:ext cx="3548064" cy="457200"/>
          </a:xfrm>
          <a:prstGeom prst="rect">
            <a:avLst/>
          </a:prstGeom>
        </p:spPr>
        <p:txBody>
          <a:bodyPr/>
          <a:lstStyle/>
          <a:p>
            <a:pPr marL="342900" indent="-342900" fontAlgn="auto">
              <a:spcBef>
                <a:spcPct val="20000"/>
              </a:spcBef>
              <a:spcAft>
                <a:spcPts val="0"/>
              </a:spcAft>
              <a:buFont typeface="Arial" pitchFamily="34" charset="0"/>
              <a:buNone/>
              <a:defRPr/>
            </a:pPr>
            <a:r>
              <a:rPr lang="en-US" sz="2400" b="1" i="1" dirty="0">
                <a:effectLst>
                  <a:outerShdw blurRad="38100" dist="38100" dir="2700000" algn="tl">
                    <a:srgbClr val="000000">
                      <a:alpha val="43137"/>
                    </a:srgbClr>
                  </a:outerShdw>
                </a:effectLst>
                <a:latin typeface="+mn-lt"/>
                <a:cs typeface="+mn-cs"/>
              </a:rPr>
              <a:t>Differential diagnosis</a:t>
            </a:r>
          </a:p>
        </p:txBody>
      </p:sp>
      <p:pic>
        <p:nvPicPr>
          <p:cNvPr id="10" name="Picture 5" descr="C:\Users\Soni\Downloads\15803159805674315634912872811627.jpg"/>
          <p:cNvPicPr>
            <a:picLocks noChangeAspect="1" noChangeArrowheads="1"/>
          </p:cNvPicPr>
          <p:nvPr/>
        </p:nvPicPr>
        <p:blipFill rotWithShape="1">
          <a:blip r:embed="rId5"/>
          <a:srcRect l="3763" t="48436" r="48058" b="24947"/>
          <a:stretch/>
        </p:blipFill>
        <p:spPr bwMode="auto">
          <a:xfrm>
            <a:off x="103415" y="4267200"/>
            <a:ext cx="3933027" cy="1828800"/>
          </a:xfrm>
          <a:prstGeom prst="rect">
            <a:avLst/>
          </a:prstGeom>
          <a:noFill/>
        </p:spPr>
      </p:pic>
      <p:sp>
        <p:nvSpPr>
          <p:cNvPr id="9" name="Content Placeholder 2">
            <a:extLst>
              <a:ext uri="{FF2B5EF4-FFF2-40B4-BE49-F238E27FC236}">
                <a16:creationId xmlns:a16="http://schemas.microsoft.com/office/drawing/2014/main" id="{2DB491A1-FC04-4C6B-ADC3-AA07DE48E7ED}"/>
              </a:ext>
            </a:extLst>
          </p:cNvPr>
          <p:cNvSpPr txBox="1">
            <a:spLocks/>
          </p:cNvSpPr>
          <p:nvPr/>
        </p:nvSpPr>
        <p:spPr>
          <a:xfrm>
            <a:off x="343577" y="0"/>
            <a:ext cx="2362200" cy="425904"/>
          </a:xfrm>
          <a:prstGeom prst="rect">
            <a:avLst/>
          </a:prstGeom>
        </p:spPr>
        <p:txBody>
          <a:bodyPr/>
          <a:lstStyle/>
          <a:p>
            <a:pPr marL="342900" indent="-342900" fontAlgn="auto">
              <a:spcBef>
                <a:spcPct val="20000"/>
              </a:spcBef>
              <a:spcAft>
                <a:spcPts val="0"/>
              </a:spcAft>
              <a:buFont typeface="Arial" pitchFamily="34" charset="0"/>
              <a:buNone/>
              <a:defRPr/>
            </a:pPr>
            <a:r>
              <a:rPr lang="en-US" sz="2400" b="1" i="1" dirty="0">
                <a:effectLst>
                  <a:outerShdw blurRad="38100" dist="38100" dir="2700000" algn="tl">
                    <a:srgbClr val="000000">
                      <a:alpha val="43137"/>
                    </a:srgbClr>
                  </a:outerShdw>
                </a:effectLst>
                <a:latin typeface="+mn-lt"/>
                <a:cs typeface="+mn-cs"/>
              </a:rPr>
              <a:t>Comorbidity</a:t>
            </a:r>
          </a:p>
        </p:txBody>
      </p:sp>
      <p:pic>
        <p:nvPicPr>
          <p:cNvPr id="12" name="Picture 11" descr="2020-02-08 20:46:19.547000">
            <a:extLst>
              <a:ext uri="{FF2B5EF4-FFF2-40B4-BE49-F238E27FC236}">
                <a16:creationId xmlns:a16="http://schemas.microsoft.com/office/drawing/2014/main" id="{CC101BFA-F250-4F80-A592-3311C83EB283}"/>
              </a:ext>
            </a:extLst>
          </p:cNvPr>
          <p:cNvPicPr>
            <a:picLocks noChangeAspect="1"/>
          </p:cNvPicPr>
          <p:nvPr/>
        </p:nvPicPr>
        <p:blipFill rotWithShape="1">
          <a:blip r:embed="rId6"/>
          <a:srcRect l="5996" t="31274" r="5285" b="13549"/>
          <a:stretch/>
        </p:blipFill>
        <p:spPr>
          <a:xfrm>
            <a:off x="5107559" y="3890103"/>
            <a:ext cx="3973577" cy="2322920"/>
          </a:xfrm>
          <a:prstGeom prst="rect">
            <a:avLst/>
          </a:prstGeom>
        </p:spPr>
      </p:pic>
      <p:sp>
        <p:nvSpPr>
          <p:cNvPr id="14" name="Content Placeholder 2">
            <a:extLst>
              <a:ext uri="{FF2B5EF4-FFF2-40B4-BE49-F238E27FC236}">
                <a16:creationId xmlns:a16="http://schemas.microsoft.com/office/drawing/2014/main" id="{7384EC10-65D9-4E26-B662-0955EE1539FE}"/>
              </a:ext>
            </a:extLst>
          </p:cNvPr>
          <p:cNvSpPr txBox="1">
            <a:spLocks/>
          </p:cNvSpPr>
          <p:nvPr/>
        </p:nvSpPr>
        <p:spPr>
          <a:xfrm>
            <a:off x="5562600" y="3482068"/>
            <a:ext cx="1964728" cy="359048"/>
          </a:xfrm>
          <a:prstGeom prst="rect">
            <a:avLst/>
          </a:prstGeom>
        </p:spPr>
        <p:txBody>
          <a:bodyPr/>
          <a:lstStyle/>
          <a:p>
            <a:pPr marL="342900" indent="-342900" algn="ctr" fontAlgn="auto">
              <a:spcBef>
                <a:spcPct val="20000"/>
              </a:spcBef>
              <a:spcAft>
                <a:spcPts val="0"/>
              </a:spcAft>
              <a:buFont typeface="Arial" pitchFamily="34" charset="0"/>
              <a:buNone/>
              <a:defRPr/>
            </a:pPr>
            <a:r>
              <a:rPr lang="en-US" sz="2000" b="1" i="1" dirty="0">
                <a:effectLst>
                  <a:outerShdw blurRad="38100" dist="38100" dir="2700000" algn="tl">
                    <a:srgbClr val="000000">
                      <a:alpha val="43137"/>
                    </a:srgbClr>
                  </a:outerShdw>
                </a:effectLst>
                <a:latin typeface="+mn-lt"/>
                <a:cs typeface="+mn-cs"/>
              </a:rPr>
              <a:t> NOT OCD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28600" y="266700"/>
            <a:ext cx="8686800" cy="6324600"/>
          </a:xfrm>
        </p:spPr>
        <p:txBody>
          <a:bodyPr>
            <a:normAutofit fontScale="25000" lnSpcReduction="20000"/>
          </a:bodyPr>
          <a:lstStyle/>
          <a:p>
            <a:pPr marL="0" lvl="0" indent="0" eaLnBrk="1" hangingPunct="1">
              <a:lnSpc>
                <a:spcPct val="120000"/>
              </a:lnSpc>
              <a:buNone/>
            </a:pPr>
            <a:r>
              <a:rPr lang="en-US" sz="8000" b="1" dirty="0">
                <a:solidFill>
                  <a:schemeClr val="tx1"/>
                </a:solidFill>
              </a:rPr>
              <a:t>2. HOARDING DISORDER</a:t>
            </a:r>
            <a:r>
              <a:rPr lang="en-US" sz="8000" dirty="0">
                <a:solidFill>
                  <a:schemeClr val="tx1"/>
                </a:solidFill>
              </a:rPr>
              <a:t>  once considered to be a symptom of OCD, hoarding disorder is now understood as a separate problem. Hoarding Disorder is characterized by ongoing difficulty discarding or parting with possessions, regardless of value; perceived need to save items &amp; </a:t>
            </a:r>
            <a:r>
              <a:rPr lang="en-US" sz="8000" dirty="0">
                <a:solidFill>
                  <a:schemeClr val="tx1"/>
                </a:solidFill>
                <a:sym typeface="+mn-ea"/>
              </a:rPr>
              <a:t>associated </a:t>
            </a:r>
            <a:r>
              <a:rPr lang="en-US" sz="8000" dirty="0">
                <a:solidFill>
                  <a:schemeClr val="tx1"/>
                </a:solidFill>
              </a:rPr>
              <a:t>distress with discarding them. Those with hoarding disorder accumulate &amp; retain so many items that they congest their living area and substantially compromise the use of the retained items.  Specifiers include “with excessive acquisition” for those who purchase and acquire items for which there is no space or specifiers may designate the insight level of the affected, noting the degree to which person recognizes that their hoarding viewpoint and actions are problematic.       Hoarding disorder </a:t>
            </a:r>
            <a:r>
              <a:rPr lang="en-US" sz="8000" dirty="0">
                <a:solidFill>
                  <a:schemeClr val="tx1"/>
                </a:solidFill>
                <a:sym typeface="+mn-ea"/>
              </a:rPr>
              <a:t>symptoms </a:t>
            </a:r>
            <a:r>
              <a:rPr lang="en-US" sz="8000" dirty="0">
                <a:solidFill>
                  <a:schemeClr val="tx1"/>
                </a:solidFill>
              </a:rPr>
              <a:t>begin to show at 11 to 15 years of age, begins to interfere with life ~mid-20s, causes clinically significant impairment by the mid-30s, chronic and more severe as the affected ages. Hoarding distinguished from collecting by analyzing how person views </a:t>
            </a:r>
            <a:r>
              <a:rPr lang="en-US" sz="8000" dirty="0">
                <a:solidFill>
                  <a:schemeClr val="tx1"/>
                </a:solidFill>
                <a:sym typeface="+mn-ea"/>
              </a:rPr>
              <a:t>their</a:t>
            </a:r>
            <a:r>
              <a:rPr lang="en-US" sz="8000" dirty="0">
                <a:solidFill>
                  <a:schemeClr val="tx1"/>
                </a:solidFill>
              </a:rPr>
              <a:t>  possessions. Collectors are proud of their possessions, displaying and discussing them with joy but hoarders embarrassed about their possessions and feel uncomfortable when others see them. Clutter often replaces livable space and owner is sad or ashamed after acquiring additional items. Debt may accompany this disorder. </a:t>
            </a:r>
          </a:p>
        </p:txBody>
      </p:sp>
    </p:spTree>
    <p:extLst>
      <p:ext uri="{BB962C8B-B14F-4D97-AF65-F5344CB8AC3E}">
        <p14:creationId xmlns:p14="http://schemas.microsoft.com/office/powerpoint/2010/main" val="400347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28600" y="228600"/>
            <a:ext cx="8686800" cy="6172200"/>
          </a:xfrm>
        </p:spPr>
        <p:txBody>
          <a:bodyPr>
            <a:normAutofit fontScale="25000" lnSpcReduction="20000"/>
          </a:bodyPr>
          <a:lstStyle/>
          <a:p>
            <a:pPr marL="0" lvl="0" indent="0" eaLnBrk="1" hangingPunct="1">
              <a:lnSpc>
                <a:spcPct val="120000"/>
              </a:lnSpc>
              <a:buNone/>
            </a:pPr>
            <a:r>
              <a:rPr lang="en-US" sz="8000" b="1" dirty="0"/>
              <a:t>3. BODY DYSMORPHIC DISORDER [</a:t>
            </a:r>
            <a:r>
              <a:rPr lang="en-US" sz="8000" dirty="0"/>
              <a:t>BDD]</a:t>
            </a:r>
            <a:r>
              <a:rPr lang="en-US" sz="8000" b="1" dirty="0"/>
              <a:t>- </a:t>
            </a:r>
            <a:r>
              <a:rPr lang="en-US" sz="8000" dirty="0"/>
              <a:t>person perceives deficits in physical appearance, but, body imperfections characterizing BDD not or only slightly observable to others. </a:t>
            </a:r>
            <a:r>
              <a:rPr lang="en-US" sz="8000" dirty="0">
                <a:latin typeface="+mn-lt"/>
              </a:rPr>
              <a:t>In</a:t>
            </a:r>
            <a:r>
              <a:rPr lang="en-US" sz="8000" b="1" dirty="0">
                <a:latin typeface="+mn-lt"/>
              </a:rPr>
              <a:t> </a:t>
            </a:r>
            <a:r>
              <a:rPr lang="en-US" sz="8000" dirty="0">
                <a:latin typeface="+mn-lt"/>
              </a:rPr>
              <a:t>DSM-5 repetitive behaviors [eg, avoiding mirrors, excessive exercise, grooming or surgery] or mental acts in response to &gt; than 1 hour daily preoccupations with perceived defects in physical appearance must be present for BDD diagnosis. B</a:t>
            </a:r>
            <a:r>
              <a:rPr lang="en-US" sz="7800" dirty="0"/>
              <a:t>DD concerns not based in weight or body fat, as eating disorders. </a:t>
            </a:r>
          </a:p>
          <a:p>
            <a:pPr lvl="0" eaLnBrk="1" hangingPunct="1">
              <a:lnSpc>
                <a:spcPct val="120000"/>
              </a:lnSpc>
              <a:buFont typeface="Arial" panose="020B0604020202020204" pitchFamily="34" charset="0"/>
              <a:buChar char="•"/>
            </a:pPr>
            <a:r>
              <a:rPr lang="en-US" sz="7800" dirty="0">
                <a:latin typeface="+mn-lt"/>
              </a:rPr>
              <a:t>Males &amp; females equally affected with BDD; median onset age 15 years; but, most common onset age is 12 to 13 years; almost 2/3 with BDD experience onset prior to age 18 and more likely to have a gradual onset and are likely to attempt suicide. </a:t>
            </a:r>
            <a:r>
              <a:rPr lang="en-US" sz="8000" dirty="0"/>
              <a:t>R/O-Eating disorders; OCD; Social anxiety. Often c</a:t>
            </a:r>
            <a:r>
              <a:rPr lang="en-US" sz="8000" dirty="0">
                <a:latin typeface="+mn-lt"/>
              </a:rPr>
              <a:t>omorbid anxiety, depression, SUD </a:t>
            </a:r>
            <a:r>
              <a:rPr lang="en-US" sz="8000" b="1" dirty="0">
                <a:latin typeface="+mn-lt"/>
              </a:rPr>
              <a:t>Muscle dysmorphia </a:t>
            </a:r>
            <a:r>
              <a:rPr lang="en-US" sz="8000" dirty="0">
                <a:latin typeface="+mn-lt"/>
              </a:rPr>
              <a:t>subtype concern </a:t>
            </a:r>
            <a:r>
              <a:rPr lang="en-US" sz="8000" dirty="0"/>
              <a:t>i</a:t>
            </a:r>
            <a:r>
              <a:rPr lang="en-US" sz="8000" dirty="0">
                <a:latin typeface="+mn-lt"/>
              </a:rPr>
              <a:t>s  that one too small/not muscular enough. </a:t>
            </a:r>
          </a:p>
          <a:p>
            <a:pPr marL="0" indent="0">
              <a:lnSpc>
                <a:spcPct val="120000"/>
              </a:lnSpc>
              <a:buNone/>
            </a:pPr>
            <a:r>
              <a:rPr lang="en-US" sz="8000" b="1" dirty="0"/>
              <a:t>4. TRICHOTILLOMANIA </a:t>
            </a:r>
            <a:r>
              <a:rPr lang="en-US" sz="8000" dirty="0"/>
              <a:t> involves hair pulling from some body parts, eg the scalp. The sites may change over time; hair </a:t>
            </a:r>
            <a:r>
              <a:rPr lang="en-US" sz="8000" dirty="0">
                <a:sym typeface="+mn-ea"/>
              </a:rPr>
              <a:t>may be pulled </a:t>
            </a:r>
            <a:r>
              <a:rPr lang="en-US" sz="8000" dirty="0"/>
              <a:t>throughout the day or for sustained periods in a particular day. Hair pulling may continue for years. Hair loss must occur to diagnose trichotillomania. 2 subtypes of pulling: automatic pulling, which occurs largely outside of the individual’s awareness, and focused pulling, which is a deliberate response to an urge, unpleasant emotion, or sensation. </a:t>
            </a:r>
          </a:p>
          <a:p>
            <a:pPr lvl="0" eaLnBrk="1" hangingPunct="1">
              <a:lnSpc>
                <a:spcPct val="120000"/>
              </a:lnSpc>
              <a:buFont typeface="Arial" panose="020B0604020202020204" pitchFamily="34" charset="0"/>
              <a:buChar char="•"/>
            </a:pPr>
            <a:endParaRPr lang="en-US" sz="8000" dirty="0">
              <a:latin typeface="+mn-lt"/>
            </a:endParaRPr>
          </a:p>
        </p:txBody>
      </p:sp>
    </p:spTree>
    <p:extLst>
      <p:ext uri="{BB962C8B-B14F-4D97-AF65-F5344CB8AC3E}">
        <p14:creationId xmlns:p14="http://schemas.microsoft.com/office/powerpoint/2010/main" val="1615178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228601" y="228600"/>
            <a:ext cx="8686800" cy="6362700"/>
          </a:xfrm>
        </p:spPr>
        <p:txBody>
          <a:bodyPr>
            <a:normAutofit/>
          </a:bodyPr>
          <a:lstStyle/>
          <a:p>
            <a:pPr lvl="1">
              <a:lnSpc>
                <a:spcPct val="120000"/>
              </a:lnSpc>
              <a:buFont typeface="Arial" panose="020B0604020202020204" pitchFamily="34" charset="0"/>
              <a:buChar char="•"/>
            </a:pPr>
            <a:r>
              <a:rPr lang="en-US" sz="2300" dirty="0"/>
              <a:t>Trichotillomania hair pulling often accompanied by ritual, eg, choosing the right type of hair, pulling it with root or manipulating hair after pulling eg, rolling it between fingers, biting or swallowing it. </a:t>
            </a:r>
          </a:p>
          <a:p>
            <a:pPr lvl="1">
              <a:lnSpc>
                <a:spcPct val="120000"/>
              </a:lnSpc>
              <a:buFont typeface="Arial" panose="020B0604020202020204" pitchFamily="34" charset="0"/>
              <a:buChar char="•"/>
            </a:pPr>
            <a:r>
              <a:rPr lang="en-US" sz="2300" dirty="0"/>
              <a:t>Trichotillomania onset typically begins during childhood. Triggers are anxiety or specific cognitions eg, the appearance of the hair, an itch, boredom or specific settings.</a:t>
            </a:r>
          </a:p>
        </p:txBody>
      </p:sp>
      <p:graphicFrame>
        <p:nvGraphicFramePr>
          <p:cNvPr id="6" name="Table 4">
            <a:extLst>
              <a:ext uri="{FF2B5EF4-FFF2-40B4-BE49-F238E27FC236}">
                <a16:creationId xmlns:a16="http://schemas.microsoft.com/office/drawing/2014/main" id="{9943C6FC-40CD-4A07-ACA2-931980F9750A}"/>
              </a:ext>
            </a:extLst>
          </p:cNvPr>
          <p:cNvGraphicFramePr>
            <a:graphicFrameLocks/>
          </p:cNvGraphicFramePr>
          <p:nvPr>
            <p:extLst>
              <p:ext uri="{D42A27DB-BD31-4B8C-83A1-F6EECF244321}">
                <p14:modId xmlns:p14="http://schemas.microsoft.com/office/powerpoint/2010/main" val="1895159432"/>
              </p:ext>
            </p:extLst>
          </p:nvPr>
        </p:nvGraphicFramePr>
        <p:xfrm>
          <a:off x="228600" y="2963600"/>
          <a:ext cx="8686799" cy="329184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3762686094"/>
                    </a:ext>
                  </a:extLst>
                </a:gridCol>
                <a:gridCol w="6781799">
                  <a:extLst>
                    <a:ext uri="{9D8B030D-6E8A-4147-A177-3AD203B41FA5}">
                      <a16:colId xmlns:a16="http://schemas.microsoft.com/office/drawing/2014/main" val="696686915"/>
                    </a:ext>
                  </a:extLst>
                </a:gridCol>
              </a:tblGrid>
              <a:tr h="314049">
                <a:tc>
                  <a:txBody>
                    <a:bodyPr/>
                    <a:lstStyle/>
                    <a:p>
                      <a:r>
                        <a:rPr lang="en-US" dirty="0"/>
                        <a:t>DSM 5 Diagnoses</a:t>
                      </a:r>
                      <a:endParaRPr lang="en-KE" dirty="0"/>
                    </a:p>
                  </a:txBody>
                  <a:tcPr/>
                </a:tc>
                <a:tc>
                  <a:txBody>
                    <a:bodyPr/>
                    <a:lstStyle/>
                    <a:p>
                      <a:r>
                        <a:rPr lang="en-US" dirty="0"/>
                        <a:t>Key features</a:t>
                      </a:r>
                      <a:endParaRPr lang="en-KE" dirty="0"/>
                    </a:p>
                  </a:txBody>
                  <a:tcPr/>
                </a:tc>
                <a:extLst>
                  <a:ext uri="{0D108BD9-81ED-4DB2-BD59-A6C34878D82A}">
                    <a16:rowId xmlns:a16="http://schemas.microsoft.com/office/drawing/2014/main" val="1673723476"/>
                  </a:ext>
                </a:extLst>
              </a:tr>
              <a:tr h="314049">
                <a:tc>
                  <a:txBody>
                    <a:bodyPr/>
                    <a:lstStyle/>
                    <a:p>
                      <a:r>
                        <a:rPr lang="en-US" dirty="0"/>
                        <a:t>OCD</a:t>
                      </a:r>
                      <a:endParaRPr lang="en-KE" dirty="0"/>
                    </a:p>
                  </a:txBody>
                  <a:tcPr/>
                </a:tc>
                <a:tc>
                  <a:txBody>
                    <a:bodyPr/>
                    <a:lstStyle/>
                    <a:p>
                      <a:pPr marL="285750" indent="-285750">
                        <a:buFont typeface="Arial" panose="020B0604020202020204" pitchFamily="34" charset="0"/>
                        <a:buChar char="•"/>
                      </a:pPr>
                      <a:r>
                        <a:rPr lang="en-US" dirty="0"/>
                        <a:t>Obsessions and compulsions</a:t>
                      </a:r>
                      <a:endParaRPr lang="en-KE" dirty="0"/>
                    </a:p>
                  </a:txBody>
                  <a:tcPr/>
                </a:tc>
                <a:extLst>
                  <a:ext uri="{0D108BD9-81ED-4DB2-BD59-A6C34878D82A}">
                    <a16:rowId xmlns:a16="http://schemas.microsoft.com/office/drawing/2014/main" val="2013174630"/>
                  </a:ext>
                </a:extLst>
              </a:tr>
              <a:tr h="549586">
                <a:tc>
                  <a:txBody>
                    <a:bodyPr/>
                    <a:lstStyle/>
                    <a:p>
                      <a:r>
                        <a:rPr lang="en-US" dirty="0"/>
                        <a:t>BDD</a:t>
                      </a:r>
                      <a:endParaRPr lang="en-KE" dirty="0"/>
                    </a:p>
                  </a:txBody>
                  <a:tcPr/>
                </a:tc>
                <a:tc>
                  <a:txBody>
                    <a:bodyPr/>
                    <a:lstStyle/>
                    <a:p>
                      <a:pPr marL="285750" indent="-285750">
                        <a:buFont typeface="Arial" panose="020B0604020202020204" pitchFamily="34" charset="0"/>
                        <a:buChar char="•"/>
                      </a:pPr>
                      <a:r>
                        <a:rPr lang="en-US" dirty="0"/>
                        <a:t>Preoccupation with imagined flaw in one’s appearance</a:t>
                      </a:r>
                    </a:p>
                    <a:p>
                      <a:pPr marL="285750" indent="-285750">
                        <a:buFont typeface="Arial" panose="020B0604020202020204" pitchFamily="34" charset="0"/>
                        <a:buChar char="•"/>
                      </a:pPr>
                      <a:r>
                        <a:rPr lang="en-US" dirty="0"/>
                        <a:t>Focus of symptoms limited to one’s appearance</a:t>
                      </a:r>
                      <a:endParaRPr lang="en-KE" dirty="0"/>
                    </a:p>
                  </a:txBody>
                  <a:tcPr/>
                </a:tc>
                <a:extLst>
                  <a:ext uri="{0D108BD9-81ED-4DB2-BD59-A6C34878D82A}">
                    <a16:rowId xmlns:a16="http://schemas.microsoft.com/office/drawing/2014/main" val="4107003368"/>
                  </a:ext>
                </a:extLst>
              </a:tr>
              <a:tr h="549586">
                <a:tc>
                  <a:txBody>
                    <a:bodyPr/>
                    <a:lstStyle/>
                    <a:p>
                      <a:r>
                        <a:rPr lang="en-US" dirty="0"/>
                        <a:t>Hoarding disorder</a:t>
                      </a:r>
                      <a:endParaRPr lang="en-KE" dirty="0"/>
                    </a:p>
                  </a:txBody>
                  <a:tcPr/>
                </a:tc>
                <a:tc>
                  <a:txBody>
                    <a:bodyPr/>
                    <a:lstStyle/>
                    <a:p>
                      <a:pPr marL="285750" indent="-285750">
                        <a:buFont typeface="Arial" panose="020B0604020202020204" pitchFamily="34" charset="0"/>
                        <a:buChar char="•"/>
                      </a:pPr>
                      <a:r>
                        <a:rPr lang="en-US" dirty="0"/>
                        <a:t>Acquisition of excessive number of objects</a:t>
                      </a:r>
                    </a:p>
                    <a:p>
                      <a:pPr marL="285750" indent="-285750">
                        <a:buFont typeface="Arial" panose="020B0604020202020204" pitchFamily="34" charset="0"/>
                        <a:buChar char="•"/>
                      </a:pPr>
                      <a:r>
                        <a:rPr lang="en-US" dirty="0"/>
                        <a:t>Inability to part with those objects </a:t>
                      </a:r>
                      <a:endParaRPr lang="en-KE" dirty="0"/>
                    </a:p>
                  </a:txBody>
                  <a:tcPr/>
                </a:tc>
                <a:extLst>
                  <a:ext uri="{0D108BD9-81ED-4DB2-BD59-A6C34878D82A}">
                    <a16:rowId xmlns:a16="http://schemas.microsoft.com/office/drawing/2014/main" val="1965226313"/>
                  </a:ext>
                </a:extLst>
              </a:tr>
              <a:tr h="549586">
                <a:tc>
                  <a:txBody>
                    <a:bodyPr/>
                    <a:lstStyle/>
                    <a:p>
                      <a:r>
                        <a:rPr lang="en-US" sz="1800" dirty="0"/>
                        <a:t>Trichotillomania</a:t>
                      </a:r>
                      <a:endParaRPr lang="en-KE" dirty="0"/>
                    </a:p>
                  </a:txBody>
                  <a:tcPr/>
                </a:tc>
                <a:tc>
                  <a:txBody>
                    <a:bodyPr/>
                    <a:lstStyle/>
                    <a:p>
                      <a:pPr marL="285750" indent="-285750">
                        <a:buFont typeface="Arial" panose="020B0604020202020204" pitchFamily="34" charset="0"/>
                        <a:buChar char="•"/>
                      </a:pPr>
                      <a:r>
                        <a:rPr lang="en-US" dirty="0"/>
                        <a:t>Recurrent pulling out one’s hair resulting in hair loss &amp; repeated attempts to decrease hair pulling.</a:t>
                      </a:r>
                      <a:endParaRPr lang="en-KE" dirty="0"/>
                    </a:p>
                  </a:txBody>
                  <a:tcPr/>
                </a:tc>
                <a:extLst>
                  <a:ext uri="{0D108BD9-81ED-4DB2-BD59-A6C34878D82A}">
                    <a16:rowId xmlns:a16="http://schemas.microsoft.com/office/drawing/2014/main" val="1079293599"/>
                  </a:ext>
                </a:extLst>
              </a:tr>
              <a:tr h="549586">
                <a:tc>
                  <a:txBody>
                    <a:bodyPr/>
                    <a:lstStyle/>
                    <a:p>
                      <a:r>
                        <a:rPr lang="en-US" sz="1800" dirty="0"/>
                        <a:t> </a:t>
                      </a:r>
                      <a:r>
                        <a:rPr kumimoji="0" lang="en-US" sz="1800" b="0" i="0" u="none" strike="noStrike" kern="1200" cap="none" spc="0" normalizeH="0" baseline="0" noProof="0" dirty="0">
                          <a:ln>
                            <a:noFill/>
                          </a:ln>
                          <a:effectLst/>
                          <a:uLnTx/>
                          <a:uFillTx/>
                          <a:ea typeface="+mn-ea"/>
                          <a:cs typeface="+mn-cs"/>
                        </a:rPr>
                        <a:t>Excoriation </a:t>
                      </a:r>
                      <a:endParaRPr lang="en-KE" b="0" dirty="0"/>
                    </a:p>
                  </a:txBody>
                  <a:tcPr/>
                </a:tc>
                <a:tc>
                  <a:txBody>
                    <a:bodyPr/>
                    <a:lstStyle/>
                    <a:p>
                      <a:pPr marL="285750" indent="-285750">
                        <a:buFont typeface="Arial" panose="020B0604020202020204" pitchFamily="34" charset="0"/>
                        <a:buChar char="•"/>
                      </a:pPr>
                      <a:r>
                        <a:rPr lang="en-US" dirty="0"/>
                        <a:t>Recurrent picking of one’s skin resulting in skin lesions &amp; repeated attempts to decrease  or stop skin picking</a:t>
                      </a:r>
                      <a:endParaRPr lang="en-KE" dirty="0"/>
                    </a:p>
                  </a:txBody>
                  <a:tcPr/>
                </a:tc>
                <a:extLst>
                  <a:ext uri="{0D108BD9-81ED-4DB2-BD59-A6C34878D82A}">
                    <a16:rowId xmlns:a16="http://schemas.microsoft.com/office/drawing/2014/main" val="2215008657"/>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2900" y="440489"/>
            <a:ext cx="8458200" cy="5977021"/>
          </a:xfrm>
          <a:prstGeom prst="rect">
            <a:avLst/>
          </a:prstGeom>
        </p:spPr>
        <p:txBody>
          <a:bodyPr wrap="square">
            <a:spAutoFit/>
          </a:bodyPr>
          <a:lstStyle/>
          <a:p>
            <a:pPr marR="0" lvl="0" algn="l" defTabSz="457200" rtl="0" eaLnBrk="1" fontAlgn="auto" latinLnBrk="0" hangingPunct="1">
              <a:spcBef>
                <a:spcPts val="0"/>
              </a:spcBef>
              <a:spcAft>
                <a:spcPts val="0"/>
              </a:spcAft>
              <a:buClrTx/>
              <a:buSzTx/>
              <a:tabLst/>
              <a:defRPr/>
            </a:pPr>
            <a:r>
              <a:rPr lang="en-US" sz="2000" dirty="0"/>
              <a:t>5.  </a:t>
            </a:r>
            <a:r>
              <a:rPr kumimoji="0" lang="en-US" sz="2000" b="1" i="0" u="none" strike="noStrike" kern="1200" cap="none" spc="0" normalizeH="0" baseline="0" noProof="0" dirty="0">
                <a:ln>
                  <a:noFill/>
                </a:ln>
                <a:effectLst/>
                <a:uLnTx/>
                <a:uFillTx/>
                <a:ea typeface="+mn-ea"/>
                <a:cs typeface="+mn-cs"/>
              </a:rPr>
              <a:t>EXCORIATION (SKIN-PICKING) DISORDER</a:t>
            </a:r>
            <a:r>
              <a:rPr kumimoji="0" lang="en-US" sz="2000" b="0" i="0" u="none" strike="noStrike" kern="1200" cap="none" spc="0" normalizeH="0" baseline="0" noProof="0" dirty="0">
                <a:ln>
                  <a:noFill/>
                </a:ln>
                <a:effectLst/>
                <a:uLnTx/>
                <a:uFillTx/>
                <a:ea typeface="+mn-ea"/>
                <a:cs typeface="+mn-cs"/>
              </a:rPr>
              <a:t> is characterized by picking at one’s own skin, including healthy skin, calluses, and pimples. Those with excoriation disorder pick at actual and perceived skin defects, leading to physical damage. Most  use fingernails, but they may also use tweezers or pins. Some picking is focused, with preceding anxiety or tension and subsequent relief, while in others picking is automatic without full awareness. Most engage in both focused and automatic picking. Skin picking may occur as a result of boredom or anxiety, and it may lead to a sense of gratification when successfully completed. </a:t>
            </a:r>
          </a:p>
          <a:p>
            <a:pPr marR="0" lvl="0" algn="l" defTabSz="457200" rtl="0" eaLnBrk="1" fontAlgn="auto" latinLnBrk="0" hangingPunct="1">
              <a:spcBef>
                <a:spcPts val="0"/>
              </a:spcBef>
              <a:spcAft>
                <a:spcPts val="0"/>
              </a:spcAft>
              <a:buClrTx/>
              <a:buSzTx/>
              <a:tabLst/>
              <a:defRPr/>
            </a:pPr>
            <a:r>
              <a:rPr kumimoji="0" lang="en-US" sz="2000" b="1" i="0" u="none" strike="noStrike" kern="1200" cap="none" spc="0" normalizeH="0" baseline="0" noProof="0" dirty="0">
                <a:ln>
                  <a:noFill/>
                </a:ln>
                <a:effectLst/>
                <a:uLnTx/>
                <a:uFillTx/>
                <a:ea typeface="+mn-ea"/>
                <a:cs typeface="+mn-cs"/>
              </a:rPr>
              <a:t>6</a:t>
            </a:r>
            <a:r>
              <a:rPr lang="en-US" sz="2000" dirty="0"/>
              <a:t>. </a:t>
            </a:r>
            <a:r>
              <a:rPr lang="en-US" sz="2000" b="1" dirty="0"/>
              <a:t>OCRD </a:t>
            </a:r>
            <a:r>
              <a:rPr lang="en-US" sz="2000" b="1" i="1" dirty="0"/>
              <a:t>DUE TO ANOTHER MEDICAL CONDITION </a:t>
            </a:r>
            <a:r>
              <a:rPr lang="en-US" sz="2000" dirty="0"/>
              <a:t>are “direct pathophysiological effects of another medical condition”. Judgment that the symptoms based on another condition must be based in evidence from the medical history, a physical examination or lab. results, and confirmation the symptoms are not better explained by another mental disorder. Examples of medical conditions implicated –brain trauma; carbon monoxide poisoning; hepatic diseases, dermatological conditions</a:t>
            </a:r>
            <a:endParaRPr kumimoji="0" lang="en-US" sz="2000" b="0" i="0" u="none" strike="noStrike" kern="1200" cap="none" spc="0" normalizeH="0" baseline="0" noProof="0" dirty="0">
              <a:ln>
                <a:noFill/>
              </a:ln>
              <a:effectLst/>
              <a:uLnTx/>
              <a:uFillTx/>
              <a:ea typeface="+mn-ea"/>
              <a:cs typeface="+mn-cs"/>
            </a:endParaRPr>
          </a:p>
          <a:p>
            <a:pPr lvl="0" eaLnBrk="1" hangingPunct="1"/>
            <a:r>
              <a:rPr lang="en-US" sz="2000" b="1" i="1" dirty="0"/>
              <a:t>7. SUBSTANCE/MEDICATION-INDUCED </a:t>
            </a:r>
            <a:r>
              <a:rPr lang="en-US" sz="2000" b="1" dirty="0"/>
              <a:t>OCRD</a:t>
            </a:r>
            <a:r>
              <a:rPr lang="en-US" sz="2000" b="1" i="1" dirty="0"/>
              <a:t>:</a:t>
            </a:r>
            <a:r>
              <a:rPr lang="en-US" sz="2000" dirty="0"/>
              <a:t> Present with symptoms of any other OCRD. Examples of substances implicated –sedative drugs, amphetamine, cocaine, marijuana, caffeine and alcohol</a:t>
            </a:r>
          </a:p>
          <a:p>
            <a:pPr marL="457200" marR="0" lvl="0" indent="-457200" algn="l" defTabSz="457200" rtl="0" eaLnBrk="1" fontAlgn="auto" latinLnBrk="0" hangingPunct="1">
              <a:lnSpc>
                <a:spcPct val="120000"/>
              </a:lnSpc>
              <a:spcBef>
                <a:spcPts val="0"/>
              </a:spcBef>
              <a:spcAft>
                <a:spcPts val="0"/>
              </a:spcAft>
              <a:buClrTx/>
              <a:buSzTx/>
              <a:buFontTx/>
              <a:buAutoNum type="arabicPeriod" startAt="2"/>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788492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F198CB-45A6-43B5-804E-F463AF58D452}"/>
              </a:ext>
            </a:extLst>
          </p:cNvPr>
          <p:cNvSpPr>
            <a:spLocks noGrp="1"/>
          </p:cNvSpPr>
          <p:nvPr>
            <p:ph idx="1"/>
          </p:nvPr>
        </p:nvSpPr>
        <p:spPr>
          <a:xfrm>
            <a:off x="304800" y="304800"/>
            <a:ext cx="8686799" cy="6019800"/>
          </a:xfrm>
        </p:spPr>
        <p:txBody>
          <a:bodyPr>
            <a:noAutofit/>
          </a:bodyPr>
          <a:lstStyle/>
          <a:p>
            <a:pPr marL="0" indent="0">
              <a:lnSpc>
                <a:spcPct val="100000"/>
              </a:lnSpc>
              <a:buNone/>
            </a:pPr>
            <a:r>
              <a:rPr lang="en-US" b="1" dirty="0"/>
              <a:t>8. </a:t>
            </a:r>
            <a:r>
              <a:rPr lang="en-US" sz="2400" b="1" i="1" dirty="0"/>
              <a:t>OTHER SPECIFIED OCRDS</a:t>
            </a:r>
          </a:p>
          <a:p>
            <a:pPr>
              <a:lnSpc>
                <a:spcPct val="100000"/>
              </a:lnSpc>
              <a:buFont typeface="Arial" panose="020B0604020202020204" pitchFamily="34" charset="0"/>
              <a:buChar char="•"/>
            </a:pPr>
            <a:r>
              <a:rPr lang="en-US" sz="2400" dirty="0"/>
              <a:t>Body dysmorphic-like disorder with actual flaws</a:t>
            </a:r>
          </a:p>
          <a:p>
            <a:pPr>
              <a:lnSpc>
                <a:spcPct val="100000"/>
              </a:lnSpc>
              <a:buFont typeface="Arial" panose="020B0604020202020204" pitchFamily="34" charset="0"/>
              <a:buChar char="•"/>
            </a:pPr>
            <a:r>
              <a:rPr lang="en-US" sz="2400" dirty="0"/>
              <a:t>Body dysmorphic-like disorder without repetitive behavior</a:t>
            </a:r>
          </a:p>
          <a:p>
            <a:pPr>
              <a:lnSpc>
                <a:spcPct val="100000"/>
              </a:lnSpc>
              <a:buFont typeface="Arial" panose="020B0604020202020204" pitchFamily="34" charset="0"/>
              <a:buChar char="•"/>
            </a:pPr>
            <a:r>
              <a:rPr lang="en-US" sz="2400" dirty="0"/>
              <a:t>Body focused repetitive behavior disorder e.g., nail biting</a:t>
            </a:r>
          </a:p>
          <a:p>
            <a:pPr>
              <a:lnSpc>
                <a:spcPct val="100000"/>
              </a:lnSpc>
              <a:buFont typeface="Arial" panose="020B0604020202020204" pitchFamily="34" charset="0"/>
              <a:buChar char="•"/>
            </a:pPr>
            <a:r>
              <a:rPr lang="en-US" sz="2400" dirty="0"/>
              <a:t>Obsessional jealousy. Shubo-Kyofu: Excessive fear of having body deformity  </a:t>
            </a:r>
          </a:p>
          <a:p>
            <a:pPr>
              <a:lnSpc>
                <a:spcPct val="100000"/>
              </a:lnSpc>
              <a:buFont typeface="Arial" panose="020B0604020202020204" pitchFamily="34" charset="0"/>
              <a:buChar char="•"/>
            </a:pPr>
            <a:r>
              <a:rPr lang="en-US" sz="2400" dirty="0"/>
              <a:t>Koro: an episode of sudden and intense anxiety that the penis will recede into the body, possibly leading to death.</a:t>
            </a:r>
          </a:p>
          <a:p>
            <a:pPr marL="0" indent="0">
              <a:lnSpc>
                <a:spcPct val="100000"/>
              </a:lnSpc>
              <a:buNone/>
            </a:pPr>
            <a:r>
              <a:rPr lang="en-US" sz="2400" b="1" dirty="0"/>
              <a:t>9. </a:t>
            </a:r>
            <a:r>
              <a:rPr lang="en-US" sz="2400" b="1" i="1" dirty="0"/>
              <a:t>WHAT THE UNSPECIFIED OCRDS</a:t>
            </a:r>
            <a:r>
              <a:rPr lang="en-US" sz="2400" b="1" dirty="0"/>
              <a:t>?</a:t>
            </a:r>
          </a:p>
          <a:p>
            <a:pPr>
              <a:lnSpc>
                <a:spcPct val="100000"/>
              </a:lnSpc>
              <a:buFont typeface="Arial" panose="020B0604020202020204" pitchFamily="34" charset="0"/>
              <a:buChar char="•"/>
            </a:pPr>
            <a:r>
              <a:rPr lang="en-US" sz="2400" dirty="0"/>
              <a:t>Symptoms characteristic of an OCRD that cause clinically significant distress or impairment in social, occupational or other important areas of functioning predominate BUT don’t meet the full criteria for any of the OCRDs.</a:t>
            </a:r>
            <a:endParaRPr lang="en-KE" sz="2400" dirty="0"/>
          </a:p>
        </p:txBody>
      </p:sp>
    </p:spTree>
    <p:extLst>
      <p:ext uri="{BB962C8B-B14F-4D97-AF65-F5344CB8AC3E}">
        <p14:creationId xmlns:p14="http://schemas.microsoft.com/office/powerpoint/2010/main" val="1031265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83C5EC-23A1-4112-B13A-FEBD7F6403CD}"/>
              </a:ext>
            </a:extLst>
          </p:cNvPr>
          <p:cNvSpPr>
            <a:spLocks noGrp="1"/>
          </p:cNvSpPr>
          <p:nvPr>
            <p:ph type="body" idx="1"/>
          </p:nvPr>
        </p:nvSpPr>
        <p:spPr>
          <a:xfrm>
            <a:off x="800100" y="3048000"/>
            <a:ext cx="7543800" cy="1143000"/>
          </a:xfrm>
        </p:spPr>
        <p:txBody>
          <a:bodyPr/>
          <a:lstStyle/>
          <a:p>
            <a:r>
              <a:rPr kumimoji="0" lang="en-US" sz="3200" b="1" i="0" u="none" strike="noStrike" kern="1200" cap="none" spc="-50" normalizeH="0" baseline="0" noProof="0" dirty="0">
                <a:ln>
                  <a:noFill/>
                </a:ln>
                <a:solidFill>
                  <a:srgbClr val="000000">
                    <a:lumMod val="85000"/>
                    <a:lumOff val="15000"/>
                  </a:srgbClr>
                </a:solidFill>
                <a:effectLst>
                  <a:outerShdw blurRad="38100" dist="38100" dir="2700000" algn="tl">
                    <a:srgbClr val="000000">
                      <a:alpha val="43137"/>
                    </a:srgbClr>
                  </a:outerShdw>
                </a:effectLst>
                <a:uLnTx/>
                <a:uFillTx/>
                <a:latin typeface="Calibri Light" panose="020F0302020204030204"/>
                <a:ea typeface="+mj-ea"/>
                <a:cs typeface="+mj-cs"/>
              </a:rPr>
              <a:t>OCRDs MANAGEMENT</a:t>
            </a:r>
          </a:p>
          <a:p>
            <a:endParaRPr lang="en-KE" dirty="0"/>
          </a:p>
        </p:txBody>
      </p:sp>
    </p:spTree>
    <p:extLst>
      <p:ext uri="{BB962C8B-B14F-4D97-AF65-F5344CB8AC3E}">
        <p14:creationId xmlns:p14="http://schemas.microsoft.com/office/powerpoint/2010/main" val="93335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noChangeArrowheads="1"/>
          </p:cNvSpPr>
          <p:nvPr>
            <p:ph idx="1"/>
          </p:nvPr>
        </p:nvSpPr>
        <p:spPr>
          <a:xfrm>
            <a:off x="762000" y="1066800"/>
            <a:ext cx="7543800" cy="4876800"/>
          </a:xfrm>
        </p:spPr>
        <p:txBody>
          <a:bodyPr>
            <a:normAutofit/>
          </a:bodyPr>
          <a:lstStyle/>
          <a:p>
            <a:pPr marL="0" indent="0">
              <a:buFont typeface="Arial" pitchFamily="34" charset="0"/>
              <a:buNone/>
            </a:pPr>
            <a:r>
              <a:rPr lang="en-US" sz="2800" b="1" u="sng" dirty="0">
                <a:solidFill>
                  <a:schemeClr val="tx1"/>
                </a:solidFill>
                <a:effectLst>
                  <a:outerShdw blurRad="38100" dist="38100" dir="2700000" algn="tl">
                    <a:srgbClr val="000000">
                      <a:alpha val="43137"/>
                    </a:srgbClr>
                  </a:outerShdw>
                </a:effectLst>
              </a:rPr>
              <a:t>OBJECTIVES:</a:t>
            </a:r>
            <a:endParaRPr lang="en-US" sz="2800" dirty="0">
              <a:solidFill>
                <a:schemeClr val="tx1"/>
              </a:solidFill>
              <a:effectLst>
                <a:outerShdw blurRad="38100" dist="38100" dir="2700000" algn="tl">
                  <a:srgbClr val="000000">
                    <a:alpha val="43137"/>
                  </a:srgbClr>
                </a:outerShdw>
              </a:effectLst>
            </a:endParaRPr>
          </a:p>
          <a:p>
            <a:pPr marL="514350" indent="-514350">
              <a:lnSpc>
                <a:spcPct val="150000"/>
              </a:lnSpc>
              <a:spcAft>
                <a:spcPts val="0"/>
              </a:spcAft>
              <a:buFont typeface="+mj-lt"/>
              <a:buAutoNum type="arabicPeriod"/>
              <a:defRPr/>
            </a:pPr>
            <a:r>
              <a:rPr lang="en-US" sz="2800" dirty="0">
                <a:solidFill>
                  <a:schemeClr val="tx1"/>
                </a:solidFill>
              </a:rPr>
              <a:t>Classify the DSM 5 Obsessive Compulsive and Related Disorders [OCRDs]</a:t>
            </a:r>
          </a:p>
          <a:p>
            <a:pPr marL="514350" indent="-514350">
              <a:lnSpc>
                <a:spcPct val="150000"/>
              </a:lnSpc>
              <a:spcAft>
                <a:spcPts val="0"/>
              </a:spcAft>
              <a:buFont typeface="+mj-lt"/>
              <a:buAutoNum type="arabicPeriod"/>
              <a:defRPr/>
            </a:pPr>
            <a:r>
              <a:rPr lang="en-US" sz="2800" dirty="0">
                <a:solidFill>
                  <a:schemeClr val="tx1"/>
                </a:solidFill>
              </a:rPr>
              <a:t>Describe main features of OCRDs </a:t>
            </a:r>
          </a:p>
          <a:p>
            <a:pPr marL="514350" indent="-514350" fontAlgn="auto">
              <a:lnSpc>
                <a:spcPct val="150000"/>
              </a:lnSpc>
              <a:spcAft>
                <a:spcPts val="0"/>
              </a:spcAft>
              <a:buFont typeface="+mj-lt"/>
              <a:buAutoNum type="arabicPeriod"/>
              <a:defRPr/>
            </a:pPr>
            <a:r>
              <a:rPr lang="en-US" sz="2800" dirty="0">
                <a:solidFill>
                  <a:schemeClr val="tx1"/>
                </a:solidFill>
              </a:rPr>
              <a:t>List disorders commonly comorbid with OCRDs</a:t>
            </a:r>
          </a:p>
          <a:p>
            <a:pPr marL="514350" indent="-514350" fontAlgn="auto">
              <a:lnSpc>
                <a:spcPct val="150000"/>
              </a:lnSpc>
              <a:spcAft>
                <a:spcPts val="0"/>
              </a:spcAft>
              <a:buFont typeface="+mj-lt"/>
              <a:buAutoNum type="arabicPeriod"/>
              <a:defRPr/>
            </a:pPr>
            <a:r>
              <a:rPr lang="en-US" sz="2800" dirty="0">
                <a:solidFill>
                  <a:schemeClr val="tx1"/>
                </a:solidFill>
              </a:rPr>
              <a:t>Outline treatment options for OCRDs</a:t>
            </a:r>
          </a:p>
          <a:p>
            <a:pPr marL="0" indent="0">
              <a:buNone/>
            </a:pPr>
            <a:endParaRPr lang="en-US"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BEFC4-9D70-4A95-AE02-E27D005C0CC4}"/>
              </a:ext>
            </a:extLst>
          </p:cNvPr>
          <p:cNvSpPr>
            <a:spLocks noGrp="1"/>
          </p:cNvSpPr>
          <p:nvPr>
            <p:ph idx="1"/>
          </p:nvPr>
        </p:nvSpPr>
        <p:spPr>
          <a:xfrm>
            <a:off x="152400" y="304800"/>
            <a:ext cx="8839200" cy="6172200"/>
          </a:xfrm>
        </p:spPr>
        <p:txBody>
          <a:bodyPr>
            <a:noAutofit/>
          </a:bodyPr>
          <a:lstStyle/>
          <a:p>
            <a:pPr marL="0" indent="0">
              <a:buNone/>
            </a:pPr>
            <a:r>
              <a:rPr lang="en-US" sz="2400" b="1" dirty="0">
                <a:solidFill>
                  <a:schemeClr val="tx1"/>
                </a:solidFill>
              </a:rPr>
              <a:t>CLINICAL ASSESSMENT: </a:t>
            </a:r>
            <a:r>
              <a:rPr lang="en-US" sz="2400" dirty="0">
                <a:solidFill>
                  <a:schemeClr val="tx1"/>
                </a:solidFill>
              </a:rPr>
              <a:t>OCRDs diagnosed primarily by psychiatric history and mental state examination. Patients seldom volunteer OCRD as the presenting complaint, so a high index of suspicion is necessary to ensure OCRD symptoms are sought during history taking.</a:t>
            </a:r>
          </a:p>
          <a:p>
            <a:pPr>
              <a:buFont typeface="Wingdings" panose="05000000000000000000" pitchFamily="2" charset="2"/>
              <a:buChar char="q"/>
            </a:pPr>
            <a:r>
              <a:rPr lang="en-US" sz="2400" b="1" dirty="0">
                <a:solidFill>
                  <a:schemeClr val="tx1"/>
                </a:solidFill>
              </a:rPr>
              <a:t>Comprehensive psychiatric history: </a:t>
            </a:r>
            <a:r>
              <a:rPr lang="en-US" sz="2400" dirty="0">
                <a:solidFill>
                  <a:schemeClr val="tx1"/>
                </a:solidFill>
              </a:rPr>
              <a:t>C/O; </a:t>
            </a:r>
            <a:r>
              <a:rPr kumimoji="0" lang="en-US" sz="2400" b="0" i="0" u="none" strike="noStrike" kern="1200" cap="none" spc="0" normalizeH="0" baseline="0" noProof="0" dirty="0">
                <a:ln>
                  <a:noFill/>
                </a:ln>
                <a:solidFill>
                  <a:srgbClr val="000000"/>
                </a:solidFill>
                <a:effectLst/>
                <a:uLnTx/>
                <a:uFillTx/>
                <a:ea typeface="+mn-ea"/>
                <a:cs typeface="+mn-cs"/>
              </a:rPr>
              <a:t>HPI,</a:t>
            </a:r>
            <a:r>
              <a:rPr lang="en-US" sz="2400" dirty="0">
                <a:solidFill>
                  <a:schemeClr val="tx1"/>
                </a:solidFill>
              </a:rPr>
              <a:t> symptoms assessment –[onset, development, frequency, duration, severity of OCRD symptoms as well as exacerbating factors – family stressors eg, moving to new home; school stressors or preceding physical illness], also enquire of the impact of the OCRD symptoms and psychiatric review of system and  co-morbidities [ such as ADHD, eating disorders, somatoform disorders, mood and anxiety symptoms, SUD], past medical history, psychiatric history [past mood instability may indicate risk for switch to mania with administration of SSRI]; family psychiatric history [medication response may have an inherited component], social/ developmental history, substance history, medications, allergies</a:t>
            </a:r>
          </a:p>
          <a:p>
            <a:pPr>
              <a:buFont typeface="Wingdings" panose="05000000000000000000" pitchFamily="2" charset="2"/>
              <a:buChar char="q"/>
            </a:pPr>
            <a:r>
              <a:rPr kumimoji="0" lang="en-US" sz="2400" b="1" i="0" u="none" strike="noStrike" kern="1200" cap="none" spc="0" normalizeH="0" baseline="0" noProof="0" dirty="0">
                <a:ln>
                  <a:noFill/>
                </a:ln>
                <a:solidFill>
                  <a:srgbClr val="000000"/>
                </a:solidFill>
                <a:effectLst/>
                <a:uLnTx/>
                <a:uFillTx/>
                <a:ea typeface="+mn-ea"/>
                <a:cs typeface="+mn-cs"/>
              </a:rPr>
              <a:t>Physical exam </a:t>
            </a:r>
            <a:r>
              <a:rPr kumimoji="0" lang="en-US" sz="2400" b="0" i="0" u="none" strike="noStrike" kern="1200" cap="none" spc="0" normalizeH="0" baseline="0" noProof="0" dirty="0">
                <a:ln>
                  <a:noFill/>
                </a:ln>
                <a:solidFill>
                  <a:srgbClr val="000000"/>
                </a:solidFill>
                <a:effectLst/>
                <a:uLnTx/>
                <a:uFillTx/>
                <a:ea typeface="+mn-ea"/>
                <a:cs typeface="+mn-cs"/>
              </a:rPr>
              <a:t>– excessive washing eczematous eruptions,</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hair loss due to </a:t>
            </a:r>
            <a:r>
              <a:rPr kumimoji="0" lang="en-US" sz="2400" b="0" i="0" u="none" strike="noStrike" kern="1200" cap="none" spc="0" normalizeH="0" baseline="0" noProof="0" dirty="0">
                <a:ln>
                  <a:noFill/>
                </a:ln>
                <a:solidFill>
                  <a:srgbClr val="000000"/>
                </a:solidFill>
                <a:effectLst/>
                <a:uLnTx/>
                <a:uFillTx/>
                <a:ea typeface="+mn-ea"/>
                <a:cs typeface="+mn-cs"/>
              </a:rPr>
              <a:t>trichotillomania or skin picking-excoriations.</a:t>
            </a:r>
          </a:p>
          <a:p>
            <a:pPr>
              <a:buFont typeface="Arial" panose="020B0604020202020204" pitchFamily="34" charset="0"/>
              <a:buChar char="•"/>
            </a:pPr>
            <a:endParaRPr lang="en-US" sz="2400" dirty="0">
              <a:solidFill>
                <a:schemeClr val="tx1"/>
              </a:solidFill>
            </a:endParaRPr>
          </a:p>
        </p:txBody>
      </p:sp>
    </p:spTree>
    <p:extLst>
      <p:ext uri="{BB962C8B-B14F-4D97-AF65-F5344CB8AC3E}">
        <p14:creationId xmlns:p14="http://schemas.microsoft.com/office/powerpoint/2010/main" val="3630759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D46653-C4A9-49D7-B480-2F277E2EFCE8}"/>
              </a:ext>
            </a:extLst>
          </p:cNvPr>
          <p:cNvSpPr>
            <a:spLocks noGrp="1"/>
          </p:cNvSpPr>
          <p:nvPr>
            <p:ph idx="1"/>
          </p:nvPr>
        </p:nvSpPr>
        <p:spPr>
          <a:xfrm>
            <a:off x="304801" y="304800"/>
            <a:ext cx="8534400" cy="5943600"/>
          </a:xfrm>
        </p:spPr>
        <p:txBody>
          <a:bodyPr>
            <a:normAutofit lnSpcReduction="10000"/>
          </a:bodyPr>
          <a:lstStyle/>
          <a:p>
            <a:pPr>
              <a:buFont typeface="Wingdings" panose="05000000000000000000" pitchFamily="2" charset="2"/>
              <a:buChar char="q"/>
            </a:pPr>
            <a:r>
              <a:rPr lang="en-US" sz="2400" b="1" dirty="0">
                <a:solidFill>
                  <a:schemeClr val="tx1"/>
                </a:solidFill>
              </a:rPr>
              <a:t>Mental state exam </a:t>
            </a:r>
            <a:r>
              <a:rPr lang="en-US" sz="2400" dirty="0">
                <a:solidFill>
                  <a:schemeClr val="tx1"/>
                </a:solidFill>
              </a:rPr>
              <a:t>–</a:t>
            </a:r>
            <a:r>
              <a:rPr kumimoji="0" lang="en-US" sz="2400" b="0" i="0" u="none" strike="noStrike" kern="1200" cap="none" spc="0" normalizeH="0" baseline="0" noProof="0" dirty="0">
                <a:ln>
                  <a:noFill/>
                </a:ln>
                <a:solidFill>
                  <a:schemeClr val="tx1"/>
                </a:solidFill>
                <a:effectLst/>
                <a:uLnTx/>
                <a:uFillTx/>
                <a:ea typeface="+mn-ea"/>
                <a:cs typeface="+mn-cs"/>
              </a:rPr>
              <a:t>any external signs of ORCDs eg tics, </a:t>
            </a:r>
            <a:r>
              <a:rPr lang="en-US" sz="2400" dirty="0">
                <a:solidFill>
                  <a:schemeClr val="tx1"/>
                </a:solidFill>
              </a:rPr>
              <a:t> abnormal movements; mood and affect note levels of potential anxiety, depression; assess thought form with respect to circumstantiality and detail focus; thought content with respect to overvalued ideas, suicidal /homicidal ideation, delusion; rule out psychosis and note level of insight and degree of judgment.</a:t>
            </a: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Arial" panose="020B0604020202020204" pitchFamily="34" charset="0"/>
              <a:buChar char="•"/>
              <a:tabLst/>
              <a:defRPr/>
            </a:pPr>
            <a:r>
              <a:rPr lang="en-US" sz="2400" b="1" dirty="0">
                <a:solidFill>
                  <a:schemeClr val="tx1"/>
                </a:solidFill>
              </a:rPr>
              <a:t>Biopsychosocial investigation: [1] </a:t>
            </a:r>
            <a:r>
              <a:rPr lang="en-US" sz="2400" dirty="0">
                <a:solidFill>
                  <a:schemeClr val="tx1"/>
                </a:solidFill>
              </a:rPr>
              <a:t>Physical - none diagnostic of OCRDs; test as per  individual patient’s presentation and [2]. Psycho-social investigations - collaborative history, home/school/ work place visits to tease out environmental stressors, use OCRDs questionnaires such as </a:t>
            </a:r>
            <a:r>
              <a:rPr kumimoji="0" lang="en-US" sz="2400" b="0" i="0" u="none" strike="noStrike" kern="1200" cap="none" spc="0" normalizeH="0" baseline="0" noProof="0" dirty="0">
                <a:ln>
                  <a:noFill/>
                </a:ln>
                <a:solidFill>
                  <a:srgbClr val="2A2A2A"/>
                </a:solidFill>
                <a:effectLst/>
                <a:uLnTx/>
                <a:uFillTx/>
                <a:ea typeface="+mn-ea"/>
                <a:cs typeface="+mn-cs"/>
              </a:rPr>
              <a:t>the Yale-Brown Obsessive Compulsive Scale (Y-BOCS) to define the range and severity of OCRD symptoms </a:t>
            </a:r>
            <a:endParaRPr lang="en-US" sz="2400" dirty="0">
              <a:solidFill>
                <a:schemeClr val="tx1"/>
              </a:solidFill>
            </a:endParaRPr>
          </a:p>
          <a:p>
            <a:pPr>
              <a:buFont typeface="Wingdings" panose="05000000000000000000" pitchFamily="2" charset="2"/>
              <a:buChar char="q"/>
            </a:pPr>
            <a:r>
              <a:rPr lang="en-US" sz="2400" b="1" dirty="0">
                <a:solidFill>
                  <a:schemeClr val="tx1"/>
                </a:solidFill>
              </a:rPr>
              <a:t>OCRD DIAGNOSIS:</a:t>
            </a:r>
            <a:r>
              <a:rPr lang="en-US" sz="2400" dirty="0">
                <a:solidFill>
                  <a:schemeClr val="tx1"/>
                </a:solidFill>
              </a:rPr>
              <a:t> </a:t>
            </a:r>
          </a:p>
          <a:p>
            <a:pPr>
              <a:buFont typeface="Arial" panose="020B0604020202020204" pitchFamily="34" charset="0"/>
              <a:buChar char="•"/>
            </a:pPr>
            <a:r>
              <a:rPr lang="en-US" sz="2400" dirty="0">
                <a:solidFill>
                  <a:schemeClr val="tx1"/>
                </a:solidFill>
              </a:rPr>
              <a:t>diagnosis of OCRDs hinges on: eliciting symptoms meeting diagnostic criteria that are causing significant impairment.</a:t>
            </a:r>
          </a:p>
          <a:p>
            <a:pPr>
              <a:buFont typeface="Arial" panose="020B0604020202020204" pitchFamily="34" charset="0"/>
              <a:buChar char="•"/>
            </a:pPr>
            <a:r>
              <a:rPr lang="en-US" sz="2400" dirty="0">
                <a:solidFill>
                  <a:schemeClr val="tx1"/>
                </a:solidFill>
              </a:rPr>
              <a:t>also assess for comorbidities, medication/substance intake or withdrawal, any medical conditions and impact</a:t>
            </a:r>
          </a:p>
          <a:p>
            <a:pPr marL="457200" indent="-457200">
              <a:buFont typeface="+mj-lt"/>
              <a:buAutoNum type="arabicPeriod"/>
            </a:pPr>
            <a:endParaRPr lang="en-US" sz="2400" dirty="0">
              <a:solidFill>
                <a:schemeClr val="tx1"/>
              </a:solidFill>
            </a:endParaRPr>
          </a:p>
          <a:p>
            <a:pPr marL="0" indent="0">
              <a:buNone/>
            </a:pPr>
            <a:endParaRPr lang="en-KE" sz="2400" dirty="0">
              <a:solidFill>
                <a:schemeClr val="tx1"/>
              </a:solidFill>
            </a:endParaRPr>
          </a:p>
          <a:p>
            <a:endParaRPr lang="en-KE" dirty="0"/>
          </a:p>
        </p:txBody>
      </p:sp>
    </p:spTree>
    <p:extLst>
      <p:ext uri="{BB962C8B-B14F-4D97-AF65-F5344CB8AC3E}">
        <p14:creationId xmlns:p14="http://schemas.microsoft.com/office/powerpoint/2010/main" val="3564867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208756" y="255180"/>
            <a:ext cx="8726488" cy="6183719"/>
          </a:xfrm>
          <a:prstGeom prst="rect">
            <a:avLst/>
          </a:prstGeom>
          <a:noFill/>
          <a:ln w="9525">
            <a:noFill/>
            <a:miter lim="800000"/>
            <a:headEnd/>
            <a:tailEnd/>
          </a:ln>
        </p:spPr>
        <p:txBody>
          <a:bodyPr/>
          <a:lstStyle/>
          <a:p>
            <a:pPr marL="342900" marR="0" lvl="0" indent="-342900" algn="l" defTabSz="457200" rtl="0" eaLnBrk="1" fontAlgn="auto" latinLnBrk="0" hangingPunct="1">
              <a:lnSpc>
                <a:spcPct val="100000"/>
              </a:lnSpc>
              <a:spcBef>
                <a:spcPct val="20000"/>
              </a:spcBef>
              <a:spcAft>
                <a:spcPts val="0"/>
              </a:spcAft>
              <a:buClr>
                <a:srgbClr val="E48312"/>
              </a:buClr>
              <a:buSzPct val="70000"/>
              <a:buFontTx/>
              <a:buNone/>
              <a:tabLst/>
              <a:defRPr/>
            </a:pPr>
            <a:r>
              <a:rPr kumimoji="0" lang="en-US" sz="2400" b="1"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OCRDS: TREATMENT INTERVENTIONS:  </a:t>
            </a:r>
            <a:r>
              <a:rPr kumimoji="0" lang="en-US" sz="24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BIOPSYCHOSOCIAL</a:t>
            </a: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222222"/>
                </a:solidFill>
                <a:effectLst/>
                <a:uLnTx/>
                <a:uFillTx/>
                <a:latin typeface="Calibri" panose="020F0502020204030204"/>
                <a:ea typeface="+mn-ea"/>
                <a:cs typeface="+mn-cs"/>
              </a:rPr>
              <a:t>If left untreated, OCRDs may become chronic and cause substantial distress and psychosocial impairment. </a:t>
            </a: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222222"/>
                </a:solidFill>
                <a:effectLst/>
                <a:uLnTx/>
                <a:uFillTx/>
                <a:latin typeface="Calibri" panose="020F0502020204030204"/>
                <a:ea typeface="+mn-ea"/>
                <a:cs typeface="+mn-cs"/>
              </a:rPr>
              <a:t>Treatment, significantly contributes to alleviating symptoms and improving quality of life.</a:t>
            </a: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222222"/>
                </a:solidFill>
                <a:effectLst/>
                <a:uLnTx/>
                <a:uFillTx/>
                <a:latin typeface="Calibri" panose="020F0502020204030204"/>
                <a:ea typeface="+mn-ea"/>
                <a:cs typeface="+mn-cs"/>
              </a:rPr>
              <a:t> Treatment aim is to improve symptoms and reduce OCRD impact on functioning and quality of life.</a:t>
            </a: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Wingdings" panose="05000000000000000000" pitchFamily="2" charset="2"/>
              <a:buChar char="q"/>
              <a:tabLst/>
              <a:defRPr/>
            </a:pPr>
            <a:endParaRPr kumimoji="0" lang="en-US" sz="2400" b="0" i="0" u="none" strike="noStrike" kern="1200" cap="none" spc="0" normalizeH="0" baseline="0" noProof="0" dirty="0">
              <a:ln>
                <a:noFill/>
              </a:ln>
              <a:solidFill>
                <a:srgbClr val="222222"/>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Wingdings" panose="05000000000000000000" pitchFamily="2" charset="2"/>
              <a:buChar char="q"/>
              <a:tabLst/>
              <a:defRPr/>
            </a:pPr>
            <a:r>
              <a:rPr kumimoji="0" lang="en-US" sz="2400" b="1" i="0" u="none" strike="noStrike" kern="1200" cap="none" spc="0" normalizeH="0" baseline="0" noProof="0" dirty="0">
                <a:ln>
                  <a:noFill/>
                </a:ln>
                <a:solidFill>
                  <a:srgbClr val="2A2A2A"/>
                </a:solidFill>
                <a:effectLst/>
                <a:uLnTx/>
                <a:uFillTx/>
                <a:latin typeface="Calibri" panose="020F0502020204030204"/>
                <a:ea typeface="+mn-ea"/>
                <a:cs typeface="+mn-cs"/>
              </a:rPr>
              <a:t>Mainstays of OCRD treatment </a:t>
            </a:r>
            <a:r>
              <a:rPr kumimoji="0" lang="en-US" sz="2400" b="0" i="0" u="none" strike="noStrike" kern="1200" cap="none" spc="0" normalizeH="0" baseline="0" noProof="0" dirty="0">
                <a:ln>
                  <a:noFill/>
                </a:ln>
                <a:solidFill>
                  <a:srgbClr val="2A2A2A"/>
                </a:solidFill>
                <a:effectLst/>
                <a:uLnTx/>
                <a:uFillTx/>
                <a:latin typeface="Calibri" panose="020F0502020204030204"/>
                <a:ea typeface="+mn-ea"/>
                <a:cs typeface="+mn-cs"/>
              </a:rPr>
              <a:t>are:</a:t>
            </a: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Arial" panose="020B0604020202020204" pitchFamily="34" charset="0"/>
              <a:buChar char="•"/>
              <a:tabLst/>
              <a:defRPr/>
            </a:pPr>
            <a:r>
              <a:rPr kumimoji="0" lang="en-US" sz="2400" b="0" i="0" u="none" strike="noStrike" kern="1200" cap="none" spc="0" normalizeH="0" baseline="0" noProof="0" dirty="0">
                <a:ln>
                  <a:noFill/>
                </a:ln>
                <a:solidFill>
                  <a:srgbClr val="2A2A2A"/>
                </a:solidFill>
                <a:effectLst/>
                <a:uLnTx/>
                <a:uFillTx/>
                <a:latin typeface="Calibri" panose="020F0502020204030204"/>
                <a:ea typeface="+mn-ea"/>
                <a:cs typeface="+mn-cs"/>
              </a:rPr>
              <a:t> education &amp; family interventions;</a:t>
            </a: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Arial" panose="020B0604020202020204" pitchFamily="34" charset="0"/>
              <a:buChar char="•"/>
              <a:tabLst/>
              <a:defRPr/>
            </a:pPr>
            <a:r>
              <a:rPr kumimoji="0" lang="en-US" sz="2400" b="0" i="0" u="none" strike="noStrike" kern="1200" cap="none" spc="0" normalizeH="0" baseline="0" noProof="0" dirty="0">
                <a:ln>
                  <a:noFill/>
                </a:ln>
                <a:solidFill>
                  <a:srgbClr val="2A2A2A"/>
                </a:solidFill>
                <a:effectLst/>
                <a:uLnTx/>
                <a:uFillTx/>
                <a:latin typeface="Calibri" panose="020F0502020204030204"/>
                <a:ea typeface="+mn-ea"/>
                <a:cs typeface="+mn-cs"/>
              </a:rPr>
              <a:t> exposure/response prevention and cognitive-behavioral therapy; </a:t>
            </a: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Arial" panose="020B0604020202020204" pitchFamily="34" charset="0"/>
              <a:buChar char="•"/>
              <a:tabLst/>
              <a:defRPr/>
            </a:pPr>
            <a:r>
              <a:rPr kumimoji="0" lang="en-US" sz="2400" b="0" i="0" u="none" strike="noStrike" kern="1200" cap="none" spc="0" normalizeH="0" baseline="0" noProof="0" dirty="0">
                <a:ln>
                  <a:noFill/>
                </a:ln>
                <a:solidFill>
                  <a:srgbClr val="2A2A2A"/>
                </a:solidFill>
                <a:effectLst/>
                <a:uLnTx/>
                <a:uFillTx/>
                <a:latin typeface="Calibri" panose="020F0502020204030204"/>
                <a:ea typeface="+mn-ea"/>
                <a:cs typeface="+mn-cs"/>
              </a:rPr>
              <a:t>serotonergic antidepressant medications and neurosurgery (anterior capsulotomy or deep brain stimulation)</a:t>
            </a:r>
            <a:r>
              <a:rPr kumimoji="0" lang="en-US" sz="2400" b="0" i="0" u="none" strike="noStrike" kern="1200" cap="none" spc="0" normalizeH="0" baseline="30000" noProof="0" dirty="0">
                <a:ln>
                  <a:noFill/>
                </a:ln>
                <a:solidFill>
                  <a:srgbClr val="2A2A2A"/>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2A2A2A"/>
                </a:solidFill>
                <a:effectLst/>
                <a:uLnTx/>
                <a:uFillTx/>
                <a:latin typeface="Calibri" panose="020F0502020204030204"/>
                <a:ea typeface="+mn-ea"/>
                <a:cs typeface="+mn-cs"/>
              </a:rPr>
              <a:t>in extremely refractory cases.</a:t>
            </a: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Arial" panose="020B0604020202020204" pitchFamily="34" charset="0"/>
              <a:buChar char="•"/>
              <a:tabLst/>
              <a:defRPr/>
            </a:pPr>
            <a:endParaRPr kumimoji="1"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E48312"/>
              </a:buClr>
              <a:buSzPct val="70000"/>
              <a:buFontTx/>
              <a:buNone/>
              <a:tabLst/>
              <a:defRPr/>
            </a:pPr>
            <a:endParaRPr kumimoji="1"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881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208756" y="255180"/>
            <a:ext cx="8726488" cy="6183719"/>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ct val="20000"/>
              </a:spcBef>
              <a:spcAft>
                <a:spcPts val="0"/>
              </a:spcAft>
              <a:buClr>
                <a:srgbClr val="E48312"/>
              </a:buClr>
              <a:buSzPct val="70000"/>
              <a:buFontTx/>
              <a:buNone/>
              <a:tabLst/>
              <a:defRPr/>
            </a:pPr>
            <a:r>
              <a:rPr kumimoji="0" lang="en-US" sz="2400" b="1" i="0" u="none" strike="noStrike" kern="1200" cap="none" spc="0" normalizeH="0" baseline="0" noProof="0" dirty="0">
                <a:ln>
                  <a:noFill/>
                </a:ln>
                <a:solidFill>
                  <a:srgbClr val="000000"/>
                </a:solidFill>
                <a:effectLst/>
                <a:uLnTx/>
                <a:uFillTx/>
                <a:latin typeface="proxima_nova_rgregular"/>
                <a:ea typeface="+mn-ea"/>
                <a:cs typeface="+mn-cs"/>
              </a:rPr>
              <a:t>1. Psychoeducation</a:t>
            </a:r>
            <a:r>
              <a:rPr kumimoji="0" lang="en-US" sz="2400" b="0" i="0" u="none" strike="noStrike" kern="1200" cap="none" spc="0" normalizeH="0" baseline="0" noProof="0" dirty="0">
                <a:ln>
                  <a:noFill/>
                </a:ln>
                <a:solidFill>
                  <a:srgbClr val="000000"/>
                </a:solidFill>
                <a:effectLst/>
                <a:uLnTx/>
                <a:uFillTx/>
                <a:latin typeface="proxima_nova_rgregular"/>
                <a:ea typeface="+mn-ea"/>
                <a:cs typeface="+mn-cs"/>
              </a:rPr>
              <a:t> on nature and treatment of OCRD is essential. </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ct val="20000"/>
              </a:spcBef>
              <a:spcAft>
                <a:spcPts val="0"/>
              </a:spcAft>
              <a:buClr>
                <a:srgbClr val="E48312"/>
              </a:buClr>
              <a:buSzPct val="70000"/>
              <a:buFontTx/>
              <a:buNone/>
              <a:tabLst/>
              <a:defRPr/>
            </a:pPr>
            <a:r>
              <a:rPr kumimoji="1" lang="en-US" sz="2400" b="1" i="0" u="none" strike="noStrike" kern="1200" cap="none" spc="0" normalizeH="0" baseline="0" noProof="0" dirty="0">
                <a:ln>
                  <a:noFill/>
                </a:ln>
                <a:solidFill>
                  <a:srgbClr val="000000"/>
                </a:solidFill>
                <a:effectLst/>
                <a:uLnTx/>
                <a:uFillTx/>
                <a:latin typeface="Calibri" panose="020F0502020204030204"/>
                <a:ea typeface="+mn-ea"/>
                <a:cs typeface="+mn-cs"/>
              </a:rPr>
              <a:t>2. Exposure plus response prevention (ERP): </a:t>
            </a:r>
            <a:r>
              <a:rPr kumimoji="1" lang="en-US" sz="2400" b="0" i="0" u="none" strike="noStrike" kern="1200" cap="none" spc="0" normalizeH="0" baseline="0" noProof="0" dirty="0">
                <a:ln>
                  <a:noFill/>
                </a:ln>
                <a:solidFill>
                  <a:srgbClr val="000000"/>
                </a:solidFill>
                <a:effectLst/>
                <a:uLnTx/>
                <a:uFillTx/>
                <a:latin typeface="Calibri" panose="020F0502020204030204"/>
                <a:ea typeface="+mn-ea"/>
                <a:cs typeface="+mn-cs"/>
              </a:rPr>
              <a:t>Develop fear hierarchy, expose to phobic stimuli &amp; repress rituals/avoidance.  </a:t>
            </a: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Wingdings" panose="05000000000000000000" pitchFamily="2" charset="2"/>
              <a:buChar char="q"/>
              <a:tabLst/>
              <a:defRPr/>
            </a:pPr>
            <a:r>
              <a:rPr kumimoji="1" lang="en-US" sz="2400" b="0" i="0" u="none" strike="noStrike" kern="1200" cap="none" spc="0" normalizeH="0" baseline="0" noProof="0" dirty="0">
                <a:ln>
                  <a:noFill/>
                </a:ln>
                <a:solidFill>
                  <a:srgbClr val="000000"/>
                </a:solidFill>
                <a:effectLst/>
                <a:uLnTx/>
                <a:uFillTx/>
                <a:latin typeface="Calibri" panose="020F0502020204030204"/>
                <a:ea typeface="+mn-ea"/>
                <a:cs typeface="+mn-cs"/>
              </a:rPr>
              <a:t>E.g.,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OCRD Exposure/Fear Ladder:                                                                          [1]. Holding door (E) &amp; not washing hands (RP).                                        [2].  Moving items around in room (E); not reorganizing before leaving  house (RP).                                                                                             [3]. Complete assignment without rechecking many times.                     [4]. Arrive late to event  AND still participate.                                                 [5]. Imaginal exposures for obsessions not associated with compulsions. </a:t>
            </a: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Wingdings" panose="05000000000000000000" pitchFamily="2" charset="2"/>
              <a:buChar char="q"/>
              <a:tabLst/>
              <a:defRPr/>
            </a:pPr>
            <a:r>
              <a:rPr kumimoji="1" lang="en-US" sz="2400" b="0" i="0" u="none" strike="noStrike" kern="1200" cap="none" spc="0" normalizeH="0" baseline="0" noProof="0" dirty="0">
                <a:ln>
                  <a:noFill/>
                </a:ln>
                <a:solidFill>
                  <a:srgbClr val="000000"/>
                </a:solidFill>
                <a:effectLst/>
                <a:uLnTx/>
                <a:uFillTx/>
                <a:latin typeface="Calibri" panose="020F0502020204030204"/>
                <a:ea typeface="+mn-ea"/>
                <a:cs typeface="+mn-cs"/>
              </a:rPr>
              <a:t>Not performing the ritual exposes person to full force of distressing anxiety provoked by stimulus. Exposure results in extinction of the conditioned anxiety response.</a:t>
            </a: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Arial" pitchFamily="34" charset="0"/>
              <a:buChar char="•"/>
              <a:tabLst/>
              <a:defRPr/>
            </a:pPr>
            <a:endParaRPr kumimoji="1" lang="en-US" sz="2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E48312"/>
              </a:buClr>
              <a:buSzPct val="70000"/>
              <a:buFontTx/>
              <a:buNone/>
              <a:tabLst/>
              <a:defRPr/>
            </a:pPr>
            <a:endParaRPr kumimoji="1"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354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304800" y="304800"/>
            <a:ext cx="8726488" cy="62484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ct val="20000"/>
              </a:spcBef>
              <a:spcAft>
                <a:spcPts val="0"/>
              </a:spcAft>
              <a:buClr>
                <a:srgbClr val="E48312"/>
              </a:buClr>
              <a:buSzPct val="70000"/>
              <a:buFontTx/>
              <a:buNone/>
              <a:tabLst/>
              <a:defRPr/>
            </a:pPr>
            <a:r>
              <a:rPr kumimoji="1" lang="en-US" sz="2400" b="1" i="0" u="none" strike="noStrike" kern="1200" cap="none" spc="0" normalizeH="0" baseline="0" noProof="0" dirty="0">
                <a:ln>
                  <a:noFill/>
                </a:ln>
                <a:solidFill>
                  <a:srgbClr val="000000"/>
                </a:solidFill>
                <a:effectLst/>
                <a:uLnTx/>
                <a:uFillTx/>
                <a:latin typeface="Calibri" panose="020F0502020204030204"/>
                <a:ea typeface="+mn-ea"/>
                <a:cs typeface="+mn-cs"/>
              </a:rPr>
              <a:t>3. Cognitive Behavioral Therapy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[CBT] challenging beliefs about anticipated consequences of not engaging in compulsions with exposure and response prevention [ERP]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sym typeface="+mn-ea"/>
              </a:rPr>
              <a:t>for OCRD includes:                [1].</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Psychoeducation.                                                                                            [2]. Cognitive training. [3]. Mapping OCRD. </a:t>
            </a:r>
          </a:p>
          <a:p>
            <a:pPr marL="0" marR="0" lvl="0" indent="0" algn="l" defTabSz="457200" rtl="0" eaLnBrk="1" fontAlgn="auto" latinLnBrk="0" hangingPunct="1">
              <a:lnSpc>
                <a:spcPct val="100000"/>
              </a:lnSpc>
              <a:spcBef>
                <a:spcPct val="20000"/>
              </a:spcBef>
              <a:spcAft>
                <a:spcPts val="0"/>
              </a:spcAft>
              <a:buClr>
                <a:srgbClr val="E48312"/>
              </a:buClr>
              <a:buSzPct val="70000"/>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[4]. Exposure and response prevention (ERP).                                                      [5]. Relapse prevention and generalization training</a:t>
            </a:r>
          </a:p>
          <a:p>
            <a:pPr marL="0" marR="0" lvl="0" indent="0" algn="l" defTabSz="457200" rtl="0" eaLnBrk="1" fontAlgn="auto" latinLnBrk="0" hangingPunct="1">
              <a:lnSpc>
                <a:spcPct val="100000"/>
              </a:lnSpc>
              <a:spcBef>
                <a:spcPct val="20000"/>
              </a:spcBef>
              <a:spcAft>
                <a:spcPts val="0"/>
              </a:spcAft>
              <a:buClr>
                <a:srgbClr val="E48312"/>
              </a:buClr>
              <a:buSzPct val="70000"/>
              <a:buFontTx/>
              <a:buNone/>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ct val="20000"/>
              </a:spcBef>
              <a:spcAft>
                <a:spcPts val="0"/>
              </a:spcAft>
              <a:buClr>
                <a:srgbClr val="E48312"/>
              </a:buClr>
              <a:buSzPct val="70000"/>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4. Pharmacological Treatment: </a:t>
            </a: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First-line serotonergic antidepressants for OCRD are selective serotonin reuptake inhibitors [SSRIs] -fluoxetine, sertraline, citalopram) and </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clomipramine - </a:t>
            </a: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SRI, tricyclic antidepressant. </a:t>
            </a:r>
          </a:p>
          <a:p>
            <a:pPr marL="342900" marR="0" lvl="0" indent="-342900" algn="l" defTabSz="457200" rtl="0" eaLnBrk="1" fontAlgn="auto" latinLnBrk="0" hangingPunct="1">
              <a:lnSpc>
                <a:spcPct val="100000"/>
              </a:lnSpc>
              <a:spcBef>
                <a:spcPct val="20000"/>
              </a:spcBef>
              <a:spcAft>
                <a:spcPts val="0"/>
              </a:spcAft>
              <a:buClr>
                <a:srgbClr val="E48312"/>
              </a:buClr>
              <a:buSzPct val="70000"/>
              <a:buFont typeface="Wingdings" panose="05000000000000000000" pitchFamily="2" charset="2"/>
              <a:buChar char="q"/>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Medication often prescribed on a continuing basis; if a successfully treated patient discontinues their medication regimen, relapse is not uncommon.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A2A2A"/>
                </a:solidFill>
                <a:effectLst/>
                <a:uLnTx/>
                <a:uFillTx/>
                <a:latin typeface="proxima_nova_rgregular"/>
                <a:ea typeface="+mn-ea"/>
                <a:cs typeface="+mn-cs"/>
              </a:rPr>
              <a:t> </a:t>
            </a:r>
          </a:p>
          <a:p>
            <a:pPr marL="342900" marR="0" lvl="0" indent="-342900" algn="l" defTabSz="457200" rtl="0" eaLnBrk="1" fontAlgn="auto" latinLnBrk="0" hangingPunct="1">
              <a:lnSpc>
                <a:spcPct val="100000"/>
              </a:lnSpc>
              <a:spcBef>
                <a:spcPct val="20000"/>
              </a:spcBef>
              <a:spcAft>
                <a:spcPts val="0"/>
              </a:spcAft>
              <a:buClr>
                <a:srgbClr val="E48312"/>
              </a:buClr>
              <a:buSzPct val="70000"/>
              <a:buFontTx/>
              <a:buNone/>
              <a:tabLst/>
              <a:defRPr/>
            </a:pPr>
            <a:endParaRPr kumimoji="1"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12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Content Placeholder 2"/>
          <p:cNvSpPr>
            <a:spLocks noGrp="1" noChangeArrowheads="1"/>
          </p:cNvSpPr>
          <p:nvPr>
            <p:ph idx="1"/>
          </p:nvPr>
        </p:nvSpPr>
        <p:spPr>
          <a:xfrm>
            <a:off x="304800" y="381000"/>
            <a:ext cx="8534400" cy="5943600"/>
          </a:xfrm>
        </p:spPr>
        <p:txBody>
          <a:bodyPr rtlCol="0">
            <a:normAutofit fontScale="25000" lnSpcReduction="20000"/>
          </a:bodyPr>
          <a:lstStyle/>
          <a:p>
            <a:pPr algn="ctr" fontAlgn="auto">
              <a:lnSpc>
                <a:spcPct val="120000"/>
              </a:lnSpc>
              <a:spcAft>
                <a:spcPts val="0"/>
              </a:spcAft>
              <a:buFont typeface="Arial" pitchFamily="34" charset="0"/>
              <a:buNone/>
              <a:defRPr/>
            </a:pPr>
            <a:r>
              <a:rPr lang="en-US" sz="9600" b="1" dirty="0">
                <a:effectLst>
                  <a:outerShdw blurRad="38100" dist="38100" dir="2700000" algn="tl">
                    <a:srgbClr val="000000">
                      <a:alpha val="43137"/>
                    </a:srgbClr>
                  </a:outerShdw>
                </a:effectLst>
              </a:rPr>
              <a:t>	</a:t>
            </a:r>
            <a:r>
              <a:rPr lang="en-US" sz="11200" b="1" dirty="0">
                <a:solidFill>
                  <a:schemeClr val="tx1"/>
                </a:solidFill>
                <a:effectLst>
                  <a:outerShdw blurRad="38100" dist="38100" dir="2700000" algn="tl">
                    <a:srgbClr val="000000">
                      <a:alpha val="43137"/>
                    </a:srgbClr>
                  </a:outerShdw>
                </a:effectLst>
              </a:rPr>
              <a:t>OBSESSIVE COMPULSIVE DISORDER [OCD] AND                   OBSESSIVE  COMPULSIVE RELATED DISORDERS [OCRDS]</a:t>
            </a:r>
            <a:r>
              <a:rPr lang="en-US" sz="11200" b="1" dirty="0">
                <a:solidFill>
                  <a:schemeClr val="tx1"/>
                </a:solidFill>
              </a:rPr>
              <a:t>:  INTRODUCTION</a:t>
            </a:r>
            <a:endParaRPr lang="en-US" sz="11200" dirty="0">
              <a:solidFill>
                <a:schemeClr val="tx1"/>
              </a:solidFill>
            </a:endParaRPr>
          </a:p>
          <a:p>
            <a:pPr algn="l">
              <a:lnSpc>
                <a:spcPct val="120000"/>
              </a:lnSpc>
              <a:buFont typeface="Wingdings" panose="05000000000000000000" pitchFamily="2" charset="2"/>
              <a:buChar char="q"/>
            </a:pPr>
            <a:r>
              <a:rPr lang="en-US" sz="9600" dirty="0">
                <a:solidFill>
                  <a:schemeClr val="tx1"/>
                </a:solidFill>
              </a:rPr>
              <a:t> </a:t>
            </a:r>
            <a:r>
              <a:rPr lang="en-US" sz="9600" b="0" i="0" dirty="0">
                <a:solidFill>
                  <a:schemeClr val="tx1"/>
                </a:solidFill>
                <a:effectLst/>
              </a:rPr>
              <a:t>The concept of a </a:t>
            </a:r>
            <a:r>
              <a:rPr lang="en-US" sz="9600" dirty="0">
                <a:solidFill>
                  <a:schemeClr val="tx1"/>
                </a:solidFill>
              </a:rPr>
              <a:t>OCRD </a:t>
            </a:r>
            <a:r>
              <a:rPr lang="en-US" sz="9600" b="0" i="0" dirty="0">
                <a:solidFill>
                  <a:schemeClr val="tx1"/>
                </a:solidFill>
                <a:effectLst/>
              </a:rPr>
              <a:t>spectrum dates back to proposals by Freud, suggesting that obsessive-compulsive personality, neurosis and psychosis lie on a continuum. In DSM-5, for the first time, there is a separate chapter on these conditions, </a:t>
            </a:r>
            <a:r>
              <a:rPr lang="en-US" sz="9600" dirty="0">
                <a:solidFill>
                  <a:schemeClr val="tx1"/>
                </a:solidFill>
              </a:rPr>
              <a:t>obsessive  compulsive related disorders [OCRDS] category.</a:t>
            </a:r>
            <a:endParaRPr lang="en-US" sz="9600" b="0" i="0" dirty="0">
              <a:solidFill>
                <a:schemeClr val="tx1"/>
              </a:solidFill>
              <a:effectLst/>
            </a:endParaRPr>
          </a:p>
          <a:p>
            <a:pPr>
              <a:lnSpc>
                <a:spcPct val="120000"/>
              </a:lnSpc>
              <a:spcAft>
                <a:spcPts val="0"/>
              </a:spcAft>
              <a:buFont typeface="Wingdings" panose="05000000000000000000" pitchFamily="2" charset="2"/>
              <a:buChar char="q"/>
              <a:defRPr/>
            </a:pPr>
            <a:r>
              <a:rPr lang="en-US" sz="9600" dirty="0">
                <a:solidFill>
                  <a:schemeClr val="tx1"/>
                </a:solidFill>
              </a:rPr>
              <a:t>OCD, one of the anxiety disorders in DSM-IV,</a:t>
            </a:r>
            <a:r>
              <a:rPr lang="en-US" sz="9600" dirty="0">
                <a:solidFill>
                  <a:schemeClr val="tx1"/>
                </a:solidFill>
                <a:effectLst>
                  <a:outerShdw blurRad="38100" dist="38100" dir="2700000" algn="tl">
                    <a:srgbClr val="000000">
                      <a:alpha val="43137"/>
                    </a:srgbClr>
                  </a:outerShdw>
                </a:effectLst>
              </a:rPr>
              <a:t> no longer classified as an anxiety disorder in DSM-5</a:t>
            </a:r>
            <a:r>
              <a:rPr lang="en-US" sz="9600" dirty="0">
                <a:solidFill>
                  <a:schemeClr val="tx1"/>
                </a:solidFill>
              </a:rPr>
              <a:t>.  OCD  [1], is now classified in the OCRDS category with body  dysmorphic disorder [2], hoarding disorder [3], trichotillomania [4], excoriation/skin picking disorder [5], Substance/ Medication-Induced OCRD [6], OCRD due to another medical condition [7], other specified [8] and specified OCRD [9</a:t>
            </a:r>
            <a:r>
              <a:rPr lang="en-US" sz="9600">
                <a:solidFill>
                  <a:schemeClr val="tx1"/>
                </a:solidFill>
              </a:rPr>
              <a:t>]. </a:t>
            </a:r>
            <a:endParaRPr lang="en-US" sz="9600" dirty="0">
              <a:solidFill>
                <a:schemeClr val="tx1"/>
              </a:solidFill>
            </a:endParaRPr>
          </a:p>
          <a:p>
            <a:pPr marL="0" marR="0" lvl="0" indent="0" algn="l" defTabSz="914400" rtl="0" eaLnBrk="1" fontAlgn="base" latinLnBrk="0" hangingPunct="1">
              <a:lnSpc>
                <a:spcPct val="80000"/>
              </a:lnSpc>
              <a:spcBef>
                <a:spcPct val="0"/>
              </a:spcBef>
              <a:spcAft>
                <a:spcPct val="0"/>
              </a:spcAft>
              <a:buClrTx/>
              <a:buSzTx/>
              <a:buFontTx/>
              <a:buNone/>
              <a:tabLst/>
              <a:defRPr/>
            </a:pPr>
            <a:r>
              <a:rPr lang="en-US" sz="9600" dirty="0"/>
              <a:t> </a:t>
            </a:r>
            <a:endParaRPr lang="en-US" sz="9600" i="1" dirty="0"/>
          </a:p>
          <a:p>
            <a:pPr fontAlgn="auto">
              <a:lnSpc>
                <a:spcPct val="120000"/>
              </a:lnSpc>
              <a:spcAft>
                <a:spcPts val="0"/>
              </a:spcAft>
              <a:buNone/>
              <a:defRPr/>
            </a:pPr>
            <a:endParaRPr lang="en-US" sz="11200" dirty="0"/>
          </a:p>
          <a:p>
            <a:pPr fontAlgn="auto">
              <a:spcAft>
                <a:spcPts val="0"/>
              </a:spcAft>
              <a:defRPr/>
            </a:pPr>
            <a:endParaRPr lang="en-US" dirty="0"/>
          </a:p>
          <a:p>
            <a:pPr fontAlgn="auto">
              <a:spcAft>
                <a:spcPts val="0"/>
              </a:spcAft>
              <a:buFont typeface="Arial" pitchFamily="34" charset="0"/>
              <a:buNone/>
              <a:defRPr/>
            </a:pPr>
            <a:br>
              <a:rPr lang="en-US" dirty="0"/>
            </a:br>
            <a:br>
              <a:rPr lang="en-US" dirty="0"/>
            </a:br>
            <a:br>
              <a:rPr lang="en-US" sz="2800" dirty="0"/>
            </a:br>
            <a:br>
              <a:rPr lang="en-US" sz="2800" dirty="0"/>
            </a:br>
            <a:br>
              <a:rPr lang="en-US" sz="2800" dirty="0"/>
            </a:b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Content Placeholder 2"/>
          <p:cNvSpPr>
            <a:spLocks noGrp="1" noChangeArrowheads="1"/>
          </p:cNvSpPr>
          <p:nvPr>
            <p:ph idx="1"/>
          </p:nvPr>
        </p:nvSpPr>
        <p:spPr>
          <a:xfrm>
            <a:off x="228600" y="228600"/>
            <a:ext cx="8763000" cy="6629400"/>
          </a:xfrm>
        </p:spPr>
        <p:txBody>
          <a:bodyPr rtlCol="0">
            <a:normAutofit/>
          </a:bodyPr>
          <a:lstStyle/>
          <a:p>
            <a:pPr fontAlgn="auto">
              <a:spcAft>
                <a:spcPts val="0"/>
              </a:spcAft>
              <a:buNone/>
              <a:defRPr/>
            </a:pPr>
            <a:endParaRPr lang="en-US" sz="4400" dirty="0"/>
          </a:p>
          <a:p>
            <a:pPr fontAlgn="auto">
              <a:spcAft>
                <a:spcPts val="0"/>
              </a:spcAft>
              <a:defRPr/>
            </a:pPr>
            <a:endParaRPr lang="en-US" dirty="0"/>
          </a:p>
          <a:p>
            <a:pPr fontAlgn="auto">
              <a:spcAft>
                <a:spcPts val="0"/>
              </a:spcAft>
              <a:buFont typeface="Arial" pitchFamily="34" charset="0"/>
              <a:buNone/>
              <a:defRPr/>
            </a:pPr>
            <a:br>
              <a:rPr lang="en-US" dirty="0"/>
            </a:br>
            <a:br>
              <a:rPr lang="en-US" dirty="0"/>
            </a:br>
            <a:br>
              <a:rPr lang="en-US" sz="2800" dirty="0"/>
            </a:br>
            <a:br>
              <a:rPr lang="en-US" sz="2800" dirty="0"/>
            </a:br>
            <a:br>
              <a:rPr lang="en-US" sz="2800" dirty="0"/>
            </a:br>
            <a:endParaRPr lang="en-US" sz="2800" dirty="0"/>
          </a:p>
        </p:txBody>
      </p:sp>
      <p:pic>
        <p:nvPicPr>
          <p:cNvPr id="3" name="Picture 2" descr="C:\Users\Soni\Downloads\OC+&amp;+Related+Disorders+(DSM+5)_.jpg"/>
          <p:cNvPicPr>
            <a:picLocks noChangeAspect="1" noChangeArrowheads="1"/>
          </p:cNvPicPr>
          <p:nvPr/>
        </p:nvPicPr>
        <p:blipFill>
          <a:blip r:embed="rId2">
            <a:lum bright="-30000" contrast="40000"/>
            <a:extLst>
              <a:ext uri="{BEBA8EAE-BF5A-486C-A8C5-ECC9F3942E4B}">
                <a14:imgProps xmlns:a14="http://schemas.microsoft.com/office/drawing/2010/main">
                  <a14:imgLayer r:embed="rId3">
                    <a14:imgEffect>
                      <a14:colorTemperature colorTemp="11200"/>
                    </a14:imgEffect>
                    <a14:imgEffect>
                      <a14:saturation sat="0"/>
                    </a14:imgEffect>
                  </a14:imgLayer>
                </a14:imgProps>
              </a:ext>
            </a:extLst>
          </a:blip>
          <a:srcRect l="2969" r="13907" b="10938"/>
          <a:stretch>
            <a:fillRect/>
          </a:stretch>
        </p:blipFill>
        <p:spPr bwMode="auto">
          <a:xfrm>
            <a:off x="419100" y="228600"/>
            <a:ext cx="8115300" cy="594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60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Content Placeholder 2"/>
          <p:cNvSpPr>
            <a:spLocks noGrp="1" noChangeArrowheads="1"/>
          </p:cNvSpPr>
          <p:nvPr>
            <p:ph idx="1"/>
          </p:nvPr>
        </p:nvSpPr>
        <p:spPr>
          <a:xfrm>
            <a:off x="304800" y="381000"/>
            <a:ext cx="8534400" cy="5943600"/>
          </a:xfrm>
        </p:spPr>
        <p:txBody>
          <a:bodyPr rtlCol="0">
            <a:normAutofit fontScale="25000" lnSpcReduction="20000"/>
          </a:bodyPr>
          <a:lstStyle/>
          <a:p>
            <a:pPr marL="0" indent="0">
              <a:lnSpc>
                <a:spcPct val="120000"/>
              </a:lnSpc>
              <a:spcAft>
                <a:spcPts val="0"/>
              </a:spcAft>
              <a:buNone/>
              <a:defRPr/>
            </a:pPr>
            <a:r>
              <a:rPr lang="en-US" sz="9600" b="1" dirty="0">
                <a:solidFill>
                  <a:schemeClr val="tx1"/>
                </a:solidFill>
                <a:effectLst>
                  <a:outerShdw blurRad="38100" dist="38100" dir="2700000" algn="tl">
                    <a:srgbClr val="000000">
                      <a:alpha val="43137"/>
                    </a:srgbClr>
                  </a:outerShdw>
                </a:effectLst>
                <a:sym typeface="+mn-ea"/>
              </a:rPr>
              <a:t>OCRDS SIMILARITY</a:t>
            </a:r>
            <a:endParaRPr kumimoji="0" lang="en-US" sz="9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ea typeface="Times New Roman" pitchFamily="18" charset="0"/>
              <a:cs typeface="Arial" charset="0"/>
              <a:sym typeface="+mn-ea"/>
            </a:endParaRPr>
          </a:p>
          <a:p>
            <a:pPr>
              <a:lnSpc>
                <a:spcPct val="120000"/>
              </a:lnSpc>
              <a:spcAft>
                <a:spcPts val="0"/>
              </a:spcAft>
              <a:buFont typeface="Wingdings" panose="05000000000000000000" pitchFamily="2" charset="2"/>
              <a:buChar char="q"/>
              <a:defRPr/>
            </a:pPr>
            <a:r>
              <a:rPr kumimoji="0" lang="en-US" sz="9600" b="0" i="0" u="none" strike="noStrike" kern="1200" cap="none" spc="0" normalizeH="0" baseline="0" noProof="0" dirty="0">
                <a:ln>
                  <a:noFill/>
                </a:ln>
                <a:solidFill>
                  <a:schemeClr val="tx1"/>
                </a:solidFill>
                <a:effectLst/>
                <a:uLnTx/>
                <a:uFillTx/>
                <a:ea typeface="Times New Roman" pitchFamily="18" charset="0"/>
                <a:cs typeface="Arial" charset="0"/>
                <a:sym typeface="+mn-ea"/>
              </a:rPr>
              <a:t>OCRDs are </a:t>
            </a:r>
            <a:r>
              <a:rPr lang="en-US" sz="9600" dirty="0">
                <a:solidFill>
                  <a:schemeClr val="tx1"/>
                </a:solidFill>
              </a:rPr>
              <a:t>linked together by  core symptoms, phenomenological and neurobiological similarity to OCD including:</a:t>
            </a:r>
            <a:endParaRPr kumimoji="0" lang="en-US" sz="9600" b="0" i="0" u="none" strike="noStrike" kern="1200" cap="none" spc="0" normalizeH="0" baseline="0" noProof="0" dirty="0">
              <a:ln>
                <a:noFill/>
              </a:ln>
              <a:solidFill>
                <a:schemeClr val="tx1"/>
              </a:solidFill>
              <a:effectLst/>
              <a:uLnTx/>
              <a:uFillTx/>
              <a:ea typeface="Times New Roman" pitchFamily="18" charset="0"/>
              <a:cs typeface="Arial" charset="0"/>
              <a:sym typeface="+mn-ea"/>
            </a:endParaRPr>
          </a:p>
          <a:p>
            <a:pPr>
              <a:lnSpc>
                <a:spcPct val="120000"/>
              </a:lnSpc>
              <a:spcAft>
                <a:spcPts val="0"/>
              </a:spcAft>
              <a:buFont typeface="Arial" panose="020B0604020202020204" pitchFamily="34" charset="0"/>
              <a:buChar char="•"/>
              <a:defRPr/>
            </a:pPr>
            <a:r>
              <a:rPr lang="en-US" sz="9600" dirty="0">
                <a:solidFill>
                  <a:schemeClr val="tx1"/>
                </a:solidFill>
                <a:ea typeface="Times New Roman" pitchFamily="18" charset="0"/>
                <a:cs typeface="Arial" charset="0"/>
                <a:sym typeface="+mn-ea"/>
              </a:rPr>
              <a:t> </a:t>
            </a:r>
            <a:r>
              <a:rPr kumimoji="0" lang="en-US" sz="9600" b="0" i="0" u="none" strike="noStrike" kern="1200" cap="none" spc="0" normalizeH="0" baseline="0" noProof="0" dirty="0">
                <a:ln>
                  <a:noFill/>
                </a:ln>
                <a:solidFill>
                  <a:schemeClr val="tx1"/>
                </a:solidFill>
                <a:effectLst/>
                <a:uLnTx/>
                <a:uFillTx/>
                <a:ea typeface="Times New Roman" pitchFamily="18" charset="0"/>
                <a:cs typeface="Arial" charset="0"/>
                <a:sym typeface="+mn-ea"/>
              </a:rPr>
              <a:t>{a}. Core symptoms similarity: all share 'anxiety/fear' coupled with 'worry' clinical feature -characterized by </a:t>
            </a:r>
            <a:r>
              <a:rPr kumimoji="0" lang="en-US" sz="9600" b="1" i="0" u="none" strike="noStrike" kern="1200" cap="none" spc="0" normalizeH="0" baseline="0" noProof="0" dirty="0">
                <a:ln>
                  <a:noFill/>
                </a:ln>
                <a:solidFill>
                  <a:schemeClr val="tx1"/>
                </a:solidFill>
                <a:effectLst/>
                <a:uLnTx/>
                <a:uFillTx/>
                <a:ea typeface="Times New Roman" pitchFamily="18" charset="0"/>
                <a:cs typeface="Arial" charset="0"/>
                <a:sym typeface="+mn-ea"/>
              </a:rPr>
              <a:t>obsessions</a:t>
            </a:r>
            <a:r>
              <a:rPr kumimoji="0" lang="en-US" sz="9600" b="0" i="0" u="none" strike="noStrike" kern="1200" cap="none" spc="0" normalizeH="0" baseline="0" noProof="0" dirty="0">
                <a:ln>
                  <a:noFill/>
                </a:ln>
                <a:solidFill>
                  <a:schemeClr val="tx1"/>
                </a:solidFill>
                <a:effectLst/>
                <a:uLnTx/>
                <a:uFillTx/>
                <a:ea typeface="Times New Roman" pitchFamily="18" charset="0"/>
                <a:cs typeface="Arial" charset="0"/>
                <a:sym typeface="+mn-ea"/>
              </a:rPr>
              <a:t> &amp; </a:t>
            </a:r>
            <a:r>
              <a:rPr kumimoji="0" lang="en-US" sz="9600" b="1" i="0" u="none" strike="noStrike" kern="1200" cap="none" spc="0" normalizeH="0" baseline="0" noProof="0" dirty="0">
                <a:ln>
                  <a:noFill/>
                </a:ln>
                <a:solidFill>
                  <a:schemeClr val="tx1"/>
                </a:solidFill>
                <a:effectLst/>
                <a:uLnTx/>
                <a:uFillTx/>
                <a:ea typeface="Times New Roman" pitchFamily="18" charset="0"/>
                <a:cs typeface="Arial" charset="0"/>
                <a:sym typeface="+mn-ea"/>
              </a:rPr>
              <a:t>compulsions</a:t>
            </a:r>
            <a:r>
              <a:rPr lang="en-US" sz="9600" dirty="0">
                <a:solidFill>
                  <a:schemeClr val="tx1"/>
                </a:solidFill>
                <a:ea typeface="Times New Roman" pitchFamily="18" charset="0"/>
                <a:cs typeface="Arial" charset="0"/>
                <a:sym typeface="+mn-ea"/>
              </a:rPr>
              <a:t>.</a:t>
            </a:r>
            <a:r>
              <a:rPr kumimoji="0" lang="en-US" sz="9600" b="1" i="0" u="none" strike="noStrike" kern="1200" cap="none" spc="0" normalizeH="0" baseline="0" noProof="0" dirty="0">
                <a:ln>
                  <a:noFill/>
                </a:ln>
                <a:solidFill>
                  <a:schemeClr val="tx1"/>
                </a:solidFill>
                <a:effectLst/>
                <a:uLnTx/>
                <a:uFillTx/>
                <a:ea typeface="Times New Roman" pitchFamily="18" charset="0"/>
                <a:cs typeface="Arial" charset="0"/>
                <a:sym typeface="+mn-ea"/>
              </a:rPr>
              <a:t> </a:t>
            </a:r>
          </a:p>
          <a:p>
            <a:pPr>
              <a:lnSpc>
                <a:spcPct val="120000"/>
              </a:lnSpc>
              <a:spcAft>
                <a:spcPts val="0"/>
              </a:spcAft>
              <a:buFont typeface="Arial" panose="020B0604020202020204" pitchFamily="34" charset="0"/>
              <a:buChar char="•"/>
              <a:defRPr/>
            </a:pPr>
            <a:r>
              <a:rPr kumimoji="0" lang="en-US" sz="9600" b="0" i="0" u="none" strike="noStrike" kern="1200" cap="none" spc="0" normalizeH="0" baseline="0" noProof="0" dirty="0">
                <a:ln>
                  <a:noFill/>
                </a:ln>
                <a:solidFill>
                  <a:schemeClr val="tx1"/>
                </a:solidFill>
                <a:effectLst/>
                <a:uLnTx/>
                <a:uFillTx/>
                <a:ea typeface="Times New Roman" pitchFamily="18" charset="0"/>
                <a:cs typeface="Arial" charset="0"/>
                <a:sym typeface="+mn-ea"/>
              </a:rPr>
              <a:t>{b}. high comorbidity and {c}. sharing treatment response, familial/genetic factors, neurotransmitters &amp; neurocircuitry aspects. </a:t>
            </a:r>
          </a:p>
          <a:p>
            <a:pPr algn="l">
              <a:lnSpc>
                <a:spcPct val="120000"/>
              </a:lnSpc>
              <a:buFont typeface="Wingdings" panose="05000000000000000000" pitchFamily="2" charset="2"/>
              <a:buChar char="q"/>
            </a:pPr>
            <a:r>
              <a:rPr kumimoji="0" lang="en-US" sz="9600" b="0" i="0" u="none" strike="noStrike" kern="1200" cap="none" spc="0" normalizeH="0" baseline="0" noProof="0" dirty="0">
                <a:ln>
                  <a:noFill/>
                </a:ln>
                <a:solidFill>
                  <a:schemeClr val="tx1"/>
                </a:solidFill>
                <a:effectLst/>
                <a:uLnTx/>
                <a:uFillTx/>
                <a:ea typeface="Times New Roman" pitchFamily="18" charset="0"/>
                <a:cs typeface="Arial" charset="0"/>
                <a:sym typeface="+mn-ea"/>
              </a:rPr>
              <a:t>Even though anxiety remains a key feature in OCRDs, findings on role played by the amygdala; its links to 'fear circuits’ as well as other structural and functional abnormalities of cortico-striatal pathways, in OCRDs show a neurobiological basis of the OCRDs manifestations</a:t>
            </a:r>
            <a:r>
              <a:rPr lang="en-US" sz="9600" dirty="0">
                <a:sym typeface="+mn-ea"/>
              </a:rPr>
              <a:t>.</a:t>
            </a:r>
            <a:r>
              <a:rPr lang="en-US" sz="9600" b="0" i="0" dirty="0">
                <a:solidFill>
                  <a:srgbClr val="222222"/>
                </a:solidFill>
                <a:effectLst/>
              </a:rPr>
              <a:t> Anxiety disorders and OCRDs have distinct psychobiological underpinnings and require different treatment strategies.</a:t>
            </a:r>
          </a:p>
          <a:p>
            <a:pPr>
              <a:lnSpc>
                <a:spcPct val="120000"/>
              </a:lnSpc>
              <a:spcAft>
                <a:spcPts val="0"/>
              </a:spcAft>
              <a:buFont typeface="Arial" panose="020B0604020202020204" pitchFamily="34" charset="0"/>
              <a:buChar char="•"/>
              <a:defRPr/>
            </a:pPr>
            <a:endParaRPr lang="en-US" sz="9600" dirty="0">
              <a:sym typeface="+mn-ea"/>
            </a:endParaRPr>
          </a:p>
          <a:p>
            <a:pPr>
              <a:lnSpc>
                <a:spcPct val="120000"/>
              </a:lnSpc>
              <a:spcAft>
                <a:spcPts val="0"/>
              </a:spcAft>
              <a:buFont typeface="Arial" panose="020B0604020202020204" pitchFamily="34" charset="0"/>
              <a:buChar char="•"/>
              <a:defRPr/>
            </a:pPr>
            <a:endParaRPr kumimoji="0" lang="en-US" sz="8000" b="0" i="0" u="none" strike="noStrike" kern="1200" cap="none" spc="0" normalizeH="0" baseline="0" noProof="0" dirty="0">
              <a:ln>
                <a:noFill/>
              </a:ln>
              <a:solidFill>
                <a:schemeClr val="tx1"/>
              </a:solidFill>
              <a:effectLst/>
              <a:uLnTx/>
              <a:uFillTx/>
              <a:ea typeface="Times New Roman" pitchFamily="18" charset="0"/>
              <a:cs typeface="Arial" charset="0"/>
              <a:sym typeface="+mn-ea"/>
            </a:endParaRPr>
          </a:p>
          <a:p>
            <a:pPr>
              <a:lnSpc>
                <a:spcPct val="120000"/>
              </a:lnSpc>
              <a:spcAft>
                <a:spcPts val="0"/>
              </a:spcAft>
              <a:buFont typeface="Arial" panose="020B0604020202020204" pitchFamily="34" charset="0"/>
              <a:buChar char="•"/>
              <a:defRPr/>
            </a:pPr>
            <a:endParaRPr kumimoji="0" lang="en-US" sz="8000" b="0" i="0" u="none" strike="noStrike" kern="1200" cap="none" spc="0" normalizeH="0" baseline="0" noProof="0" dirty="0">
              <a:ln>
                <a:noFill/>
              </a:ln>
              <a:solidFill>
                <a:schemeClr val="tx1"/>
              </a:solidFill>
              <a:effectLst/>
              <a:uLnTx/>
              <a:uFillTx/>
              <a:ea typeface="Times New Roman" pitchFamily="18" charset="0"/>
              <a:cs typeface="Arial" charset="0"/>
            </a:endParaRPr>
          </a:p>
          <a:p>
            <a:pPr fontAlgn="auto">
              <a:lnSpc>
                <a:spcPct val="120000"/>
              </a:lnSpc>
              <a:spcAft>
                <a:spcPts val="0"/>
              </a:spcAft>
              <a:buNone/>
              <a:defRPr/>
            </a:pPr>
            <a:endParaRPr lang="en-US" sz="11200" dirty="0"/>
          </a:p>
          <a:p>
            <a:pPr fontAlgn="auto">
              <a:spcAft>
                <a:spcPts val="0"/>
              </a:spcAft>
              <a:defRPr/>
            </a:pPr>
            <a:endParaRPr lang="en-US" dirty="0"/>
          </a:p>
          <a:p>
            <a:pPr fontAlgn="auto">
              <a:spcAft>
                <a:spcPts val="0"/>
              </a:spcAft>
              <a:buFont typeface="Arial" pitchFamily="34" charset="0"/>
              <a:buNone/>
              <a:defRPr/>
            </a:pPr>
            <a:br>
              <a:rPr lang="en-US" dirty="0"/>
            </a:br>
            <a:br>
              <a:rPr lang="en-US" dirty="0"/>
            </a:br>
            <a:br>
              <a:rPr lang="en-US" sz="2800" dirty="0"/>
            </a:br>
            <a:br>
              <a:rPr lang="en-US" sz="2800" dirty="0"/>
            </a:br>
            <a:br>
              <a:rPr lang="en-US" sz="2800" dirty="0"/>
            </a:br>
            <a:endParaRPr lang="en-US" sz="2800" dirty="0"/>
          </a:p>
        </p:txBody>
      </p:sp>
    </p:spTree>
    <p:extLst>
      <p:ext uri="{BB962C8B-B14F-4D97-AF65-F5344CB8AC3E}">
        <p14:creationId xmlns:p14="http://schemas.microsoft.com/office/powerpoint/2010/main" val="1553716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Content Placeholder 2"/>
          <p:cNvSpPr>
            <a:spLocks noGrp="1" noChangeArrowheads="1"/>
          </p:cNvSpPr>
          <p:nvPr>
            <p:ph idx="1"/>
          </p:nvPr>
        </p:nvSpPr>
        <p:spPr>
          <a:xfrm>
            <a:off x="304800" y="381000"/>
            <a:ext cx="8534400" cy="5943600"/>
          </a:xfrm>
        </p:spPr>
        <p:txBody>
          <a:bodyPr rtlCol="0">
            <a:normAutofit fontScale="25000" lnSpcReduction="20000"/>
          </a:bodyPr>
          <a:lstStyle/>
          <a:p>
            <a:pPr marL="0" indent="0">
              <a:lnSpc>
                <a:spcPct val="120000"/>
              </a:lnSpc>
              <a:spcAft>
                <a:spcPts val="0"/>
              </a:spcAft>
              <a:buNone/>
              <a:defRPr/>
            </a:pPr>
            <a:r>
              <a:rPr lang="en-US" sz="8000" b="1" dirty="0">
                <a:solidFill>
                  <a:schemeClr val="tx1"/>
                </a:solidFill>
                <a:effectLst>
                  <a:outerShdw blurRad="38100" dist="38100" dir="2700000" algn="tl">
                    <a:srgbClr val="000000">
                      <a:alpha val="43137"/>
                    </a:srgbClr>
                  </a:outerShdw>
                </a:effectLst>
                <a:sym typeface="+mn-ea"/>
              </a:rPr>
              <a:t>OCRDS DIFFERENCES: </a:t>
            </a:r>
            <a:r>
              <a:rPr lang="en-US" sz="8000" dirty="0">
                <a:solidFill>
                  <a:schemeClr val="tx1"/>
                </a:solidFill>
                <a:sym typeface="+mn-ea"/>
              </a:rPr>
              <a:t>Despite their similarity, each OCRD has its own unique features and differences such as:</a:t>
            </a:r>
          </a:p>
          <a:p>
            <a:pPr lvl="0" eaLnBrk="1" hangingPunct="1">
              <a:lnSpc>
                <a:spcPct val="120000"/>
              </a:lnSpc>
              <a:buFont typeface="Wingdings" panose="05000000000000000000" pitchFamily="2" charset="2"/>
              <a:buChar char="q"/>
            </a:pPr>
            <a:r>
              <a:rPr lang="en-US" sz="8000" b="1" dirty="0">
                <a:solidFill>
                  <a:schemeClr val="tx1"/>
                </a:solidFill>
                <a:sym typeface="+mn-ea"/>
              </a:rPr>
              <a:t>Insight</a:t>
            </a:r>
            <a:r>
              <a:rPr lang="en-US" sz="8000" dirty="0">
                <a:solidFill>
                  <a:schemeClr val="tx1"/>
                </a:solidFill>
                <a:sym typeface="+mn-ea"/>
              </a:rPr>
              <a:t> - person's insight into the magnitude and nature of their problems. Persons with </a:t>
            </a:r>
            <a:r>
              <a:rPr lang="en-US" sz="8000" dirty="0">
                <a:solidFill>
                  <a:schemeClr val="tx1"/>
                </a:solidFill>
              </a:rPr>
              <a:t>body  dysmorphic</a:t>
            </a:r>
            <a:r>
              <a:rPr lang="en-US" sz="8000" dirty="0">
                <a:solidFill>
                  <a:schemeClr val="tx1"/>
                </a:solidFill>
                <a:sym typeface="+mn-ea"/>
              </a:rPr>
              <a:t> and hoarding disorders tend to have poorer insight and  poor motivation for treatment.</a:t>
            </a:r>
          </a:p>
          <a:p>
            <a:pPr lvl="0" eaLnBrk="1" hangingPunct="1">
              <a:lnSpc>
                <a:spcPct val="120000"/>
              </a:lnSpc>
              <a:buFont typeface="Wingdings" panose="05000000000000000000" pitchFamily="2" charset="2"/>
              <a:buChar char="q"/>
            </a:pPr>
            <a:r>
              <a:rPr lang="en-US" sz="8000" b="1" dirty="0">
                <a:solidFill>
                  <a:schemeClr val="tx1"/>
                </a:solidFill>
                <a:sym typeface="+mn-ea"/>
              </a:rPr>
              <a:t>Dysfunctional beliefs</a:t>
            </a:r>
            <a:r>
              <a:rPr lang="en-US" sz="8000" dirty="0">
                <a:solidFill>
                  <a:schemeClr val="tx1"/>
                </a:solidFill>
                <a:sym typeface="+mn-ea"/>
              </a:rPr>
              <a:t> types differ among the various OCRDs:</a:t>
            </a:r>
          </a:p>
          <a:p>
            <a:pPr lvl="0" eaLnBrk="1" hangingPunct="1">
              <a:lnSpc>
                <a:spcPct val="120000"/>
              </a:lnSpc>
              <a:buFont typeface="Arial" panose="020B0604020202020204" pitchFamily="34" charset="0"/>
              <a:buChar char="•"/>
            </a:pPr>
            <a:r>
              <a:rPr lang="en-US" sz="8000" dirty="0">
                <a:solidFill>
                  <a:schemeClr val="tx1"/>
                </a:solidFill>
                <a:sym typeface="+mn-ea"/>
              </a:rPr>
              <a:t>OCD characterized by irrational beliefs - it is irrational to believe you will get sick every time you touch a doorknob, unless you immediately wash your hands.</a:t>
            </a:r>
          </a:p>
          <a:p>
            <a:pPr lvl="0" eaLnBrk="1" hangingPunct="1">
              <a:lnSpc>
                <a:spcPct val="120000"/>
              </a:lnSpc>
              <a:buFont typeface="Arial" panose="020B0604020202020204" pitchFamily="34" charset="0"/>
              <a:buChar char="•"/>
            </a:pPr>
            <a:r>
              <a:rPr lang="en-US" sz="8000" dirty="0">
                <a:solidFill>
                  <a:schemeClr val="tx1"/>
                </a:solidFill>
                <a:sym typeface="+mn-ea"/>
              </a:rPr>
              <a:t>In contrast, hoarding and </a:t>
            </a:r>
            <a:r>
              <a:rPr lang="en-US" sz="8000" dirty="0">
                <a:solidFill>
                  <a:schemeClr val="tx1"/>
                </a:solidFill>
              </a:rPr>
              <a:t>body  dysmorphic</a:t>
            </a:r>
            <a:r>
              <a:rPr lang="en-US" sz="8000" dirty="0">
                <a:solidFill>
                  <a:schemeClr val="tx1"/>
                </a:solidFill>
                <a:sym typeface="+mn-ea"/>
              </a:rPr>
              <a:t> disorders characterized by distorted beliefs. Unlike irrational beliefs that cannot be factually supported, distorted beliefs often have a rational basis even though in grossly distorted form.                      E.g.,  consider </a:t>
            </a:r>
            <a:r>
              <a:rPr lang="en-US" sz="8000" dirty="0">
                <a:solidFill>
                  <a:schemeClr val="tx1"/>
                </a:solidFill>
              </a:rPr>
              <a:t>body  dysmorphic</a:t>
            </a:r>
            <a:r>
              <a:rPr lang="en-US" sz="8000" dirty="0">
                <a:solidFill>
                  <a:schemeClr val="tx1"/>
                </a:solidFill>
                <a:sym typeface="+mn-ea"/>
              </a:rPr>
              <a:t> disorder - it is perfectly sensible and rational to believe one's personal appearance is important. However, it is a distortion of that belief if one believes their entire value and worth is determined by some small flaw or defect. Hoarding disorder provides another example of distorted beliefs- it is fine to value being thrifty &amp; avoiding waste. However, it is a distortion of that value to believe everything has equal value and nothing should ever be discarded</a:t>
            </a:r>
            <a:r>
              <a:rPr lang="en-US" sz="8000" dirty="0">
                <a:sym typeface="+mn-ea"/>
              </a:rPr>
              <a:t>.</a:t>
            </a:r>
          </a:p>
          <a:p>
            <a:pPr>
              <a:lnSpc>
                <a:spcPct val="120000"/>
              </a:lnSpc>
              <a:spcAft>
                <a:spcPts val="0"/>
              </a:spcAft>
              <a:buFont typeface="Arial" panose="020B0604020202020204" pitchFamily="34" charset="0"/>
              <a:buChar char="•"/>
              <a:defRPr/>
            </a:pPr>
            <a:endParaRPr kumimoji="0" lang="en-US" sz="8000" b="0" i="0" u="none" strike="noStrike" kern="1200" cap="none" spc="0" normalizeH="0" baseline="0" noProof="0" dirty="0">
              <a:ln>
                <a:noFill/>
              </a:ln>
              <a:solidFill>
                <a:schemeClr val="tx1"/>
              </a:solidFill>
              <a:effectLst/>
              <a:uLnTx/>
              <a:uFillTx/>
              <a:ea typeface="Times New Roman" pitchFamily="18" charset="0"/>
              <a:cs typeface="Arial" charset="0"/>
              <a:sym typeface="+mn-ea"/>
            </a:endParaRPr>
          </a:p>
          <a:p>
            <a:pPr>
              <a:lnSpc>
                <a:spcPct val="120000"/>
              </a:lnSpc>
              <a:spcAft>
                <a:spcPts val="0"/>
              </a:spcAft>
              <a:buFont typeface="Arial" panose="020B0604020202020204" pitchFamily="34" charset="0"/>
              <a:buChar char="•"/>
              <a:defRPr/>
            </a:pPr>
            <a:endParaRPr kumimoji="0" lang="en-US" sz="8000" b="0" i="0" u="none" strike="noStrike" kern="1200" cap="none" spc="0" normalizeH="0" baseline="0" noProof="0" dirty="0">
              <a:ln>
                <a:noFill/>
              </a:ln>
              <a:solidFill>
                <a:schemeClr val="tx1"/>
              </a:solidFill>
              <a:effectLst/>
              <a:uLnTx/>
              <a:uFillTx/>
              <a:ea typeface="Times New Roman" pitchFamily="18" charset="0"/>
              <a:cs typeface="Arial" charset="0"/>
            </a:endParaRPr>
          </a:p>
          <a:p>
            <a:pPr fontAlgn="auto">
              <a:lnSpc>
                <a:spcPct val="120000"/>
              </a:lnSpc>
              <a:spcAft>
                <a:spcPts val="0"/>
              </a:spcAft>
              <a:buNone/>
              <a:defRPr/>
            </a:pPr>
            <a:endParaRPr lang="en-US" sz="11200" dirty="0"/>
          </a:p>
          <a:p>
            <a:pPr fontAlgn="auto">
              <a:spcAft>
                <a:spcPts val="0"/>
              </a:spcAft>
              <a:defRPr/>
            </a:pPr>
            <a:endParaRPr lang="en-US" dirty="0"/>
          </a:p>
          <a:p>
            <a:pPr fontAlgn="auto">
              <a:spcAft>
                <a:spcPts val="0"/>
              </a:spcAft>
              <a:buFont typeface="Arial" pitchFamily="34" charset="0"/>
              <a:buNone/>
              <a:defRPr/>
            </a:pPr>
            <a:br>
              <a:rPr lang="en-US" dirty="0"/>
            </a:br>
            <a:br>
              <a:rPr lang="en-US" dirty="0"/>
            </a:br>
            <a:br>
              <a:rPr lang="en-US" sz="2800" dirty="0"/>
            </a:br>
            <a:br>
              <a:rPr lang="en-US" sz="2800" dirty="0"/>
            </a:br>
            <a:br>
              <a:rPr lang="en-US" sz="2800" dirty="0"/>
            </a:br>
            <a:endParaRPr lang="en-US" sz="2800" dirty="0"/>
          </a:p>
        </p:txBody>
      </p:sp>
    </p:spTree>
    <p:extLst>
      <p:ext uri="{BB962C8B-B14F-4D97-AF65-F5344CB8AC3E}">
        <p14:creationId xmlns:p14="http://schemas.microsoft.com/office/powerpoint/2010/main" val="764230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83C5EC-23A1-4112-B13A-FEBD7F6403CD}"/>
              </a:ext>
            </a:extLst>
          </p:cNvPr>
          <p:cNvSpPr>
            <a:spLocks noGrp="1"/>
          </p:cNvSpPr>
          <p:nvPr>
            <p:ph type="body" idx="1"/>
          </p:nvPr>
        </p:nvSpPr>
        <p:spPr>
          <a:xfrm>
            <a:off x="800100" y="3048000"/>
            <a:ext cx="7543800" cy="1143000"/>
          </a:xfrm>
        </p:spPr>
        <p:txBody>
          <a:bodyPr/>
          <a:lstStyle/>
          <a:p>
            <a:r>
              <a:rPr lang="en-US" sz="3600" b="1" dirty="0">
                <a:solidFill>
                  <a:schemeClr val="tx1"/>
                </a:solidFill>
              </a:rPr>
              <a:t>OCRDS: PHENOMENOLOGY</a:t>
            </a:r>
          </a:p>
          <a:p>
            <a:endParaRPr lang="en-US" sz="2800" b="1" i="1" dirty="0">
              <a:solidFill>
                <a:schemeClr val="tx1"/>
              </a:solidFill>
            </a:endParaRPr>
          </a:p>
          <a:p>
            <a:endParaRPr lang="en-KE" dirty="0"/>
          </a:p>
        </p:txBody>
      </p:sp>
    </p:spTree>
    <p:extLst>
      <p:ext uri="{BB962C8B-B14F-4D97-AF65-F5344CB8AC3E}">
        <p14:creationId xmlns:p14="http://schemas.microsoft.com/office/powerpoint/2010/main" val="119117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172200"/>
          </a:xfrm>
        </p:spPr>
        <p:txBody>
          <a:bodyPr rtlCol="0">
            <a:normAutofit/>
          </a:bodyPr>
          <a:lstStyle/>
          <a:p>
            <a:pPr fontAlgn="auto">
              <a:lnSpc>
                <a:spcPct val="150000"/>
              </a:lnSpc>
              <a:spcAft>
                <a:spcPts val="0"/>
              </a:spcAft>
              <a:buFont typeface="Arial" pitchFamily="34" charset="0"/>
              <a:buNone/>
              <a:defRPr/>
            </a:pPr>
            <a:r>
              <a:rPr lang="en-US" sz="2800" b="1" u="sng" dirty="0">
                <a:solidFill>
                  <a:schemeClr val="tx1"/>
                </a:solidFill>
                <a:effectLst>
                  <a:outerShdw blurRad="38100" dist="38100" dir="2700000" algn="tl">
                    <a:srgbClr val="000000">
                      <a:alpha val="43137"/>
                    </a:srgbClr>
                  </a:outerShdw>
                </a:effectLst>
              </a:rPr>
              <a:t>OCD/ OCRDS</a:t>
            </a:r>
            <a:r>
              <a:rPr lang="en-US" sz="2800" b="1" u="sng" dirty="0">
                <a:solidFill>
                  <a:schemeClr val="tx1"/>
                </a:solidFill>
              </a:rPr>
              <a:t>: PHENOMENOLOGY</a:t>
            </a:r>
          </a:p>
          <a:p>
            <a:pPr lvl="1">
              <a:lnSpc>
                <a:spcPct val="100000"/>
              </a:lnSpc>
              <a:spcAft>
                <a:spcPts val="0"/>
              </a:spcAft>
              <a:buFont typeface="Wingdings" panose="05000000000000000000" pitchFamily="2" charset="2"/>
              <a:buChar char="q"/>
              <a:defRPr/>
            </a:pPr>
            <a:r>
              <a:rPr lang="en-US" sz="2400" b="1" i="1" dirty="0">
                <a:solidFill>
                  <a:schemeClr val="tx1"/>
                </a:solidFill>
              </a:rPr>
              <a:t> Cardinal features </a:t>
            </a:r>
            <a:r>
              <a:rPr lang="en-US" sz="2400" dirty="0">
                <a:solidFill>
                  <a:schemeClr val="tx1"/>
                </a:solidFill>
              </a:rPr>
              <a:t>—are: [1]. </a:t>
            </a:r>
            <a:r>
              <a:rPr lang="en-US" sz="2400" b="1" dirty="0">
                <a:solidFill>
                  <a:schemeClr val="tx1"/>
                </a:solidFill>
                <a:effectLst>
                  <a:outerShdw blurRad="38100" dist="38100" dir="2700000" algn="tl">
                    <a:srgbClr val="000000">
                      <a:alpha val="43137"/>
                    </a:srgbClr>
                  </a:outerShdw>
                </a:effectLst>
              </a:rPr>
              <a:t>obsessions</a:t>
            </a:r>
            <a:r>
              <a:rPr lang="en-US" sz="2400" dirty="0">
                <a:solidFill>
                  <a:schemeClr val="tx1"/>
                </a:solidFill>
              </a:rPr>
              <a:t> and  [2]. </a:t>
            </a:r>
            <a:r>
              <a:rPr lang="en-US" sz="2400" b="1" dirty="0">
                <a:solidFill>
                  <a:schemeClr val="tx1"/>
                </a:solidFill>
                <a:effectLst>
                  <a:outerShdw blurRad="38100" dist="38100" dir="2700000" algn="tl">
                    <a:srgbClr val="000000">
                      <a:alpha val="43137"/>
                    </a:srgbClr>
                  </a:outerShdw>
                </a:effectLst>
              </a:rPr>
              <a:t>compulsions.</a:t>
            </a:r>
          </a:p>
          <a:p>
            <a:pPr marL="201168" lvl="1" indent="0">
              <a:lnSpc>
                <a:spcPct val="100000"/>
              </a:lnSpc>
              <a:spcAft>
                <a:spcPts val="0"/>
              </a:spcAft>
              <a:buNone/>
              <a:defRPr/>
            </a:pPr>
            <a:endParaRPr lang="en-US" sz="2400" b="1" dirty="0">
              <a:solidFill>
                <a:schemeClr val="tx1"/>
              </a:solidFill>
              <a:effectLst>
                <a:outerShdw blurRad="38100" dist="38100" dir="2700000" algn="tl">
                  <a:srgbClr val="000000">
                    <a:alpha val="43137"/>
                  </a:srgbClr>
                </a:outerShdw>
              </a:effectLst>
            </a:endParaRPr>
          </a:p>
          <a:p>
            <a:pPr lvl="1">
              <a:lnSpc>
                <a:spcPct val="100000"/>
              </a:lnSpc>
              <a:spcAft>
                <a:spcPts val="0"/>
              </a:spcAft>
              <a:buFont typeface="Wingdings" panose="05000000000000000000" pitchFamily="2" charset="2"/>
              <a:buChar char="q"/>
              <a:defRPr/>
            </a:pPr>
            <a:r>
              <a:rPr lang="en-US" sz="2400" b="1" i="1" dirty="0">
                <a:solidFill>
                  <a:schemeClr val="tx1"/>
                </a:solidFill>
                <a:effectLst>
                  <a:outerShdw blurRad="38100" dist="38100" dir="2700000" algn="tl">
                    <a:srgbClr val="000000">
                      <a:alpha val="43137"/>
                    </a:srgbClr>
                  </a:outerShdw>
                </a:effectLst>
              </a:rPr>
              <a:t> </a:t>
            </a:r>
            <a:r>
              <a:rPr lang="en-US" sz="2400" b="1" i="1" dirty="0">
                <a:solidFill>
                  <a:schemeClr val="tx1"/>
                </a:solidFill>
              </a:rPr>
              <a:t>Obsessions</a:t>
            </a:r>
            <a:r>
              <a:rPr lang="en-US" sz="2400" dirty="0">
                <a:solidFill>
                  <a:schemeClr val="tx1"/>
                </a:solidFill>
              </a:rPr>
              <a:t> are defined as persistent intrusive thoughts, ideas, images, impulses, or doubts that the individual experiences as unwanted, unacceptable, or senseless. These thoughts evoke subjective distress (e.g., anxiety, fear, doubt) concerning the possibility or uncertainty of negative consequences (e.g., going to hell, becoming ill) and are not simply everyday worries about topics such as work, health, relationships, or finances. </a:t>
            </a:r>
          </a:p>
          <a:p>
            <a:pPr lvl="1">
              <a:lnSpc>
                <a:spcPct val="100000"/>
              </a:lnSpc>
              <a:spcAft>
                <a:spcPts val="0"/>
              </a:spcAft>
              <a:buFont typeface="Wingdings" panose="05000000000000000000" pitchFamily="2" charset="2"/>
              <a:buChar char="q"/>
              <a:defRPr/>
            </a:pPr>
            <a:r>
              <a:rPr lang="en-US" sz="2400" b="1" i="1" dirty="0">
                <a:solidFill>
                  <a:schemeClr val="tx1"/>
                </a:solidFill>
              </a:rPr>
              <a:t> Obsessions themes </a:t>
            </a:r>
            <a:r>
              <a:rPr lang="en-US" sz="2400" dirty="0">
                <a:solidFill>
                  <a:schemeClr val="tx1"/>
                </a:solidFill>
              </a:rPr>
              <a:t>include: (i) germs, contamination, illness;          (ii) responsibility for causing or failing to prevent harm, disasters, mistakes, bad luck; (iii) sex and morality; (iv) violence; (v) religion; and (vi) symmetry, order, exactness. </a:t>
            </a:r>
          </a:p>
          <a:p>
            <a:pPr lvl="1">
              <a:lnSpc>
                <a:spcPct val="100000"/>
              </a:lnSpc>
              <a:spcAft>
                <a:spcPts val="0"/>
              </a:spcAft>
              <a:buFont typeface="Wingdings" panose="05000000000000000000" pitchFamily="2" charset="2"/>
              <a:buChar char="q"/>
              <a:defRPr/>
            </a:pPr>
            <a:endParaRPr lang="en-US" sz="2400" dirty="0"/>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1022</TotalTime>
  <Words>3989</Words>
  <Application>Microsoft Office PowerPoint</Application>
  <PresentationFormat>On-screen Show (4:3)</PresentationFormat>
  <Paragraphs>215</Paragraphs>
  <Slides>34</Slides>
  <Notes>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Retrospect</vt:lpstr>
      <vt:lpstr>Office Theme</vt:lpstr>
      <vt:lpstr>  OBSESSIVE-COMPULSIVE AND RELATED DISORDERS  LECTURE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Obsessive-Compulsive Disorder DSM-IV to DSM-5 Comparison</vt:lpstr>
      <vt:lpstr>Obsessive-Compulsive Disorder DSM-IV to DSM-5 Comparison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Soni</dc:creator>
  <cp:lastModifiedBy>njeri.ray@gmail.com</cp:lastModifiedBy>
  <cp:revision>166</cp:revision>
  <dcterms:created xsi:type="dcterms:W3CDTF">2020-01-29T11:05:19Z</dcterms:created>
  <dcterms:modified xsi:type="dcterms:W3CDTF">2021-02-14T23:31:41Z</dcterms:modified>
</cp:coreProperties>
</file>