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41"/>
  </p:notesMasterIdLst>
  <p:handoutMasterIdLst>
    <p:handoutMasterId r:id="rId42"/>
  </p:handoutMasterIdLst>
  <p:sldIdLst>
    <p:sldId id="279" r:id="rId2"/>
    <p:sldId id="356" r:id="rId3"/>
    <p:sldId id="320" r:id="rId4"/>
    <p:sldId id="389" r:id="rId5"/>
    <p:sldId id="322" r:id="rId6"/>
    <p:sldId id="357" r:id="rId7"/>
    <p:sldId id="397" r:id="rId8"/>
    <p:sldId id="390" r:id="rId9"/>
    <p:sldId id="392" r:id="rId10"/>
    <p:sldId id="391" r:id="rId11"/>
    <p:sldId id="330" r:id="rId12"/>
    <p:sldId id="376" r:id="rId13"/>
    <p:sldId id="331" r:id="rId14"/>
    <p:sldId id="393" r:id="rId15"/>
    <p:sldId id="368" r:id="rId16"/>
    <p:sldId id="369" r:id="rId17"/>
    <p:sldId id="383" r:id="rId18"/>
    <p:sldId id="370" r:id="rId19"/>
    <p:sldId id="371" r:id="rId20"/>
    <p:sldId id="332" r:id="rId21"/>
    <p:sldId id="333" r:id="rId22"/>
    <p:sldId id="387" r:id="rId23"/>
    <p:sldId id="334" r:id="rId24"/>
    <p:sldId id="336" r:id="rId25"/>
    <p:sldId id="341" r:id="rId26"/>
    <p:sldId id="395" r:id="rId27"/>
    <p:sldId id="365" r:id="rId28"/>
    <p:sldId id="374" r:id="rId29"/>
    <p:sldId id="366" r:id="rId30"/>
    <p:sldId id="394" r:id="rId31"/>
    <p:sldId id="367" r:id="rId32"/>
    <p:sldId id="379" r:id="rId33"/>
    <p:sldId id="396" r:id="rId34"/>
    <p:sldId id="363" r:id="rId35"/>
    <p:sldId id="364" r:id="rId36"/>
    <p:sldId id="351" r:id="rId37"/>
    <p:sldId id="388" r:id="rId38"/>
    <p:sldId id="352" r:id="rId39"/>
    <p:sldId id="305" r:id="rId40"/>
  </p:sldIdLst>
  <p:sldSz cx="10287000" cy="6858000" type="35mm"/>
  <p:notesSz cx="6858000" cy="9190038"/>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240">
          <p15:clr>
            <a:srgbClr val="A4A3A4"/>
          </p15:clr>
        </p15:guide>
      </p15:sldGuideLst>
    </p:ext>
    <p:ext uri="{2D200454-40CA-4A62-9FC3-DE9A4176ACB9}">
      <p15:notesGuideLst xmlns:p15="http://schemas.microsoft.com/office/powerpoint/2012/main">
        <p15:guide id="1" orient="horz" pos="2894">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rina Avery" initials="kha" lastIdx="47" clrIdx="0"/>
  <p:cmAuthor id="1" name="Sumanas" initials="SI"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0038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94" autoAdjust="0"/>
    <p:restoredTop sz="94660"/>
  </p:normalViewPr>
  <p:slideViewPr>
    <p:cSldViewPr snapToGrid="0">
      <p:cViewPr varScale="1">
        <p:scale>
          <a:sx n="63" d="100"/>
          <a:sy n="63" d="100"/>
        </p:scale>
        <p:origin x="1278" y="90"/>
      </p:cViewPr>
      <p:guideLst>
        <p:guide orient="horz" pos="2160"/>
        <p:guide pos="3240"/>
      </p:guideLst>
    </p:cSldViewPr>
  </p:slideViewPr>
  <p:notesTextViewPr>
    <p:cViewPr>
      <p:scale>
        <a:sx n="100" d="100"/>
        <a:sy n="100" d="100"/>
      </p:scale>
      <p:origin x="0" y="0"/>
    </p:cViewPr>
  </p:notesTextViewPr>
  <p:sorterViewPr>
    <p:cViewPr>
      <p:scale>
        <a:sx n="100" d="100"/>
        <a:sy n="100" d="100"/>
      </p:scale>
      <p:origin x="0" y="5296"/>
    </p:cViewPr>
  </p:sorterViewPr>
  <p:notesViewPr>
    <p:cSldViewPr>
      <p:cViewPr varScale="1">
        <p:scale>
          <a:sx n="53" d="100"/>
          <a:sy n="53" d="100"/>
        </p:scale>
        <p:origin x="-1926" y="-84"/>
      </p:cViewPr>
      <p:guideLst>
        <p:guide orient="horz" pos="2894"/>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588"/>
            <a:ext cx="2971800" cy="460376"/>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defRPr sz="1000" i="1"/>
            </a:lvl1pPr>
          </a:lstStyle>
          <a:p>
            <a:pPr>
              <a:defRPr/>
            </a:pPr>
            <a:endParaRPr lang="en-US"/>
          </a:p>
        </p:txBody>
      </p:sp>
      <p:sp>
        <p:nvSpPr>
          <p:cNvPr id="3075" name="Rectangle 3"/>
          <p:cNvSpPr>
            <a:spLocks noGrp="1" noChangeArrowheads="1"/>
          </p:cNvSpPr>
          <p:nvPr>
            <p:ph type="dt" sz="quarter" idx="1"/>
          </p:nvPr>
        </p:nvSpPr>
        <p:spPr bwMode="auto">
          <a:xfrm>
            <a:off x="3886200" y="-1588"/>
            <a:ext cx="2971800" cy="460376"/>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i="1"/>
            </a:lvl1pPr>
          </a:lstStyle>
          <a:p>
            <a:pPr>
              <a:defRPr/>
            </a:pPr>
            <a:fld id="{A72A95B9-BF22-4359-AFEB-DBFB2AFC3937}" type="datetime1">
              <a:rPr lang="en-US"/>
              <a:pPr>
                <a:defRPr/>
              </a:pPr>
              <a:t>21-Feb-21</a:t>
            </a:fld>
            <a:endParaRPr lang="en-US"/>
          </a:p>
        </p:txBody>
      </p:sp>
      <p:sp>
        <p:nvSpPr>
          <p:cNvPr id="3076" name="Rectangle 4"/>
          <p:cNvSpPr>
            <a:spLocks noGrp="1" noChangeArrowheads="1"/>
          </p:cNvSpPr>
          <p:nvPr>
            <p:ph type="ftr" sz="quarter" idx="2"/>
          </p:nvPr>
        </p:nvSpPr>
        <p:spPr bwMode="auto">
          <a:xfrm>
            <a:off x="0" y="8729663"/>
            <a:ext cx="2971800" cy="4603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defRPr sz="1000" i="1"/>
            </a:lvl1pPr>
          </a:lstStyle>
          <a:p>
            <a:pPr>
              <a:defRPr/>
            </a:pPr>
            <a:endParaRPr lang="en-US"/>
          </a:p>
        </p:txBody>
      </p:sp>
      <p:sp>
        <p:nvSpPr>
          <p:cNvPr id="3077" name="Rectangle 5"/>
          <p:cNvSpPr>
            <a:spLocks noGrp="1" noChangeArrowheads="1"/>
          </p:cNvSpPr>
          <p:nvPr>
            <p:ph type="sldNum" sz="quarter" idx="3"/>
          </p:nvPr>
        </p:nvSpPr>
        <p:spPr bwMode="auto">
          <a:xfrm>
            <a:off x="3886200" y="8729663"/>
            <a:ext cx="2971800" cy="4603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i="1"/>
            </a:lvl1pPr>
          </a:lstStyle>
          <a:p>
            <a:pPr>
              <a:defRPr/>
            </a:pPr>
            <a:fld id="{66F5658F-A7E9-45E3-84AF-BA02C334EF35}" type="slidenum">
              <a:rPr lang="en-US"/>
              <a:pPr>
                <a:defRPr/>
              </a:pPr>
              <a:t>‹#›</a:t>
            </a:fld>
            <a:endParaRPr lang="en-US"/>
          </a:p>
        </p:txBody>
      </p:sp>
    </p:spTree>
    <p:extLst>
      <p:ext uri="{BB962C8B-B14F-4D97-AF65-F5344CB8AC3E}">
        <p14:creationId xmlns:p14="http://schemas.microsoft.com/office/powerpoint/2010/main" val="3401703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588"/>
            <a:ext cx="2971800" cy="460376"/>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defRPr sz="1000" i="1">
                <a:latin typeface="Times New Roman" pitchFamily="18" charset="0"/>
              </a:defRPr>
            </a:lvl1pPr>
          </a:lstStyle>
          <a:p>
            <a:pPr>
              <a:defRPr/>
            </a:pPr>
            <a:endParaRPr lang="en-US"/>
          </a:p>
        </p:txBody>
      </p:sp>
      <p:sp>
        <p:nvSpPr>
          <p:cNvPr id="2051" name="Rectangle 3"/>
          <p:cNvSpPr>
            <a:spLocks noGrp="1" noChangeArrowheads="1"/>
          </p:cNvSpPr>
          <p:nvPr>
            <p:ph type="dt" idx="1"/>
          </p:nvPr>
        </p:nvSpPr>
        <p:spPr bwMode="auto">
          <a:xfrm>
            <a:off x="3886200" y="-1588"/>
            <a:ext cx="2971800" cy="460376"/>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i="1">
                <a:latin typeface="Times New Roman" pitchFamily="18" charset="0"/>
              </a:defRPr>
            </a:lvl1pPr>
          </a:lstStyle>
          <a:p>
            <a:pPr>
              <a:defRPr/>
            </a:pPr>
            <a:fld id="{C3F4A500-0E6C-4231-8FD7-683DF3832813}" type="datetime1">
              <a:rPr lang="en-US"/>
              <a:pPr>
                <a:defRPr/>
              </a:pPr>
              <a:t>21-Feb-21</a:t>
            </a:fld>
            <a:endParaRPr lang="en-US"/>
          </a:p>
        </p:txBody>
      </p:sp>
      <p:sp>
        <p:nvSpPr>
          <p:cNvPr id="2052" name="Rectangle 4"/>
          <p:cNvSpPr>
            <a:spLocks noGrp="1" noChangeArrowheads="1"/>
          </p:cNvSpPr>
          <p:nvPr>
            <p:ph type="ftr" sz="quarter" idx="4"/>
          </p:nvPr>
        </p:nvSpPr>
        <p:spPr bwMode="auto">
          <a:xfrm>
            <a:off x="0" y="8729663"/>
            <a:ext cx="2971800" cy="4603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defRPr sz="1000" i="1">
                <a:latin typeface="Times New Roman" pitchFamily="18" charset="0"/>
              </a:defRPr>
            </a:lvl1pPr>
          </a:lstStyle>
          <a:p>
            <a:pPr>
              <a:defRPr/>
            </a:pPr>
            <a:endParaRPr lang="en-US"/>
          </a:p>
        </p:txBody>
      </p:sp>
      <p:sp>
        <p:nvSpPr>
          <p:cNvPr id="2053" name="Rectangle 5"/>
          <p:cNvSpPr>
            <a:spLocks noGrp="1" noChangeArrowheads="1"/>
          </p:cNvSpPr>
          <p:nvPr>
            <p:ph type="sldNum" sz="quarter" idx="5"/>
          </p:nvPr>
        </p:nvSpPr>
        <p:spPr bwMode="auto">
          <a:xfrm>
            <a:off x="3886200" y="8729663"/>
            <a:ext cx="2971800" cy="4603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i="1">
                <a:latin typeface="Times New Roman" pitchFamily="18" charset="0"/>
              </a:defRPr>
            </a:lvl1pPr>
          </a:lstStyle>
          <a:p>
            <a:pPr>
              <a:defRPr/>
            </a:pPr>
            <a:fld id="{7B747807-D84C-4118-9C62-241154A91D7D}" type="slidenum">
              <a:rPr lang="en-US"/>
              <a:pPr>
                <a:defRPr/>
              </a:pPr>
              <a:t>‹#›</a:t>
            </a:fld>
            <a:endParaRPr lang="en-US"/>
          </a:p>
        </p:txBody>
      </p:sp>
      <p:sp>
        <p:nvSpPr>
          <p:cNvPr id="2054" name="Rectangle 6"/>
          <p:cNvSpPr>
            <a:spLocks noGrp="1" noChangeArrowheads="1"/>
          </p:cNvSpPr>
          <p:nvPr>
            <p:ph type="body" sz="quarter" idx="3"/>
          </p:nvPr>
        </p:nvSpPr>
        <p:spPr bwMode="auto">
          <a:xfrm>
            <a:off x="914400" y="4364038"/>
            <a:ext cx="5029200" cy="4135437"/>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3" name="Rectangle 7"/>
          <p:cNvSpPr>
            <a:spLocks noGrp="1" noRot="1" noChangeAspect="1" noChangeArrowheads="1" noTextEdit="1"/>
          </p:cNvSpPr>
          <p:nvPr>
            <p:ph type="sldImg" idx="2"/>
          </p:nvPr>
        </p:nvSpPr>
        <p:spPr bwMode="auto">
          <a:xfrm>
            <a:off x="850900" y="695325"/>
            <a:ext cx="5156200" cy="34337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911173700"/>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695325"/>
            <a:ext cx="5149850" cy="3433763"/>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C3F4A500-0E6C-4231-8FD7-683DF3832813}" type="datetime1">
              <a:rPr lang="en-US" smtClean="0"/>
              <a:pPr>
                <a:defRPr/>
              </a:pPr>
              <a:t>21-Feb-21</a:t>
            </a:fld>
            <a:endParaRPr lang="en-US"/>
          </a:p>
        </p:txBody>
      </p:sp>
      <p:sp>
        <p:nvSpPr>
          <p:cNvPr id="5" name="Slide Number Placeholder 4"/>
          <p:cNvSpPr>
            <a:spLocks noGrp="1"/>
          </p:cNvSpPr>
          <p:nvPr>
            <p:ph type="sldNum" sz="quarter" idx="11"/>
          </p:nvPr>
        </p:nvSpPr>
        <p:spPr/>
        <p:txBody>
          <a:bodyPr/>
          <a:lstStyle/>
          <a:p>
            <a:pPr>
              <a:defRPr/>
            </a:pPr>
            <a:fld id="{7B747807-D84C-4118-9C62-241154A91D7D}" type="slidenum">
              <a:rPr lang="en-US" smtClean="0"/>
              <a:pPr>
                <a:defRPr/>
              </a:pPr>
              <a:t>1</a:t>
            </a:fld>
            <a:endParaRPr lang="en-US"/>
          </a:p>
        </p:txBody>
      </p:sp>
    </p:spTree>
    <p:extLst>
      <p:ext uri="{BB962C8B-B14F-4D97-AF65-F5344CB8AC3E}">
        <p14:creationId xmlns:p14="http://schemas.microsoft.com/office/powerpoint/2010/main" val="1013273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695325"/>
            <a:ext cx="5149850" cy="3433763"/>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C3F4A500-0E6C-4231-8FD7-683DF3832813}" type="datetime1">
              <a:rPr lang="en-US" smtClean="0"/>
              <a:pPr>
                <a:defRPr/>
              </a:pPr>
              <a:t>21-Feb-21</a:t>
            </a:fld>
            <a:endParaRPr lang="en-US"/>
          </a:p>
        </p:txBody>
      </p:sp>
      <p:sp>
        <p:nvSpPr>
          <p:cNvPr id="5" name="Slide Number Placeholder 4"/>
          <p:cNvSpPr>
            <a:spLocks noGrp="1"/>
          </p:cNvSpPr>
          <p:nvPr>
            <p:ph type="sldNum" sz="quarter" idx="11"/>
          </p:nvPr>
        </p:nvSpPr>
        <p:spPr/>
        <p:txBody>
          <a:bodyPr/>
          <a:lstStyle/>
          <a:p>
            <a:pPr>
              <a:defRPr/>
            </a:pPr>
            <a:fld id="{7B747807-D84C-4118-9C62-241154A91D7D}" type="slidenum">
              <a:rPr lang="en-US" smtClean="0"/>
              <a:pPr>
                <a:defRPr/>
              </a:pPr>
              <a:t>11</a:t>
            </a:fld>
            <a:endParaRPr lang="en-US"/>
          </a:p>
        </p:txBody>
      </p:sp>
    </p:spTree>
    <p:extLst>
      <p:ext uri="{BB962C8B-B14F-4D97-AF65-F5344CB8AC3E}">
        <p14:creationId xmlns:p14="http://schemas.microsoft.com/office/powerpoint/2010/main" val="179258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695325"/>
            <a:ext cx="5149850" cy="3433763"/>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C3F4A500-0E6C-4231-8FD7-683DF3832813}" type="datetime1">
              <a:rPr lang="en-US" smtClean="0"/>
              <a:pPr>
                <a:defRPr/>
              </a:pPr>
              <a:t>21-Feb-21</a:t>
            </a:fld>
            <a:endParaRPr lang="en-US"/>
          </a:p>
        </p:txBody>
      </p:sp>
      <p:sp>
        <p:nvSpPr>
          <p:cNvPr id="5" name="Slide Number Placeholder 4"/>
          <p:cNvSpPr>
            <a:spLocks noGrp="1"/>
          </p:cNvSpPr>
          <p:nvPr>
            <p:ph type="sldNum" sz="quarter" idx="11"/>
          </p:nvPr>
        </p:nvSpPr>
        <p:spPr/>
        <p:txBody>
          <a:bodyPr/>
          <a:lstStyle/>
          <a:p>
            <a:pPr>
              <a:defRPr/>
            </a:pPr>
            <a:fld id="{7B747807-D84C-4118-9C62-241154A91D7D}" type="slidenum">
              <a:rPr lang="en-US" smtClean="0"/>
              <a:pPr>
                <a:defRPr/>
              </a:pPr>
              <a:t>12</a:t>
            </a:fld>
            <a:endParaRPr lang="en-US"/>
          </a:p>
        </p:txBody>
      </p:sp>
    </p:spTree>
    <p:extLst>
      <p:ext uri="{BB962C8B-B14F-4D97-AF65-F5344CB8AC3E}">
        <p14:creationId xmlns:p14="http://schemas.microsoft.com/office/powerpoint/2010/main" val="801657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695325"/>
            <a:ext cx="5149850" cy="3433763"/>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C3F4A500-0E6C-4231-8FD7-683DF3832813}" type="datetime1">
              <a:rPr lang="en-US" smtClean="0"/>
              <a:pPr>
                <a:defRPr/>
              </a:pPr>
              <a:t>21-Feb-21</a:t>
            </a:fld>
            <a:endParaRPr lang="en-US"/>
          </a:p>
        </p:txBody>
      </p:sp>
      <p:sp>
        <p:nvSpPr>
          <p:cNvPr id="5" name="Slide Number Placeholder 4"/>
          <p:cNvSpPr>
            <a:spLocks noGrp="1"/>
          </p:cNvSpPr>
          <p:nvPr>
            <p:ph type="sldNum" sz="quarter" idx="11"/>
          </p:nvPr>
        </p:nvSpPr>
        <p:spPr/>
        <p:txBody>
          <a:bodyPr/>
          <a:lstStyle/>
          <a:p>
            <a:pPr>
              <a:defRPr/>
            </a:pPr>
            <a:fld id="{7B747807-D84C-4118-9C62-241154A91D7D}" type="slidenum">
              <a:rPr lang="en-US" smtClean="0"/>
              <a:pPr>
                <a:defRPr/>
              </a:pPr>
              <a:t>13</a:t>
            </a:fld>
            <a:endParaRPr lang="en-US"/>
          </a:p>
        </p:txBody>
      </p:sp>
    </p:spTree>
    <p:extLst>
      <p:ext uri="{BB962C8B-B14F-4D97-AF65-F5344CB8AC3E}">
        <p14:creationId xmlns:p14="http://schemas.microsoft.com/office/powerpoint/2010/main" val="801657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695325"/>
            <a:ext cx="5149850" cy="34337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3A99C3-CD3C-4F9E-BFD1-6A071ADE6E8E}" type="slidenum">
              <a:rPr lang="en-US" smtClean="0"/>
              <a:pPr/>
              <a:t>14</a:t>
            </a:fld>
            <a:endParaRPr lang="en-US"/>
          </a:p>
        </p:txBody>
      </p:sp>
    </p:spTree>
    <p:extLst>
      <p:ext uri="{BB962C8B-B14F-4D97-AF65-F5344CB8AC3E}">
        <p14:creationId xmlns:p14="http://schemas.microsoft.com/office/powerpoint/2010/main" val="3423450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695325"/>
            <a:ext cx="5149850" cy="3433763"/>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C3F4A500-0E6C-4231-8FD7-683DF3832813}" type="datetime1">
              <a:rPr lang="en-US" smtClean="0"/>
              <a:pPr>
                <a:defRPr/>
              </a:pPr>
              <a:t>21-Feb-21</a:t>
            </a:fld>
            <a:endParaRPr lang="en-US"/>
          </a:p>
        </p:txBody>
      </p:sp>
      <p:sp>
        <p:nvSpPr>
          <p:cNvPr id="5" name="Slide Number Placeholder 4"/>
          <p:cNvSpPr>
            <a:spLocks noGrp="1"/>
          </p:cNvSpPr>
          <p:nvPr>
            <p:ph type="sldNum" sz="quarter" idx="11"/>
          </p:nvPr>
        </p:nvSpPr>
        <p:spPr/>
        <p:txBody>
          <a:bodyPr/>
          <a:lstStyle/>
          <a:p>
            <a:pPr>
              <a:defRPr/>
            </a:pPr>
            <a:fld id="{7B747807-D84C-4118-9C62-241154A91D7D}" type="slidenum">
              <a:rPr lang="en-US" smtClean="0"/>
              <a:pPr>
                <a:defRPr/>
              </a:pPr>
              <a:t>15</a:t>
            </a:fld>
            <a:endParaRPr lang="en-US"/>
          </a:p>
        </p:txBody>
      </p:sp>
    </p:spTree>
    <p:extLst>
      <p:ext uri="{BB962C8B-B14F-4D97-AF65-F5344CB8AC3E}">
        <p14:creationId xmlns:p14="http://schemas.microsoft.com/office/powerpoint/2010/main" val="3774787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695325"/>
            <a:ext cx="5149850" cy="3433763"/>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C3F4A500-0E6C-4231-8FD7-683DF3832813}" type="datetime1">
              <a:rPr lang="en-US" smtClean="0"/>
              <a:pPr>
                <a:defRPr/>
              </a:pPr>
              <a:t>21-Feb-21</a:t>
            </a:fld>
            <a:endParaRPr lang="en-US"/>
          </a:p>
        </p:txBody>
      </p:sp>
      <p:sp>
        <p:nvSpPr>
          <p:cNvPr id="5" name="Slide Number Placeholder 4"/>
          <p:cNvSpPr>
            <a:spLocks noGrp="1"/>
          </p:cNvSpPr>
          <p:nvPr>
            <p:ph type="sldNum" sz="quarter" idx="11"/>
          </p:nvPr>
        </p:nvSpPr>
        <p:spPr/>
        <p:txBody>
          <a:bodyPr/>
          <a:lstStyle/>
          <a:p>
            <a:pPr>
              <a:defRPr/>
            </a:pPr>
            <a:fld id="{7B747807-D84C-4118-9C62-241154A91D7D}" type="slidenum">
              <a:rPr lang="en-US" smtClean="0"/>
              <a:pPr>
                <a:defRPr/>
              </a:pPr>
              <a:t>16</a:t>
            </a:fld>
            <a:endParaRPr lang="en-US"/>
          </a:p>
        </p:txBody>
      </p:sp>
    </p:spTree>
    <p:extLst>
      <p:ext uri="{BB962C8B-B14F-4D97-AF65-F5344CB8AC3E}">
        <p14:creationId xmlns:p14="http://schemas.microsoft.com/office/powerpoint/2010/main" val="21211802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695325"/>
            <a:ext cx="5149850" cy="3433763"/>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C3F4A500-0E6C-4231-8FD7-683DF3832813}" type="datetime1">
              <a:rPr lang="en-US" smtClean="0"/>
              <a:pPr>
                <a:defRPr/>
              </a:pPr>
              <a:t>21-Feb-21</a:t>
            </a:fld>
            <a:endParaRPr lang="en-US"/>
          </a:p>
        </p:txBody>
      </p:sp>
      <p:sp>
        <p:nvSpPr>
          <p:cNvPr id="5" name="Slide Number Placeholder 4"/>
          <p:cNvSpPr>
            <a:spLocks noGrp="1"/>
          </p:cNvSpPr>
          <p:nvPr>
            <p:ph type="sldNum" sz="quarter" idx="11"/>
          </p:nvPr>
        </p:nvSpPr>
        <p:spPr/>
        <p:txBody>
          <a:bodyPr/>
          <a:lstStyle/>
          <a:p>
            <a:pPr>
              <a:defRPr/>
            </a:pPr>
            <a:fld id="{7B747807-D84C-4118-9C62-241154A91D7D}" type="slidenum">
              <a:rPr lang="en-US" smtClean="0"/>
              <a:pPr>
                <a:defRPr/>
              </a:pPr>
              <a:t>17</a:t>
            </a:fld>
            <a:endParaRPr lang="en-US"/>
          </a:p>
        </p:txBody>
      </p:sp>
    </p:spTree>
    <p:extLst>
      <p:ext uri="{BB962C8B-B14F-4D97-AF65-F5344CB8AC3E}">
        <p14:creationId xmlns:p14="http://schemas.microsoft.com/office/powerpoint/2010/main" val="37747879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695325"/>
            <a:ext cx="5149850" cy="3433763"/>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C3F4A500-0E6C-4231-8FD7-683DF3832813}" type="datetime1">
              <a:rPr lang="en-US" smtClean="0"/>
              <a:pPr>
                <a:defRPr/>
              </a:pPr>
              <a:t>21-Feb-21</a:t>
            </a:fld>
            <a:endParaRPr lang="en-US"/>
          </a:p>
        </p:txBody>
      </p:sp>
      <p:sp>
        <p:nvSpPr>
          <p:cNvPr id="5" name="Slide Number Placeholder 4"/>
          <p:cNvSpPr>
            <a:spLocks noGrp="1"/>
          </p:cNvSpPr>
          <p:nvPr>
            <p:ph type="sldNum" sz="quarter" idx="11"/>
          </p:nvPr>
        </p:nvSpPr>
        <p:spPr/>
        <p:txBody>
          <a:bodyPr/>
          <a:lstStyle/>
          <a:p>
            <a:pPr>
              <a:defRPr/>
            </a:pPr>
            <a:fld id="{7B747807-D84C-4118-9C62-241154A91D7D}" type="slidenum">
              <a:rPr lang="en-US" smtClean="0"/>
              <a:pPr>
                <a:defRPr/>
              </a:pPr>
              <a:t>18</a:t>
            </a:fld>
            <a:endParaRPr lang="en-US"/>
          </a:p>
        </p:txBody>
      </p:sp>
    </p:spTree>
    <p:extLst>
      <p:ext uri="{BB962C8B-B14F-4D97-AF65-F5344CB8AC3E}">
        <p14:creationId xmlns:p14="http://schemas.microsoft.com/office/powerpoint/2010/main" val="16128021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695325"/>
            <a:ext cx="5149850" cy="3433763"/>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C3F4A500-0E6C-4231-8FD7-683DF3832813}" type="datetime1">
              <a:rPr lang="en-US" smtClean="0"/>
              <a:pPr>
                <a:defRPr/>
              </a:pPr>
              <a:t>21-Feb-21</a:t>
            </a:fld>
            <a:endParaRPr lang="en-US"/>
          </a:p>
        </p:txBody>
      </p:sp>
      <p:sp>
        <p:nvSpPr>
          <p:cNvPr id="5" name="Slide Number Placeholder 4"/>
          <p:cNvSpPr>
            <a:spLocks noGrp="1"/>
          </p:cNvSpPr>
          <p:nvPr>
            <p:ph type="sldNum" sz="quarter" idx="11"/>
          </p:nvPr>
        </p:nvSpPr>
        <p:spPr/>
        <p:txBody>
          <a:bodyPr/>
          <a:lstStyle/>
          <a:p>
            <a:pPr>
              <a:defRPr/>
            </a:pPr>
            <a:fld id="{7B747807-D84C-4118-9C62-241154A91D7D}" type="slidenum">
              <a:rPr lang="en-US" smtClean="0"/>
              <a:pPr>
                <a:defRPr/>
              </a:pPr>
              <a:t>19</a:t>
            </a:fld>
            <a:endParaRPr lang="en-US"/>
          </a:p>
        </p:txBody>
      </p:sp>
    </p:spTree>
    <p:extLst>
      <p:ext uri="{BB962C8B-B14F-4D97-AF65-F5344CB8AC3E}">
        <p14:creationId xmlns:p14="http://schemas.microsoft.com/office/powerpoint/2010/main" val="8220632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695325"/>
            <a:ext cx="5149850" cy="3433763"/>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C3F4A500-0E6C-4231-8FD7-683DF3832813}" type="datetime1">
              <a:rPr lang="en-US" smtClean="0"/>
              <a:pPr>
                <a:defRPr/>
              </a:pPr>
              <a:t>21-Feb-21</a:t>
            </a:fld>
            <a:endParaRPr lang="en-US"/>
          </a:p>
        </p:txBody>
      </p:sp>
      <p:sp>
        <p:nvSpPr>
          <p:cNvPr id="5" name="Slide Number Placeholder 4"/>
          <p:cNvSpPr>
            <a:spLocks noGrp="1"/>
          </p:cNvSpPr>
          <p:nvPr>
            <p:ph type="sldNum" sz="quarter" idx="11"/>
          </p:nvPr>
        </p:nvSpPr>
        <p:spPr/>
        <p:txBody>
          <a:bodyPr/>
          <a:lstStyle/>
          <a:p>
            <a:pPr>
              <a:defRPr/>
            </a:pPr>
            <a:fld id="{7B747807-D84C-4118-9C62-241154A91D7D}" type="slidenum">
              <a:rPr lang="en-US" smtClean="0"/>
              <a:pPr>
                <a:defRPr/>
              </a:pPr>
              <a:t>20</a:t>
            </a:fld>
            <a:endParaRPr lang="en-US"/>
          </a:p>
        </p:txBody>
      </p:sp>
    </p:spTree>
    <p:extLst>
      <p:ext uri="{BB962C8B-B14F-4D97-AF65-F5344CB8AC3E}">
        <p14:creationId xmlns:p14="http://schemas.microsoft.com/office/powerpoint/2010/main" val="348856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695325"/>
            <a:ext cx="5149850" cy="3433763"/>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83FC5FCD-FE0A-448E-83C2-892B28FB43DA}" type="datetime1">
              <a:rPr lang="en-US" smtClean="0"/>
              <a:pPr>
                <a:defRPr/>
              </a:pPr>
              <a:t>21-Feb-21</a:t>
            </a:fld>
            <a:endParaRPr lang="en-US"/>
          </a:p>
        </p:txBody>
      </p:sp>
      <p:sp>
        <p:nvSpPr>
          <p:cNvPr id="5" name="Slide Number Placeholder 4"/>
          <p:cNvSpPr>
            <a:spLocks noGrp="1"/>
          </p:cNvSpPr>
          <p:nvPr>
            <p:ph type="sldNum" sz="quarter" idx="11"/>
          </p:nvPr>
        </p:nvSpPr>
        <p:spPr/>
        <p:txBody>
          <a:bodyPr/>
          <a:lstStyle/>
          <a:p>
            <a:pPr>
              <a:defRPr/>
            </a:pPr>
            <a:fld id="{13AD3405-7D27-44E6-A563-3E53D09576EC}" type="slidenum">
              <a:rPr lang="en-US" smtClean="0"/>
              <a:pPr>
                <a:defRPr/>
              </a:pPr>
              <a:t>2</a:t>
            </a:fld>
            <a:endParaRPr lang="en-US"/>
          </a:p>
        </p:txBody>
      </p:sp>
    </p:spTree>
    <p:extLst>
      <p:ext uri="{BB962C8B-B14F-4D97-AF65-F5344CB8AC3E}">
        <p14:creationId xmlns:p14="http://schemas.microsoft.com/office/powerpoint/2010/main" val="7196014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695325"/>
            <a:ext cx="5149850" cy="3433763"/>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C3F4A500-0E6C-4231-8FD7-683DF3832813}" type="datetime1">
              <a:rPr lang="en-US" smtClean="0"/>
              <a:pPr>
                <a:defRPr/>
              </a:pPr>
              <a:t>21-Feb-21</a:t>
            </a:fld>
            <a:endParaRPr lang="en-US"/>
          </a:p>
        </p:txBody>
      </p:sp>
      <p:sp>
        <p:nvSpPr>
          <p:cNvPr id="5" name="Slide Number Placeholder 4"/>
          <p:cNvSpPr>
            <a:spLocks noGrp="1"/>
          </p:cNvSpPr>
          <p:nvPr>
            <p:ph type="sldNum" sz="quarter" idx="11"/>
          </p:nvPr>
        </p:nvSpPr>
        <p:spPr/>
        <p:txBody>
          <a:bodyPr/>
          <a:lstStyle/>
          <a:p>
            <a:pPr>
              <a:defRPr/>
            </a:pPr>
            <a:fld id="{7B747807-D84C-4118-9C62-241154A91D7D}" type="slidenum">
              <a:rPr lang="en-US" smtClean="0"/>
              <a:pPr>
                <a:defRPr/>
              </a:pPr>
              <a:t>21</a:t>
            </a:fld>
            <a:endParaRPr lang="en-US"/>
          </a:p>
        </p:txBody>
      </p:sp>
    </p:spTree>
    <p:extLst>
      <p:ext uri="{BB962C8B-B14F-4D97-AF65-F5344CB8AC3E}">
        <p14:creationId xmlns:p14="http://schemas.microsoft.com/office/powerpoint/2010/main" val="20086204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695325"/>
            <a:ext cx="5149850" cy="3433763"/>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C3F4A500-0E6C-4231-8FD7-683DF3832813}" type="datetime1">
              <a:rPr lang="en-US" smtClean="0"/>
              <a:pPr>
                <a:defRPr/>
              </a:pPr>
              <a:t>21-Feb-21</a:t>
            </a:fld>
            <a:endParaRPr lang="en-US"/>
          </a:p>
        </p:txBody>
      </p:sp>
      <p:sp>
        <p:nvSpPr>
          <p:cNvPr id="5" name="Slide Number Placeholder 4"/>
          <p:cNvSpPr>
            <a:spLocks noGrp="1"/>
          </p:cNvSpPr>
          <p:nvPr>
            <p:ph type="sldNum" sz="quarter" idx="11"/>
          </p:nvPr>
        </p:nvSpPr>
        <p:spPr/>
        <p:txBody>
          <a:bodyPr/>
          <a:lstStyle/>
          <a:p>
            <a:pPr>
              <a:defRPr/>
            </a:pPr>
            <a:fld id="{7B747807-D84C-4118-9C62-241154A91D7D}" type="slidenum">
              <a:rPr lang="en-US" smtClean="0"/>
              <a:pPr>
                <a:defRPr/>
              </a:pPr>
              <a:t>22</a:t>
            </a:fld>
            <a:endParaRPr lang="en-US"/>
          </a:p>
        </p:txBody>
      </p:sp>
    </p:spTree>
    <p:extLst>
      <p:ext uri="{BB962C8B-B14F-4D97-AF65-F5344CB8AC3E}">
        <p14:creationId xmlns:p14="http://schemas.microsoft.com/office/powerpoint/2010/main" val="20086204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695325"/>
            <a:ext cx="5149850" cy="3433763"/>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C3F4A500-0E6C-4231-8FD7-683DF3832813}" type="datetime1">
              <a:rPr lang="en-US" smtClean="0"/>
              <a:pPr>
                <a:defRPr/>
              </a:pPr>
              <a:t>21-Feb-21</a:t>
            </a:fld>
            <a:endParaRPr lang="en-US"/>
          </a:p>
        </p:txBody>
      </p:sp>
      <p:sp>
        <p:nvSpPr>
          <p:cNvPr id="5" name="Slide Number Placeholder 4"/>
          <p:cNvSpPr>
            <a:spLocks noGrp="1"/>
          </p:cNvSpPr>
          <p:nvPr>
            <p:ph type="sldNum" sz="quarter" idx="11"/>
          </p:nvPr>
        </p:nvSpPr>
        <p:spPr/>
        <p:txBody>
          <a:bodyPr/>
          <a:lstStyle/>
          <a:p>
            <a:pPr>
              <a:defRPr/>
            </a:pPr>
            <a:fld id="{7B747807-D84C-4118-9C62-241154A91D7D}" type="slidenum">
              <a:rPr lang="en-US" smtClean="0"/>
              <a:pPr>
                <a:defRPr/>
              </a:pPr>
              <a:t>23</a:t>
            </a:fld>
            <a:endParaRPr lang="en-US"/>
          </a:p>
        </p:txBody>
      </p:sp>
    </p:spTree>
    <p:extLst>
      <p:ext uri="{BB962C8B-B14F-4D97-AF65-F5344CB8AC3E}">
        <p14:creationId xmlns:p14="http://schemas.microsoft.com/office/powerpoint/2010/main" val="37619833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695325"/>
            <a:ext cx="5149850" cy="3433763"/>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C3F4A500-0E6C-4231-8FD7-683DF3832813}" type="datetime1">
              <a:rPr lang="en-US" smtClean="0"/>
              <a:pPr>
                <a:defRPr/>
              </a:pPr>
              <a:t>21-Feb-21</a:t>
            </a:fld>
            <a:endParaRPr lang="en-US"/>
          </a:p>
        </p:txBody>
      </p:sp>
      <p:sp>
        <p:nvSpPr>
          <p:cNvPr id="5" name="Slide Number Placeholder 4"/>
          <p:cNvSpPr>
            <a:spLocks noGrp="1"/>
          </p:cNvSpPr>
          <p:nvPr>
            <p:ph type="sldNum" sz="quarter" idx="11"/>
          </p:nvPr>
        </p:nvSpPr>
        <p:spPr/>
        <p:txBody>
          <a:bodyPr/>
          <a:lstStyle/>
          <a:p>
            <a:pPr>
              <a:defRPr/>
            </a:pPr>
            <a:fld id="{7B747807-D84C-4118-9C62-241154A91D7D}" type="slidenum">
              <a:rPr lang="en-US" smtClean="0"/>
              <a:pPr>
                <a:defRPr/>
              </a:pPr>
              <a:t>24</a:t>
            </a:fld>
            <a:endParaRPr lang="en-US"/>
          </a:p>
        </p:txBody>
      </p:sp>
    </p:spTree>
    <p:extLst>
      <p:ext uri="{BB962C8B-B14F-4D97-AF65-F5344CB8AC3E}">
        <p14:creationId xmlns:p14="http://schemas.microsoft.com/office/powerpoint/2010/main" val="38820769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695325"/>
            <a:ext cx="5149850" cy="3433763"/>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C3F4A500-0E6C-4231-8FD7-683DF3832813}" type="datetime1">
              <a:rPr lang="en-US" smtClean="0"/>
              <a:pPr>
                <a:defRPr/>
              </a:pPr>
              <a:t>21-Feb-21</a:t>
            </a:fld>
            <a:endParaRPr lang="en-US"/>
          </a:p>
        </p:txBody>
      </p:sp>
      <p:sp>
        <p:nvSpPr>
          <p:cNvPr id="5" name="Slide Number Placeholder 4"/>
          <p:cNvSpPr>
            <a:spLocks noGrp="1"/>
          </p:cNvSpPr>
          <p:nvPr>
            <p:ph type="sldNum" sz="quarter" idx="11"/>
          </p:nvPr>
        </p:nvSpPr>
        <p:spPr/>
        <p:txBody>
          <a:bodyPr/>
          <a:lstStyle/>
          <a:p>
            <a:pPr>
              <a:defRPr/>
            </a:pPr>
            <a:fld id="{7B747807-D84C-4118-9C62-241154A91D7D}" type="slidenum">
              <a:rPr lang="en-US" smtClean="0"/>
              <a:pPr>
                <a:defRPr/>
              </a:pPr>
              <a:t>25</a:t>
            </a:fld>
            <a:endParaRPr lang="en-US"/>
          </a:p>
        </p:txBody>
      </p:sp>
    </p:spTree>
    <p:extLst>
      <p:ext uri="{BB962C8B-B14F-4D97-AF65-F5344CB8AC3E}">
        <p14:creationId xmlns:p14="http://schemas.microsoft.com/office/powerpoint/2010/main" val="26401073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695325"/>
            <a:ext cx="5149850" cy="34337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3A99C3-CD3C-4F9E-BFD1-6A071ADE6E8E}" type="slidenum">
              <a:rPr lang="en-US" smtClean="0"/>
              <a:pPr/>
              <a:t>26</a:t>
            </a:fld>
            <a:endParaRPr lang="en-US"/>
          </a:p>
        </p:txBody>
      </p:sp>
    </p:spTree>
    <p:extLst>
      <p:ext uri="{BB962C8B-B14F-4D97-AF65-F5344CB8AC3E}">
        <p14:creationId xmlns:p14="http://schemas.microsoft.com/office/powerpoint/2010/main" val="37121427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695325"/>
            <a:ext cx="5149850" cy="3433763"/>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C3F4A500-0E6C-4231-8FD7-683DF3832813}" type="datetime1">
              <a:rPr lang="en-US" smtClean="0"/>
              <a:pPr>
                <a:defRPr/>
              </a:pPr>
              <a:t>21-Feb-21</a:t>
            </a:fld>
            <a:endParaRPr lang="en-US"/>
          </a:p>
        </p:txBody>
      </p:sp>
      <p:sp>
        <p:nvSpPr>
          <p:cNvPr id="5" name="Slide Number Placeholder 4"/>
          <p:cNvSpPr>
            <a:spLocks noGrp="1"/>
          </p:cNvSpPr>
          <p:nvPr>
            <p:ph type="sldNum" sz="quarter" idx="11"/>
          </p:nvPr>
        </p:nvSpPr>
        <p:spPr/>
        <p:txBody>
          <a:bodyPr/>
          <a:lstStyle/>
          <a:p>
            <a:pPr>
              <a:defRPr/>
            </a:pPr>
            <a:fld id="{7B747807-D84C-4118-9C62-241154A91D7D}" type="slidenum">
              <a:rPr lang="en-US" smtClean="0"/>
              <a:pPr>
                <a:defRPr/>
              </a:pPr>
              <a:t>27</a:t>
            </a:fld>
            <a:endParaRPr lang="en-US"/>
          </a:p>
        </p:txBody>
      </p:sp>
    </p:spTree>
    <p:extLst>
      <p:ext uri="{BB962C8B-B14F-4D97-AF65-F5344CB8AC3E}">
        <p14:creationId xmlns:p14="http://schemas.microsoft.com/office/powerpoint/2010/main" val="871250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695325"/>
            <a:ext cx="5149850" cy="3433763"/>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C3F4A500-0E6C-4231-8FD7-683DF3832813}" type="datetime1">
              <a:rPr lang="en-US" smtClean="0"/>
              <a:pPr>
                <a:defRPr/>
              </a:pPr>
              <a:t>21-Feb-21</a:t>
            </a:fld>
            <a:endParaRPr lang="en-US"/>
          </a:p>
        </p:txBody>
      </p:sp>
      <p:sp>
        <p:nvSpPr>
          <p:cNvPr id="5" name="Slide Number Placeholder 4"/>
          <p:cNvSpPr>
            <a:spLocks noGrp="1"/>
          </p:cNvSpPr>
          <p:nvPr>
            <p:ph type="sldNum" sz="quarter" idx="11"/>
          </p:nvPr>
        </p:nvSpPr>
        <p:spPr/>
        <p:txBody>
          <a:bodyPr/>
          <a:lstStyle/>
          <a:p>
            <a:pPr>
              <a:defRPr/>
            </a:pPr>
            <a:fld id="{7B747807-D84C-4118-9C62-241154A91D7D}" type="slidenum">
              <a:rPr lang="en-US" smtClean="0"/>
              <a:pPr>
                <a:defRPr/>
              </a:pPr>
              <a:t>28</a:t>
            </a:fld>
            <a:endParaRPr lang="en-US"/>
          </a:p>
        </p:txBody>
      </p:sp>
    </p:spTree>
    <p:extLst>
      <p:ext uri="{BB962C8B-B14F-4D97-AF65-F5344CB8AC3E}">
        <p14:creationId xmlns:p14="http://schemas.microsoft.com/office/powerpoint/2010/main" val="174311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695325"/>
            <a:ext cx="5149850" cy="3433763"/>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C3F4A500-0E6C-4231-8FD7-683DF3832813}" type="datetime1">
              <a:rPr lang="en-US" smtClean="0"/>
              <a:pPr>
                <a:defRPr/>
              </a:pPr>
              <a:t>21-Feb-21</a:t>
            </a:fld>
            <a:endParaRPr lang="en-US"/>
          </a:p>
        </p:txBody>
      </p:sp>
      <p:sp>
        <p:nvSpPr>
          <p:cNvPr id="5" name="Slide Number Placeholder 4"/>
          <p:cNvSpPr>
            <a:spLocks noGrp="1"/>
          </p:cNvSpPr>
          <p:nvPr>
            <p:ph type="sldNum" sz="quarter" idx="11"/>
          </p:nvPr>
        </p:nvSpPr>
        <p:spPr/>
        <p:txBody>
          <a:bodyPr/>
          <a:lstStyle/>
          <a:p>
            <a:pPr>
              <a:defRPr/>
            </a:pPr>
            <a:fld id="{7B747807-D84C-4118-9C62-241154A91D7D}" type="slidenum">
              <a:rPr lang="en-US" smtClean="0"/>
              <a:pPr>
                <a:defRPr/>
              </a:pPr>
              <a:t>29</a:t>
            </a:fld>
            <a:endParaRPr lang="en-US"/>
          </a:p>
        </p:txBody>
      </p:sp>
    </p:spTree>
    <p:extLst>
      <p:ext uri="{BB962C8B-B14F-4D97-AF65-F5344CB8AC3E}">
        <p14:creationId xmlns:p14="http://schemas.microsoft.com/office/powerpoint/2010/main" val="9878588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695325"/>
            <a:ext cx="5149850" cy="34337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3A99C3-CD3C-4F9E-BFD1-6A071ADE6E8E}" type="slidenum">
              <a:rPr lang="en-US" smtClean="0"/>
              <a:pPr/>
              <a:t>30</a:t>
            </a:fld>
            <a:endParaRPr lang="en-US"/>
          </a:p>
        </p:txBody>
      </p:sp>
    </p:spTree>
    <p:extLst>
      <p:ext uri="{BB962C8B-B14F-4D97-AF65-F5344CB8AC3E}">
        <p14:creationId xmlns:p14="http://schemas.microsoft.com/office/powerpoint/2010/main" val="3423450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695325"/>
            <a:ext cx="5149850" cy="3433763"/>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C3F4A500-0E6C-4231-8FD7-683DF3832813}" type="datetime1">
              <a:rPr lang="en-US" smtClean="0"/>
              <a:pPr>
                <a:defRPr/>
              </a:pPr>
              <a:t>21-Feb-21</a:t>
            </a:fld>
            <a:endParaRPr lang="en-US"/>
          </a:p>
        </p:txBody>
      </p:sp>
      <p:sp>
        <p:nvSpPr>
          <p:cNvPr id="5" name="Slide Number Placeholder 4"/>
          <p:cNvSpPr>
            <a:spLocks noGrp="1"/>
          </p:cNvSpPr>
          <p:nvPr>
            <p:ph type="sldNum" sz="quarter" idx="11"/>
          </p:nvPr>
        </p:nvSpPr>
        <p:spPr/>
        <p:txBody>
          <a:bodyPr/>
          <a:lstStyle/>
          <a:p>
            <a:pPr>
              <a:defRPr/>
            </a:pPr>
            <a:fld id="{7B747807-D84C-4118-9C62-241154A91D7D}" type="slidenum">
              <a:rPr lang="en-US" smtClean="0"/>
              <a:pPr>
                <a:defRPr/>
              </a:pPr>
              <a:t>3</a:t>
            </a:fld>
            <a:endParaRPr lang="en-US"/>
          </a:p>
        </p:txBody>
      </p:sp>
    </p:spTree>
    <p:extLst>
      <p:ext uri="{BB962C8B-B14F-4D97-AF65-F5344CB8AC3E}">
        <p14:creationId xmlns:p14="http://schemas.microsoft.com/office/powerpoint/2010/main" val="4016625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695325"/>
            <a:ext cx="5149850" cy="3433763"/>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C3F4A500-0E6C-4231-8FD7-683DF3832813}" type="datetime1">
              <a:rPr lang="en-US" smtClean="0"/>
              <a:pPr>
                <a:defRPr/>
              </a:pPr>
              <a:t>21-Feb-21</a:t>
            </a:fld>
            <a:endParaRPr lang="en-US"/>
          </a:p>
        </p:txBody>
      </p:sp>
      <p:sp>
        <p:nvSpPr>
          <p:cNvPr id="5" name="Slide Number Placeholder 4"/>
          <p:cNvSpPr>
            <a:spLocks noGrp="1"/>
          </p:cNvSpPr>
          <p:nvPr>
            <p:ph type="sldNum" sz="quarter" idx="11"/>
          </p:nvPr>
        </p:nvSpPr>
        <p:spPr/>
        <p:txBody>
          <a:bodyPr/>
          <a:lstStyle/>
          <a:p>
            <a:pPr>
              <a:defRPr/>
            </a:pPr>
            <a:fld id="{7B747807-D84C-4118-9C62-241154A91D7D}" type="slidenum">
              <a:rPr lang="en-US" smtClean="0"/>
              <a:pPr>
                <a:defRPr/>
              </a:pPr>
              <a:t>31</a:t>
            </a:fld>
            <a:endParaRPr lang="en-US"/>
          </a:p>
        </p:txBody>
      </p:sp>
    </p:spTree>
    <p:extLst>
      <p:ext uri="{BB962C8B-B14F-4D97-AF65-F5344CB8AC3E}">
        <p14:creationId xmlns:p14="http://schemas.microsoft.com/office/powerpoint/2010/main" val="12860502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695325"/>
            <a:ext cx="5149850" cy="3433763"/>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C3F4A500-0E6C-4231-8FD7-683DF3832813}" type="datetime1">
              <a:rPr lang="en-US" smtClean="0"/>
              <a:pPr>
                <a:defRPr/>
              </a:pPr>
              <a:t>21-Feb-21</a:t>
            </a:fld>
            <a:endParaRPr lang="en-US"/>
          </a:p>
        </p:txBody>
      </p:sp>
      <p:sp>
        <p:nvSpPr>
          <p:cNvPr id="5" name="Slide Number Placeholder 4"/>
          <p:cNvSpPr>
            <a:spLocks noGrp="1"/>
          </p:cNvSpPr>
          <p:nvPr>
            <p:ph type="sldNum" sz="quarter" idx="11"/>
          </p:nvPr>
        </p:nvSpPr>
        <p:spPr/>
        <p:txBody>
          <a:bodyPr/>
          <a:lstStyle/>
          <a:p>
            <a:pPr>
              <a:defRPr/>
            </a:pPr>
            <a:fld id="{7B747807-D84C-4118-9C62-241154A91D7D}" type="slidenum">
              <a:rPr lang="en-US" smtClean="0"/>
              <a:pPr>
                <a:defRPr/>
              </a:pPr>
              <a:t>32</a:t>
            </a:fld>
            <a:endParaRPr lang="en-US"/>
          </a:p>
        </p:txBody>
      </p:sp>
    </p:spTree>
    <p:extLst>
      <p:ext uri="{BB962C8B-B14F-4D97-AF65-F5344CB8AC3E}">
        <p14:creationId xmlns:p14="http://schemas.microsoft.com/office/powerpoint/2010/main" val="12860502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695325"/>
            <a:ext cx="5149850" cy="34337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3A99C3-CD3C-4F9E-BFD1-6A071ADE6E8E}" type="slidenum">
              <a:rPr lang="en-US" smtClean="0"/>
              <a:pPr/>
              <a:t>33</a:t>
            </a:fld>
            <a:endParaRPr lang="en-US"/>
          </a:p>
        </p:txBody>
      </p:sp>
    </p:spTree>
    <p:extLst>
      <p:ext uri="{BB962C8B-B14F-4D97-AF65-F5344CB8AC3E}">
        <p14:creationId xmlns:p14="http://schemas.microsoft.com/office/powerpoint/2010/main" val="16987145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695325"/>
            <a:ext cx="5149850" cy="3433763"/>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C3F4A500-0E6C-4231-8FD7-683DF3832813}" type="datetime1">
              <a:rPr lang="en-US" smtClean="0"/>
              <a:pPr>
                <a:defRPr/>
              </a:pPr>
              <a:t>21-Feb-21</a:t>
            </a:fld>
            <a:endParaRPr lang="en-US"/>
          </a:p>
        </p:txBody>
      </p:sp>
      <p:sp>
        <p:nvSpPr>
          <p:cNvPr id="5" name="Slide Number Placeholder 4"/>
          <p:cNvSpPr>
            <a:spLocks noGrp="1"/>
          </p:cNvSpPr>
          <p:nvPr>
            <p:ph type="sldNum" sz="quarter" idx="11"/>
          </p:nvPr>
        </p:nvSpPr>
        <p:spPr/>
        <p:txBody>
          <a:bodyPr/>
          <a:lstStyle/>
          <a:p>
            <a:pPr>
              <a:defRPr/>
            </a:pPr>
            <a:fld id="{7B747807-D84C-4118-9C62-241154A91D7D}" type="slidenum">
              <a:rPr lang="en-US" smtClean="0"/>
              <a:pPr>
                <a:defRPr/>
              </a:pPr>
              <a:t>34</a:t>
            </a:fld>
            <a:endParaRPr lang="en-US"/>
          </a:p>
        </p:txBody>
      </p:sp>
    </p:spTree>
    <p:extLst>
      <p:ext uri="{BB962C8B-B14F-4D97-AF65-F5344CB8AC3E}">
        <p14:creationId xmlns:p14="http://schemas.microsoft.com/office/powerpoint/2010/main" val="5596134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695325"/>
            <a:ext cx="5149850" cy="3433763"/>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C3F4A500-0E6C-4231-8FD7-683DF3832813}" type="datetime1">
              <a:rPr lang="en-US" smtClean="0"/>
              <a:pPr>
                <a:defRPr/>
              </a:pPr>
              <a:t>21-Feb-21</a:t>
            </a:fld>
            <a:endParaRPr lang="en-US"/>
          </a:p>
        </p:txBody>
      </p:sp>
      <p:sp>
        <p:nvSpPr>
          <p:cNvPr id="5" name="Slide Number Placeholder 4"/>
          <p:cNvSpPr>
            <a:spLocks noGrp="1"/>
          </p:cNvSpPr>
          <p:nvPr>
            <p:ph type="sldNum" sz="quarter" idx="11"/>
          </p:nvPr>
        </p:nvSpPr>
        <p:spPr/>
        <p:txBody>
          <a:bodyPr/>
          <a:lstStyle/>
          <a:p>
            <a:pPr>
              <a:defRPr/>
            </a:pPr>
            <a:fld id="{7B747807-D84C-4118-9C62-241154A91D7D}" type="slidenum">
              <a:rPr lang="en-US" smtClean="0"/>
              <a:pPr>
                <a:defRPr/>
              </a:pPr>
              <a:t>35</a:t>
            </a:fld>
            <a:endParaRPr lang="en-US"/>
          </a:p>
        </p:txBody>
      </p:sp>
    </p:spTree>
    <p:extLst>
      <p:ext uri="{BB962C8B-B14F-4D97-AF65-F5344CB8AC3E}">
        <p14:creationId xmlns:p14="http://schemas.microsoft.com/office/powerpoint/2010/main" val="39156979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695325"/>
            <a:ext cx="5149850" cy="3433763"/>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C3F4A500-0E6C-4231-8FD7-683DF3832813}" type="datetime1">
              <a:rPr lang="en-US" smtClean="0"/>
              <a:pPr>
                <a:defRPr/>
              </a:pPr>
              <a:t>21-Feb-21</a:t>
            </a:fld>
            <a:endParaRPr lang="en-US"/>
          </a:p>
        </p:txBody>
      </p:sp>
      <p:sp>
        <p:nvSpPr>
          <p:cNvPr id="5" name="Slide Number Placeholder 4"/>
          <p:cNvSpPr>
            <a:spLocks noGrp="1"/>
          </p:cNvSpPr>
          <p:nvPr>
            <p:ph type="sldNum" sz="quarter" idx="11"/>
          </p:nvPr>
        </p:nvSpPr>
        <p:spPr/>
        <p:txBody>
          <a:bodyPr/>
          <a:lstStyle/>
          <a:p>
            <a:pPr>
              <a:defRPr/>
            </a:pPr>
            <a:fld id="{7B747807-D84C-4118-9C62-241154A91D7D}" type="slidenum">
              <a:rPr lang="en-US" smtClean="0"/>
              <a:pPr>
                <a:defRPr/>
              </a:pPr>
              <a:t>36</a:t>
            </a:fld>
            <a:endParaRPr lang="en-US"/>
          </a:p>
        </p:txBody>
      </p:sp>
    </p:spTree>
    <p:extLst>
      <p:ext uri="{BB962C8B-B14F-4D97-AF65-F5344CB8AC3E}">
        <p14:creationId xmlns:p14="http://schemas.microsoft.com/office/powerpoint/2010/main" val="7931542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695325"/>
            <a:ext cx="5149850" cy="3433763"/>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C3F4A500-0E6C-4231-8FD7-683DF3832813}" type="datetime1">
              <a:rPr lang="en-US" smtClean="0"/>
              <a:pPr>
                <a:defRPr/>
              </a:pPr>
              <a:t>21-Feb-21</a:t>
            </a:fld>
            <a:endParaRPr lang="en-US"/>
          </a:p>
        </p:txBody>
      </p:sp>
      <p:sp>
        <p:nvSpPr>
          <p:cNvPr id="5" name="Slide Number Placeholder 4"/>
          <p:cNvSpPr>
            <a:spLocks noGrp="1"/>
          </p:cNvSpPr>
          <p:nvPr>
            <p:ph type="sldNum" sz="quarter" idx="11"/>
          </p:nvPr>
        </p:nvSpPr>
        <p:spPr/>
        <p:txBody>
          <a:bodyPr/>
          <a:lstStyle/>
          <a:p>
            <a:pPr>
              <a:defRPr/>
            </a:pPr>
            <a:fld id="{7B747807-D84C-4118-9C62-241154A91D7D}" type="slidenum">
              <a:rPr lang="en-US" smtClean="0"/>
              <a:pPr>
                <a:defRPr/>
              </a:pPr>
              <a:t>37</a:t>
            </a:fld>
            <a:endParaRPr lang="en-US"/>
          </a:p>
        </p:txBody>
      </p:sp>
    </p:spTree>
    <p:extLst>
      <p:ext uri="{BB962C8B-B14F-4D97-AF65-F5344CB8AC3E}">
        <p14:creationId xmlns:p14="http://schemas.microsoft.com/office/powerpoint/2010/main" val="37705903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695325"/>
            <a:ext cx="5149850" cy="3433763"/>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C3F4A500-0E6C-4231-8FD7-683DF3832813}" type="datetime1">
              <a:rPr lang="en-US" smtClean="0"/>
              <a:pPr>
                <a:defRPr/>
              </a:pPr>
              <a:t>21-Feb-21</a:t>
            </a:fld>
            <a:endParaRPr lang="en-US"/>
          </a:p>
        </p:txBody>
      </p:sp>
      <p:sp>
        <p:nvSpPr>
          <p:cNvPr id="5" name="Slide Number Placeholder 4"/>
          <p:cNvSpPr>
            <a:spLocks noGrp="1"/>
          </p:cNvSpPr>
          <p:nvPr>
            <p:ph type="sldNum" sz="quarter" idx="11"/>
          </p:nvPr>
        </p:nvSpPr>
        <p:spPr/>
        <p:txBody>
          <a:bodyPr/>
          <a:lstStyle/>
          <a:p>
            <a:pPr>
              <a:defRPr/>
            </a:pPr>
            <a:fld id="{7B747807-D84C-4118-9C62-241154A91D7D}" type="slidenum">
              <a:rPr lang="en-US" smtClean="0"/>
              <a:pPr>
                <a:defRPr/>
              </a:pPr>
              <a:t>38</a:t>
            </a:fld>
            <a:endParaRPr lang="en-US"/>
          </a:p>
        </p:txBody>
      </p:sp>
    </p:spTree>
    <p:extLst>
      <p:ext uri="{BB962C8B-B14F-4D97-AF65-F5344CB8AC3E}">
        <p14:creationId xmlns:p14="http://schemas.microsoft.com/office/powerpoint/2010/main" val="37705903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695325"/>
            <a:ext cx="5149850" cy="3433763"/>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C3F4A500-0E6C-4231-8FD7-683DF3832813}" type="datetime1">
              <a:rPr lang="en-US" smtClean="0"/>
              <a:pPr>
                <a:defRPr/>
              </a:pPr>
              <a:t>21-Feb-21</a:t>
            </a:fld>
            <a:endParaRPr lang="en-US"/>
          </a:p>
        </p:txBody>
      </p:sp>
      <p:sp>
        <p:nvSpPr>
          <p:cNvPr id="5" name="Slide Number Placeholder 4"/>
          <p:cNvSpPr>
            <a:spLocks noGrp="1"/>
          </p:cNvSpPr>
          <p:nvPr>
            <p:ph type="sldNum" sz="quarter" idx="11"/>
          </p:nvPr>
        </p:nvSpPr>
        <p:spPr/>
        <p:txBody>
          <a:bodyPr/>
          <a:lstStyle/>
          <a:p>
            <a:pPr>
              <a:defRPr/>
            </a:pPr>
            <a:fld id="{7B747807-D84C-4118-9C62-241154A91D7D}" type="slidenum">
              <a:rPr lang="en-US" smtClean="0"/>
              <a:pPr>
                <a:defRPr/>
              </a:pPr>
              <a:t>39</a:t>
            </a:fld>
            <a:endParaRPr lang="en-US"/>
          </a:p>
        </p:txBody>
      </p:sp>
    </p:spTree>
    <p:extLst>
      <p:ext uri="{BB962C8B-B14F-4D97-AF65-F5344CB8AC3E}">
        <p14:creationId xmlns:p14="http://schemas.microsoft.com/office/powerpoint/2010/main" val="3719411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695325"/>
            <a:ext cx="5149850" cy="34337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3A99C3-CD3C-4F9E-BFD1-6A071ADE6E8E}" type="slidenum">
              <a:rPr lang="en-US" smtClean="0"/>
              <a:pPr/>
              <a:t>4</a:t>
            </a:fld>
            <a:endParaRPr lang="en-US"/>
          </a:p>
        </p:txBody>
      </p:sp>
    </p:spTree>
    <p:extLst>
      <p:ext uri="{BB962C8B-B14F-4D97-AF65-F5344CB8AC3E}">
        <p14:creationId xmlns:p14="http://schemas.microsoft.com/office/powerpoint/2010/main" val="497809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695325"/>
            <a:ext cx="5149850" cy="3433763"/>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C3F4A500-0E6C-4231-8FD7-683DF3832813}" type="datetime1">
              <a:rPr lang="en-US" smtClean="0"/>
              <a:pPr>
                <a:defRPr/>
              </a:pPr>
              <a:t>21-Feb-21</a:t>
            </a:fld>
            <a:endParaRPr lang="en-US"/>
          </a:p>
        </p:txBody>
      </p:sp>
      <p:sp>
        <p:nvSpPr>
          <p:cNvPr id="5" name="Slide Number Placeholder 4"/>
          <p:cNvSpPr>
            <a:spLocks noGrp="1"/>
          </p:cNvSpPr>
          <p:nvPr>
            <p:ph type="sldNum" sz="quarter" idx="11"/>
          </p:nvPr>
        </p:nvSpPr>
        <p:spPr/>
        <p:txBody>
          <a:bodyPr/>
          <a:lstStyle/>
          <a:p>
            <a:pPr>
              <a:defRPr/>
            </a:pPr>
            <a:fld id="{7B747807-D84C-4118-9C62-241154A91D7D}" type="slidenum">
              <a:rPr lang="en-US" smtClean="0"/>
              <a:pPr>
                <a:defRPr/>
              </a:pPr>
              <a:t>5</a:t>
            </a:fld>
            <a:endParaRPr lang="en-US"/>
          </a:p>
        </p:txBody>
      </p:sp>
    </p:spTree>
    <p:extLst>
      <p:ext uri="{BB962C8B-B14F-4D97-AF65-F5344CB8AC3E}">
        <p14:creationId xmlns:p14="http://schemas.microsoft.com/office/powerpoint/2010/main" val="2381098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695325"/>
            <a:ext cx="5149850" cy="3433763"/>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C3F4A500-0E6C-4231-8FD7-683DF3832813}" type="datetime1">
              <a:rPr lang="en-US" smtClean="0"/>
              <a:pPr>
                <a:defRPr/>
              </a:pPr>
              <a:t>21-Feb-21</a:t>
            </a:fld>
            <a:endParaRPr lang="en-US"/>
          </a:p>
        </p:txBody>
      </p:sp>
      <p:sp>
        <p:nvSpPr>
          <p:cNvPr id="5" name="Slide Number Placeholder 4"/>
          <p:cNvSpPr>
            <a:spLocks noGrp="1"/>
          </p:cNvSpPr>
          <p:nvPr>
            <p:ph type="sldNum" sz="quarter" idx="11"/>
          </p:nvPr>
        </p:nvSpPr>
        <p:spPr/>
        <p:txBody>
          <a:bodyPr/>
          <a:lstStyle/>
          <a:p>
            <a:pPr>
              <a:defRPr/>
            </a:pPr>
            <a:fld id="{7B747807-D84C-4118-9C62-241154A91D7D}" type="slidenum">
              <a:rPr lang="en-US" smtClean="0"/>
              <a:pPr>
                <a:defRPr/>
              </a:pPr>
              <a:t>6</a:t>
            </a:fld>
            <a:endParaRPr lang="en-US"/>
          </a:p>
        </p:txBody>
      </p:sp>
    </p:spTree>
    <p:extLst>
      <p:ext uri="{BB962C8B-B14F-4D97-AF65-F5344CB8AC3E}">
        <p14:creationId xmlns:p14="http://schemas.microsoft.com/office/powerpoint/2010/main" val="3591077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695325"/>
            <a:ext cx="5149850" cy="34337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3A99C3-CD3C-4F9E-BFD1-6A071ADE6E8E}" type="slidenum">
              <a:rPr lang="en-US" smtClean="0"/>
              <a:pPr/>
              <a:t>8</a:t>
            </a:fld>
            <a:endParaRPr lang="en-US"/>
          </a:p>
        </p:txBody>
      </p:sp>
    </p:spTree>
    <p:extLst>
      <p:ext uri="{BB962C8B-B14F-4D97-AF65-F5344CB8AC3E}">
        <p14:creationId xmlns:p14="http://schemas.microsoft.com/office/powerpoint/2010/main" val="3423450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695325"/>
            <a:ext cx="5149850" cy="34337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3A99C3-CD3C-4F9E-BFD1-6A071ADE6E8E}" type="slidenum">
              <a:rPr lang="en-US" smtClean="0"/>
              <a:pPr/>
              <a:t>9</a:t>
            </a:fld>
            <a:endParaRPr lang="en-US"/>
          </a:p>
        </p:txBody>
      </p:sp>
    </p:spTree>
    <p:extLst>
      <p:ext uri="{BB962C8B-B14F-4D97-AF65-F5344CB8AC3E}">
        <p14:creationId xmlns:p14="http://schemas.microsoft.com/office/powerpoint/2010/main" val="3806793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695325"/>
            <a:ext cx="5149850" cy="34337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3A99C3-CD3C-4F9E-BFD1-6A071ADE6E8E}" type="slidenum">
              <a:rPr lang="en-US" smtClean="0"/>
              <a:pPr/>
              <a:t>10</a:t>
            </a:fld>
            <a:endParaRPr lang="en-US"/>
          </a:p>
        </p:txBody>
      </p:sp>
    </p:spTree>
    <p:extLst>
      <p:ext uri="{BB962C8B-B14F-4D97-AF65-F5344CB8AC3E}">
        <p14:creationId xmlns:p14="http://schemas.microsoft.com/office/powerpoint/2010/main" val="1286059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85166" y="146304"/>
            <a:ext cx="9916668"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22263" y="381001"/>
            <a:ext cx="9258300" cy="2209800"/>
          </a:xfrm>
        </p:spPr>
        <p:txBody>
          <a:bodyPr lIns="45720" rIns="228600" anchor="b">
            <a:normAutofit/>
          </a:bodyPr>
          <a:lstStyle>
            <a:lvl1pPr marL="0" algn="r">
              <a:defRPr sz="4800" b="1"/>
            </a:lvl1pPr>
          </a:lstStyle>
          <a:p>
            <a:r>
              <a:rPr kumimoji="0" lang="en-US" smtClean="0"/>
              <a:t>Click to edit Master title style</a:t>
            </a:r>
            <a:endParaRPr kumimoji="0" lang="en-US" dirty="0"/>
          </a:p>
        </p:txBody>
      </p:sp>
      <p:sp>
        <p:nvSpPr>
          <p:cNvPr id="9" name="Subtitle 8"/>
          <p:cNvSpPr>
            <a:spLocks noGrp="1"/>
          </p:cNvSpPr>
          <p:nvPr>
            <p:ph type="subTitle" idx="1"/>
          </p:nvPr>
        </p:nvSpPr>
        <p:spPr>
          <a:xfrm>
            <a:off x="2400300" y="2819400"/>
            <a:ext cx="7380263" cy="1752600"/>
          </a:xfrm>
        </p:spPr>
        <p:txBody>
          <a:bodyPr lIns="45720" rIns="246888"/>
          <a:lstStyle>
            <a:lvl1pPr marL="0" indent="0" algn="r">
              <a:spcBef>
                <a:spcPts val="0"/>
              </a:spcBef>
              <a:buNone/>
              <a:defRPr b="1">
                <a:effectLst>
                  <a:outerShdw blurRad="38100" dist="38100" dir="2700000" algn="tl">
                    <a:srgbClr val="000000">
                      <a:alpha val="43137"/>
                    </a:srgbClr>
                  </a:outerShdw>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10" name="Date Placeholder 9"/>
          <p:cNvSpPr>
            <a:spLocks noGrp="1"/>
          </p:cNvSpPr>
          <p:nvPr>
            <p:ph type="dt" sz="half" idx="10"/>
          </p:nvPr>
        </p:nvSpPr>
        <p:spPr>
          <a:xfrm>
            <a:off x="6257925" y="6509004"/>
            <a:ext cx="3377565" cy="274320"/>
          </a:xfrm>
        </p:spPr>
        <p:txBody>
          <a:bodyPr vert="horz" rtlCol="0"/>
          <a:lstStyle/>
          <a:p>
            <a:pPr>
              <a:defRPr/>
            </a:pPr>
            <a:endParaRPr lang="en-US"/>
          </a:p>
        </p:txBody>
      </p:sp>
      <p:sp>
        <p:nvSpPr>
          <p:cNvPr id="11" name="Slide Number Placeholder 10"/>
          <p:cNvSpPr>
            <a:spLocks noGrp="1"/>
          </p:cNvSpPr>
          <p:nvPr>
            <p:ph type="sldNum" sz="quarter" idx="11"/>
          </p:nvPr>
        </p:nvSpPr>
        <p:spPr>
          <a:xfrm>
            <a:off x="9718821" y="6509004"/>
            <a:ext cx="522324" cy="274320"/>
          </a:xfrm>
        </p:spPr>
        <p:txBody>
          <a:bodyPr vert="horz" rtlCol="0"/>
          <a:lstStyle>
            <a:lvl1pPr>
              <a:defRPr>
                <a:solidFill>
                  <a:schemeClr val="tx2">
                    <a:shade val="90000"/>
                  </a:schemeClr>
                </a:solidFill>
              </a:defRPr>
            </a:lvl1pPr>
          </a:lstStyle>
          <a:p>
            <a:pPr>
              <a:defRPr/>
            </a:pPr>
            <a:fld id="{0B293EB9-BF84-41BB-8E25-FFD89E205A28}" type="slidenum">
              <a:rPr lang="en-US" smtClean="0"/>
              <a:pPr>
                <a:defRPr/>
              </a:pPr>
              <a:t>‹#›</a:t>
            </a:fld>
            <a:endParaRPr lang="en-US"/>
          </a:p>
        </p:txBody>
      </p:sp>
      <p:sp>
        <p:nvSpPr>
          <p:cNvPr id="12" name="Footer Placeholder 11"/>
          <p:cNvSpPr>
            <a:spLocks noGrp="1"/>
          </p:cNvSpPr>
          <p:nvPr>
            <p:ph type="ftr" sz="quarter" idx="12"/>
          </p:nvPr>
        </p:nvSpPr>
        <p:spPr>
          <a:xfrm>
            <a:off x="1800225" y="6509004"/>
            <a:ext cx="4395897" cy="274320"/>
          </a:xfrm>
        </p:spPr>
        <p:txBody>
          <a:bodyPr vert="horz" rtlCol="0"/>
          <a:lstStyle>
            <a:lvl1pPr>
              <a:defRPr b="1"/>
            </a:lvl1pPr>
          </a:lstStyle>
          <a:p>
            <a:pPr>
              <a:defRPr/>
            </a:pPr>
            <a:r>
              <a:rPr lang="en-US" smtClean="0"/>
              <a:t>© 2015 John Wiley &amp; Sons, Inc. All rights reserved.</a:t>
            </a:r>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661941" y="1424588"/>
            <a:ext cx="9001125"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p:txBody>
          <a:bodyPr/>
          <a:lstStyle>
            <a:lvl1pPr>
              <a:defRPr b="1"/>
            </a:lvl1pPr>
          </a:lstStyle>
          <a:p>
            <a:r>
              <a:rPr kumimoji="0" lang="en-US" smtClean="0"/>
              <a:t>Click to edit Master title style</a:t>
            </a:r>
            <a:endParaRPr kumimoji="0" lang="en-US" dirty="0"/>
          </a:p>
        </p:txBody>
      </p:sp>
      <p:sp>
        <p:nvSpPr>
          <p:cNvPr id="3" name="Content Placeholder 2"/>
          <p:cNvSpPr>
            <a:spLocks noGrp="1"/>
          </p:cNvSpPr>
          <p:nvPr>
            <p:ph idx="1"/>
          </p:nvPr>
        </p:nvSpPr>
        <p:spPr/>
        <p:txBody>
          <a:bodyPr/>
          <a:lstStyle>
            <a:lvl1pPr>
              <a:defRPr b="1">
                <a:effectLst>
                  <a:outerShdw blurRad="38100" dist="38100" dir="2700000" algn="tl">
                    <a:srgbClr val="000000">
                      <a:alpha val="43137"/>
                    </a:srgbClr>
                  </a:outerShdw>
                </a:effectLst>
              </a:defRPr>
            </a:lvl1pPr>
            <a:lvl2pPr>
              <a:defRPr b="1">
                <a:effectLst>
                  <a:outerShdw blurRad="38100" dist="38100" dir="2700000" algn="tl">
                    <a:srgbClr val="000000">
                      <a:alpha val="43137"/>
                    </a:srgbClr>
                  </a:outerShdw>
                </a:effectLst>
              </a:defRPr>
            </a:lvl2pPr>
            <a:lvl3pPr>
              <a:defRPr b="1">
                <a:effectLst>
                  <a:outerShdw blurRad="38100" dist="38100" dir="2700000" algn="tl">
                    <a:srgbClr val="000000">
                      <a:alpha val="43137"/>
                    </a:srgbClr>
                  </a:outerShdw>
                </a:effectLst>
              </a:defRPr>
            </a:lvl3pPr>
            <a:lvl4pPr>
              <a:defRPr b="1">
                <a:effectLst>
                  <a:outerShdw blurRad="38100" dist="38100" dir="2700000" algn="tl">
                    <a:srgbClr val="000000">
                      <a:alpha val="43137"/>
                    </a:srgbClr>
                  </a:outerShdw>
                </a:effectLst>
              </a:defRPr>
            </a:lvl4pPr>
            <a:lvl5pPr>
              <a:defRPr b="1">
                <a:effectLst>
                  <a:outerShdw blurRad="38100" dist="38100" dir="2700000" algn="tl">
                    <a:srgbClr val="000000">
                      <a:alpha val="43137"/>
                    </a:srgbClr>
                  </a:outerShdw>
                </a:effectLst>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lvl1pPr>
              <a:defRPr b="1"/>
            </a:lvl1pPr>
          </a:lstStyle>
          <a:p>
            <a:pPr>
              <a:defRPr/>
            </a:pPr>
            <a:r>
              <a:rPr lang="en-US" smtClean="0"/>
              <a:t>© 2015 John Wiley &amp; Sons, Inc. All rights reserved.</a:t>
            </a:r>
            <a:endParaRPr lang="en-US"/>
          </a:p>
        </p:txBody>
      </p:sp>
      <p:sp>
        <p:nvSpPr>
          <p:cNvPr id="6" name="Slide Number Placeholder 5"/>
          <p:cNvSpPr>
            <a:spLocks noGrp="1"/>
          </p:cNvSpPr>
          <p:nvPr>
            <p:ph type="sldNum" sz="quarter" idx="12"/>
          </p:nvPr>
        </p:nvSpPr>
        <p:spPr/>
        <p:txBody>
          <a:bodyPr/>
          <a:lstStyle/>
          <a:p>
            <a:pPr>
              <a:defRPr/>
            </a:pPr>
            <a:fld id="{279DF96A-D8F9-44EF-BB46-6D069FA313CF}"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kumimoji="0" lang="en-US" smtClean="0"/>
              <a:t>Click to edit Master title style</a:t>
            </a:r>
            <a:endParaRPr kumimoji="0" lang="en-US" dirty="0"/>
          </a:p>
        </p:txBody>
      </p:sp>
      <p:sp>
        <p:nvSpPr>
          <p:cNvPr id="3" name="Content Placeholder 2"/>
          <p:cNvSpPr>
            <a:spLocks noGrp="1"/>
          </p:cNvSpPr>
          <p:nvPr>
            <p:ph sz="half" idx="1"/>
          </p:nvPr>
        </p:nvSpPr>
        <p:spPr>
          <a:xfrm>
            <a:off x="514350" y="1645920"/>
            <a:ext cx="4543425" cy="4526280"/>
          </a:xfrm>
        </p:spPr>
        <p:txBody>
          <a:bodyPr/>
          <a:lstStyle>
            <a:lvl1pPr>
              <a:defRPr sz="2800" b="1">
                <a:effectLst>
                  <a:outerShdw blurRad="38100" dist="38100" dir="2700000" algn="tl">
                    <a:srgbClr val="000000">
                      <a:alpha val="43137"/>
                    </a:srgbClr>
                  </a:outerShdw>
                </a:effectLst>
              </a:defRPr>
            </a:lvl1pPr>
            <a:lvl2pPr>
              <a:defRPr sz="2400" b="1">
                <a:effectLst>
                  <a:outerShdw blurRad="38100" dist="38100" dir="2700000" algn="tl">
                    <a:srgbClr val="000000">
                      <a:alpha val="43137"/>
                    </a:srgbClr>
                  </a:outerShdw>
                </a:effectLst>
              </a:defRPr>
            </a:lvl2pPr>
            <a:lvl3pPr>
              <a:defRPr sz="2000" b="1">
                <a:effectLst>
                  <a:outerShdw blurRad="38100" dist="38100" dir="2700000" algn="tl">
                    <a:srgbClr val="000000">
                      <a:alpha val="43137"/>
                    </a:srgbClr>
                  </a:outerShdw>
                </a:effectLst>
              </a:defRPr>
            </a:lvl3pPr>
            <a:lvl4pPr>
              <a:defRPr sz="1800" b="1">
                <a:effectLst>
                  <a:outerShdw blurRad="38100" dist="38100" dir="2700000" algn="tl">
                    <a:srgbClr val="000000">
                      <a:alpha val="43137"/>
                    </a:srgbClr>
                  </a:outerShdw>
                </a:effectLst>
              </a:defRPr>
            </a:lvl4pPr>
            <a:lvl5pPr>
              <a:defRPr sz="1800" b="1">
                <a:effectLst>
                  <a:outerShdw blurRad="38100" dist="38100" dir="2700000" algn="tl">
                    <a:srgbClr val="000000">
                      <a:alpha val="43137"/>
                    </a:srgbClr>
                  </a:outerShdw>
                </a:effectLst>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Content Placeholder 3"/>
          <p:cNvSpPr>
            <a:spLocks noGrp="1"/>
          </p:cNvSpPr>
          <p:nvPr>
            <p:ph sz="half" idx="2"/>
          </p:nvPr>
        </p:nvSpPr>
        <p:spPr>
          <a:xfrm>
            <a:off x="5229225" y="1645920"/>
            <a:ext cx="4543425" cy="4526280"/>
          </a:xfrm>
        </p:spPr>
        <p:txBody>
          <a:bodyPr/>
          <a:lstStyle>
            <a:lvl1pPr>
              <a:defRPr sz="2800" b="1">
                <a:effectLst>
                  <a:outerShdw blurRad="38100" dist="38100" dir="2700000" algn="tl">
                    <a:srgbClr val="000000">
                      <a:alpha val="43137"/>
                    </a:srgbClr>
                  </a:outerShdw>
                </a:effectLst>
              </a:defRPr>
            </a:lvl1pPr>
            <a:lvl2pPr>
              <a:defRPr sz="2400" b="1">
                <a:effectLst>
                  <a:outerShdw blurRad="38100" dist="38100" dir="2700000" algn="tl">
                    <a:srgbClr val="000000">
                      <a:alpha val="43137"/>
                    </a:srgbClr>
                  </a:outerShdw>
                </a:effectLst>
              </a:defRPr>
            </a:lvl2pPr>
            <a:lvl3pPr>
              <a:defRPr sz="2000" b="1">
                <a:effectLst>
                  <a:outerShdw blurRad="38100" dist="38100" dir="2700000" algn="tl">
                    <a:srgbClr val="000000">
                      <a:alpha val="43137"/>
                    </a:srgbClr>
                  </a:outerShdw>
                </a:effectLst>
              </a:defRPr>
            </a:lvl3pPr>
            <a:lvl4pPr>
              <a:defRPr sz="1800" b="1">
                <a:effectLst>
                  <a:outerShdw blurRad="38100" dist="38100" dir="2700000" algn="tl">
                    <a:srgbClr val="000000">
                      <a:alpha val="43137"/>
                    </a:srgbClr>
                  </a:outerShdw>
                </a:effectLst>
              </a:defRPr>
            </a:lvl4pPr>
            <a:lvl5pPr>
              <a:defRPr sz="1800" b="1">
                <a:effectLst>
                  <a:outerShdw blurRad="38100" dist="38100" dir="2700000" algn="tl">
                    <a:srgbClr val="000000">
                      <a:alpha val="43137"/>
                    </a:srgbClr>
                  </a:outerShdw>
                </a:effectLst>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lvl1pPr>
              <a:defRPr b="1"/>
            </a:lvl1pPr>
          </a:lstStyle>
          <a:p>
            <a:pPr>
              <a:defRPr/>
            </a:pPr>
            <a:r>
              <a:rPr lang="en-US" smtClean="0"/>
              <a:t>© 2015 John Wiley &amp; Sons, Inc. All rights reserved.</a:t>
            </a:r>
            <a:endParaRPr lang="en-US"/>
          </a:p>
        </p:txBody>
      </p:sp>
      <p:sp>
        <p:nvSpPr>
          <p:cNvPr id="7" name="Slide Number Placeholder 6"/>
          <p:cNvSpPr>
            <a:spLocks noGrp="1"/>
          </p:cNvSpPr>
          <p:nvPr>
            <p:ph type="sldNum" sz="quarter" idx="12"/>
          </p:nvPr>
        </p:nvSpPr>
        <p:spPr>
          <a:xfrm>
            <a:off x="9721215" y="6514568"/>
            <a:ext cx="522324" cy="274320"/>
          </a:xfrm>
        </p:spPr>
        <p:txBody>
          <a:bodyPr/>
          <a:lstStyle/>
          <a:p>
            <a:pPr>
              <a:defRPr/>
            </a:pPr>
            <a:fld id="{B15F58C8-96C3-4332-A80C-1659A4E61E9A}" type="slidenum">
              <a:rPr lang="en-US" smtClean="0"/>
              <a:pPr>
                <a:defRPr/>
              </a:pPr>
              <a:t>‹#›</a:t>
            </a:fld>
            <a:endParaRPr lang="en-US"/>
          </a:p>
        </p:txBody>
      </p:sp>
      <p:sp>
        <p:nvSpPr>
          <p:cNvPr id="10" name="Rectangle 9"/>
          <p:cNvSpPr/>
          <p:nvPr/>
        </p:nvSpPr>
        <p:spPr>
          <a:xfrm>
            <a:off x="661941" y="1424588"/>
            <a:ext cx="9001125"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85166" y="147085"/>
            <a:ext cx="9912202"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Footer Placeholder 2"/>
          <p:cNvSpPr>
            <a:spLocks noGrp="1"/>
          </p:cNvSpPr>
          <p:nvPr>
            <p:ph type="ftr" sz="quarter" idx="3"/>
          </p:nvPr>
        </p:nvSpPr>
        <p:spPr>
          <a:xfrm>
            <a:off x="1457325" y="6400800"/>
            <a:ext cx="4738797" cy="274320"/>
          </a:xfrm>
          <a:prstGeom prst="rect">
            <a:avLst/>
          </a:prstGeom>
        </p:spPr>
        <p:txBody>
          <a:bodyPr/>
          <a:lstStyle>
            <a:lvl1pPr algn="r" eaLnBrk="1" latinLnBrk="0" hangingPunct="1">
              <a:defRPr kumimoji="0" sz="1300" b="1">
                <a:solidFill>
                  <a:schemeClr val="bg2">
                    <a:tint val="60000"/>
                    <a:satMod val="155000"/>
                  </a:schemeClr>
                </a:solidFill>
              </a:defRPr>
            </a:lvl1pPr>
          </a:lstStyle>
          <a:p>
            <a:pPr>
              <a:defRPr/>
            </a:pPr>
            <a:r>
              <a:rPr lang="en-US" smtClean="0"/>
              <a:t>© 2015 John Wiley &amp; Sons, Inc. All rights reserved.</a:t>
            </a:r>
            <a:endParaRPr lang="en-US"/>
          </a:p>
        </p:txBody>
      </p:sp>
      <p:sp>
        <p:nvSpPr>
          <p:cNvPr id="14" name="Date Placeholder 13"/>
          <p:cNvSpPr>
            <a:spLocks noGrp="1"/>
          </p:cNvSpPr>
          <p:nvPr>
            <p:ph type="dt" sz="half" idx="2"/>
          </p:nvPr>
        </p:nvSpPr>
        <p:spPr>
          <a:xfrm>
            <a:off x="6257925" y="6400800"/>
            <a:ext cx="3377565" cy="274320"/>
          </a:xfrm>
          <a:prstGeom prst="rect">
            <a:avLst/>
          </a:prstGeom>
        </p:spPr>
        <p:txBody>
          <a:bodyPr/>
          <a:lstStyle>
            <a:lvl1pPr algn="l" eaLnBrk="1" latinLnBrk="0" hangingPunct="1">
              <a:defRPr kumimoji="0" sz="1300">
                <a:solidFill>
                  <a:schemeClr val="bg2">
                    <a:tint val="60000"/>
                    <a:satMod val="155000"/>
                  </a:schemeClr>
                </a:solidFill>
              </a:defRPr>
            </a:lvl1pPr>
          </a:lstStyle>
          <a:p>
            <a:pPr>
              <a:defRPr/>
            </a:pPr>
            <a:endParaRPr lang="en-US"/>
          </a:p>
        </p:txBody>
      </p:sp>
      <p:sp>
        <p:nvSpPr>
          <p:cNvPr id="23" name="Slide Number Placeholder 22"/>
          <p:cNvSpPr>
            <a:spLocks noGrp="1"/>
          </p:cNvSpPr>
          <p:nvPr>
            <p:ph type="sldNum" sz="quarter" idx="4"/>
          </p:nvPr>
        </p:nvSpPr>
        <p:spPr>
          <a:xfrm>
            <a:off x="9718821" y="6514568"/>
            <a:ext cx="522324" cy="274320"/>
          </a:xfrm>
          <a:prstGeom prst="rect">
            <a:avLst/>
          </a:prstGeom>
        </p:spPr>
        <p:txBody>
          <a:bodyPr anchor="ctr"/>
          <a:lstStyle>
            <a:lvl1pPr algn="r" eaLnBrk="1" latinLnBrk="0" hangingPunct="1">
              <a:defRPr kumimoji="0" sz="1600">
                <a:solidFill>
                  <a:schemeClr val="tx2">
                    <a:shade val="90000"/>
                  </a:schemeClr>
                </a:solidFill>
                <a:effectLst/>
              </a:defRPr>
            </a:lvl1pPr>
          </a:lstStyle>
          <a:p>
            <a:pPr>
              <a:defRPr/>
            </a:pPr>
            <a:fld id="{8D860812-AF45-42D2-9A29-73CACD86519B}" type="slidenum">
              <a:rPr lang="en-US" smtClean="0"/>
              <a:pPr>
                <a:defRPr/>
              </a:pPr>
              <a:t>‹#›</a:t>
            </a:fld>
            <a:endParaRPr lang="en-US"/>
          </a:p>
        </p:txBody>
      </p:sp>
      <p:sp>
        <p:nvSpPr>
          <p:cNvPr id="22" name="Title Placeholder 21"/>
          <p:cNvSpPr>
            <a:spLocks noGrp="1"/>
          </p:cNvSpPr>
          <p:nvPr>
            <p:ph type="title"/>
          </p:nvPr>
        </p:nvSpPr>
        <p:spPr>
          <a:xfrm>
            <a:off x="514350" y="253536"/>
            <a:ext cx="92583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514350" y="1646237"/>
            <a:ext cx="9258300" cy="452628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4" r:id="rId3"/>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2000"/>
                                        <p:tgtEl>
                                          <p:spTgt spid="1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fade">
                                      <p:cBhvr>
                                        <p:cTn id="15" dur="2000"/>
                                        <p:tgtEl>
                                          <p:spTgt spid="1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xEl>
                                              <p:pRg st="2" end="2"/>
                                            </p:txEl>
                                          </p:spTgt>
                                        </p:tgtEl>
                                        <p:attrNameLst>
                                          <p:attrName>style.visibility</p:attrName>
                                        </p:attrNameLst>
                                      </p:cBhvr>
                                      <p:to>
                                        <p:strVal val="visible"/>
                                      </p:to>
                                    </p:set>
                                    <p:animEffect transition="in" filter="fade">
                                      <p:cBhvr>
                                        <p:cTn id="18" dur="2000"/>
                                        <p:tgtEl>
                                          <p:spTgt spid="1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xEl>
                                              <p:pRg st="3" end="3"/>
                                            </p:txEl>
                                          </p:spTgt>
                                        </p:tgtEl>
                                        <p:attrNameLst>
                                          <p:attrName>style.visibility</p:attrName>
                                        </p:attrNameLst>
                                      </p:cBhvr>
                                      <p:to>
                                        <p:strVal val="visible"/>
                                      </p:to>
                                    </p:set>
                                    <p:animEffect transition="in" filter="fade">
                                      <p:cBhvr>
                                        <p:cTn id="21" dur="2000"/>
                                        <p:tgtEl>
                                          <p:spTgt spid="1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xEl>
                                              <p:pRg st="4" end="4"/>
                                            </p:txEl>
                                          </p:spTgt>
                                        </p:tgtEl>
                                        <p:attrNameLst>
                                          <p:attrName>style.visibility</p:attrName>
                                        </p:attrNameLst>
                                      </p:cBhvr>
                                      <p:to>
                                        <p:strVal val="visible"/>
                                      </p:to>
                                    </p:set>
                                    <p:animEffect transition="in" filter="fade">
                                      <p:cBhvr>
                                        <p:cTn id="24" dur="20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3" grpId="0" build="p"/>
    </p:bldLst>
  </p:timing>
  <p:hf sldNum="0" hdr="0" dt="0"/>
  <p:txStyles>
    <p:titleStyle>
      <a:lvl1pPr marL="54864" algn="r" rtl="0" eaLnBrk="1" latinLnBrk="0" hangingPunct="1">
        <a:spcBef>
          <a:spcPct val="0"/>
        </a:spcBef>
        <a:buNone/>
        <a:defRPr kumimoji="0" sz="4600" b="1"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p:titleStyle>
    <p:bodyStyle>
      <a:lvl1pPr marL="292100" indent="-292100" algn="l" rtl="0" eaLnBrk="1" latinLnBrk="0" hangingPunct="1">
        <a:spcBef>
          <a:spcPts val="0"/>
        </a:spcBef>
        <a:buClr>
          <a:schemeClr val="accent1"/>
        </a:buClr>
        <a:buSzPct val="70000"/>
        <a:buFont typeface="Wingdings 2"/>
        <a:buChar char=""/>
        <a:defRPr kumimoji="0" sz="3200" b="1" kern="1200">
          <a:solidFill>
            <a:schemeClr val="tx1"/>
          </a:solidFill>
          <a:effectLst>
            <a:outerShdw blurRad="38100" dist="38100" dir="2700000" algn="tl">
              <a:srgbClr val="000000">
                <a:alpha val="43137"/>
              </a:srgbClr>
            </a:outerShdw>
          </a:effectLst>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b="1" kern="1200">
          <a:solidFill>
            <a:schemeClr val="tx1"/>
          </a:solidFill>
          <a:effectLst>
            <a:outerShdw blurRad="38100" dist="38100" dir="2700000" algn="tl">
              <a:srgbClr val="000000">
                <a:alpha val="43137"/>
              </a:srgbClr>
            </a:outerShdw>
          </a:effectLst>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b="1" kern="1200">
          <a:solidFill>
            <a:schemeClr val="tx1"/>
          </a:solidFill>
          <a:effectLst>
            <a:outerShdw blurRad="38100" dist="38100" dir="2700000" algn="tl">
              <a:srgbClr val="000000">
                <a:alpha val="43137"/>
              </a:srgbClr>
            </a:outerShdw>
          </a:effectLst>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b="1" kern="1200">
          <a:solidFill>
            <a:schemeClr val="tx1"/>
          </a:solidFill>
          <a:effectLst>
            <a:outerShdw blurRad="38100" dist="38100" dir="2700000" algn="tl">
              <a:srgbClr val="000000">
                <a:alpha val="43137"/>
              </a:srgbClr>
            </a:outerShdw>
          </a:effectLst>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b="1" kern="1200">
          <a:solidFill>
            <a:schemeClr val="tx1"/>
          </a:solidFill>
          <a:effectLst>
            <a:outerShdw blurRad="38100" dist="38100" dir="2700000" algn="tl">
              <a:srgbClr val="000000">
                <a:alpha val="43137"/>
              </a:srgbClr>
            </a:outerShdw>
          </a:effectLst>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2"/>
          </p:nvPr>
        </p:nvSpPr>
        <p:spPr/>
        <p:txBody>
          <a:bodyPr/>
          <a:lstStyle/>
          <a:p>
            <a:pPr>
              <a:defRPr/>
            </a:pPr>
            <a:r>
              <a:rPr lang="en-US" smtClean="0"/>
              <a:t>© 2015 John Wiley &amp; Sons, Inc. All rights reserved.</a:t>
            </a:r>
            <a:endParaRPr lang="en-US"/>
          </a:p>
        </p:txBody>
      </p:sp>
      <p:sp>
        <p:nvSpPr>
          <p:cNvPr id="2" name="Title 1"/>
          <p:cNvSpPr>
            <a:spLocks noGrp="1"/>
          </p:cNvSpPr>
          <p:nvPr>
            <p:ph type="ctrTitle"/>
          </p:nvPr>
        </p:nvSpPr>
        <p:spPr/>
        <p:txBody>
          <a:bodyPr/>
          <a:lstStyle/>
          <a:p>
            <a:r>
              <a:rPr lang="en-US" smtClean="0"/>
              <a:t>fro</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Diagnostic Criteria for:</a:t>
            </a:r>
            <a:br>
              <a:rPr lang="en-US" dirty="0" smtClean="0"/>
            </a:br>
            <a:r>
              <a:rPr lang="en-US" dirty="0" smtClean="0"/>
              <a:t>Schizoid Personality Disorder</a:t>
            </a:r>
            <a:endParaRPr lang="en-US" dirty="0"/>
          </a:p>
        </p:txBody>
      </p:sp>
      <p:sp>
        <p:nvSpPr>
          <p:cNvPr id="3" name="Content Placeholder 2"/>
          <p:cNvSpPr>
            <a:spLocks noGrp="1"/>
          </p:cNvSpPr>
          <p:nvPr>
            <p:ph idx="1"/>
          </p:nvPr>
        </p:nvSpPr>
        <p:spPr/>
        <p:txBody>
          <a:bodyPr>
            <a:normAutofit fontScale="92500"/>
          </a:bodyPr>
          <a:lstStyle/>
          <a:p>
            <a:r>
              <a:rPr lang="en-US" dirty="0" smtClean="0"/>
              <a:t>Presence of four or more of the following signs of aloofness and flat affect from early adulthood across many contexts:</a:t>
            </a:r>
          </a:p>
          <a:p>
            <a:pPr lvl="1"/>
            <a:r>
              <a:rPr lang="en-US" dirty="0" smtClean="0"/>
              <a:t>Lack of desire for or enjoyment of close relationships</a:t>
            </a:r>
          </a:p>
          <a:p>
            <a:pPr lvl="1"/>
            <a:r>
              <a:rPr lang="en-US" dirty="0" smtClean="0"/>
              <a:t>Almost always prefers solitude to companionship</a:t>
            </a:r>
          </a:p>
          <a:p>
            <a:pPr lvl="1"/>
            <a:r>
              <a:rPr lang="en-US" dirty="0" smtClean="0"/>
              <a:t>Little interest in sex</a:t>
            </a:r>
          </a:p>
          <a:p>
            <a:pPr lvl="1"/>
            <a:r>
              <a:rPr lang="en-US" dirty="0" smtClean="0"/>
              <a:t>Few or no pleasurable activities</a:t>
            </a:r>
          </a:p>
          <a:p>
            <a:pPr lvl="1"/>
            <a:r>
              <a:rPr lang="en-US" dirty="0" smtClean="0"/>
              <a:t>Lack of friends</a:t>
            </a:r>
          </a:p>
          <a:p>
            <a:pPr lvl="1"/>
            <a:r>
              <a:rPr lang="en-US" dirty="0" smtClean="0"/>
              <a:t>Indifference to praise or criticism</a:t>
            </a:r>
          </a:p>
          <a:p>
            <a:pPr lvl="1"/>
            <a:r>
              <a:rPr lang="en-US" dirty="0" smtClean="0"/>
              <a:t>Flat affect, emotional detachment</a:t>
            </a:r>
            <a:endParaRPr lang="en-US" dirty="0"/>
          </a:p>
        </p:txBody>
      </p:sp>
      <p:sp>
        <p:nvSpPr>
          <p:cNvPr id="4" name="Footer Placeholder 3"/>
          <p:cNvSpPr>
            <a:spLocks noGrp="1"/>
          </p:cNvSpPr>
          <p:nvPr>
            <p:ph type="ftr" sz="quarter" idx="11"/>
          </p:nvPr>
        </p:nvSpPr>
        <p:spPr/>
        <p:txBody>
          <a:bodyPr/>
          <a:lstStyle/>
          <a:p>
            <a:pPr>
              <a:defRPr/>
            </a:pPr>
            <a:r>
              <a:rPr lang="en-US" smtClean="0"/>
              <a:t>© 2015 John Wiley &amp; Sons, Inc. All rights reserved.</a:t>
            </a:r>
            <a:endParaRPr lang="en-US"/>
          </a:p>
        </p:txBody>
      </p:sp>
    </p:spTree>
    <p:extLst>
      <p:ext uri="{BB962C8B-B14F-4D97-AF65-F5344CB8AC3E}">
        <p14:creationId xmlns:p14="http://schemas.microsoft.com/office/powerpoint/2010/main" val="818913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p:txBody>
          <a:bodyPr>
            <a:normAutofit/>
          </a:bodyPr>
          <a:lstStyle/>
          <a:p>
            <a:r>
              <a:rPr lang="en-US" sz="3600" dirty="0" smtClean="0"/>
              <a:t>Schizotypal Personality Disorder</a:t>
            </a:r>
          </a:p>
        </p:txBody>
      </p:sp>
      <p:sp>
        <p:nvSpPr>
          <p:cNvPr id="14341" name="Rectangle 3"/>
          <p:cNvSpPr>
            <a:spLocks noGrp="1" noChangeArrowheads="1"/>
          </p:cNvSpPr>
          <p:nvPr>
            <p:ph idx="1"/>
          </p:nvPr>
        </p:nvSpPr>
        <p:spPr/>
        <p:txBody>
          <a:bodyPr/>
          <a:lstStyle/>
          <a:p>
            <a:r>
              <a:rPr lang="en-US" sz="2400" dirty="0" smtClean="0"/>
              <a:t>Unusual and eccentric thoughts and behaviors (psychoticism), interpersonal detachment, and suspiciousness</a:t>
            </a:r>
          </a:p>
          <a:p>
            <a:r>
              <a:rPr lang="en-US" sz="2400" dirty="0" smtClean="0"/>
              <a:t>Odd beliefs or magical thinking </a:t>
            </a:r>
          </a:p>
          <a:p>
            <a:pPr lvl="1"/>
            <a:r>
              <a:rPr lang="en-US" sz="2000" dirty="0" smtClean="0"/>
              <a:t>Telepathic, clairvoyant, ideas of reference</a:t>
            </a:r>
          </a:p>
          <a:p>
            <a:r>
              <a:rPr lang="en-US" sz="2400" dirty="0" smtClean="0"/>
              <a:t>Illusions</a:t>
            </a:r>
          </a:p>
          <a:p>
            <a:pPr lvl="1"/>
            <a:r>
              <a:rPr lang="en-US" sz="2000" dirty="0" smtClean="0"/>
              <a:t>Feels the presence of a force or person not actually present</a:t>
            </a:r>
          </a:p>
          <a:p>
            <a:r>
              <a:rPr lang="en-US" sz="2400" dirty="0" smtClean="0"/>
              <a:t>Odd/eccentric behavior or appearance</a:t>
            </a:r>
          </a:p>
          <a:p>
            <a:pPr lvl="1"/>
            <a:r>
              <a:rPr lang="en-US" sz="2000" dirty="0" smtClean="0"/>
              <a:t>Wears strange clothes</a:t>
            </a:r>
          </a:p>
          <a:p>
            <a:pPr lvl="1"/>
            <a:r>
              <a:rPr lang="en-US" sz="2000" dirty="0" smtClean="0"/>
              <a:t>Talks to self</a:t>
            </a:r>
          </a:p>
          <a:p>
            <a:r>
              <a:rPr lang="en-US" sz="2400" dirty="0" smtClean="0"/>
              <a:t>Affect is flat; aloof from others</a:t>
            </a:r>
            <a:endParaRPr lang="en-US" sz="2800" dirty="0" smtClean="0"/>
          </a:p>
        </p:txBody>
      </p:sp>
      <p:sp>
        <p:nvSpPr>
          <p:cNvPr id="5" name="Footer Placeholder 4"/>
          <p:cNvSpPr>
            <a:spLocks noGrp="1"/>
          </p:cNvSpPr>
          <p:nvPr>
            <p:ph type="ftr" sz="quarter" idx="11"/>
          </p:nvPr>
        </p:nvSpPr>
        <p:spPr/>
        <p:txBody>
          <a:bodyPr/>
          <a:lstStyle/>
          <a:p>
            <a:pPr>
              <a:defRPr/>
            </a:pPr>
            <a:r>
              <a:rPr lang="en-US" smtClean="0"/>
              <a:t>© 2015 John Wiley &amp; Sons, Inc. All rights reserved.</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normAutofit fontScale="90000"/>
          </a:bodyPr>
          <a:lstStyle/>
          <a:p>
            <a:r>
              <a:rPr lang="en-US" sz="3600" dirty="0" smtClean="0">
                <a:effectLst>
                  <a:outerShdw blurRad="38100" dist="38100" dir="2700000" algn="tl">
                    <a:srgbClr val="000000">
                      <a:alpha val="43137"/>
                    </a:srgbClr>
                  </a:outerShdw>
                </a:effectLst>
              </a:rPr>
              <a:t>Diagnostic Criteria for: </a:t>
            </a:r>
            <a:r>
              <a:rPr lang="en-US" sz="3600" dirty="0" smtClean="0">
                <a:effectLst/>
              </a:rPr>
              <a:t/>
            </a:r>
            <a:br>
              <a:rPr lang="en-US" sz="3600" dirty="0" smtClean="0">
                <a:effectLst/>
              </a:rPr>
            </a:br>
            <a:r>
              <a:rPr lang="en-US" sz="3600" dirty="0" smtClean="0"/>
              <a:t>Schizotypal </a:t>
            </a:r>
            <a:r>
              <a:rPr lang="en-US" sz="3600" dirty="0"/>
              <a:t>Personality Disorder</a:t>
            </a:r>
            <a:endParaRPr lang="en-US" sz="3600" dirty="0" smtClean="0"/>
          </a:p>
        </p:txBody>
      </p:sp>
      <p:sp>
        <p:nvSpPr>
          <p:cNvPr id="102403" name="Rectangle 3"/>
          <p:cNvSpPr>
            <a:spLocks noGrp="1" noChangeArrowheads="1"/>
          </p:cNvSpPr>
          <p:nvPr>
            <p:ph idx="1"/>
          </p:nvPr>
        </p:nvSpPr>
        <p:spPr>
          <a:xfrm>
            <a:off x="419100" y="1600200"/>
            <a:ext cx="9220199" cy="4495800"/>
          </a:xfrm>
        </p:spPr>
        <p:txBody>
          <a:bodyPr>
            <a:normAutofit fontScale="77500" lnSpcReduction="20000"/>
          </a:bodyPr>
          <a:lstStyle/>
          <a:p>
            <a:r>
              <a:rPr lang="en-US" dirty="0"/>
              <a:t>Presence of five or more of the following </a:t>
            </a:r>
            <a:r>
              <a:rPr lang="en-US" dirty="0" smtClean="0"/>
              <a:t>signs of unusual thinking, eccentric behavior, and interpersonal deficits from early adulthood across many contexts:</a:t>
            </a:r>
            <a:endParaRPr lang="en-US" dirty="0"/>
          </a:p>
          <a:p>
            <a:pPr lvl="1"/>
            <a:r>
              <a:rPr lang="en-US" dirty="0" smtClean="0"/>
              <a:t>Ideas </a:t>
            </a:r>
            <a:r>
              <a:rPr lang="en-US" dirty="0"/>
              <a:t>of reference</a:t>
            </a:r>
          </a:p>
          <a:p>
            <a:pPr lvl="1"/>
            <a:r>
              <a:rPr lang="en-US" dirty="0" smtClean="0"/>
              <a:t>Peculiar </a:t>
            </a:r>
            <a:r>
              <a:rPr lang="en-US" dirty="0"/>
              <a:t>beliefs or magical thinking, e.g., belief in extrasensory perception</a:t>
            </a:r>
          </a:p>
          <a:p>
            <a:pPr lvl="1"/>
            <a:r>
              <a:rPr lang="en-US" dirty="0" smtClean="0"/>
              <a:t>Unusual </a:t>
            </a:r>
            <a:r>
              <a:rPr lang="en-US" dirty="0"/>
              <a:t>perceptions, e.g., distorted feelings about one’s body</a:t>
            </a:r>
          </a:p>
          <a:p>
            <a:pPr lvl="1"/>
            <a:r>
              <a:rPr lang="en-US" dirty="0" smtClean="0"/>
              <a:t>Peculiar </a:t>
            </a:r>
            <a:r>
              <a:rPr lang="en-US" dirty="0"/>
              <a:t>patterns of thought and speech</a:t>
            </a:r>
          </a:p>
          <a:p>
            <a:pPr lvl="1"/>
            <a:r>
              <a:rPr lang="en-US" dirty="0" smtClean="0"/>
              <a:t>Suspiciousness </a:t>
            </a:r>
            <a:r>
              <a:rPr lang="en-US" dirty="0"/>
              <a:t>or paranoia</a:t>
            </a:r>
          </a:p>
          <a:p>
            <a:pPr lvl="1"/>
            <a:r>
              <a:rPr lang="en-US" dirty="0" smtClean="0"/>
              <a:t>Inappropriate </a:t>
            </a:r>
            <a:r>
              <a:rPr lang="en-US" dirty="0"/>
              <a:t>or restricted affect</a:t>
            </a:r>
          </a:p>
          <a:p>
            <a:pPr lvl="1"/>
            <a:r>
              <a:rPr lang="en-US" dirty="0" smtClean="0"/>
              <a:t>Odd </a:t>
            </a:r>
            <a:r>
              <a:rPr lang="en-US" dirty="0"/>
              <a:t>or eccentric behavior or appearance</a:t>
            </a:r>
          </a:p>
          <a:p>
            <a:pPr lvl="1"/>
            <a:r>
              <a:rPr lang="en-US" dirty="0" smtClean="0"/>
              <a:t>Lack </a:t>
            </a:r>
            <a:r>
              <a:rPr lang="en-US" dirty="0"/>
              <a:t>of close friends</a:t>
            </a:r>
          </a:p>
          <a:p>
            <a:pPr lvl="1"/>
            <a:r>
              <a:rPr lang="en-US" dirty="0" smtClean="0"/>
              <a:t>Anxiety </a:t>
            </a:r>
            <a:r>
              <a:rPr lang="en-US" dirty="0"/>
              <a:t>around other </a:t>
            </a:r>
            <a:r>
              <a:rPr lang="en-US" dirty="0" smtClean="0"/>
              <a:t>people that does </a:t>
            </a:r>
            <a:r>
              <a:rPr lang="en-US" dirty="0"/>
              <a:t>not diminish with familiarity</a:t>
            </a:r>
          </a:p>
        </p:txBody>
      </p:sp>
      <p:sp>
        <p:nvSpPr>
          <p:cNvPr id="5" name="Footer Placeholder 4"/>
          <p:cNvSpPr>
            <a:spLocks noGrp="1"/>
          </p:cNvSpPr>
          <p:nvPr>
            <p:ph type="ftr" sz="quarter" idx="11"/>
          </p:nvPr>
        </p:nvSpPr>
        <p:spPr/>
        <p:txBody>
          <a:bodyPr/>
          <a:lstStyle/>
          <a:p>
            <a:pPr>
              <a:defRPr/>
            </a:pPr>
            <a:r>
              <a:rPr lang="en-US" smtClean="0"/>
              <a:t>© 2015 John Wiley &amp; Sons, Inc. All rights reserved.</a:t>
            </a:r>
            <a:endParaRPr lang="en-US"/>
          </a:p>
        </p:txBody>
      </p:sp>
    </p:spTree>
    <p:extLst>
      <p:ext uri="{BB962C8B-B14F-4D97-AF65-F5344CB8AC3E}">
        <p14:creationId xmlns:p14="http://schemas.microsoft.com/office/powerpoint/2010/main" val="26116914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normAutofit/>
          </a:bodyPr>
          <a:lstStyle/>
          <a:p>
            <a:r>
              <a:rPr lang="en-US" sz="3600" dirty="0"/>
              <a:t>Schizotypal Personality Disorder</a:t>
            </a:r>
            <a:endParaRPr lang="en-US" sz="3600" dirty="0" smtClean="0"/>
          </a:p>
        </p:txBody>
      </p:sp>
      <p:sp>
        <p:nvSpPr>
          <p:cNvPr id="102403" name="Rectangle 3"/>
          <p:cNvSpPr>
            <a:spLocks noGrp="1" noChangeArrowheads="1"/>
          </p:cNvSpPr>
          <p:nvPr>
            <p:ph idx="1"/>
          </p:nvPr>
        </p:nvSpPr>
        <p:spPr>
          <a:xfrm>
            <a:off x="495300" y="1600200"/>
            <a:ext cx="9143999" cy="4495800"/>
          </a:xfrm>
        </p:spPr>
        <p:txBody>
          <a:bodyPr>
            <a:normAutofit/>
          </a:bodyPr>
          <a:lstStyle/>
          <a:p>
            <a:pPr>
              <a:defRPr/>
            </a:pPr>
            <a:r>
              <a:rPr lang="en-US" dirty="0" smtClean="0"/>
              <a:t>Similar to schizophrenia</a:t>
            </a:r>
          </a:p>
          <a:p>
            <a:pPr lvl="1">
              <a:defRPr/>
            </a:pPr>
            <a:r>
              <a:rPr lang="en-US" dirty="0" smtClean="0"/>
              <a:t>Individuals with schizotypal PD show problems similar to those found in schizophrenia</a:t>
            </a:r>
          </a:p>
          <a:p>
            <a:pPr lvl="2">
              <a:defRPr/>
            </a:pPr>
            <a:r>
              <a:rPr lang="en-US" dirty="0" smtClean="0"/>
              <a:t>Highly heritable (~60%)</a:t>
            </a:r>
          </a:p>
          <a:p>
            <a:pPr lvl="2">
              <a:defRPr/>
            </a:pPr>
            <a:r>
              <a:rPr lang="en-US" dirty="0" smtClean="0"/>
              <a:t>Cognitive and neuropsychological deficits</a:t>
            </a:r>
          </a:p>
          <a:p>
            <a:pPr lvl="2">
              <a:defRPr/>
            </a:pPr>
            <a:r>
              <a:rPr lang="en-US" dirty="0" smtClean="0"/>
              <a:t>Enlarged ventricles</a:t>
            </a:r>
          </a:p>
          <a:p>
            <a:pPr lvl="2">
              <a:defRPr/>
            </a:pPr>
            <a:r>
              <a:rPr lang="en-US" dirty="0" smtClean="0"/>
              <a:t>Less temporal gray matter</a:t>
            </a:r>
          </a:p>
        </p:txBody>
      </p:sp>
      <p:sp>
        <p:nvSpPr>
          <p:cNvPr id="5" name="Footer Placeholder 4"/>
          <p:cNvSpPr>
            <a:spLocks noGrp="1"/>
          </p:cNvSpPr>
          <p:nvPr>
            <p:ph type="ftr" sz="quarter" idx="11"/>
          </p:nvPr>
        </p:nvSpPr>
        <p:spPr/>
        <p:txBody>
          <a:bodyPr/>
          <a:lstStyle/>
          <a:p>
            <a:pPr>
              <a:defRPr/>
            </a:pPr>
            <a:r>
              <a:rPr lang="en-US" smtClean="0"/>
              <a:t>© 2015 John Wiley &amp; Sons, Inc. All rights reserved.</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Dramatic/Erratic Cluster</a:t>
            </a:r>
            <a:endParaRPr lang="en-US" dirty="0"/>
          </a:p>
        </p:txBody>
      </p:sp>
      <p:sp>
        <p:nvSpPr>
          <p:cNvPr id="3" name="Content Placeholder 2"/>
          <p:cNvSpPr>
            <a:spLocks noGrp="1"/>
          </p:cNvSpPr>
          <p:nvPr>
            <p:ph idx="1"/>
          </p:nvPr>
        </p:nvSpPr>
        <p:spPr/>
        <p:txBody>
          <a:bodyPr/>
          <a:lstStyle/>
          <a:p>
            <a:r>
              <a:rPr lang="en-US" dirty="0" smtClean="0"/>
              <a:t> Antisocial Personality Disorder</a:t>
            </a:r>
          </a:p>
          <a:p>
            <a:r>
              <a:rPr lang="en-US" dirty="0" smtClean="0"/>
              <a:t> Borderline Personality Disorder</a:t>
            </a:r>
          </a:p>
          <a:p>
            <a:r>
              <a:rPr lang="en-US" dirty="0" smtClean="0"/>
              <a:t> Histrionic Personality Disorder</a:t>
            </a:r>
          </a:p>
          <a:p>
            <a:r>
              <a:rPr lang="en-US" dirty="0" smtClean="0"/>
              <a:t> Narcissistic Personality Disorder</a:t>
            </a:r>
            <a:endParaRPr lang="en-US" dirty="0"/>
          </a:p>
        </p:txBody>
      </p:sp>
      <p:pic>
        <p:nvPicPr>
          <p:cNvPr id="4" name="Picture 2" descr="ap12e_figun_15_p481"/>
          <p:cNvPicPr>
            <a:picLocks noChangeAspect="1" noChangeArrowheads="1"/>
          </p:cNvPicPr>
          <p:nvPr/>
        </p:nvPicPr>
        <p:blipFill>
          <a:blip r:embed="rId3"/>
          <a:stretch>
            <a:fillRect/>
          </a:stretch>
        </p:blipFill>
        <p:spPr bwMode="auto">
          <a:xfrm>
            <a:off x="953109" y="3822105"/>
            <a:ext cx="3862552" cy="2560320"/>
          </a:xfrm>
          <a:prstGeom prst="rect">
            <a:avLst/>
          </a:prstGeom>
          <a:noFill/>
          <a:ln w="9525">
            <a:noFill/>
            <a:miter lim="800000"/>
            <a:headEnd/>
            <a:tailEnd/>
          </a:ln>
          <a:effectLst/>
        </p:spPr>
      </p:pic>
      <p:pic>
        <p:nvPicPr>
          <p:cNvPr id="5" name="Picture 2" descr="ap12e_figun_15_p485"/>
          <p:cNvPicPr>
            <a:picLocks noChangeAspect="1" noChangeArrowheads="1"/>
          </p:cNvPicPr>
          <p:nvPr/>
        </p:nvPicPr>
        <p:blipFill>
          <a:blip r:embed="rId4"/>
          <a:stretch>
            <a:fillRect/>
          </a:stretch>
        </p:blipFill>
        <p:spPr bwMode="auto">
          <a:xfrm>
            <a:off x="5143500" y="3822105"/>
            <a:ext cx="3934631" cy="2560320"/>
          </a:xfrm>
          <a:prstGeom prst="rect">
            <a:avLst/>
          </a:prstGeom>
          <a:noFill/>
          <a:ln w="9525">
            <a:noFill/>
            <a:miter lim="800000"/>
            <a:headEnd/>
            <a:tailEnd/>
          </a:ln>
          <a:effectLst/>
        </p:spPr>
      </p:pic>
      <p:sp>
        <p:nvSpPr>
          <p:cNvPr id="6" name="Footer Placeholder 5"/>
          <p:cNvSpPr>
            <a:spLocks noGrp="1"/>
          </p:cNvSpPr>
          <p:nvPr>
            <p:ph type="ftr" sz="quarter" idx="11"/>
          </p:nvPr>
        </p:nvSpPr>
        <p:spPr/>
        <p:txBody>
          <a:bodyPr/>
          <a:lstStyle/>
          <a:p>
            <a:pPr>
              <a:defRPr/>
            </a:pPr>
            <a:r>
              <a:rPr lang="en-US" smtClean="0"/>
              <a:t>© 2015 John Wiley &amp; Sons, Inc. All rights reserved.</a:t>
            </a:r>
            <a:endParaRPr lang="en-US"/>
          </a:p>
        </p:txBody>
      </p:sp>
    </p:spTree>
    <p:extLst>
      <p:ext uri="{BB962C8B-B14F-4D97-AF65-F5344CB8AC3E}">
        <p14:creationId xmlns:p14="http://schemas.microsoft.com/office/powerpoint/2010/main" val="824566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p:txBody>
          <a:bodyPr>
            <a:normAutofit/>
          </a:bodyPr>
          <a:lstStyle/>
          <a:p>
            <a:r>
              <a:rPr lang="en-US" sz="3600" dirty="0" smtClean="0"/>
              <a:t>Antisocial Personality Disorder</a:t>
            </a:r>
          </a:p>
        </p:txBody>
      </p:sp>
      <p:sp>
        <p:nvSpPr>
          <p:cNvPr id="113667" name="Rectangle 3"/>
          <p:cNvSpPr>
            <a:spLocks noGrp="1" noChangeArrowheads="1"/>
          </p:cNvSpPr>
          <p:nvPr>
            <p:ph idx="1"/>
          </p:nvPr>
        </p:nvSpPr>
        <p:spPr>
          <a:xfrm>
            <a:off x="495300" y="1447800"/>
            <a:ext cx="9372600" cy="4953000"/>
          </a:xfrm>
        </p:spPr>
        <p:txBody>
          <a:bodyPr>
            <a:normAutofit/>
          </a:bodyPr>
          <a:lstStyle/>
          <a:p>
            <a:pPr>
              <a:lnSpc>
                <a:spcPct val="120000"/>
              </a:lnSpc>
              <a:defRPr/>
            </a:pPr>
            <a:r>
              <a:rPr lang="en-US" sz="3300" dirty="0" smtClean="0"/>
              <a:t>Pervasive disregard for the rights of others </a:t>
            </a:r>
            <a:endParaRPr lang="en-US" sz="3300" dirty="0"/>
          </a:p>
          <a:p>
            <a:pPr>
              <a:lnSpc>
                <a:spcPct val="120000"/>
              </a:lnSpc>
              <a:defRPr/>
            </a:pPr>
            <a:r>
              <a:rPr lang="en-US" sz="3300" dirty="0" smtClean="0"/>
              <a:t>Pattern of irresponsible behaviors</a:t>
            </a:r>
          </a:p>
          <a:p>
            <a:pPr lvl="1">
              <a:lnSpc>
                <a:spcPct val="120000"/>
              </a:lnSpc>
              <a:defRPr/>
            </a:pPr>
            <a:r>
              <a:rPr lang="en-US" sz="2400" dirty="0" smtClean="0"/>
              <a:t>Poor work record, breaking </a:t>
            </a:r>
            <a:r>
              <a:rPr lang="en-US" sz="2400" dirty="0"/>
              <a:t>laws, being irritable and physically aggressive, defaulting on debts, being reckless and impulsive, </a:t>
            </a:r>
            <a:r>
              <a:rPr lang="en-US" sz="2400" dirty="0" smtClean="0"/>
              <a:t>neglecting </a:t>
            </a:r>
            <a:r>
              <a:rPr lang="en-US" sz="2400" dirty="0"/>
              <a:t>to plan </a:t>
            </a:r>
            <a:r>
              <a:rPr lang="en-US" sz="2400" dirty="0" smtClean="0"/>
              <a:t>ahead, little </a:t>
            </a:r>
            <a:r>
              <a:rPr lang="en-US" sz="2400" dirty="0"/>
              <a:t>regard for </a:t>
            </a:r>
            <a:r>
              <a:rPr lang="en-US" sz="2400" dirty="0" smtClean="0"/>
              <a:t>truth, </a:t>
            </a:r>
            <a:r>
              <a:rPr lang="en-US" sz="2400" dirty="0"/>
              <a:t>and little remorse for </a:t>
            </a:r>
            <a:r>
              <a:rPr lang="en-US" sz="2400" dirty="0" smtClean="0"/>
              <a:t>misdeeds</a:t>
            </a:r>
            <a:endParaRPr lang="en-US" sz="2400" dirty="0"/>
          </a:p>
          <a:p>
            <a:pPr>
              <a:lnSpc>
                <a:spcPct val="110000"/>
              </a:lnSpc>
              <a:defRPr/>
            </a:pPr>
            <a:r>
              <a:rPr lang="en-US" sz="3300" dirty="0" smtClean="0"/>
              <a:t>Evidence of conduct disorder before age 15 </a:t>
            </a:r>
          </a:p>
          <a:p>
            <a:pPr>
              <a:lnSpc>
                <a:spcPct val="110000"/>
              </a:lnSpc>
              <a:defRPr/>
            </a:pPr>
            <a:r>
              <a:rPr lang="en-US" sz="3300" dirty="0" smtClean="0"/>
              <a:t>Much more common in men than women</a:t>
            </a:r>
          </a:p>
          <a:p>
            <a:pPr>
              <a:lnSpc>
                <a:spcPct val="120000"/>
              </a:lnSpc>
              <a:defRPr/>
            </a:pPr>
            <a:r>
              <a:rPr lang="en-US" sz="3300" dirty="0" smtClean="0"/>
              <a:t>Comorbid substance use very common</a:t>
            </a:r>
          </a:p>
        </p:txBody>
      </p:sp>
      <p:sp>
        <p:nvSpPr>
          <p:cNvPr id="5" name="Footer Placeholder 4"/>
          <p:cNvSpPr>
            <a:spLocks noGrp="1"/>
          </p:cNvSpPr>
          <p:nvPr>
            <p:ph type="ftr" sz="quarter" idx="11"/>
          </p:nvPr>
        </p:nvSpPr>
        <p:spPr/>
        <p:txBody>
          <a:bodyPr/>
          <a:lstStyle/>
          <a:p>
            <a:pPr>
              <a:defRPr/>
            </a:pPr>
            <a:r>
              <a:rPr lang="en-US" smtClean="0"/>
              <a:t>© 2015 John Wiley &amp; Sons, Inc. All rights reserved.</a:t>
            </a:r>
            <a:endParaRPr lang="en-US"/>
          </a:p>
        </p:txBody>
      </p:sp>
    </p:spTree>
    <p:extLst>
      <p:ext uri="{BB962C8B-B14F-4D97-AF65-F5344CB8AC3E}">
        <p14:creationId xmlns:p14="http://schemas.microsoft.com/office/powerpoint/2010/main" val="3496857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p:txBody>
          <a:bodyPr>
            <a:normAutofit/>
          </a:bodyPr>
          <a:lstStyle/>
          <a:p>
            <a:r>
              <a:rPr lang="en-US" sz="3200" dirty="0" smtClean="0"/>
              <a:t> </a:t>
            </a:r>
            <a:r>
              <a:rPr lang="en-US" sz="3600" dirty="0" smtClean="0"/>
              <a:t>Antisocial Personality Disorder</a:t>
            </a:r>
          </a:p>
        </p:txBody>
      </p:sp>
      <p:sp>
        <p:nvSpPr>
          <p:cNvPr id="27653" name="Rectangle 3"/>
          <p:cNvSpPr>
            <a:spLocks noGrp="1" noChangeArrowheads="1"/>
          </p:cNvSpPr>
          <p:nvPr>
            <p:ph sz="half" idx="1"/>
          </p:nvPr>
        </p:nvSpPr>
        <p:spPr>
          <a:xfrm>
            <a:off x="342900" y="1447800"/>
            <a:ext cx="9601200" cy="4953000"/>
          </a:xfrm>
        </p:spPr>
        <p:txBody>
          <a:bodyPr>
            <a:normAutofit/>
          </a:bodyPr>
          <a:lstStyle/>
          <a:p>
            <a:pPr>
              <a:lnSpc>
                <a:spcPct val="110000"/>
              </a:lnSpc>
            </a:pPr>
            <a:r>
              <a:rPr lang="en-US" sz="2600" dirty="0" smtClean="0"/>
              <a:t>Psychopathy (</a:t>
            </a:r>
            <a:r>
              <a:rPr lang="en-US" sz="2600" dirty="0" err="1" smtClean="0"/>
              <a:t>sociopathy</a:t>
            </a:r>
            <a:r>
              <a:rPr lang="en-US" sz="2600" dirty="0" smtClean="0"/>
              <a:t>) (</a:t>
            </a:r>
            <a:r>
              <a:rPr lang="en-US" sz="2600" dirty="0" err="1" smtClean="0"/>
              <a:t>Cleckley</a:t>
            </a:r>
            <a:r>
              <a:rPr lang="en-US" sz="2600" dirty="0" smtClean="0"/>
              <a:t>)</a:t>
            </a:r>
          </a:p>
          <a:p>
            <a:pPr lvl="1">
              <a:lnSpc>
                <a:spcPct val="110000"/>
              </a:lnSpc>
            </a:pPr>
            <a:r>
              <a:rPr lang="en-US" sz="2200" dirty="0" smtClean="0"/>
              <a:t>Predates DSM diagnosis</a:t>
            </a:r>
          </a:p>
          <a:p>
            <a:pPr>
              <a:lnSpc>
                <a:spcPct val="110000"/>
              </a:lnSpc>
            </a:pPr>
            <a:r>
              <a:rPr lang="en-US" sz="2600" dirty="0" smtClean="0"/>
              <a:t>Focuses on internal thoughts and feelings</a:t>
            </a:r>
          </a:p>
          <a:p>
            <a:pPr lvl="1">
              <a:lnSpc>
                <a:spcPct val="110000"/>
              </a:lnSpc>
            </a:pPr>
            <a:r>
              <a:rPr lang="en-US" sz="2600" dirty="0" smtClean="0"/>
              <a:t>Poverty of emotion</a:t>
            </a:r>
          </a:p>
          <a:p>
            <a:pPr lvl="2">
              <a:lnSpc>
                <a:spcPct val="110000"/>
              </a:lnSpc>
            </a:pPr>
            <a:r>
              <a:rPr lang="en-US" sz="1900" dirty="0" smtClean="0"/>
              <a:t>Negative emotions</a:t>
            </a:r>
          </a:p>
          <a:p>
            <a:pPr lvl="3">
              <a:lnSpc>
                <a:spcPct val="110000"/>
              </a:lnSpc>
            </a:pPr>
            <a:r>
              <a:rPr lang="en-US" sz="1700" dirty="0" smtClean="0"/>
              <a:t>Lacks shame, remorse and anxiety; does not learn from mistakes</a:t>
            </a:r>
          </a:p>
          <a:p>
            <a:pPr lvl="2">
              <a:lnSpc>
                <a:spcPct val="110000"/>
              </a:lnSpc>
            </a:pPr>
            <a:r>
              <a:rPr lang="en-US" sz="1900" dirty="0" smtClean="0"/>
              <a:t>Positive emotions</a:t>
            </a:r>
          </a:p>
          <a:p>
            <a:pPr lvl="3">
              <a:lnSpc>
                <a:spcPct val="110000"/>
              </a:lnSpc>
            </a:pPr>
            <a:r>
              <a:rPr lang="en-US" sz="1700" dirty="0" smtClean="0"/>
              <a:t>Merely an act used to manipulate others; superficially charming</a:t>
            </a:r>
          </a:p>
          <a:p>
            <a:pPr lvl="1">
              <a:lnSpc>
                <a:spcPct val="110000"/>
              </a:lnSpc>
            </a:pPr>
            <a:r>
              <a:rPr lang="en-US" sz="2600" dirty="0" smtClean="0"/>
              <a:t>Impulsivity</a:t>
            </a:r>
          </a:p>
          <a:p>
            <a:pPr lvl="2">
              <a:lnSpc>
                <a:spcPct val="110000"/>
              </a:lnSpc>
            </a:pPr>
            <a:r>
              <a:rPr lang="en-US" sz="1900" dirty="0" smtClean="0"/>
              <a:t>Behave irresponsibly for thrills</a:t>
            </a:r>
          </a:p>
          <a:p>
            <a:pPr>
              <a:lnSpc>
                <a:spcPct val="110000"/>
              </a:lnSpc>
              <a:defRPr/>
            </a:pPr>
            <a:r>
              <a:rPr lang="en-US" sz="2600" dirty="0"/>
              <a:t>Psychopathy Checklist – revised (Hare</a:t>
            </a:r>
            <a:r>
              <a:rPr lang="en-US" sz="2600" dirty="0" smtClean="0"/>
              <a:t>) Scale</a:t>
            </a:r>
          </a:p>
          <a:p>
            <a:pPr lvl="2">
              <a:lnSpc>
                <a:spcPct val="80000"/>
              </a:lnSpc>
            </a:pPr>
            <a:endParaRPr lang="en-US" sz="1800" dirty="0" smtClean="0"/>
          </a:p>
        </p:txBody>
      </p:sp>
      <p:sp>
        <p:nvSpPr>
          <p:cNvPr id="5" name="Footer Placeholder 4"/>
          <p:cNvSpPr>
            <a:spLocks noGrp="1"/>
          </p:cNvSpPr>
          <p:nvPr>
            <p:ph type="ftr" sz="quarter" idx="11"/>
          </p:nvPr>
        </p:nvSpPr>
        <p:spPr/>
        <p:txBody>
          <a:bodyPr/>
          <a:lstStyle/>
          <a:p>
            <a:pPr>
              <a:defRPr/>
            </a:pPr>
            <a:r>
              <a:rPr lang="en-US" smtClean="0"/>
              <a:t>© 2015 John Wiley &amp; Sons, Inc. All rights reserved.</a:t>
            </a:r>
            <a:endParaRPr lang="en-US"/>
          </a:p>
        </p:txBody>
      </p:sp>
    </p:spTree>
    <p:extLst>
      <p:ext uri="{BB962C8B-B14F-4D97-AF65-F5344CB8AC3E}">
        <p14:creationId xmlns:p14="http://schemas.microsoft.com/office/powerpoint/2010/main" val="26539631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p:txBody>
          <a:bodyPr>
            <a:normAutofit fontScale="90000"/>
          </a:bodyPr>
          <a:lstStyle/>
          <a:p>
            <a:r>
              <a:rPr lang="en-US" sz="3600" dirty="0" smtClean="0">
                <a:effectLst>
                  <a:outerShdw blurRad="38100" dist="38100" dir="2700000" algn="tl">
                    <a:srgbClr val="000000">
                      <a:alpha val="43137"/>
                    </a:srgbClr>
                  </a:outerShdw>
                </a:effectLst>
              </a:rPr>
              <a:t>Diagnostic Criteria for:</a:t>
            </a:r>
            <a:br>
              <a:rPr lang="en-US" sz="3600" dirty="0" smtClean="0">
                <a:effectLst>
                  <a:outerShdw blurRad="38100" dist="38100" dir="2700000" algn="tl">
                    <a:srgbClr val="000000">
                      <a:alpha val="43137"/>
                    </a:srgbClr>
                  </a:outerShdw>
                </a:effectLst>
              </a:rPr>
            </a:br>
            <a:r>
              <a:rPr lang="en-US" sz="3600" dirty="0" smtClean="0"/>
              <a:t>Antisocial Personality Disorder</a:t>
            </a:r>
          </a:p>
        </p:txBody>
      </p:sp>
      <p:sp>
        <p:nvSpPr>
          <p:cNvPr id="113667" name="Rectangle 3"/>
          <p:cNvSpPr>
            <a:spLocks noGrp="1" noChangeArrowheads="1"/>
          </p:cNvSpPr>
          <p:nvPr>
            <p:ph idx="1"/>
          </p:nvPr>
        </p:nvSpPr>
        <p:spPr>
          <a:xfrm>
            <a:off x="495300" y="1447800"/>
            <a:ext cx="9372600" cy="4953000"/>
          </a:xfrm>
        </p:spPr>
        <p:txBody>
          <a:bodyPr>
            <a:normAutofit fontScale="92500" lnSpcReduction="20000"/>
          </a:bodyPr>
          <a:lstStyle/>
          <a:p>
            <a:r>
              <a:rPr lang="en-US" dirty="0"/>
              <a:t>Age at least 18</a:t>
            </a:r>
          </a:p>
          <a:p>
            <a:r>
              <a:rPr lang="en-US" dirty="0" smtClean="0"/>
              <a:t>Evidence </a:t>
            </a:r>
            <a:r>
              <a:rPr lang="en-US" dirty="0"/>
              <a:t>of conduct disorder before age 15</a:t>
            </a:r>
          </a:p>
          <a:p>
            <a:r>
              <a:rPr lang="en-US" dirty="0" smtClean="0"/>
              <a:t>Pervasive </a:t>
            </a:r>
            <a:r>
              <a:rPr lang="en-US" dirty="0"/>
              <a:t>pattern of disregard for the rights of others since the age of 15 as shown by at least three of the following:</a:t>
            </a:r>
          </a:p>
          <a:p>
            <a:pPr lvl="1"/>
            <a:r>
              <a:rPr lang="en-US" dirty="0"/>
              <a:t>1. Repeated </a:t>
            </a:r>
            <a:r>
              <a:rPr lang="en-US" dirty="0" smtClean="0"/>
              <a:t>law breaking</a:t>
            </a:r>
            <a:endParaRPr lang="en-US" dirty="0"/>
          </a:p>
          <a:p>
            <a:pPr lvl="1"/>
            <a:r>
              <a:rPr lang="en-US" dirty="0"/>
              <a:t>2. Deceitfulness, lying</a:t>
            </a:r>
          </a:p>
          <a:p>
            <a:pPr lvl="1"/>
            <a:r>
              <a:rPr lang="en-US" dirty="0"/>
              <a:t>3. Impulsivity</a:t>
            </a:r>
          </a:p>
          <a:p>
            <a:pPr lvl="1"/>
            <a:r>
              <a:rPr lang="en-US" dirty="0"/>
              <a:t>4. Irritability and aggressiveness</a:t>
            </a:r>
          </a:p>
          <a:p>
            <a:pPr lvl="1"/>
            <a:r>
              <a:rPr lang="en-US" dirty="0"/>
              <a:t>5. Reckless disregard for own safety and that of others</a:t>
            </a:r>
          </a:p>
          <a:p>
            <a:pPr lvl="1"/>
            <a:r>
              <a:rPr lang="en-US" dirty="0"/>
              <a:t>6. Irresponsibility as seen in unreliable employment or financial history</a:t>
            </a:r>
          </a:p>
          <a:p>
            <a:pPr lvl="1"/>
            <a:r>
              <a:rPr lang="en-US" dirty="0"/>
              <a:t>7. Lack of remorse </a:t>
            </a:r>
          </a:p>
        </p:txBody>
      </p:sp>
      <p:sp>
        <p:nvSpPr>
          <p:cNvPr id="5" name="Footer Placeholder 4"/>
          <p:cNvSpPr>
            <a:spLocks noGrp="1"/>
          </p:cNvSpPr>
          <p:nvPr>
            <p:ph type="ftr" sz="quarter" idx="11"/>
          </p:nvPr>
        </p:nvSpPr>
        <p:spPr/>
        <p:txBody>
          <a:bodyPr/>
          <a:lstStyle/>
          <a:p>
            <a:pPr>
              <a:defRPr/>
            </a:pPr>
            <a:r>
              <a:rPr lang="en-US" smtClean="0"/>
              <a:t>© 2015 John Wiley &amp; Sons, Inc. All rights reserved.</a:t>
            </a:r>
            <a:endParaRPr lang="en-US"/>
          </a:p>
        </p:txBody>
      </p:sp>
    </p:spTree>
    <p:extLst>
      <p:ext uri="{BB962C8B-B14F-4D97-AF65-F5344CB8AC3E}">
        <p14:creationId xmlns:p14="http://schemas.microsoft.com/office/powerpoint/2010/main" val="4471208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p:txBody>
          <a:bodyPr>
            <a:normAutofit fontScale="90000"/>
          </a:bodyPr>
          <a:lstStyle/>
          <a:p>
            <a:r>
              <a:rPr lang="en-US" sz="3600" smtClean="0"/>
              <a:t>Etiology of</a:t>
            </a:r>
            <a:r>
              <a:rPr lang="en-US" sz="3200" smtClean="0"/>
              <a:t> </a:t>
            </a:r>
            <a:r>
              <a:rPr lang="en-US" sz="3600" smtClean="0"/>
              <a:t>Antisocial Personality Disorder</a:t>
            </a:r>
          </a:p>
        </p:txBody>
      </p:sp>
      <p:sp>
        <p:nvSpPr>
          <p:cNvPr id="117763" name="Rectangle 3"/>
          <p:cNvSpPr>
            <a:spLocks noGrp="1" noChangeArrowheads="1"/>
          </p:cNvSpPr>
          <p:nvPr>
            <p:ph idx="1"/>
          </p:nvPr>
        </p:nvSpPr>
        <p:spPr>
          <a:xfrm>
            <a:off x="342900" y="1524000"/>
            <a:ext cx="9677400" cy="4876800"/>
          </a:xfrm>
        </p:spPr>
        <p:txBody>
          <a:bodyPr>
            <a:normAutofit lnSpcReduction="10000"/>
          </a:bodyPr>
          <a:lstStyle/>
          <a:p>
            <a:pPr>
              <a:lnSpc>
                <a:spcPct val="90000"/>
              </a:lnSpc>
              <a:defRPr/>
            </a:pPr>
            <a:r>
              <a:rPr lang="en-US" dirty="0" smtClean="0"/>
              <a:t>Problems with research </a:t>
            </a:r>
          </a:p>
          <a:p>
            <a:pPr lvl="1">
              <a:lnSpc>
                <a:spcPct val="90000"/>
              </a:lnSpc>
              <a:defRPr/>
            </a:pPr>
            <a:r>
              <a:rPr lang="en-US" dirty="0" smtClean="0"/>
              <a:t>Conducted with mostly with criminals</a:t>
            </a:r>
          </a:p>
          <a:p>
            <a:pPr lvl="1">
              <a:lnSpc>
                <a:spcPct val="90000"/>
              </a:lnSpc>
              <a:defRPr/>
            </a:pPr>
            <a:r>
              <a:rPr lang="en-US" dirty="0" smtClean="0"/>
              <a:t>Different measurements (APD vs. psychopathy)</a:t>
            </a:r>
          </a:p>
          <a:p>
            <a:pPr>
              <a:lnSpc>
                <a:spcPct val="90000"/>
              </a:lnSpc>
              <a:defRPr/>
            </a:pPr>
            <a:r>
              <a:rPr lang="en-US" dirty="0" smtClean="0"/>
              <a:t> Genetics</a:t>
            </a:r>
          </a:p>
          <a:p>
            <a:pPr lvl="1">
              <a:lnSpc>
                <a:spcPct val="90000"/>
              </a:lnSpc>
              <a:defRPr/>
            </a:pPr>
            <a:r>
              <a:rPr lang="en-US" dirty="0" smtClean="0"/>
              <a:t>Antisocial behavior heritable (40-50%)</a:t>
            </a:r>
          </a:p>
          <a:p>
            <a:pPr lvl="1">
              <a:defRPr/>
            </a:pPr>
            <a:r>
              <a:rPr lang="en-US" dirty="0" smtClean="0">
                <a:ea typeface="+mn-ea"/>
                <a:cs typeface="+mn-cs"/>
              </a:rPr>
              <a:t>Genetic risk for APD, psychopathy, conduct disorder, and substance abuse related</a:t>
            </a:r>
            <a:endParaRPr lang="en-US" dirty="0" smtClean="0"/>
          </a:p>
          <a:p>
            <a:pPr>
              <a:lnSpc>
                <a:spcPct val="90000"/>
              </a:lnSpc>
              <a:defRPr/>
            </a:pPr>
            <a:r>
              <a:rPr lang="en-US" dirty="0" smtClean="0"/>
              <a:t>Family environment</a:t>
            </a:r>
          </a:p>
          <a:p>
            <a:pPr lvl="1">
              <a:lnSpc>
                <a:spcPct val="90000"/>
              </a:lnSpc>
              <a:defRPr/>
            </a:pPr>
            <a:r>
              <a:rPr lang="en-US" dirty="0" smtClean="0"/>
              <a:t>Lack of warmth, high negativity, and parental inconsistency predict APD</a:t>
            </a:r>
          </a:p>
          <a:p>
            <a:pPr lvl="1">
              <a:lnSpc>
                <a:spcPct val="90000"/>
              </a:lnSpc>
              <a:defRPr/>
            </a:pPr>
            <a:r>
              <a:rPr lang="en-US" dirty="0" smtClean="0"/>
              <a:t>Poverty, exposure to violence</a:t>
            </a:r>
          </a:p>
          <a:p>
            <a:pPr lvl="1">
              <a:lnSpc>
                <a:spcPct val="90000"/>
              </a:lnSpc>
              <a:defRPr/>
            </a:pPr>
            <a:r>
              <a:rPr lang="en-US" dirty="0" smtClean="0"/>
              <a:t>Family environment interacts with genetics</a:t>
            </a:r>
          </a:p>
        </p:txBody>
      </p:sp>
      <p:sp>
        <p:nvSpPr>
          <p:cNvPr id="5" name="Footer Placeholder 4"/>
          <p:cNvSpPr>
            <a:spLocks noGrp="1"/>
          </p:cNvSpPr>
          <p:nvPr>
            <p:ph type="ftr" sz="quarter" idx="11"/>
          </p:nvPr>
        </p:nvSpPr>
        <p:spPr/>
        <p:txBody>
          <a:bodyPr/>
          <a:lstStyle/>
          <a:p>
            <a:pPr>
              <a:defRPr/>
            </a:pPr>
            <a:r>
              <a:rPr lang="en-US" smtClean="0"/>
              <a:t>© 2015 John Wiley &amp; Sons, Inc. All rights reserved.</a:t>
            </a:r>
            <a:endParaRPr lang="en-US"/>
          </a:p>
        </p:txBody>
      </p:sp>
    </p:spTree>
    <p:extLst>
      <p:ext uri="{BB962C8B-B14F-4D97-AF65-F5344CB8AC3E}">
        <p14:creationId xmlns:p14="http://schemas.microsoft.com/office/powerpoint/2010/main" val="7297665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p:txBody>
          <a:bodyPr>
            <a:normAutofit fontScale="90000"/>
          </a:bodyPr>
          <a:lstStyle/>
          <a:p>
            <a:r>
              <a:rPr lang="en-US" sz="3600" smtClean="0"/>
              <a:t>Etiology of</a:t>
            </a:r>
            <a:r>
              <a:rPr lang="en-US" sz="3200" smtClean="0"/>
              <a:t> </a:t>
            </a:r>
            <a:r>
              <a:rPr lang="en-US" sz="3600" smtClean="0"/>
              <a:t>Antisocial Personality Disorder</a:t>
            </a:r>
          </a:p>
        </p:txBody>
      </p:sp>
      <p:sp>
        <p:nvSpPr>
          <p:cNvPr id="119811" name="Rectangle 3"/>
          <p:cNvSpPr>
            <a:spLocks noGrp="1" noChangeArrowheads="1"/>
          </p:cNvSpPr>
          <p:nvPr>
            <p:ph sz="half" idx="1"/>
          </p:nvPr>
        </p:nvSpPr>
        <p:spPr>
          <a:xfrm>
            <a:off x="495300" y="1752600"/>
            <a:ext cx="8763000" cy="4495800"/>
          </a:xfrm>
        </p:spPr>
        <p:txBody>
          <a:bodyPr>
            <a:normAutofit/>
          </a:bodyPr>
          <a:lstStyle/>
          <a:p>
            <a:pPr>
              <a:lnSpc>
                <a:spcPct val="90000"/>
              </a:lnSpc>
              <a:defRPr/>
            </a:pPr>
            <a:r>
              <a:rPr lang="en-US" dirty="0" smtClean="0"/>
              <a:t>Fearlessness</a:t>
            </a:r>
          </a:p>
          <a:p>
            <a:pPr lvl="1">
              <a:lnSpc>
                <a:spcPct val="90000"/>
              </a:lnSpc>
              <a:defRPr/>
            </a:pPr>
            <a:r>
              <a:rPr lang="en-US" dirty="0" smtClean="0"/>
              <a:t>Lack of fear or anxiety</a:t>
            </a:r>
          </a:p>
          <a:p>
            <a:pPr lvl="1">
              <a:lnSpc>
                <a:spcPct val="90000"/>
              </a:lnSpc>
              <a:defRPr/>
            </a:pPr>
            <a:r>
              <a:rPr lang="en-US" dirty="0" smtClean="0"/>
              <a:t>Low baseline levels of skin conductance; less reactive to aversive stimuli</a:t>
            </a:r>
          </a:p>
          <a:p>
            <a:pPr>
              <a:lnSpc>
                <a:spcPct val="90000"/>
              </a:lnSpc>
              <a:defRPr/>
            </a:pPr>
            <a:r>
              <a:rPr lang="en-US" dirty="0" smtClean="0"/>
              <a:t>Impulsivity</a:t>
            </a:r>
          </a:p>
          <a:p>
            <a:pPr lvl="1">
              <a:lnSpc>
                <a:spcPct val="90000"/>
              </a:lnSpc>
              <a:defRPr/>
            </a:pPr>
            <a:r>
              <a:rPr lang="en-US" dirty="0" smtClean="0"/>
              <a:t>Lack of response to threat when pursuing rewards</a:t>
            </a:r>
          </a:p>
          <a:p>
            <a:pPr>
              <a:lnSpc>
                <a:spcPct val="90000"/>
              </a:lnSpc>
              <a:defRPr/>
            </a:pPr>
            <a:r>
              <a:rPr lang="en-US" dirty="0" smtClean="0"/>
              <a:t>Deficits in empathy</a:t>
            </a:r>
          </a:p>
          <a:p>
            <a:pPr lvl="1">
              <a:lnSpc>
                <a:spcPct val="90000"/>
              </a:lnSpc>
              <a:defRPr/>
            </a:pPr>
            <a:r>
              <a:rPr lang="en-US" dirty="0" smtClean="0"/>
              <a:t>Not in tune with the emotional reactions of others</a:t>
            </a:r>
            <a:endParaRPr lang="en-US" sz="1800" dirty="0" smtClean="0"/>
          </a:p>
        </p:txBody>
      </p:sp>
      <p:sp>
        <p:nvSpPr>
          <p:cNvPr id="5" name="Footer Placeholder 4"/>
          <p:cNvSpPr>
            <a:spLocks noGrp="1"/>
          </p:cNvSpPr>
          <p:nvPr>
            <p:ph type="ftr" sz="quarter" idx="11"/>
          </p:nvPr>
        </p:nvSpPr>
        <p:spPr/>
        <p:txBody>
          <a:bodyPr/>
          <a:lstStyle/>
          <a:p>
            <a:pPr>
              <a:defRPr/>
            </a:pPr>
            <a:r>
              <a:rPr lang="en-US" smtClean="0"/>
              <a:t>© 2015 John Wiley &amp; Sons, Inc. All rights reserved.</a:t>
            </a:r>
            <a:endParaRPr lang="en-US"/>
          </a:p>
        </p:txBody>
      </p:sp>
    </p:spTree>
    <p:extLst>
      <p:ext uri="{BB962C8B-B14F-4D97-AF65-F5344CB8AC3E}">
        <p14:creationId xmlns:p14="http://schemas.microsoft.com/office/powerpoint/2010/main" val="25726360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Outline</a:t>
            </a:r>
            <a:endParaRPr lang="en-US" dirty="0"/>
          </a:p>
        </p:txBody>
      </p:sp>
      <p:sp>
        <p:nvSpPr>
          <p:cNvPr id="3" name="Content Placeholder 2"/>
          <p:cNvSpPr>
            <a:spLocks noGrp="1"/>
          </p:cNvSpPr>
          <p:nvPr>
            <p:ph idx="1"/>
          </p:nvPr>
        </p:nvSpPr>
        <p:spPr/>
        <p:txBody>
          <a:bodyPr/>
          <a:lstStyle/>
          <a:p>
            <a:r>
              <a:rPr lang="en-US" dirty="0"/>
              <a:t>Chapter </a:t>
            </a:r>
            <a:r>
              <a:rPr lang="en-US" dirty="0" smtClean="0"/>
              <a:t>15</a:t>
            </a:r>
            <a:r>
              <a:rPr lang="en-US" dirty="0"/>
              <a:t>: Personality and Personality Disorders</a:t>
            </a:r>
            <a:r>
              <a:rPr lang="en-US" dirty="0" smtClean="0"/>
              <a:t/>
            </a:r>
            <a:br>
              <a:rPr lang="en-US" dirty="0" smtClean="0"/>
            </a:br>
            <a:r>
              <a:rPr lang="en-US" dirty="0" smtClean="0"/>
              <a:t>	</a:t>
            </a:r>
          </a:p>
          <a:p>
            <a:pPr lvl="2">
              <a:buNone/>
            </a:pPr>
            <a:endParaRPr lang="en-US" dirty="0" smtClean="0"/>
          </a:p>
          <a:p>
            <a:pPr marL="0" indent="0">
              <a:buNone/>
            </a:pPr>
            <a:r>
              <a:rPr lang="en-US" sz="2600" dirty="0" smtClean="0"/>
              <a:t>	</a:t>
            </a:r>
            <a:r>
              <a:rPr lang="en-US" dirty="0" smtClean="0"/>
              <a:t>I. Personality Disorder Diagnosis</a:t>
            </a:r>
          </a:p>
          <a:p>
            <a:pPr marL="0" indent="0">
              <a:buNone/>
            </a:pPr>
            <a:r>
              <a:rPr lang="en-US" dirty="0" smtClean="0"/>
              <a:t>	II. </a:t>
            </a:r>
            <a:r>
              <a:rPr lang="en-US" dirty="0"/>
              <a:t>Personality Disorder Types</a:t>
            </a:r>
          </a:p>
          <a:p>
            <a:pPr marL="0" indent="0">
              <a:buNone/>
            </a:pPr>
            <a:r>
              <a:rPr lang="en-US" dirty="0" smtClean="0"/>
              <a:t>	III. </a:t>
            </a:r>
            <a:r>
              <a:rPr lang="en-US" dirty="0"/>
              <a:t>Treatment of Personality Disorders</a:t>
            </a:r>
          </a:p>
          <a:p>
            <a:pPr marL="0" indent="0">
              <a:buNone/>
            </a:pPr>
            <a:endParaRPr lang="en-US" dirty="0">
              <a:effectLst/>
            </a:endParaRPr>
          </a:p>
          <a:p>
            <a:pPr marL="0" indent="0">
              <a:buNone/>
            </a:pPr>
            <a:endParaRPr lang="en-US" dirty="0" smtClean="0"/>
          </a:p>
        </p:txBody>
      </p:sp>
      <p:sp>
        <p:nvSpPr>
          <p:cNvPr id="5" name="Footer Placeholder 4"/>
          <p:cNvSpPr>
            <a:spLocks noGrp="1"/>
          </p:cNvSpPr>
          <p:nvPr>
            <p:ph type="ftr" sz="quarter" idx="11"/>
          </p:nvPr>
        </p:nvSpPr>
        <p:spPr/>
        <p:txBody>
          <a:bodyPr/>
          <a:lstStyle/>
          <a:p>
            <a:pPr>
              <a:defRPr/>
            </a:pPr>
            <a:r>
              <a:rPr lang="en-US" smtClean="0"/>
              <a:t>© 2015 John Wiley &amp; Sons, Inc. All rights reserved.</a:t>
            </a:r>
            <a:endParaRPr lang="en-US"/>
          </a:p>
        </p:txBody>
      </p:sp>
    </p:spTree>
    <p:extLst>
      <p:ext uri="{BB962C8B-B14F-4D97-AF65-F5344CB8AC3E}">
        <p14:creationId xmlns:p14="http://schemas.microsoft.com/office/powerpoint/2010/main" val="31062608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p:txBody>
          <a:bodyPr/>
          <a:lstStyle/>
          <a:p>
            <a:r>
              <a:rPr lang="en-US" sz="3200" dirty="0" smtClean="0"/>
              <a:t>Borderline Personality Disorder (BPD)</a:t>
            </a:r>
          </a:p>
        </p:txBody>
      </p:sp>
      <p:sp>
        <p:nvSpPr>
          <p:cNvPr id="103427" name="Rectangle 3"/>
          <p:cNvSpPr>
            <a:spLocks noGrp="1" noChangeArrowheads="1"/>
          </p:cNvSpPr>
          <p:nvPr>
            <p:ph idx="1"/>
          </p:nvPr>
        </p:nvSpPr>
        <p:spPr>
          <a:xfrm>
            <a:off x="342900" y="1524000"/>
            <a:ext cx="9429750" cy="4648517"/>
          </a:xfrm>
        </p:spPr>
        <p:txBody>
          <a:bodyPr>
            <a:normAutofit fontScale="92500" lnSpcReduction="10000"/>
          </a:bodyPr>
          <a:lstStyle/>
          <a:p>
            <a:pPr>
              <a:defRPr/>
            </a:pPr>
            <a:r>
              <a:rPr lang="en-US" sz="2800" dirty="0" smtClean="0"/>
              <a:t>Impulsive, self-damaging behaviors</a:t>
            </a:r>
          </a:p>
          <a:p>
            <a:pPr>
              <a:defRPr/>
            </a:pPr>
            <a:r>
              <a:rPr lang="en-US" sz="2800" dirty="0" smtClean="0"/>
              <a:t>Unstable, stormy, intense relationships</a:t>
            </a:r>
          </a:p>
          <a:p>
            <a:pPr>
              <a:defRPr/>
            </a:pPr>
            <a:r>
              <a:rPr lang="en-US" sz="2800" dirty="0" smtClean="0"/>
              <a:t>Emotional reactivity</a:t>
            </a:r>
          </a:p>
          <a:p>
            <a:pPr lvl="1">
              <a:defRPr/>
            </a:pPr>
            <a:r>
              <a:rPr lang="en-US" sz="2400" dirty="0"/>
              <a:t>Feelings towards others can change drastically and </a:t>
            </a:r>
            <a:r>
              <a:rPr lang="en-US" sz="2400" dirty="0" smtClean="0"/>
              <a:t>inexplicably very quickly</a:t>
            </a:r>
            <a:endParaRPr lang="en-US" sz="2400" dirty="0"/>
          </a:p>
          <a:p>
            <a:pPr lvl="1">
              <a:defRPr/>
            </a:pPr>
            <a:r>
              <a:rPr lang="en-US" sz="2400" dirty="0" smtClean="0"/>
              <a:t>Emotions are intense, erratic, shift abruptly—often from passionate idealization to contemptuous anger</a:t>
            </a:r>
          </a:p>
          <a:p>
            <a:pPr>
              <a:defRPr/>
            </a:pPr>
            <a:r>
              <a:rPr lang="en-US" sz="2800" dirty="0" smtClean="0"/>
              <a:t>Frantic efforts to avoid abandonment</a:t>
            </a:r>
          </a:p>
          <a:p>
            <a:pPr>
              <a:defRPr/>
            </a:pPr>
            <a:r>
              <a:rPr lang="en-US" sz="2800" dirty="0" smtClean="0"/>
              <a:t>Unstable sense of self</a:t>
            </a:r>
          </a:p>
          <a:p>
            <a:pPr>
              <a:defRPr/>
            </a:pPr>
            <a:r>
              <a:rPr lang="en-US" sz="2800" dirty="0" smtClean="0"/>
              <a:t>Anger-control problems</a:t>
            </a:r>
          </a:p>
          <a:p>
            <a:pPr>
              <a:defRPr/>
            </a:pPr>
            <a:r>
              <a:rPr lang="en-US" sz="2800" dirty="0" smtClean="0"/>
              <a:t>Chronic feelings of emptiness</a:t>
            </a:r>
          </a:p>
          <a:p>
            <a:pPr>
              <a:defRPr/>
            </a:pPr>
            <a:r>
              <a:rPr lang="en-US" sz="2800" dirty="0" smtClean="0"/>
              <a:t>Recurrent suicidal gestures</a:t>
            </a:r>
          </a:p>
          <a:p>
            <a:pPr>
              <a:defRPr/>
            </a:pPr>
            <a:r>
              <a:rPr lang="en-US" sz="2800" dirty="0" smtClean="0"/>
              <a:t>Transient psychotic or dissociative symptoms</a:t>
            </a:r>
          </a:p>
        </p:txBody>
      </p:sp>
      <p:sp>
        <p:nvSpPr>
          <p:cNvPr id="5" name="Footer Placeholder 4"/>
          <p:cNvSpPr>
            <a:spLocks noGrp="1"/>
          </p:cNvSpPr>
          <p:nvPr>
            <p:ph type="ftr" sz="quarter" idx="11"/>
          </p:nvPr>
        </p:nvSpPr>
        <p:spPr/>
        <p:txBody>
          <a:bodyPr/>
          <a:lstStyle/>
          <a:p>
            <a:pPr>
              <a:defRPr/>
            </a:pPr>
            <a:r>
              <a:rPr lang="en-US" smtClean="0"/>
              <a:t>© 2015 John Wiley &amp; Sons, Inc. All rights reserved.</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p:txBody>
          <a:bodyPr/>
          <a:lstStyle/>
          <a:p>
            <a:r>
              <a:rPr lang="en-US" sz="3200" dirty="0" smtClean="0"/>
              <a:t>Borderline Personality Disorder (BPD)</a:t>
            </a:r>
          </a:p>
        </p:txBody>
      </p:sp>
      <p:sp>
        <p:nvSpPr>
          <p:cNvPr id="17413" name="Rectangle 3"/>
          <p:cNvSpPr>
            <a:spLocks noGrp="1" noChangeArrowheads="1"/>
          </p:cNvSpPr>
          <p:nvPr>
            <p:ph idx="1"/>
          </p:nvPr>
        </p:nvSpPr>
        <p:spPr>
          <a:xfrm>
            <a:off x="514350" y="1646236"/>
            <a:ext cx="9429750" cy="4602163"/>
          </a:xfrm>
        </p:spPr>
        <p:txBody>
          <a:bodyPr/>
          <a:lstStyle/>
          <a:p>
            <a:r>
              <a:rPr lang="en-US" sz="2800" dirty="0" smtClean="0"/>
              <a:t>Later in life, most no longer meet diagnostic criteria</a:t>
            </a:r>
          </a:p>
          <a:p>
            <a:r>
              <a:rPr lang="en-US" sz="2800" dirty="0" err="1" smtClean="0"/>
              <a:t>Cormorbidity</a:t>
            </a:r>
            <a:r>
              <a:rPr lang="en-US" sz="2800" dirty="0" smtClean="0"/>
              <a:t> high with PTSD, MDD, substance-related, eating disorders, and schizotypal PD</a:t>
            </a:r>
          </a:p>
          <a:p>
            <a:pPr lvl="1"/>
            <a:r>
              <a:rPr lang="en-US" sz="2400" dirty="0" smtClean="0"/>
              <a:t>Comorbidity predicts less chance of symptom remission</a:t>
            </a:r>
          </a:p>
        </p:txBody>
      </p:sp>
      <p:sp>
        <p:nvSpPr>
          <p:cNvPr id="5" name="Footer Placeholder 4"/>
          <p:cNvSpPr>
            <a:spLocks noGrp="1"/>
          </p:cNvSpPr>
          <p:nvPr>
            <p:ph type="ftr" sz="quarter" idx="11"/>
          </p:nvPr>
        </p:nvSpPr>
        <p:spPr/>
        <p:txBody>
          <a:bodyPr/>
          <a:lstStyle/>
          <a:p>
            <a:pPr>
              <a:defRPr/>
            </a:pPr>
            <a:r>
              <a:rPr lang="en-US" smtClean="0"/>
              <a:t>© 2015 John Wiley &amp; Sons, Inc. All rights reserved.</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p:txBody>
          <a:bodyPr/>
          <a:lstStyle/>
          <a:p>
            <a:r>
              <a:rPr lang="en-US" sz="3200" dirty="0" smtClean="0">
                <a:effectLst>
                  <a:outerShdw blurRad="38100" dist="38100" dir="2700000" algn="tl">
                    <a:srgbClr val="000000">
                      <a:alpha val="43137"/>
                    </a:srgbClr>
                  </a:outerShdw>
                </a:effectLst>
              </a:rPr>
              <a:t>Diagnostic Criteria </a:t>
            </a:r>
            <a:r>
              <a:rPr lang="en-US" sz="3200" dirty="0">
                <a:effectLst>
                  <a:outerShdw blurRad="38100" dist="38100" dir="2700000" algn="tl">
                    <a:srgbClr val="000000">
                      <a:alpha val="43137"/>
                    </a:srgbClr>
                  </a:outerShdw>
                </a:effectLst>
              </a:rPr>
              <a:t>for </a:t>
            </a:r>
            <a:r>
              <a:rPr lang="en-US" sz="3200" dirty="0" smtClean="0">
                <a:effectLst/>
              </a:rPr>
              <a:t/>
            </a:r>
            <a:br>
              <a:rPr lang="en-US" sz="3200" dirty="0" smtClean="0">
                <a:effectLst/>
              </a:rPr>
            </a:br>
            <a:r>
              <a:rPr lang="en-US" sz="3200" dirty="0" smtClean="0"/>
              <a:t>Borderline Personality Disorder </a:t>
            </a:r>
          </a:p>
        </p:txBody>
      </p:sp>
      <p:sp>
        <p:nvSpPr>
          <p:cNvPr id="17413" name="Rectangle 3"/>
          <p:cNvSpPr>
            <a:spLocks noGrp="1" noChangeArrowheads="1"/>
          </p:cNvSpPr>
          <p:nvPr>
            <p:ph idx="1"/>
          </p:nvPr>
        </p:nvSpPr>
        <p:spPr>
          <a:xfrm>
            <a:off x="514350" y="1646236"/>
            <a:ext cx="9429750" cy="4602163"/>
          </a:xfrm>
        </p:spPr>
        <p:txBody>
          <a:bodyPr>
            <a:normAutofit fontScale="92500" lnSpcReduction="10000"/>
          </a:bodyPr>
          <a:lstStyle/>
          <a:p>
            <a:r>
              <a:rPr lang="en-US" sz="2800" dirty="0"/>
              <a:t>Presence of five or more of the following in many contexts beginning in early adulthood:</a:t>
            </a:r>
          </a:p>
          <a:p>
            <a:pPr lvl="1"/>
            <a:r>
              <a:rPr lang="en-US" sz="2200" dirty="0" smtClean="0"/>
              <a:t>Frantic </a:t>
            </a:r>
            <a:r>
              <a:rPr lang="en-US" sz="2200" dirty="0"/>
              <a:t>efforts to avoid abandonment</a:t>
            </a:r>
          </a:p>
          <a:p>
            <a:pPr lvl="1"/>
            <a:r>
              <a:rPr lang="en-US" sz="2200" dirty="0" smtClean="0"/>
              <a:t>Unstable </a:t>
            </a:r>
            <a:r>
              <a:rPr lang="en-US" sz="2200" dirty="0"/>
              <a:t>interpersonal relationships in which others are either idealized or devalued</a:t>
            </a:r>
          </a:p>
          <a:p>
            <a:pPr lvl="1"/>
            <a:r>
              <a:rPr lang="en-US" sz="2200" dirty="0" smtClean="0"/>
              <a:t>Unstable </a:t>
            </a:r>
            <a:r>
              <a:rPr lang="en-US" sz="2200" dirty="0"/>
              <a:t>sense of self</a:t>
            </a:r>
          </a:p>
          <a:p>
            <a:pPr lvl="1"/>
            <a:r>
              <a:rPr lang="en-US" sz="2200" dirty="0" smtClean="0"/>
              <a:t>Self-damaging</a:t>
            </a:r>
            <a:r>
              <a:rPr lang="en-US" sz="2200" dirty="0"/>
              <a:t>, impulsive behaviors in at least two areas, such as spending, sex, substance abuse, reckless driving, binge eating</a:t>
            </a:r>
          </a:p>
          <a:p>
            <a:pPr lvl="1"/>
            <a:r>
              <a:rPr lang="en-US" sz="2200" dirty="0" smtClean="0"/>
              <a:t>Recurrent </a:t>
            </a:r>
            <a:r>
              <a:rPr lang="en-US" sz="2200" dirty="0"/>
              <a:t>suicidal behavior, gestures, or self-injurious behavior (e.g., cutting self)</a:t>
            </a:r>
          </a:p>
          <a:p>
            <a:pPr lvl="1"/>
            <a:r>
              <a:rPr lang="en-US" sz="2200" dirty="0" smtClean="0"/>
              <a:t>Chronic </a:t>
            </a:r>
            <a:r>
              <a:rPr lang="en-US" sz="2200" dirty="0"/>
              <a:t>feelings of emptiness</a:t>
            </a:r>
          </a:p>
          <a:p>
            <a:pPr lvl="1"/>
            <a:r>
              <a:rPr lang="en-US" sz="2200" dirty="0" smtClean="0"/>
              <a:t>Recurrent </a:t>
            </a:r>
            <a:r>
              <a:rPr lang="en-US" sz="2200" dirty="0"/>
              <a:t>bouts of intense or poorly controlled anger</a:t>
            </a:r>
          </a:p>
          <a:p>
            <a:pPr lvl="1"/>
            <a:r>
              <a:rPr lang="en-US" sz="2200" dirty="0" smtClean="0"/>
              <a:t>During </a:t>
            </a:r>
            <a:r>
              <a:rPr lang="en-US" sz="2200" dirty="0"/>
              <a:t>stress, a tendency to experience transient paranoid thoughts and dissociative symptoms</a:t>
            </a:r>
          </a:p>
        </p:txBody>
      </p:sp>
      <p:sp>
        <p:nvSpPr>
          <p:cNvPr id="5" name="Footer Placeholder 4"/>
          <p:cNvSpPr>
            <a:spLocks noGrp="1"/>
          </p:cNvSpPr>
          <p:nvPr>
            <p:ph type="ftr" sz="quarter" idx="11"/>
          </p:nvPr>
        </p:nvSpPr>
        <p:spPr/>
        <p:txBody>
          <a:bodyPr/>
          <a:lstStyle/>
          <a:p>
            <a:pPr>
              <a:defRPr/>
            </a:pPr>
            <a:r>
              <a:rPr lang="en-US" smtClean="0"/>
              <a:t>© 2015 John Wiley &amp; Sons, Inc. All rights reserved.</a:t>
            </a:r>
            <a:endParaRPr lang="en-US"/>
          </a:p>
        </p:txBody>
      </p:sp>
    </p:spTree>
    <p:extLst>
      <p:ext uri="{BB962C8B-B14F-4D97-AF65-F5344CB8AC3E}">
        <p14:creationId xmlns:p14="http://schemas.microsoft.com/office/powerpoint/2010/main" val="19455954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p:txBody>
          <a:bodyPr/>
          <a:lstStyle/>
          <a:p>
            <a:r>
              <a:rPr lang="en-US" sz="2800" dirty="0" smtClean="0"/>
              <a:t>Etiology of Borderline Personality Disorder (BPD): Neurobiological Factors</a:t>
            </a:r>
          </a:p>
        </p:txBody>
      </p:sp>
      <p:sp>
        <p:nvSpPr>
          <p:cNvPr id="105475" name="Rectangle 3"/>
          <p:cNvSpPr>
            <a:spLocks noGrp="1" noChangeArrowheads="1"/>
          </p:cNvSpPr>
          <p:nvPr>
            <p:ph idx="1"/>
          </p:nvPr>
        </p:nvSpPr>
        <p:spPr/>
        <p:txBody>
          <a:bodyPr>
            <a:normAutofit/>
          </a:bodyPr>
          <a:lstStyle/>
          <a:p>
            <a:pPr>
              <a:defRPr/>
            </a:pPr>
            <a:r>
              <a:rPr lang="en-US" dirty="0" smtClean="0"/>
              <a:t>Genetic component</a:t>
            </a:r>
          </a:p>
          <a:p>
            <a:pPr lvl="1">
              <a:defRPr/>
            </a:pPr>
            <a:r>
              <a:rPr lang="en-US" dirty="0" smtClean="0"/>
              <a:t>Highly heritable (60%)</a:t>
            </a:r>
          </a:p>
          <a:p>
            <a:pPr lvl="1">
              <a:defRPr/>
            </a:pPr>
            <a:r>
              <a:rPr lang="en-US" dirty="0" smtClean="0"/>
              <a:t>May play a role in impulsivity and emotional </a:t>
            </a:r>
            <a:r>
              <a:rPr lang="en-US" dirty="0" err="1" smtClean="0"/>
              <a:t>dysregulation</a:t>
            </a:r>
            <a:endParaRPr lang="en-US" dirty="0" smtClean="0"/>
          </a:p>
          <a:p>
            <a:pPr>
              <a:defRPr/>
            </a:pPr>
            <a:r>
              <a:rPr lang="en-US" dirty="0" smtClean="0"/>
              <a:t>Decreased functioning of serotonin system</a:t>
            </a:r>
          </a:p>
          <a:p>
            <a:pPr>
              <a:defRPr/>
            </a:pPr>
            <a:r>
              <a:rPr lang="en-US" dirty="0" smtClean="0"/>
              <a:t>Increased activation of amygdala</a:t>
            </a:r>
          </a:p>
          <a:p>
            <a:pPr lvl="1">
              <a:buFontTx/>
              <a:buNone/>
              <a:defRPr/>
            </a:pPr>
            <a:endParaRPr lang="en-US" dirty="0" smtClean="0"/>
          </a:p>
        </p:txBody>
      </p:sp>
      <p:sp>
        <p:nvSpPr>
          <p:cNvPr id="5" name="Footer Placeholder 4"/>
          <p:cNvSpPr>
            <a:spLocks noGrp="1"/>
          </p:cNvSpPr>
          <p:nvPr>
            <p:ph type="ftr" sz="quarter" idx="11"/>
          </p:nvPr>
        </p:nvSpPr>
        <p:spPr/>
        <p:txBody>
          <a:bodyPr/>
          <a:lstStyle/>
          <a:p>
            <a:pPr>
              <a:defRPr/>
            </a:pPr>
            <a:r>
              <a:rPr lang="en-US" smtClean="0"/>
              <a:t>© 2015 John Wiley &amp; Sons, Inc. All rights reserved.</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p:txBody>
          <a:bodyPr>
            <a:normAutofit/>
          </a:bodyPr>
          <a:lstStyle/>
          <a:p>
            <a:r>
              <a:rPr lang="en-US" sz="3200" dirty="0" smtClean="0"/>
              <a:t>Etiology of Borderline Personality Disorder (BPD): Social Environmental Factors</a:t>
            </a:r>
          </a:p>
        </p:txBody>
      </p:sp>
      <p:sp>
        <p:nvSpPr>
          <p:cNvPr id="20485" name="Rectangle 3"/>
          <p:cNvSpPr>
            <a:spLocks noGrp="1" noChangeArrowheads="1"/>
          </p:cNvSpPr>
          <p:nvPr>
            <p:ph idx="1"/>
          </p:nvPr>
        </p:nvSpPr>
        <p:spPr>
          <a:xfrm>
            <a:off x="495300" y="1600200"/>
            <a:ext cx="9067799" cy="4724400"/>
          </a:xfrm>
        </p:spPr>
        <p:txBody>
          <a:bodyPr>
            <a:normAutofit/>
          </a:bodyPr>
          <a:lstStyle/>
          <a:p>
            <a:r>
              <a:rPr lang="en-US" dirty="0"/>
              <a:t>Parental separation, verbal and emotional abuse during childhood</a:t>
            </a:r>
          </a:p>
          <a:p>
            <a:r>
              <a:rPr lang="en-US" dirty="0" err="1" smtClean="0"/>
              <a:t>Linehan’s</a:t>
            </a:r>
            <a:r>
              <a:rPr lang="en-US" dirty="0" smtClean="0"/>
              <a:t> Diathesis-Stress Theory</a:t>
            </a:r>
          </a:p>
          <a:p>
            <a:pPr lvl="1"/>
            <a:r>
              <a:rPr lang="en-US" dirty="0" smtClean="0"/>
              <a:t>Individuals with BPD have difficulty controlling their emotions (emotional dysregulation)</a:t>
            </a:r>
          </a:p>
          <a:p>
            <a:pPr lvl="2"/>
            <a:r>
              <a:rPr lang="en-US" dirty="0" smtClean="0"/>
              <a:t>Possible biological diathesis</a:t>
            </a:r>
          </a:p>
          <a:p>
            <a:pPr lvl="1"/>
            <a:r>
              <a:rPr lang="en-US" dirty="0" smtClean="0"/>
              <a:t>Family invalidates or discounts emotional experiences and expression</a:t>
            </a:r>
          </a:p>
          <a:p>
            <a:pPr lvl="1"/>
            <a:r>
              <a:rPr lang="en-US" dirty="0" smtClean="0"/>
              <a:t>Interaction between extreme emotional reactivity and invalidating family </a:t>
            </a:r>
            <a:r>
              <a:rPr lang="en-US" dirty="0" smtClean="0">
                <a:cs typeface="Arial" charset="0"/>
              </a:rPr>
              <a:t>→ BPD</a:t>
            </a:r>
          </a:p>
        </p:txBody>
      </p:sp>
      <p:sp>
        <p:nvSpPr>
          <p:cNvPr id="5" name="Footer Placeholder 4"/>
          <p:cNvSpPr>
            <a:spLocks noGrp="1"/>
          </p:cNvSpPr>
          <p:nvPr>
            <p:ph type="ftr" sz="quarter" idx="11"/>
          </p:nvPr>
        </p:nvSpPr>
        <p:spPr/>
        <p:txBody>
          <a:bodyPr/>
          <a:lstStyle/>
          <a:p>
            <a:pPr>
              <a:defRPr/>
            </a:pPr>
            <a:r>
              <a:rPr lang="en-US" smtClean="0"/>
              <a:t>© 2015 John Wiley &amp; Sons, Inc. All rights reserved.</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p:txBody>
          <a:bodyPr>
            <a:normAutofit fontScale="90000"/>
          </a:bodyPr>
          <a:lstStyle/>
          <a:p>
            <a:r>
              <a:rPr lang="en-US" sz="3600" dirty="0" smtClean="0"/>
              <a:t>Figure 15.3:</a:t>
            </a:r>
            <a:br>
              <a:rPr lang="en-US" sz="3600" dirty="0" smtClean="0"/>
            </a:br>
            <a:r>
              <a:rPr lang="en-US" sz="3600" dirty="0" smtClean="0"/>
              <a:t> </a:t>
            </a:r>
            <a:r>
              <a:rPr lang="en-US" sz="3600" dirty="0" err="1" smtClean="0"/>
              <a:t>Linehan’s</a:t>
            </a:r>
            <a:r>
              <a:rPr lang="en-US" sz="3600" dirty="0" smtClean="0"/>
              <a:t> Diathesis-Stress Theory of BPD</a:t>
            </a:r>
          </a:p>
        </p:txBody>
      </p:sp>
      <p:pic>
        <p:nvPicPr>
          <p:cNvPr id="21509" name="Picture 4" descr="Fig12-02"/>
          <p:cNvPicPr>
            <a:picLocks noChangeAspect="1" noChangeArrowheads="1"/>
          </p:cNvPicPr>
          <p:nvPr/>
        </p:nvPicPr>
        <p:blipFill>
          <a:blip r:embed="rId3"/>
          <a:stretch>
            <a:fillRect/>
          </a:stretch>
        </p:blipFill>
        <p:spPr bwMode="auto">
          <a:xfrm>
            <a:off x="2552498" y="1581144"/>
            <a:ext cx="5182005" cy="4733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pPr>
              <a:defRPr/>
            </a:pPr>
            <a:r>
              <a:rPr lang="en-US" smtClean="0"/>
              <a:t>© 2015 John Wiley &amp; Sons, Inc. All rights reserved.</a:t>
            </a: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Diagnostic Criteria:</a:t>
            </a:r>
            <a:br>
              <a:rPr lang="en-US" dirty="0" smtClean="0"/>
            </a:br>
            <a:r>
              <a:rPr lang="en-US" dirty="0" smtClean="0"/>
              <a:t>Histrionic Personality Disorder</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Presence of five or more of the following signs of excessive emotionality and attention seeking shown in many contexts by early adulthood:</a:t>
            </a:r>
          </a:p>
          <a:p>
            <a:pPr lvl="1"/>
            <a:r>
              <a:rPr lang="en-US" dirty="0" smtClean="0"/>
              <a:t>Strong need to be the center of attention</a:t>
            </a:r>
          </a:p>
          <a:p>
            <a:pPr lvl="1"/>
            <a:r>
              <a:rPr lang="en-US" dirty="0" smtClean="0"/>
              <a:t>Inappropriate sexually seductive behavior</a:t>
            </a:r>
          </a:p>
          <a:p>
            <a:pPr lvl="1"/>
            <a:r>
              <a:rPr lang="en-US" dirty="0" smtClean="0"/>
              <a:t>Rapidly shifting expression of emotions</a:t>
            </a:r>
          </a:p>
          <a:p>
            <a:pPr lvl="1"/>
            <a:r>
              <a:rPr lang="en-US" dirty="0" smtClean="0"/>
              <a:t>Use of physical appearance to draw attention to self</a:t>
            </a:r>
          </a:p>
          <a:p>
            <a:pPr lvl="1"/>
            <a:r>
              <a:rPr lang="en-US" dirty="0" smtClean="0"/>
              <a:t>Speech that is excessively impressionistic and lacking in detail</a:t>
            </a:r>
          </a:p>
          <a:p>
            <a:pPr lvl="1"/>
            <a:r>
              <a:rPr lang="en-US" dirty="0" smtClean="0"/>
              <a:t>Exaggerated, theatrical emotional expression</a:t>
            </a:r>
          </a:p>
          <a:p>
            <a:pPr lvl="1"/>
            <a:r>
              <a:rPr lang="en-US" dirty="0" smtClean="0"/>
              <a:t>Overly suggestible</a:t>
            </a:r>
          </a:p>
          <a:p>
            <a:pPr lvl="1"/>
            <a:r>
              <a:rPr lang="en-US" dirty="0" smtClean="0"/>
              <a:t>Misreads relationships as more intimate than they are</a:t>
            </a:r>
            <a:endParaRPr lang="en-US" dirty="0"/>
          </a:p>
        </p:txBody>
      </p:sp>
      <p:sp>
        <p:nvSpPr>
          <p:cNvPr id="4" name="Footer Placeholder 3"/>
          <p:cNvSpPr>
            <a:spLocks noGrp="1"/>
          </p:cNvSpPr>
          <p:nvPr>
            <p:ph type="ftr" sz="quarter" idx="11"/>
          </p:nvPr>
        </p:nvSpPr>
        <p:spPr/>
        <p:txBody>
          <a:bodyPr/>
          <a:lstStyle/>
          <a:p>
            <a:pPr>
              <a:defRPr/>
            </a:pPr>
            <a:r>
              <a:rPr lang="en-US" smtClean="0"/>
              <a:t>© 2015 John Wiley &amp; Sons, Inc. All rights reserved.</a:t>
            </a:r>
            <a:endParaRPr lang="en-US"/>
          </a:p>
        </p:txBody>
      </p:sp>
    </p:spTree>
    <p:extLst>
      <p:ext uri="{BB962C8B-B14F-4D97-AF65-F5344CB8AC3E}">
        <p14:creationId xmlns:p14="http://schemas.microsoft.com/office/powerpoint/2010/main" val="7646956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p:txBody>
          <a:bodyPr>
            <a:normAutofit/>
          </a:bodyPr>
          <a:lstStyle/>
          <a:p>
            <a:r>
              <a:rPr lang="en-US" sz="3600" dirty="0" smtClean="0"/>
              <a:t>Narcissistic Personality Disorder</a:t>
            </a:r>
          </a:p>
        </p:txBody>
      </p:sp>
      <p:sp>
        <p:nvSpPr>
          <p:cNvPr id="110595" name="Rectangle 3"/>
          <p:cNvSpPr>
            <a:spLocks noGrp="1" noChangeArrowheads="1"/>
          </p:cNvSpPr>
          <p:nvPr>
            <p:ph idx="1"/>
          </p:nvPr>
        </p:nvSpPr>
        <p:spPr>
          <a:xfrm>
            <a:off x="571500" y="1600200"/>
            <a:ext cx="9144000" cy="4572000"/>
          </a:xfrm>
        </p:spPr>
        <p:txBody>
          <a:bodyPr>
            <a:normAutofit/>
          </a:bodyPr>
          <a:lstStyle/>
          <a:p>
            <a:pPr>
              <a:lnSpc>
                <a:spcPct val="90000"/>
              </a:lnSpc>
              <a:defRPr/>
            </a:pPr>
            <a:r>
              <a:rPr lang="en-US" sz="2800" dirty="0" smtClean="0"/>
              <a:t>Grandiose view of self</a:t>
            </a:r>
          </a:p>
          <a:p>
            <a:pPr lvl="1">
              <a:lnSpc>
                <a:spcPct val="90000"/>
              </a:lnSpc>
              <a:defRPr/>
            </a:pPr>
            <a:r>
              <a:rPr lang="en-US" sz="2400" dirty="0" smtClean="0"/>
              <a:t>Preoccupied with fantasies of success</a:t>
            </a:r>
          </a:p>
          <a:p>
            <a:pPr>
              <a:lnSpc>
                <a:spcPct val="90000"/>
              </a:lnSpc>
              <a:defRPr/>
            </a:pPr>
            <a:r>
              <a:rPr lang="en-US" sz="2800" dirty="0" smtClean="0"/>
              <a:t>Self-centered</a:t>
            </a:r>
          </a:p>
          <a:p>
            <a:pPr lvl="1">
              <a:lnSpc>
                <a:spcPct val="90000"/>
              </a:lnSpc>
              <a:defRPr/>
            </a:pPr>
            <a:r>
              <a:rPr lang="en-US" sz="2400" dirty="0" smtClean="0"/>
              <a:t>Demands constant attention and adulation</a:t>
            </a:r>
          </a:p>
          <a:p>
            <a:pPr lvl="1">
              <a:lnSpc>
                <a:spcPct val="90000"/>
              </a:lnSpc>
              <a:defRPr/>
            </a:pPr>
            <a:r>
              <a:rPr lang="en-US" sz="2400" dirty="0" smtClean="0"/>
              <a:t>Lack of empathy</a:t>
            </a:r>
          </a:p>
          <a:p>
            <a:pPr lvl="1">
              <a:lnSpc>
                <a:spcPct val="90000"/>
              </a:lnSpc>
              <a:defRPr/>
            </a:pPr>
            <a:r>
              <a:rPr lang="en-US" sz="2400" dirty="0" smtClean="0"/>
              <a:t>Feelings of arrogance, envy, entitlement</a:t>
            </a:r>
          </a:p>
          <a:p>
            <a:pPr>
              <a:lnSpc>
                <a:spcPct val="90000"/>
              </a:lnSpc>
              <a:defRPr/>
            </a:pPr>
            <a:r>
              <a:rPr lang="en-US" sz="2800" dirty="0" smtClean="0"/>
              <a:t>Sensitive to criticism</a:t>
            </a:r>
          </a:p>
          <a:p>
            <a:pPr lvl="1">
              <a:lnSpc>
                <a:spcPct val="90000"/>
              </a:lnSpc>
              <a:defRPr/>
            </a:pPr>
            <a:r>
              <a:rPr lang="en-US" sz="2400" dirty="0" smtClean="0"/>
              <a:t>Enraged when not admired</a:t>
            </a:r>
          </a:p>
          <a:p>
            <a:pPr>
              <a:lnSpc>
                <a:spcPct val="90000"/>
              </a:lnSpc>
              <a:defRPr/>
            </a:pPr>
            <a:r>
              <a:rPr lang="en-US" sz="2800" dirty="0" smtClean="0"/>
              <a:t>Seeks out high-status partners</a:t>
            </a:r>
          </a:p>
        </p:txBody>
      </p:sp>
      <p:sp>
        <p:nvSpPr>
          <p:cNvPr id="5" name="Footer Placeholder 4"/>
          <p:cNvSpPr>
            <a:spLocks noGrp="1"/>
          </p:cNvSpPr>
          <p:nvPr>
            <p:ph type="ftr" sz="quarter" idx="11"/>
          </p:nvPr>
        </p:nvSpPr>
        <p:spPr/>
        <p:txBody>
          <a:bodyPr/>
          <a:lstStyle/>
          <a:p>
            <a:pPr>
              <a:defRPr/>
            </a:pPr>
            <a:r>
              <a:rPr lang="en-US" smtClean="0"/>
              <a:t>© 2015 John Wiley &amp; Sons, Inc. All rights reserved.</a:t>
            </a:r>
            <a:endParaRPr lang="en-US"/>
          </a:p>
        </p:txBody>
      </p:sp>
    </p:spTree>
    <p:extLst>
      <p:ext uri="{BB962C8B-B14F-4D97-AF65-F5344CB8AC3E}">
        <p14:creationId xmlns:p14="http://schemas.microsoft.com/office/powerpoint/2010/main" val="778229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Diagnostic Criteria for: </a:t>
            </a:r>
            <a:br>
              <a:rPr lang="en-US" sz="3600" dirty="0" smtClean="0"/>
            </a:br>
            <a:r>
              <a:rPr lang="en-US" sz="3600" dirty="0" smtClean="0"/>
              <a:t>Narcissistic Personality Disorder</a:t>
            </a:r>
            <a:endParaRPr lang="en-US" sz="3600" dirty="0"/>
          </a:p>
        </p:txBody>
      </p:sp>
      <p:sp>
        <p:nvSpPr>
          <p:cNvPr id="3" name="Content Placeholder 2"/>
          <p:cNvSpPr>
            <a:spLocks noGrp="1"/>
          </p:cNvSpPr>
          <p:nvPr>
            <p:ph idx="1"/>
          </p:nvPr>
        </p:nvSpPr>
        <p:spPr>
          <a:xfrm>
            <a:off x="342900" y="1600200"/>
            <a:ext cx="9601200" cy="4800600"/>
          </a:xfrm>
        </p:spPr>
        <p:txBody>
          <a:bodyPr>
            <a:normAutofit lnSpcReduction="10000"/>
          </a:bodyPr>
          <a:lstStyle/>
          <a:p>
            <a:r>
              <a:rPr lang="en-US" dirty="0" smtClean="0"/>
              <a:t>Presence of five or more of the following shown by early adulthood in many contexts:</a:t>
            </a:r>
          </a:p>
          <a:p>
            <a:pPr lvl="1"/>
            <a:r>
              <a:rPr lang="en-US" dirty="0" smtClean="0"/>
              <a:t>Grandiose view of one’s importance</a:t>
            </a:r>
          </a:p>
          <a:p>
            <a:pPr lvl="1"/>
            <a:r>
              <a:rPr lang="en-US" dirty="0" smtClean="0"/>
              <a:t>Preoccupation with one’s success, brilliance, beauty</a:t>
            </a:r>
          </a:p>
          <a:p>
            <a:pPr lvl="1"/>
            <a:r>
              <a:rPr lang="en-US" dirty="0" smtClean="0"/>
              <a:t>Belief that one is special and can be understood only by other high-status people</a:t>
            </a:r>
          </a:p>
          <a:p>
            <a:pPr lvl="1"/>
            <a:r>
              <a:rPr lang="en-US" dirty="0" smtClean="0"/>
              <a:t>Extreme need for admiration</a:t>
            </a:r>
          </a:p>
          <a:p>
            <a:pPr lvl="1"/>
            <a:r>
              <a:rPr lang="en-US" dirty="0" smtClean="0"/>
              <a:t>Tendency to exploit others</a:t>
            </a:r>
          </a:p>
          <a:p>
            <a:pPr lvl="1"/>
            <a:r>
              <a:rPr lang="en-US" dirty="0" smtClean="0"/>
              <a:t>Lack of empathy</a:t>
            </a:r>
          </a:p>
          <a:p>
            <a:pPr lvl="1"/>
            <a:r>
              <a:rPr lang="en-US" dirty="0" smtClean="0"/>
              <a:t>Envious of others</a:t>
            </a:r>
          </a:p>
          <a:p>
            <a:pPr lvl="1"/>
            <a:r>
              <a:rPr lang="en-US" dirty="0" smtClean="0"/>
              <a:t>Arrogant behavior or attitudes</a:t>
            </a:r>
            <a:endParaRPr lang="en-US" dirty="0"/>
          </a:p>
        </p:txBody>
      </p:sp>
      <p:sp>
        <p:nvSpPr>
          <p:cNvPr id="5" name="Footer Placeholder 4"/>
          <p:cNvSpPr>
            <a:spLocks noGrp="1"/>
          </p:cNvSpPr>
          <p:nvPr>
            <p:ph type="ftr" sz="quarter" idx="11"/>
          </p:nvPr>
        </p:nvSpPr>
        <p:spPr/>
        <p:txBody>
          <a:bodyPr/>
          <a:lstStyle/>
          <a:p>
            <a:pPr>
              <a:defRPr/>
            </a:pPr>
            <a:r>
              <a:rPr lang="en-US" smtClean="0"/>
              <a:t>© 2015 John Wiley &amp; Sons, Inc. All rights reserved.</a:t>
            </a:r>
            <a:endParaRPr lang="en-US"/>
          </a:p>
        </p:txBody>
      </p:sp>
    </p:spTree>
    <p:extLst>
      <p:ext uri="{BB962C8B-B14F-4D97-AF65-F5344CB8AC3E}">
        <p14:creationId xmlns:p14="http://schemas.microsoft.com/office/powerpoint/2010/main" val="31979809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p:txBody>
          <a:bodyPr>
            <a:normAutofit fontScale="90000"/>
          </a:bodyPr>
          <a:lstStyle/>
          <a:p>
            <a:r>
              <a:rPr lang="en-US" sz="3600" smtClean="0"/>
              <a:t>Etiology of</a:t>
            </a:r>
            <a:r>
              <a:rPr lang="en-US" sz="3200" smtClean="0"/>
              <a:t> </a:t>
            </a:r>
            <a:r>
              <a:rPr lang="en-US" sz="3600" smtClean="0"/>
              <a:t>Narcissistic Personality Disorder</a:t>
            </a:r>
          </a:p>
        </p:txBody>
      </p:sp>
      <p:sp>
        <p:nvSpPr>
          <p:cNvPr id="111619" name="Rectangle 3"/>
          <p:cNvSpPr>
            <a:spLocks noGrp="1" noChangeArrowheads="1"/>
          </p:cNvSpPr>
          <p:nvPr>
            <p:ph idx="1"/>
          </p:nvPr>
        </p:nvSpPr>
        <p:spPr/>
        <p:txBody>
          <a:bodyPr>
            <a:normAutofit fontScale="92500" lnSpcReduction="10000"/>
          </a:bodyPr>
          <a:lstStyle/>
          <a:p>
            <a:pPr>
              <a:defRPr/>
            </a:pPr>
            <a:r>
              <a:rPr lang="en-US" sz="2800" dirty="0" err="1" smtClean="0"/>
              <a:t>Kohut’s</a:t>
            </a:r>
            <a:r>
              <a:rPr lang="en-US" sz="2800" dirty="0" smtClean="0"/>
              <a:t> Self-Psychology Model</a:t>
            </a:r>
          </a:p>
          <a:p>
            <a:pPr lvl="1">
              <a:defRPr/>
            </a:pPr>
            <a:r>
              <a:rPr lang="en-US" sz="2400" dirty="0" smtClean="0"/>
              <a:t>Characteristics mask low self-esteem</a:t>
            </a:r>
          </a:p>
          <a:p>
            <a:pPr lvl="1">
              <a:defRPr/>
            </a:pPr>
            <a:r>
              <a:rPr lang="en-US" sz="2400" dirty="0" smtClean="0"/>
              <a:t>In childhood, narcissist valued as a means to increase parent’s own self-esteem</a:t>
            </a:r>
          </a:p>
          <a:p>
            <a:pPr lvl="2">
              <a:defRPr/>
            </a:pPr>
            <a:r>
              <a:rPr lang="en-US" sz="2000" dirty="0" smtClean="0"/>
              <a:t>Not valued for his or her own competency and self-worth</a:t>
            </a:r>
          </a:p>
          <a:p>
            <a:pPr lvl="1">
              <a:defRPr/>
            </a:pPr>
            <a:r>
              <a:rPr lang="en-US" dirty="0" smtClean="0"/>
              <a:t>Parental emotional coldness and overemphasis on child’s achievements reported by narcissists </a:t>
            </a:r>
          </a:p>
          <a:p>
            <a:pPr>
              <a:defRPr/>
            </a:pPr>
            <a:r>
              <a:rPr lang="en-US" sz="2800" dirty="0" smtClean="0"/>
              <a:t>Social cognitive model</a:t>
            </a:r>
          </a:p>
          <a:p>
            <a:pPr lvl="1">
              <a:defRPr/>
            </a:pPr>
            <a:r>
              <a:rPr lang="en-US" sz="2400" dirty="0" smtClean="0"/>
              <a:t>Narcissist has low self-esteem</a:t>
            </a:r>
          </a:p>
          <a:p>
            <a:pPr lvl="1">
              <a:defRPr/>
            </a:pPr>
            <a:r>
              <a:rPr lang="en-US" sz="2400" dirty="0" smtClean="0"/>
              <a:t>Interpersonal relationships are a way to bolster sagging self-esteem rather than increase closeness to others</a:t>
            </a:r>
          </a:p>
          <a:p>
            <a:pPr lvl="1">
              <a:defRPr/>
            </a:pPr>
            <a:r>
              <a:rPr lang="en-US" sz="2400" dirty="0" smtClean="0"/>
              <a:t>Lab studies reveal cognitive biases that maintain narcissism</a:t>
            </a:r>
          </a:p>
        </p:txBody>
      </p:sp>
      <p:sp>
        <p:nvSpPr>
          <p:cNvPr id="5" name="Footer Placeholder 4"/>
          <p:cNvSpPr>
            <a:spLocks noGrp="1"/>
          </p:cNvSpPr>
          <p:nvPr>
            <p:ph type="ftr" sz="quarter" idx="11"/>
          </p:nvPr>
        </p:nvSpPr>
        <p:spPr/>
        <p:txBody>
          <a:bodyPr/>
          <a:lstStyle/>
          <a:p>
            <a:pPr>
              <a:defRPr/>
            </a:pPr>
            <a:r>
              <a:rPr lang="en-US" smtClean="0"/>
              <a:t>© 2015 John Wiley &amp; Sons, Inc. All rights reserved.</a:t>
            </a:r>
            <a:endParaRPr lang="en-US"/>
          </a:p>
        </p:txBody>
      </p:sp>
    </p:spTree>
    <p:extLst>
      <p:ext uri="{BB962C8B-B14F-4D97-AF65-F5344CB8AC3E}">
        <p14:creationId xmlns:p14="http://schemas.microsoft.com/office/powerpoint/2010/main" val="10226115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p:txBody>
          <a:bodyPr/>
          <a:lstStyle/>
          <a:p>
            <a:r>
              <a:rPr lang="en-US" dirty="0" smtClean="0"/>
              <a:t>Personality Disorders</a:t>
            </a:r>
          </a:p>
        </p:txBody>
      </p:sp>
      <p:sp>
        <p:nvSpPr>
          <p:cNvPr id="75779" name="Rectangle 3"/>
          <p:cNvSpPr>
            <a:spLocks noGrp="1" noChangeArrowheads="1"/>
          </p:cNvSpPr>
          <p:nvPr>
            <p:ph idx="1"/>
          </p:nvPr>
        </p:nvSpPr>
        <p:spPr>
          <a:xfrm>
            <a:off x="419100" y="1524000"/>
            <a:ext cx="9448800" cy="4876800"/>
          </a:xfrm>
        </p:spPr>
        <p:txBody>
          <a:bodyPr>
            <a:normAutofit fontScale="92500" lnSpcReduction="20000"/>
          </a:bodyPr>
          <a:lstStyle/>
          <a:p>
            <a:pPr>
              <a:lnSpc>
                <a:spcPct val="110000"/>
              </a:lnSpc>
              <a:defRPr/>
            </a:pPr>
            <a:r>
              <a:rPr lang="en-US" sz="2400" dirty="0" smtClean="0"/>
              <a:t>Longstanding, pervasive, inflexible, extreme, and persistent patterns of behavior and inner experience</a:t>
            </a:r>
          </a:p>
          <a:p>
            <a:pPr lvl="1">
              <a:lnSpc>
                <a:spcPct val="110000"/>
              </a:lnSpc>
              <a:defRPr/>
            </a:pPr>
            <a:r>
              <a:rPr lang="en-US" sz="1800" dirty="0" smtClean="0"/>
              <a:t>Unstable positive sense of self</a:t>
            </a:r>
          </a:p>
          <a:p>
            <a:pPr lvl="1">
              <a:lnSpc>
                <a:spcPct val="110000"/>
              </a:lnSpc>
              <a:defRPr/>
            </a:pPr>
            <a:r>
              <a:rPr lang="en-US" sz="1800" dirty="0" smtClean="0"/>
              <a:t>Unable to sustain close relationships</a:t>
            </a:r>
          </a:p>
          <a:p>
            <a:r>
              <a:rPr lang="en-US" sz="2400" dirty="0" smtClean="0"/>
              <a:t>DSM-5 retains 3-cluster format of the DSM-IV-TR</a:t>
            </a:r>
          </a:p>
          <a:p>
            <a:r>
              <a:rPr lang="en-US" sz="2400" dirty="0" smtClean="0"/>
              <a:t>Alternative DSM-5 Model for Personality Disorders included in the appendix of the DSM-5</a:t>
            </a:r>
          </a:p>
          <a:p>
            <a:r>
              <a:rPr lang="en-US" sz="2400" dirty="0" smtClean="0"/>
              <a:t>Reason changes are being considered and included in appendix:</a:t>
            </a:r>
          </a:p>
          <a:p>
            <a:pPr lvl="1">
              <a:lnSpc>
                <a:spcPct val="110000"/>
              </a:lnSpc>
              <a:defRPr/>
            </a:pPr>
            <a:r>
              <a:rPr lang="en-US" sz="1800" dirty="0" smtClean="0"/>
              <a:t>Half who </a:t>
            </a:r>
            <a:r>
              <a:rPr lang="en-US" sz="1800" dirty="0"/>
              <a:t>met </a:t>
            </a:r>
            <a:r>
              <a:rPr lang="en-US" sz="1800" dirty="0" smtClean="0"/>
              <a:t>diagnostic criteria </a:t>
            </a:r>
            <a:r>
              <a:rPr lang="en-US" sz="1800" dirty="0"/>
              <a:t>for one DSM-IV-TR personality disorder met diagnostic criteria for another personality disorder </a:t>
            </a:r>
            <a:endParaRPr lang="en-US" sz="1800" dirty="0" smtClean="0"/>
          </a:p>
          <a:p>
            <a:pPr lvl="1">
              <a:lnSpc>
                <a:spcPct val="110000"/>
              </a:lnSpc>
              <a:defRPr/>
            </a:pPr>
            <a:r>
              <a:rPr lang="en-US" sz="1800" dirty="0"/>
              <a:t>Some of the DSM-IV-TR personality diagnoses are rare </a:t>
            </a:r>
            <a:r>
              <a:rPr lang="en-US" sz="1800" dirty="0" smtClean="0"/>
              <a:t>(&lt; 2%)</a:t>
            </a:r>
          </a:p>
          <a:p>
            <a:pPr lvl="1">
              <a:lnSpc>
                <a:spcPct val="110000"/>
              </a:lnSpc>
              <a:defRPr/>
            </a:pPr>
            <a:r>
              <a:rPr lang="en-US" sz="1800" dirty="0"/>
              <a:t>Many people who seem to have serious personality problems </a:t>
            </a:r>
            <a:r>
              <a:rPr lang="en-US" sz="1800" dirty="0" smtClean="0"/>
              <a:t>do not </a:t>
            </a:r>
            <a:r>
              <a:rPr lang="en-US" sz="1800" dirty="0"/>
              <a:t>fit any of the personality disorder </a:t>
            </a:r>
            <a:r>
              <a:rPr lang="en-US" sz="1800" dirty="0" smtClean="0"/>
              <a:t>diagnoses</a:t>
            </a:r>
          </a:p>
          <a:p>
            <a:pPr lvl="1">
              <a:lnSpc>
                <a:spcPct val="110000"/>
              </a:lnSpc>
              <a:defRPr/>
            </a:pPr>
            <a:r>
              <a:rPr lang="en-US" sz="1800" dirty="0" smtClean="0"/>
              <a:t>Individuals with a personality </a:t>
            </a:r>
            <a:r>
              <a:rPr lang="en-US" sz="1800" dirty="0"/>
              <a:t>disorder can vary a good deal from </a:t>
            </a:r>
            <a:r>
              <a:rPr lang="en-US" sz="1800" dirty="0" smtClean="0"/>
              <a:t>one another in </a:t>
            </a:r>
            <a:r>
              <a:rPr lang="en-US" sz="1800" dirty="0"/>
              <a:t>the nature of their personality traits and the severity of their </a:t>
            </a:r>
            <a:r>
              <a:rPr lang="en-US" sz="1800" dirty="0" smtClean="0"/>
              <a:t>condition</a:t>
            </a:r>
          </a:p>
          <a:p>
            <a:pPr lvl="1">
              <a:lnSpc>
                <a:spcPct val="110000"/>
              </a:lnSpc>
              <a:defRPr/>
            </a:pPr>
            <a:r>
              <a:rPr lang="en-US" sz="1800" dirty="0" smtClean="0"/>
              <a:t>To capture subsyndromal symptoms better</a:t>
            </a:r>
          </a:p>
          <a:p>
            <a:pPr marL="411480" lvl="1" indent="0">
              <a:lnSpc>
                <a:spcPct val="90000"/>
              </a:lnSpc>
              <a:buNone/>
              <a:defRPr/>
            </a:pPr>
            <a:endParaRPr lang="en-US" sz="1800" dirty="0" smtClean="0"/>
          </a:p>
        </p:txBody>
      </p:sp>
      <p:sp>
        <p:nvSpPr>
          <p:cNvPr id="5" name="Footer Placeholder 4"/>
          <p:cNvSpPr>
            <a:spLocks noGrp="1"/>
          </p:cNvSpPr>
          <p:nvPr>
            <p:ph type="ftr" sz="quarter" idx="11"/>
          </p:nvPr>
        </p:nvSpPr>
        <p:spPr/>
        <p:txBody>
          <a:bodyPr/>
          <a:lstStyle/>
          <a:p>
            <a:pPr>
              <a:defRPr/>
            </a:pPr>
            <a:r>
              <a:rPr lang="en-US" smtClean="0"/>
              <a:t>© 2015 John Wiley &amp; Sons, Inc. All rights reserved.</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Anxious/Fearful Cluster</a:t>
            </a:r>
            <a:endParaRPr lang="en-US" dirty="0"/>
          </a:p>
        </p:txBody>
      </p:sp>
      <p:sp>
        <p:nvSpPr>
          <p:cNvPr id="3" name="Content Placeholder 2"/>
          <p:cNvSpPr>
            <a:spLocks noGrp="1"/>
          </p:cNvSpPr>
          <p:nvPr>
            <p:ph idx="1"/>
          </p:nvPr>
        </p:nvSpPr>
        <p:spPr>
          <a:xfrm>
            <a:off x="514350" y="1646237"/>
            <a:ext cx="5391805" cy="4526280"/>
          </a:xfrm>
        </p:spPr>
        <p:txBody>
          <a:bodyPr/>
          <a:lstStyle/>
          <a:p>
            <a:r>
              <a:rPr lang="en-US" dirty="0" smtClean="0"/>
              <a:t>Avoidant Personality Disorder</a:t>
            </a:r>
          </a:p>
          <a:p>
            <a:r>
              <a:rPr lang="en-US" dirty="0" smtClean="0"/>
              <a:t>Dependent Personality Disorder</a:t>
            </a:r>
          </a:p>
          <a:p>
            <a:r>
              <a:rPr lang="en-US" dirty="0" smtClean="0"/>
              <a:t>Obsessive Compulsive Personality Disorder</a:t>
            </a:r>
          </a:p>
        </p:txBody>
      </p:sp>
      <p:pic>
        <p:nvPicPr>
          <p:cNvPr id="4" name="Picture 2" descr="ap12e_figun_15_p474"/>
          <p:cNvPicPr>
            <a:picLocks noChangeAspect="1" noChangeArrowheads="1"/>
          </p:cNvPicPr>
          <p:nvPr/>
        </p:nvPicPr>
        <p:blipFill>
          <a:blip r:embed="rId3"/>
          <a:stretch>
            <a:fillRect/>
          </a:stretch>
        </p:blipFill>
        <p:spPr bwMode="auto">
          <a:xfrm>
            <a:off x="6120017" y="1793208"/>
            <a:ext cx="3447474" cy="4113221"/>
          </a:xfrm>
          <a:prstGeom prst="rect">
            <a:avLst/>
          </a:prstGeom>
          <a:noFill/>
          <a:ln w="9525">
            <a:noFill/>
            <a:miter lim="800000"/>
            <a:headEnd/>
            <a:tailEnd/>
          </a:ln>
          <a:effectLst/>
        </p:spPr>
      </p:pic>
      <p:sp>
        <p:nvSpPr>
          <p:cNvPr id="5" name="Footer Placeholder 4"/>
          <p:cNvSpPr>
            <a:spLocks noGrp="1"/>
          </p:cNvSpPr>
          <p:nvPr>
            <p:ph type="ftr" sz="quarter" idx="11"/>
          </p:nvPr>
        </p:nvSpPr>
        <p:spPr/>
        <p:txBody>
          <a:bodyPr/>
          <a:lstStyle/>
          <a:p>
            <a:pPr>
              <a:defRPr/>
            </a:pPr>
            <a:r>
              <a:rPr lang="en-US" smtClean="0"/>
              <a:t>© 2015 John Wiley &amp; Sons, Inc. All rights reserved.</a:t>
            </a:r>
            <a:endParaRPr lang="en-US"/>
          </a:p>
        </p:txBody>
      </p:sp>
    </p:spTree>
    <p:extLst>
      <p:ext uri="{BB962C8B-B14F-4D97-AF65-F5344CB8AC3E}">
        <p14:creationId xmlns:p14="http://schemas.microsoft.com/office/powerpoint/2010/main" val="8245668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p:txBody>
          <a:bodyPr>
            <a:normAutofit/>
          </a:bodyPr>
          <a:lstStyle/>
          <a:p>
            <a:r>
              <a:rPr lang="en-US" sz="3600" dirty="0" smtClean="0"/>
              <a:t>Avoidant Personality Disorder</a:t>
            </a:r>
          </a:p>
        </p:txBody>
      </p:sp>
      <p:sp>
        <p:nvSpPr>
          <p:cNvPr id="121859" name="Rectangle 3"/>
          <p:cNvSpPr>
            <a:spLocks noGrp="1" noChangeArrowheads="1"/>
          </p:cNvSpPr>
          <p:nvPr>
            <p:ph idx="1"/>
          </p:nvPr>
        </p:nvSpPr>
        <p:spPr/>
        <p:txBody>
          <a:bodyPr>
            <a:normAutofit/>
          </a:bodyPr>
          <a:lstStyle/>
          <a:p>
            <a:pPr marL="292100" lvl="1" indent="-292100">
              <a:lnSpc>
                <a:spcPct val="90000"/>
              </a:lnSpc>
              <a:spcBef>
                <a:spcPts val="0"/>
              </a:spcBef>
              <a:buClr>
                <a:schemeClr val="accent1"/>
              </a:buClr>
              <a:buSzPct val="70000"/>
              <a:buFont typeface="Wingdings 2"/>
              <a:buChar char=""/>
              <a:defRPr/>
            </a:pPr>
            <a:r>
              <a:rPr lang="en-US" sz="2800" dirty="0"/>
              <a:t>Fears </a:t>
            </a:r>
            <a:r>
              <a:rPr lang="en-US" sz="2800" dirty="0" smtClean="0"/>
              <a:t>criticism, rejection, or disapproval</a:t>
            </a:r>
            <a:endParaRPr lang="en-US" sz="2800" dirty="0"/>
          </a:p>
          <a:p>
            <a:pPr>
              <a:lnSpc>
                <a:spcPct val="90000"/>
              </a:lnSpc>
              <a:defRPr/>
            </a:pPr>
            <a:r>
              <a:rPr lang="en-US" sz="2800" dirty="0" smtClean="0"/>
              <a:t>Avoids interpersonal situations</a:t>
            </a:r>
          </a:p>
          <a:p>
            <a:pPr>
              <a:lnSpc>
                <a:spcPct val="90000"/>
              </a:lnSpc>
              <a:defRPr/>
            </a:pPr>
            <a:r>
              <a:rPr lang="en-US" sz="2800" dirty="0" smtClean="0"/>
              <a:t>Restrained and inhibited in interpersonal situations </a:t>
            </a:r>
          </a:p>
          <a:p>
            <a:pPr lvl="1">
              <a:lnSpc>
                <a:spcPct val="90000"/>
              </a:lnSpc>
              <a:defRPr/>
            </a:pPr>
            <a:r>
              <a:rPr lang="en-US" sz="2400" dirty="0" smtClean="0"/>
              <a:t>Feelings of inadequacy, inferiority</a:t>
            </a:r>
          </a:p>
          <a:p>
            <a:pPr>
              <a:lnSpc>
                <a:spcPct val="90000"/>
              </a:lnSpc>
              <a:defRPr/>
            </a:pPr>
            <a:r>
              <a:rPr lang="en-US" sz="2800" dirty="0" smtClean="0"/>
              <a:t>Avoids taking risks or trying new activities </a:t>
            </a:r>
          </a:p>
          <a:p>
            <a:pPr lvl="1">
              <a:lnSpc>
                <a:spcPct val="90000"/>
              </a:lnSpc>
              <a:defRPr/>
            </a:pPr>
            <a:r>
              <a:rPr lang="en-US" sz="2400" dirty="0" smtClean="0"/>
              <a:t>Does not want to risk embarrassment</a:t>
            </a:r>
          </a:p>
          <a:p>
            <a:pPr>
              <a:lnSpc>
                <a:spcPct val="90000"/>
              </a:lnSpc>
              <a:defRPr/>
            </a:pPr>
            <a:r>
              <a:rPr lang="en-US" sz="2800" dirty="0"/>
              <a:t>High comorbidity with social anxiety disorder</a:t>
            </a:r>
          </a:p>
          <a:p>
            <a:pPr lvl="1">
              <a:lnSpc>
                <a:spcPct val="90000"/>
              </a:lnSpc>
              <a:defRPr/>
            </a:pPr>
            <a:r>
              <a:rPr lang="en-US" sz="2400" dirty="0"/>
              <a:t>Related </a:t>
            </a:r>
            <a:r>
              <a:rPr lang="en-US" sz="2400" dirty="0" smtClean="0"/>
              <a:t>to Japanese </a:t>
            </a:r>
            <a:r>
              <a:rPr lang="en-US" sz="2400" dirty="0"/>
              <a:t>syndrome called </a:t>
            </a:r>
            <a:r>
              <a:rPr lang="en-US" sz="2400" dirty="0" err="1"/>
              <a:t>taijin</a:t>
            </a:r>
            <a:r>
              <a:rPr lang="en-US" sz="2400" dirty="0"/>
              <a:t> </a:t>
            </a:r>
            <a:r>
              <a:rPr lang="en-US" sz="2400" dirty="0" err="1"/>
              <a:t>kyofusho</a:t>
            </a:r>
            <a:r>
              <a:rPr lang="en-US" sz="2400" dirty="0"/>
              <a:t> (</a:t>
            </a:r>
            <a:r>
              <a:rPr lang="en-US" sz="2400" i="1" dirty="0" err="1"/>
              <a:t>taijin</a:t>
            </a:r>
            <a:r>
              <a:rPr lang="en-US" sz="2400" i="1" dirty="0"/>
              <a:t> means “interpersonal” and </a:t>
            </a:r>
            <a:r>
              <a:rPr lang="en-US" sz="2400" i="1" dirty="0" err="1"/>
              <a:t>kyofusho</a:t>
            </a:r>
            <a:r>
              <a:rPr lang="en-US" sz="2400" i="1" dirty="0"/>
              <a:t> means “fear”)</a:t>
            </a:r>
            <a:endParaRPr lang="en-US" sz="2400" dirty="0"/>
          </a:p>
          <a:p>
            <a:pPr>
              <a:lnSpc>
                <a:spcPct val="90000"/>
              </a:lnSpc>
              <a:defRPr/>
            </a:pPr>
            <a:r>
              <a:rPr lang="en-US" sz="2800" dirty="0"/>
              <a:t>High comorbidity </a:t>
            </a:r>
            <a:r>
              <a:rPr lang="en-US" sz="2800" dirty="0" smtClean="0"/>
              <a:t>with major depression</a:t>
            </a:r>
          </a:p>
        </p:txBody>
      </p:sp>
      <p:sp>
        <p:nvSpPr>
          <p:cNvPr id="5" name="Footer Placeholder 4"/>
          <p:cNvSpPr>
            <a:spLocks noGrp="1"/>
          </p:cNvSpPr>
          <p:nvPr>
            <p:ph type="ftr" sz="quarter" idx="11"/>
          </p:nvPr>
        </p:nvSpPr>
        <p:spPr/>
        <p:txBody>
          <a:bodyPr/>
          <a:lstStyle/>
          <a:p>
            <a:pPr>
              <a:defRPr/>
            </a:pPr>
            <a:r>
              <a:rPr lang="en-US" smtClean="0"/>
              <a:t>© 2015 John Wiley &amp; Sons, Inc. All rights reserved.</a:t>
            </a:r>
            <a:endParaRPr lang="en-US"/>
          </a:p>
        </p:txBody>
      </p:sp>
    </p:spTree>
    <p:extLst>
      <p:ext uri="{BB962C8B-B14F-4D97-AF65-F5344CB8AC3E}">
        <p14:creationId xmlns:p14="http://schemas.microsoft.com/office/powerpoint/2010/main" val="18256333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p:txBody>
          <a:bodyPr>
            <a:normAutofit fontScale="90000"/>
          </a:bodyPr>
          <a:lstStyle/>
          <a:p>
            <a:r>
              <a:rPr lang="en-US" sz="3600" dirty="0" smtClean="0">
                <a:effectLst>
                  <a:outerShdw blurRad="38100" dist="38100" dir="2700000" algn="tl">
                    <a:srgbClr val="000000">
                      <a:alpha val="43137"/>
                    </a:srgbClr>
                  </a:outerShdw>
                </a:effectLst>
              </a:rPr>
              <a:t>Diagnostic Criteria for:</a:t>
            </a:r>
            <a:r>
              <a:rPr lang="en-US" sz="3600" dirty="0" smtClean="0">
                <a:effectLst/>
              </a:rPr>
              <a:t/>
            </a:r>
            <a:br>
              <a:rPr lang="en-US" sz="3600" dirty="0" smtClean="0">
                <a:effectLst/>
              </a:rPr>
            </a:br>
            <a:r>
              <a:rPr lang="en-US" sz="3600" dirty="0" smtClean="0"/>
              <a:t>Avoidant Personality Disorder</a:t>
            </a:r>
          </a:p>
        </p:txBody>
      </p:sp>
      <p:sp>
        <p:nvSpPr>
          <p:cNvPr id="121859" name="Rectangle 3"/>
          <p:cNvSpPr>
            <a:spLocks noGrp="1" noChangeArrowheads="1"/>
          </p:cNvSpPr>
          <p:nvPr>
            <p:ph idx="1"/>
          </p:nvPr>
        </p:nvSpPr>
        <p:spPr/>
        <p:txBody>
          <a:bodyPr>
            <a:normAutofit fontScale="77500" lnSpcReduction="20000"/>
          </a:bodyPr>
          <a:lstStyle/>
          <a:p>
            <a:r>
              <a:rPr lang="en-US" dirty="0"/>
              <a:t>A pervasive pattern of social inhibition, feelings of inadequacy, and hypersensitivity to criticism as shown by four or more of the following starting in early adulthood in many contexts:</a:t>
            </a:r>
          </a:p>
          <a:p>
            <a:pPr lvl="1"/>
            <a:r>
              <a:rPr lang="en-US" dirty="0" smtClean="0"/>
              <a:t>Avoidance </a:t>
            </a:r>
            <a:r>
              <a:rPr lang="en-US" dirty="0"/>
              <a:t>of occupational activities that involve significant interpersonal contact, because of fears of criticism or disapproval</a:t>
            </a:r>
          </a:p>
          <a:p>
            <a:pPr lvl="1"/>
            <a:r>
              <a:rPr lang="en-US" dirty="0" smtClean="0"/>
              <a:t>Unwilling </a:t>
            </a:r>
            <a:r>
              <a:rPr lang="en-US" dirty="0"/>
              <a:t>to get involved with people unless certain of being liked</a:t>
            </a:r>
          </a:p>
          <a:p>
            <a:pPr lvl="1"/>
            <a:r>
              <a:rPr lang="en-US" dirty="0" smtClean="0"/>
              <a:t>Restrained </a:t>
            </a:r>
            <a:r>
              <a:rPr lang="en-US" dirty="0"/>
              <a:t>in intimate relationships because of the fear of being shamed or ridiculed</a:t>
            </a:r>
          </a:p>
          <a:p>
            <a:pPr lvl="1"/>
            <a:r>
              <a:rPr lang="en-US" dirty="0" smtClean="0"/>
              <a:t>Preoccupation </a:t>
            </a:r>
            <a:r>
              <a:rPr lang="en-US" dirty="0"/>
              <a:t>with being criticized or rejected</a:t>
            </a:r>
          </a:p>
          <a:p>
            <a:pPr lvl="1"/>
            <a:r>
              <a:rPr lang="en-US" dirty="0" smtClean="0"/>
              <a:t>Inhibited </a:t>
            </a:r>
            <a:r>
              <a:rPr lang="en-US" dirty="0"/>
              <a:t>in new interpersonal situations because of feelings of inadequacy</a:t>
            </a:r>
          </a:p>
          <a:p>
            <a:pPr lvl="1"/>
            <a:r>
              <a:rPr lang="en-US" dirty="0" smtClean="0"/>
              <a:t>Views </a:t>
            </a:r>
            <a:r>
              <a:rPr lang="en-US" dirty="0"/>
              <a:t>self as socially inept or inferior</a:t>
            </a:r>
          </a:p>
          <a:p>
            <a:pPr lvl="1"/>
            <a:r>
              <a:rPr lang="en-US" dirty="0" smtClean="0"/>
              <a:t>Unusually </a:t>
            </a:r>
            <a:r>
              <a:rPr lang="en-US" dirty="0"/>
              <a:t>reluctant to try new activities because they may prove embarrassing</a:t>
            </a:r>
          </a:p>
        </p:txBody>
      </p:sp>
      <p:sp>
        <p:nvSpPr>
          <p:cNvPr id="5" name="Footer Placeholder 4"/>
          <p:cNvSpPr>
            <a:spLocks noGrp="1"/>
          </p:cNvSpPr>
          <p:nvPr>
            <p:ph type="ftr" sz="quarter" idx="11"/>
          </p:nvPr>
        </p:nvSpPr>
        <p:spPr/>
        <p:txBody>
          <a:bodyPr/>
          <a:lstStyle/>
          <a:p>
            <a:pPr>
              <a:defRPr/>
            </a:pPr>
            <a:r>
              <a:rPr lang="en-US" smtClean="0"/>
              <a:t>© 2015 John Wiley &amp; Sons, Inc. All rights reserved.</a:t>
            </a:r>
            <a:endParaRPr lang="en-US"/>
          </a:p>
        </p:txBody>
      </p:sp>
    </p:spTree>
    <p:extLst>
      <p:ext uri="{BB962C8B-B14F-4D97-AF65-F5344CB8AC3E}">
        <p14:creationId xmlns:p14="http://schemas.microsoft.com/office/powerpoint/2010/main" val="14742054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Diagnostic Criteria for:</a:t>
            </a:r>
            <a:br>
              <a:rPr lang="en-US" dirty="0" smtClean="0"/>
            </a:br>
            <a:r>
              <a:rPr lang="en-US" dirty="0" smtClean="0"/>
              <a:t>Dependent Personality Disorder</a:t>
            </a:r>
            <a:endParaRPr lang="en-US" dirty="0"/>
          </a:p>
        </p:txBody>
      </p:sp>
      <p:sp>
        <p:nvSpPr>
          <p:cNvPr id="3" name="Content Placeholder 2"/>
          <p:cNvSpPr>
            <a:spLocks noGrp="1"/>
          </p:cNvSpPr>
          <p:nvPr>
            <p:ph idx="1"/>
          </p:nvPr>
        </p:nvSpPr>
        <p:spPr>
          <a:xfrm>
            <a:off x="707231" y="1493949"/>
            <a:ext cx="8872538" cy="4945488"/>
          </a:xfrm>
        </p:spPr>
        <p:txBody>
          <a:bodyPr>
            <a:normAutofit fontScale="77500" lnSpcReduction="20000"/>
          </a:bodyPr>
          <a:lstStyle/>
          <a:p>
            <a:r>
              <a:rPr lang="en-US" dirty="0" smtClean="0"/>
              <a:t>An excessive need to be taken care of, as shown by the presence of at least five of the following beginning in early adulthood and shown in many contexts:</a:t>
            </a:r>
          </a:p>
          <a:p>
            <a:pPr lvl="1"/>
            <a:r>
              <a:rPr lang="en-US" dirty="0" smtClean="0"/>
              <a:t>Difficulty making decisions without excessive advice and reassurance from others</a:t>
            </a:r>
          </a:p>
          <a:p>
            <a:pPr lvl="1"/>
            <a:r>
              <a:rPr lang="en-US" dirty="0" smtClean="0"/>
              <a:t>Need for others to take responsibility for most major areas of life</a:t>
            </a:r>
          </a:p>
          <a:p>
            <a:pPr lvl="1"/>
            <a:r>
              <a:rPr lang="en-US" dirty="0" smtClean="0"/>
              <a:t>Difficulty disagreeing with others for fear of losing their support</a:t>
            </a:r>
          </a:p>
          <a:p>
            <a:pPr lvl="1"/>
            <a:r>
              <a:rPr lang="en-US" dirty="0" smtClean="0"/>
              <a:t>Difficulty doing things on own because of lack of self-confidence</a:t>
            </a:r>
          </a:p>
          <a:p>
            <a:pPr lvl="1"/>
            <a:r>
              <a:rPr lang="en-US" dirty="0" smtClean="0"/>
              <a:t>Doing unpleasant things as a way to obtain the approval and support of others</a:t>
            </a:r>
          </a:p>
          <a:p>
            <a:pPr lvl="1"/>
            <a:r>
              <a:rPr lang="en-US" dirty="0" smtClean="0"/>
              <a:t>Feelings of helplessness when alone because of lack of confidence in ability to handle things without others</a:t>
            </a:r>
          </a:p>
          <a:p>
            <a:pPr lvl="1"/>
            <a:r>
              <a:rPr lang="en-US" dirty="0" smtClean="0"/>
              <a:t>Urgently seeking new relationship when one ends</a:t>
            </a:r>
          </a:p>
          <a:p>
            <a:pPr lvl="1"/>
            <a:r>
              <a:rPr lang="en-US" dirty="0" smtClean="0"/>
              <a:t>Preoccupation with fears of having to take care of self</a:t>
            </a:r>
            <a:endParaRPr lang="en-US" dirty="0"/>
          </a:p>
        </p:txBody>
      </p:sp>
      <p:sp>
        <p:nvSpPr>
          <p:cNvPr id="4" name="Footer Placeholder 3"/>
          <p:cNvSpPr>
            <a:spLocks noGrp="1"/>
          </p:cNvSpPr>
          <p:nvPr>
            <p:ph type="ftr" sz="quarter" idx="11"/>
          </p:nvPr>
        </p:nvSpPr>
        <p:spPr/>
        <p:txBody>
          <a:bodyPr/>
          <a:lstStyle/>
          <a:p>
            <a:pPr>
              <a:defRPr/>
            </a:pPr>
            <a:r>
              <a:rPr lang="en-US" smtClean="0"/>
              <a:t>© 2015 John Wiley &amp; Sons, Inc. All rights reserved.</a:t>
            </a:r>
            <a:endParaRPr lang="en-US"/>
          </a:p>
        </p:txBody>
      </p:sp>
    </p:spTree>
    <p:extLst>
      <p:ext uri="{BB962C8B-B14F-4D97-AF65-F5344CB8AC3E}">
        <p14:creationId xmlns:p14="http://schemas.microsoft.com/office/powerpoint/2010/main" val="8003057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p:txBody>
          <a:bodyPr/>
          <a:lstStyle/>
          <a:p>
            <a:r>
              <a:rPr lang="en-US" sz="3200" dirty="0" smtClean="0"/>
              <a:t>Obsessive-Compulsive Personality Disorder</a:t>
            </a:r>
          </a:p>
        </p:txBody>
      </p:sp>
      <p:sp>
        <p:nvSpPr>
          <p:cNvPr id="32773" name="Rectangle 3"/>
          <p:cNvSpPr>
            <a:spLocks noGrp="1" noChangeArrowheads="1"/>
          </p:cNvSpPr>
          <p:nvPr>
            <p:ph idx="1"/>
          </p:nvPr>
        </p:nvSpPr>
        <p:spPr>
          <a:xfrm>
            <a:off x="571500" y="1600200"/>
            <a:ext cx="9258300" cy="4526280"/>
          </a:xfrm>
        </p:spPr>
        <p:txBody>
          <a:bodyPr/>
          <a:lstStyle/>
          <a:p>
            <a:r>
              <a:rPr lang="en-US" sz="2400" dirty="0" smtClean="0"/>
              <a:t>A perfectionist</a:t>
            </a:r>
          </a:p>
          <a:p>
            <a:r>
              <a:rPr lang="en-US" sz="2400" dirty="0" smtClean="0"/>
              <a:t>Preoccupied with rules, details, schedules, and organization</a:t>
            </a:r>
          </a:p>
          <a:p>
            <a:r>
              <a:rPr lang="en-US" sz="2400" dirty="0" smtClean="0"/>
              <a:t>Overly focused on work </a:t>
            </a:r>
          </a:p>
          <a:p>
            <a:pPr lvl="1"/>
            <a:r>
              <a:rPr lang="en-US" sz="2000" dirty="0" smtClean="0"/>
              <a:t>Little time for leisure, family, and friends</a:t>
            </a:r>
          </a:p>
          <a:p>
            <a:r>
              <a:rPr lang="en-US" sz="2400" dirty="0" smtClean="0"/>
              <a:t>Reluctant to make decisions or delegate</a:t>
            </a:r>
          </a:p>
          <a:p>
            <a:r>
              <a:rPr lang="en-US" sz="2400" dirty="0" smtClean="0"/>
              <a:t>“Control freaks” </a:t>
            </a:r>
          </a:p>
          <a:p>
            <a:pPr lvl="1"/>
            <a:r>
              <a:rPr lang="en-US" sz="1800" dirty="0" smtClean="0"/>
              <a:t>Rigid and inflexible, especially morality</a:t>
            </a:r>
          </a:p>
          <a:p>
            <a:r>
              <a:rPr lang="en-US" sz="2400" dirty="0" smtClean="0"/>
              <a:t>OCPD different from OCD</a:t>
            </a:r>
          </a:p>
          <a:p>
            <a:pPr lvl="1"/>
            <a:r>
              <a:rPr lang="en-US" sz="1800" u="sng" dirty="0" smtClean="0"/>
              <a:t>Does not have the obsessions/compulsions of OCD</a:t>
            </a:r>
          </a:p>
          <a:p>
            <a:r>
              <a:rPr lang="en-US" sz="2400" dirty="0" smtClean="0"/>
              <a:t>Most frequently comorbid with Avoidant PD</a:t>
            </a:r>
          </a:p>
          <a:p>
            <a:r>
              <a:rPr lang="en-US" sz="2400" dirty="0"/>
              <a:t>Very little research into etiology</a:t>
            </a:r>
          </a:p>
          <a:p>
            <a:endParaRPr lang="en-US" sz="2400" dirty="0" smtClean="0"/>
          </a:p>
        </p:txBody>
      </p:sp>
      <p:sp>
        <p:nvSpPr>
          <p:cNvPr id="5" name="Footer Placeholder 4"/>
          <p:cNvSpPr>
            <a:spLocks noGrp="1"/>
          </p:cNvSpPr>
          <p:nvPr>
            <p:ph type="ftr" sz="quarter" idx="11"/>
          </p:nvPr>
        </p:nvSpPr>
        <p:spPr/>
        <p:txBody>
          <a:bodyPr/>
          <a:lstStyle/>
          <a:p>
            <a:pPr>
              <a:defRPr/>
            </a:pPr>
            <a:r>
              <a:rPr lang="en-US" smtClean="0"/>
              <a:t>© 2015 John Wiley &amp; Sons, Inc. All rights reserved.</a:t>
            </a:r>
            <a:endParaRPr lang="en-US"/>
          </a:p>
        </p:txBody>
      </p:sp>
    </p:spTree>
    <p:extLst>
      <p:ext uri="{BB962C8B-B14F-4D97-AF65-F5344CB8AC3E}">
        <p14:creationId xmlns:p14="http://schemas.microsoft.com/office/powerpoint/2010/main" val="741715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noChangeArrowheads="1"/>
          </p:cNvSpPr>
          <p:nvPr>
            <p:ph type="title"/>
          </p:nvPr>
        </p:nvSpPr>
        <p:spPr/>
        <p:txBody>
          <a:bodyPr/>
          <a:lstStyle/>
          <a:p>
            <a:r>
              <a:rPr lang="en-US" sz="3200" dirty="0" smtClean="0">
                <a:effectLst>
                  <a:outerShdw blurRad="38100" dist="38100" dir="2700000" algn="tl">
                    <a:srgbClr val="000000">
                      <a:alpha val="43137"/>
                    </a:srgbClr>
                  </a:outerShdw>
                </a:effectLst>
              </a:rPr>
              <a:t>Diagnostic Criteria </a:t>
            </a:r>
            <a:r>
              <a:rPr lang="en-US" sz="3200" dirty="0">
                <a:effectLst>
                  <a:outerShdw blurRad="38100" dist="38100" dir="2700000" algn="tl">
                    <a:srgbClr val="000000">
                      <a:alpha val="43137"/>
                    </a:srgbClr>
                  </a:outerShdw>
                </a:effectLst>
              </a:rPr>
              <a:t>for </a:t>
            </a:r>
            <a:r>
              <a:rPr lang="en-US" sz="3200" dirty="0" smtClean="0">
                <a:effectLst>
                  <a:outerShdw blurRad="38100" dist="38100" dir="2700000" algn="tl">
                    <a:srgbClr val="000000">
                      <a:alpha val="43137"/>
                    </a:srgbClr>
                  </a:outerShdw>
                </a:effectLst>
              </a:rPr>
              <a:t/>
            </a:r>
            <a:br>
              <a:rPr lang="en-US" sz="3200" dirty="0" smtClean="0">
                <a:effectLst>
                  <a:outerShdw blurRad="38100" dist="38100" dir="2700000" algn="tl">
                    <a:srgbClr val="000000">
                      <a:alpha val="43137"/>
                    </a:srgbClr>
                  </a:outerShdw>
                </a:effectLst>
              </a:rPr>
            </a:br>
            <a:r>
              <a:rPr lang="en-US" sz="3200" dirty="0" smtClean="0">
                <a:effectLst>
                  <a:outerShdw blurRad="38100" dist="38100" dir="2700000" algn="tl">
                    <a:srgbClr val="000000">
                      <a:alpha val="43137"/>
                    </a:srgbClr>
                  </a:outerShdw>
                </a:effectLst>
              </a:rPr>
              <a:t>Obsessive-Compulsive </a:t>
            </a:r>
            <a:r>
              <a:rPr lang="en-US" sz="3200" dirty="0">
                <a:effectLst>
                  <a:outerShdw blurRad="38100" dist="38100" dir="2700000" algn="tl">
                    <a:srgbClr val="000000">
                      <a:alpha val="43137"/>
                    </a:srgbClr>
                  </a:outerShdw>
                </a:effectLst>
              </a:rPr>
              <a:t>Personality Disorder</a:t>
            </a:r>
          </a:p>
        </p:txBody>
      </p:sp>
      <p:sp>
        <p:nvSpPr>
          <p:cNvPr id="33797" name="Rectangle 3"/>
          <p:cNvSpPr>
            <a:spLocks noGrp="1" noChangeArrowheads="1"/>
          </p:cNvSpPr>
          <p:nvPr>
            <p:ph idx="1"/>
          </p:nvPr>
        </p:nvSpPr>
        <p:spPr/>
        <p:txBody>
          <a:bodyPr>
            <a:normAutofit fontScale="92500" lnSpcReduction="10000"/>
          </a:bodyPr>
          <a:lstStyle/>
          <a:p>
            <a:r>
              <a:rPr lang="en-US" sz="2800" dirty="0"/>
              <a:t>Intense need for order and control, as shown by the presence of at least four of the following beginning by early adulthood and evidenced in many contexts:</a:t>
            </a:r>
          </a:p>
          <a:p>
            <a:pPr lvl="1"/>
            <a:r>
              <a:rPr lang="en-US" sz="2200" dirty="0" smtClean="0"/>
              <a:t>Preoccupation </a:t>
            </a:r>
            <a:r>
              <a:rPr lang="en-US" sz="2200" dirty="0"/>
              <a:t>with rules, details, and organization to the extent that the point of an activity is lost</a:t>
            </a:r>
          </a:p>
          <a:p>
            <a:pPr lvl="1"/>
            <a:r>
              <a:rPr lang="en-US" sz="2200" dirty="0" smtClean="0"/>
              <a:t>Extreme </a:t>
            </a:r>
            <a:r>
              <a:rPr lang="en-US" sz="2200" dirty="0"/>
              <a:t>perfectionism interferes with task completion</a:t>
            </a:r>
          </a:p>
          <a:p>
            <a:pPr lvl="1"/>
            <a:r>
              <a:rPr lang="en-US" sz="2200" dirty="0" smtClean="0"/>
              <a:t>Excessive </a:t>
            </a:r>
            <a:r>
              <a:rPr lang="en-US" sz="2200" dirty="0"/>
              <a:t>devotion to work to the exclusion of leisure and friendships</a:t>
            </a:r>
          </a:p>
          <a:p>
            <a:pPr lvl="1"/>
            <a:r>
              <a:rPr lang="en-US" sz="2200" dirty="0" smtClean="0"/>
              <a:t>Inflexibility </a:t>
            </a:r>
            <a:r>
              <a:rPr lang="en-US" sz="2200" dirty="0"/>
              <a:t>about morals and values</a:t>
            </a:r>
          </a:p>
          <a:p>
            <a:pPr lvl="1"/>
            <a:r>
              <a:rPr lang="en-US" sz="2200" dirty="0" smtClean="0"/>
              <a:t>Difficulty </a:t>
            </a:r>
            <a:r>
              <a:rPr lang="en-US" sz="2200" dirty="0"/>
              <a:t>discarding worthless items</a:t>
            </a:r>
          </a:p>
          <a:p>
            <a:pPr lvl="1"/>
            <a:r>
              <a:rPr lang="en-US" sz="2200" dirty="0" smtClean="0"/>
              <a:t>Reluctance </a:t>
            </a:r>
            <a:r>
              <a:rPr lang="en-US" sz="2200" dirty="0"/>
              <a:t>to delegate unless others conform to one’s standards</a:t>
            </a:r>
          </a:p>
          <a:p>
            <a:pPr lvl="1"/>
            <a:r>
              <a:rPr lang="en-US" sz="2200" dirty="0" smtClean="0"/>
              <a:t>Miserliness</a:t>
            </a:r>
            <a:endParaRPr lang="en-US" sz="2200" dirty="0"/>
          </a:p>
          <a:p>
            <a:pPr lvl="1"/>
            <a:r>
              <a:rPr lang="en-US" sz="2200" dirty="0" smtClean="0"/>
              <a:t>Rigidity </a:t>
            </a:r>
            <a:r>
              <a:rPr lang="en-US" sz="2200" dirty="0"/>
              <a:t>and stubbornness</a:t>
            </a:r>
          </a:p>
          <a:p>
            <a:pPr>
              <a:lnSpc>
                <a:spcPct val="80000"/>
              </a:lnSpc>
            </a:pPr>
            <a:endParaRPr lang="en-US" sz="2800" dirty="0" smtClean="0"/>
          </a:p>
        </p:txBody>
      </p:sp>
      <p:sp>
        <p:nvSpPr>
          <p:cNvPr id="5" name="Footer Placeholder 4"/>
          <p:cNvSpPr>
            <a:spLocks noGrp="1"/>
          </p:cNvSpPr>
          <p:nvPr>
            <p:ph type="ftr" sz="quarter" idx="11"/>
          </p:nvPr>
        </p:nvSpPr>
        <p:spPr/>
        <p:txBody>
          <a:bodyPr/>
          <a:lstStyle/>
          <a:p>
            <a:pPr>
              <a:defRPr/>
            </a:pPr>
            <a:r>
              <a:rPr lang="en-US" smtClean="0"/>
              <a:t>© 2015 John Wiley &amp; Sons, Inc. All rights reserved.</a:t>
            </a:r>
            <a:endParaRPr lang="en-US"/>
          </a:p>
        </p:txBody>
      </p:sp>
    </p:spTree>
    <p:extLst>
      <p:ext uri="{BB962C8B-B14F-4D97-AF65-F5344CB8AC3E}">
        <p14:creationId xmlns:p14="http://schemas.microsoft.com/office/powerpoint/2010/main" val="27096811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p:cNvSpPr>
            <a:spLocks noGrp="1" noChangeArrowheads="1"/>
          </p:cNvSpPr>
          <p:nvPr>
            <p:ph type="title"/>
          </p:nvPr>
        </p:nvSpPr>
        <p:spPr/>
        <p:txBody>
          <a:bodyPr/>
          <a:lstStyle/>
          <a:p>
            <a:r>
              <a:rPr lang="en-US" sz="2800" dirty="0" smtClean="0"/>
              <a:t>Table 15.5: Maladaptive Cognitions Associated with Personality Disorders</a:t>
            </a:r>
          </a:p>
        </p:txBody>
      </p:sp>
      <p:pic>
        <p:nvPicPr>
          <p:cNvPr id="7" name="Picture 6" descr="ap12e_tab_15_05.jpg"/>
          <p:cNvPicPr>
            <a:picLocks noChangeAspect="1"/>
          </p:cNvPicPr>
          <p:nvPr/>
        </p:nvPicPr>
        <p:blipFill>
          <a:blip r:embed="rId3"/>
          <a:stretch>
            <a:fillRect/>
          </a:stretch>
        </p:blipFill>
        <p:spPr>
          <a:xfrm>
            <a:off x="1275234" y="1767786"/>
            <a:ext cx="7736533" cy="4398772"/>
          </a:xfrm>
          <a:prstGeom prst="rect">
            <a:avLst/>
          </a:prstGeom>
        </p:spPr>
      </p:pic>
      <p:sp>
        <p:nvSpPr>
          <p:cNvPr id="5" name="Footer Placeholder 4"/>
          <p:cNvSpPr>
            <a:spLocks noGrp="1"/>
          </p:cNvSpPr>
          <p:nvPr>
            <p:ph type="ftr" sz="quarter" idx="11"/>
          </p:nvPr>
        </p:nvSpPr>
        <p:spPr/>
        <p:txBody>
          <a:bodyPr/>
          <a:lstStyle/>
          <a:p>
            <a:pPr>
              <a:defRPr/>
            </a:pPr>
            <a:r>
              <a:rPr lang="en-US" smtClean="0"/>
              <a:t>© 2015 John Wiley &amp; Sons, Inc. All rights reserved.</a:t>
            </a: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p:cNvSpPr>
            <a:spLocks noGrp="1" noChangeArrowheads="1"/>
          </p:cNvSpPr>
          <p:nvPr>
            <p:ph type="title"/>
          </p:nvPr>
        </p:nvSpPr>
        <p:spPr/>
        <p:txBody>
          <a:bodyPr/>
          <a:lstStyle/>
          <a:p>
            <a:r>
              <a:rPr lang="en-US" smtClean="0"/>
              <a:t>Treatment of Borderline PD</a:t>
            </a:r>
          </a:p>
        </p:txBody>
      </p:sp>
      <p:sp>
        <p:nvSpPr>
          <p:cNvPr id="128003" name="Rectangle 3"/>
          <p:cNvSpPr>
            <a:spLocks noGrp="1" noChangeArrowheads="1"/>
          </p:cNvSpPr>
          <p:nvPr>
            <p:ph idx="1"/>
          </p:nvPr>
        </p:nvSpPr>
        <p:spPr>
          <a:xfrm>
            <a:off x="266700" y="1524000"/>
            <a:ext cx="9525000" cy="4952999"/>
          </a:xfrm>
        </p:spPr>
        <p:txBody>
          <a:bodyPr>
            <a:normAutofit fontScale="62500" lnSpcReduction="20000"/>
          </a:bodyPr>
          <a:lstStyle/>
          <a:p>
            <a:pPr>
              <a:lnSpc>
                <a:spcPct val="120000"/>
              </a:lnSpc>
              <a:defRPr/>
            </a:pPr>
            <a:r>
              <a:rPr lang="en-US" sz="3400" dirty="0" smtClean="0"/>
              <a:t>Difficult to treat </a:t>
            </a:r>
          </a:p>
          <a:p>
            <a:pPr lvl="1">
              <a:lnSpc>
                <a:spcPct val="120000"/>
              </a:lnSpc>
              <a:defRPr/>
            </a:pPr>
            <a:r>
              <a:rPr lang="en-US" sz="2900" dirty="0" smtClean="0"/>
              <a:t>Interpersonal problems play out in therapy</a:t>
            </a:r>
          </a:p>
          <a:p>
            <a:pPr lvl="1">
              <a:lnSpc>
                <a:spcPct val="120000"/>
              </a:lnSpc>
              <a:defRPr/>
            </a:pPr>
            <a:r>
              <a:rPr lang="en-US" sz="2900" dirty="0" smtClean="0"/>
              <a:t>Attempts to manipulate therapist</a:t>
            </a:r>
          </a:p>
          <a:p>
            <a:pPr>
              <a:lnSpc>
                <a:spcPct val="120000"/>
              </a:lnSpc>
              <a:defRPr/>
            </a:pPr>
            <a:r>
              <a:rPr lang="en-US" sz="3400" dirty="0"/>
              <a:t>Medications</a:t>
            </a:r>
          </a:p>
          <a:p>
            <a:pPr lvl="1">
              <a:lnSpc>
                <a:spcPct val="120000"/>
              </a:lnSpc>
              <a:defRPr/>
            </a:pPr>
            <a:r>
              <a:rPr lang="en-US" sz="2900" dirty="0"/>
              <a:t>Antidepressants</a:t>
            </a:r>
          </a:p>
          <a:p>
            <a:pPr lvl="1">
              <a:lnSpc>
                <a:spcPct val="120000"/>
              </a:lnSpc>
              <a:defRPr/>
            </a:pPr>
            <a:r>
              <a:rPr lang="en-US" sz="2900" dirty="0"/>
              <a:t>Mood stabilizers</a:t>
            </a:r>
          </a:p>
          <a:p>
            <a:pPr>
              <a:lnSpc>
                <a:spcPct val="120000"/>
              </a:lnSpc>
              <a:defRPr/>
            </a:pPr>
            <a:r>
              <a:rPr lang="en-US" sz="3400" dirty="0"/>
              <a:t>Dialectical Behavioral Therapy (</a:t>
            </a:r>
            <a:r>
              <a:rPr lang="en-US" sz="3400" dirty="0" err="1"/>
              <a:t>Linehan</a:t>
            </a:r>
            <a:r>
              <a:rPr lang="en-US" sz="3400" dirty="0"/>
              <a:t>, 1987)</a:t>
            </a:r>
          </a:p>
          <a:p>
            <a:pPr lvl="1">
              <a:lnSpc>
                <a:spcPct val="120000"/>
              </a:lnSpc>
              <a:defRPr/>
            </a:pPr>
            <a:r>
              <a:rPr lang="en-US" sz="2900" dirty="0"/>
              <a:t>Acceptance and empathy plus CBT</a:t>
            </a:r>
          </a:p>
          <a:p>
            <a:pPr lvl="1">
              <a:lnSpc>
                <a:spcPct val="120000"/>
              </a:lnSpc>
              <a:defRPr/>
            </a:pPr>
            <a:r>
              <a:rPr lang="en-US" sz="2900" dirty="0" smtClean="0"/>
              <a:t>Emotion-regulation </a:t>
            </a:r>
            <a:r>
              <a:rPr lang="en-US" sz="2900" dirty="0"/>
              <a:t>techniques</a:t>
            </a:r>
          </a:p>
          <a:p>
            <a:pPr lvl="1">
              <a:lnSpc>
                <a:spcPct val="120000"/>
              </a:lnSpc>
              <a:defRPr/>
            </a:pPr>
            <a:r>
              <a:rPr lang="en-US" sz="2900" dirty="0"/>
              <a:t>Social skills training</a:t>
            </a:r>
          </a:p>
          <a:p>
            <a:pPr>
              <a:lnSpc>
                <a:spcPct val="120000"/>
              </a:lnSpc>
              <a:defRPr/>
            </a:pPr>
            <a:r>
              <a:rPr lang="en-US" sz="3400" dirty="0" err="1"/>
              <a:t>Mentalization</a:t>
            </a:r>
            <a:r>
              <a:rPr lang="en-US" sz="3400" dirty="0"/>
              <a:t>-based therapy</a:t>
            </a:r>
          </a:p>
          <a:p>
            <a:pPr lvl="1">
              <a:lnSpc>
                <a:spcPct val="120000"/>
              </a:lnSpc>
              <a:defRPr/>
            </a:pPr>
            <a:r>
              <a:rPr lang="en-US" sz="2900" dirty="0"/>
              <a:t>Fail to think about their own and other’s feelings</a:t>
            </a:r>
          </a:p>
          <a:p>
            <a:pPr>
              <a:lnSpc>
                <a:spcPct val="120000"/>
              </a:lnSpc>
              <a:defRPr/>
            </a:pPr>
            <a:r>
              <a:rPr lang="en-US" sz="3400" dirty="0" smtClean="0"/>
              <a:t>Schema-focused cognitive therapy</a:t>
            </a:r>
          </a:p>
          <a:p>
            <a:pPr lvl="1">
              <a:lnSpc>
                <a:spcPct val="120000"/>
              </a:lnSpc>
              <a:defRPr/>
            </a:pPr>
            <a:r>
              <a:rPr lang="en-US" sz="2900" dirty="0"/>
              <a:t>Identify maladaptive assumptions that underlie cognitions</a:t>
            </a:r>
          </a:p>
          <a:p>
            <a:pPr lvl="1">
              <a:lnSpc>
                <a:spcPct val="120000"/>
              </a:lnSpc>
              <a:defRPr/>
            </a:pPr>
            <a:endParaRPr lang="en-US" dirty="0" smtClean="0"/>
          </a:p>
          <a:p>
            <a:pPr>
              <a:defRPr/>
            </a:pPr>
            <a:endParaRPr lang="en-US" dirty="0" smtClean="0"/>
          </a:p>
        </p:txBody>
      </p:sp>
      <p:sp>
        <p:nvSpPr>
          <p:cNvPr id="5" name="Footer Placeholder 4"/>
          <p:cNvSpPr>
            <a:spLocks noGrp="1"/>
          </p:cNvSpPr>
          <p:nvPr>
            <p:ph type="ftr" sz="quarter" idx="11"/>
          </p:nvPr>
        </p:nvSpPr>
        <p:spPr/>
        <p:txBody>
          <a:bodyPr/>
          <a:lstStyle/>
          <a:p>
            <a:pPr>
              <a:defRPr/>
            </a:pPr>
            <a:r>
              <a:rPr lang="en-US" smtClean="0"/>
              <a:t>© 2015 John Wiley &amp; Sons, Inc. All rights reserved.</a:t>
            </a:r>
            <a:endParaRPr lang="en-US"/>
          </a:p>
        </p:txBody>
      </p:sp>
    </p:spTree>
    <p:extLst>
      <p:ext uri="{BB962C8B-B14F-4D97-AF65-F5344CB8AC3E}">
        <p14:creationId xmlns:p14="http://schemas.microsoft.com/office/powerpoint/2010/main" val="32899110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p:cNvSpPr>
            <a:spLocks noGrp="1" noChangeArrowheads="1"/>
          </p:cNvSpPr>
          <p:nvPr>
            <p:ph type="title"/>
          </p:nvPr>
        </p:nvSpPr>
        <p:spPr/>
        <p:txBody>
          <a:bodyPr>
            <a:normAutofit/>
          </a:bodyPr>
          <a:lstStyle/>
          <a:p>
            <a:r>
              <a:rPr lang="en-US" sz="2800" dirty="0" smtClean="0">
                <a:effectLst>
                  <a:outerShdw blurRad="38100" dist="38100" dir="2700000" algn="tl">
                    <a:srgbClr val="000000">
                      <a:alpha val="43137"/>
                    </a:srgbClr>
                  </a:outerShdw>
                </a:effectLst>
              </a:rPr>
              <a:t>Treatment of </a:t>
            </a:r>
            <a:r>
              <a:rPr lang="en-US" sz="2800" dirty="0">
                <a:effectLst>
                  <a:outerShdw blurRad="38100" dist="38100" dir="2700000" algn="tl">
                    <a:srgbClr val="000000">
                      <a:alpha val="43137"/>
                    </a:srgbClr>
                  </a:outerShdw>
                </a:effectLst>
              </a:rPr>
              <a:t>Schizotypal Personality Disorder, Avoidant Personality Disorder, and Psychopathy</a:t>
            </a:r>
            <a:endParaRPr lang="en-US" sz="2800" dirty="0" smtClean="0">
              <a:effectLst>
                <a:outerShdw blurRad="38100" dist="38100" dir="2700000" algn="tl">
                  <a:srgbClr val="000000">
                    <a:alpha val="43137"/>
                  </a:srgbClr>
                </a:outerShdw>
              </a:effectLst>
            </a:endParaRPr>
          </a:p>
        </p:txBody>
      </p:sp>
      <p:sp>
        <p:nvSpPr>
          <p:cNvPr id="128003" name="Rectangle 3"/>
          <p:cNvSpPr>
            <a:spLocks noGrp="1" noChangeArrowheads="1"/>
          </p:cNvSpPr>
          <p:nvPr>
            <p:ph idx="1"/>
          </p:nvPr>
        </p:nvSpPr>
        <p:spPr/>
        <p:txBody>
          <a:bodyPr>
            <a:normAutofit/>
          </a:bodyPr>
          <a:lstStyle/>
          <a:p>
            <a:pPr>
              <a:defRPr/>
            </a:pPr>
            <a:r>
              <a:rPr lang="en-US" dirty="0"/>
              <a:t>Schizotypal </a:t>
            </a:r>
            <a:r>
              <a:rPr lang="en-US" dirty="0" smtClean="0"/>
              <a:t>PD: Antipsychotic and antidepressant medications </a:t>
            </a:r>
          </a:p>
          <a:p>
            <a:pPr>
              <a:defRPr/>
            </a:pPr>
            <a:r>
              <a:rPr lang="en-US" dirty="0"/>
              <a:t>Avoidant </a:t>
            </a:r>
            <a:r>
              <a:rPr lang="en-US" dirty="0" smtClean="0"/>
              <a:t>PD: Same treatments as social anxiety disorder</a:t>
            </a:r>
          </a:p>
          <a:p>
            <a:pPr lvl="1">
              <a:defRPr/>
            </a:pPr>
            <a:r>
              <a:rPr lang="en-US" dirty="0" smtClean="0"/>
              <a:t>Antidepressant medications</a:t>
            </a:r>
          </a:p>
          <a:p>
            <a:pPr lvl="1">
              <a:defRPr/>
            </a:pPr>
            <a:r>
              <a:rPr lang="en-US" dirty="0" smtClean="0"/>
              <a:t>Social skills training</a:t>
            </a:r>
          </a:p>
          <a:p>
            <a:pPr>
              <a:defRPr/>
            </a:pPr>
            <a:r>
              <a:rPr lang="en-US" dirty="0" smtClean="0"/>
              <a:t>Psychopathy: psychotherapy: </a:t>
            </a:r>
            <a:r>
              <a:rPr lang="en-US" dirty="0"/>
              <a:t>either </a:t>
            </a:r>
            <a:r>
              <a:rPr lang="en-US" dirty="0" smtClean="0"/>
              <a:t>CBT or psychodynamic</a:t>
            </a:r>
          </a:p>
          <a:p>
            <a:pPr>
              <a:defRPr/>
            </a:pPr>
            <a:endParaRPr lang="en-US" dirty="0" smtClean="0"/>
          </a:p>
        </p:txBody>
      </p:sp>
      <p:sp>
        <p:nvSpPr>
          <p:cNvPr id="5" name="Footer Placeholder 4"/>
          <p:cNvSpPr>
            <a:spLocks noGrp="1"/>
          </p:cNvSpPr>
          <p:nvPr>
            <p:ph type="ftr" sz="quarter" idx="11"/>
          </p:nvPr>
        </p:nvSpPr>
        <p:spPr/>
        <p:txBody>
          <a:bodyPr/>
          <a:lstStyle/>
          <a:p>
            <a:pPr>
              <a:defRPr/>
            </a:pPr>
            <a:r>
              <a:rPr lang="en-US" smtClean="0"/>
              <a:t>© 2015 John Wiley &amp; Sons, Inc. All rights reserved.</a:t>
            </a: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
          <p:cNvSpPr>
            <a:spLocks noGrp="1" noChangeArrowheads="1"/>
          </p:cNvSpPr>
          <p:nvPr>
            <p:ph type="title"/>
          </p:nvPr>
        </p:nvSpPr>
        <p:spPr/>
        <p:txBody>
          <a:bodyPr/>
          <a:lstStyle/>
          <a:p>
            <a:r>
              <a:rPr lang="en-US" smtClean="0"/>
              <a:t>COPYRIGHT</a:t>
            </a:r>
          </a:p>
        </p:txBody>
      </p:sp>
      <p:sp>
        <p:nvSpPr>
          <p:cNvPr id="38917" name="Rectangle 3"/>
          <p:cNvSpPr>
            <a:spLocks noGrp="1" noChangeArrowheads="1"/>
          </p:cNvSpPr>
          <p:nvPr>
            <p:ph idx="1"/>
          </p:nvPr>
        </p:nvSpPr>
        <p:spPr/>
        <p:txBody>
          <a:bodyPr/>
          <a:lstStyle/>
          <a:p>
            <a:pPr>
              <a:buFont typeface="Monotype Sorts" pitchFamily="2" charset="2"/>
              <a:buNone/>
            </a:pPr>
            <a:r>
              <a:rPr lang="en-US" sz="2800" dirty="0" smtClean="0"/>
              <a:t>	Copyright 2015 by John Wiley &amp; Sons, Inc.  All rights reserved.  No part of the material protected by this copyright may be reproduced or utilized in any form or by any means, electronic or mechanical, including photocopying, recording or by any information storage and retrieval system, without written permission of the copyright owner.</a:t>
            </a:r>
          </a:p>
          <a:p>
            <a:endParaRPr lang="en-US" sz="2800" dirty="0" smtClean="0"/>
          </a:p>
        </p:txBody>
      </p:sp>
      <p:sp>
        <p:nvSpPr>
          <p:cNvPr id="5" name="Footer Placeholder 4"/>
          <p:cNvSpPr>
            <a:spLocks noGrp="1"/>
          </p:cNvSpPr>
          <p:nvPr>
            <p:ph type="ftr" sz="quarter" idx="11"/>
          </p:nvPr>
        </p:nvSpPr>
        <p:spPr/>
        <p:txBody>
          <a:bodyPr/>
          <a:lstStyle/>
          <a:p>
            <a:pPr>
              <a:defRPr/>
            </a:pPr>
            <a:r>
              <a:rPr lang="en-US" smtClean="0"/>
              <a:t>© 2015 John Wiley &amp; Sons, Inc. All rights reserved.</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Personality Disorder Clusters</a:t>
            </a:r>
            <a:endParaRPr lang="en-US" dirty="0"/>
          </a:p>
        </p:txBody>
      </p:sp>
      <p:sp>
        <p:nvSpPr>
          <p:cNvPr id="6" name="TextBox 5"/>
          <p:cNvSpPr txBox="1"/>
          <p:nvPr/>
        </p:nvSpPr>
        <p:spPr>
          <a:xfrm>
            <a:off x="880191" y="1690689"/>
            <a:ext cx="8932048" cy="2062103"/>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latin typeface="+mn-lt"/>
              </a:rPr>
              <a:t>Three clusters with clinical similarity</a:t>
            </a:r>
          </a:p>
          <a:p>
            <a:pPr marL="742950" lvl="1" indent="-285750">
              <a:buFont typeface="Arial" panose="020B0604020202020204" pitchFamily="34" charset="0"/>
              <a:buChar char="•"/>
            </a:pPr>
            <a:r>
              <a:rPr lang="en-US" sz="3200" dirty="0" smtClean="0">
                <a:latin typeface="+mn-lt"/>
              </a:rPr>
              <a:t>Odd/Eccentric</a:t>
            </a:r>
          </a:p>
          <a:p>
            <a:pPr marL="742950" lvl="1" indent="-285750">
              <a:buFont typeface="Arial" panose="020B0604020202020204" pitchFamily="34" charset="0"/>
              <a:buChar char="•"/>
            </a:pPr>
            <a:r>
              <a:rPr lang="en-US" sz="3200" dirty="0" smtClean="0">
                <a:latin typeface="+mn-lt"/>
              </a:rPr>
              <a:t>Dramatic/Erratic</a:t>
            </a:r>
          </a:p>
          <a:p>
            <a:pPr marL="742950" lvl="1" indent="-285750">
              <a:buFont typeface="Arial" panose="020B0604020202020204" pitchFamily="34" charset="0"/>
              <a:buChar char="•"/>
            </a:pPr>
            <a:r>
              <a:rPr lang="en-US" sz="3200" dirty="0" smtClean="0">
                <a:latin typeface="+mn-lt"/>
              </a:rPr>
              <a:t>Anxious/Fearful</a:t>
            </a:r>
            <a:endParaRPr lang="en-US" sz="3200" dirty="0">
              <a:latin typeface="+mn-lt"/>
            </a:endParaRPr>
          </a:p>
        </p:txBody>
      </p:sp>
      <p:sp>
        <p:nvSpPr>
          <p:cNvPr id="4" name="Footer Placeholder 3"/>
          <p:cNvSpPr>
            <a:spLocks noGrp="1"/>
          </p:cNvSpPr>
          <p:nvPr>
            <p:ph type="ftr" sz="quarter" idx="11"/>
          </p:nvPr>
        </p:nvSpPr>
        <p:spPr/>
        <p:txBody>
          <a:bodyPr/>
          <a:lstStyle/>
          <a:p>
            <a:pPr>
              <a:defRPr/>
            </a:pPr>
            <a:r>
              <a:rPr lang="en-US" smtClean="0"/>
              <a:t>© 2015 John Wiley &amp; Sons, Inc. All rights reserved.</a:t>
            </a:r>
            <a:endParaRPr lang="en-US"/>
          </a:p>
        </p:txBody>
      </p:sp>
    </p:spTree>
    <p:extLst>
      <p:ext uri="{BB962C8B-B14F-4D97-AF65-F5344CB8AC3E}">
        <p14:creationId xmlns:p14="http://schemas.microsoft.com/office/powerpoint/2010/main" val="1690471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p:txBody>
          <a:bodyPr>
            <a:normAutofit fontScale="90000"/>
          </a:bodyPr>
          <a:lstStyle/>
          <a:p>
            <a:r>
              <a:rPr lang="en-US" sz="3600" dirty="0" smtClean="0"/>
              <a:t>Table 15.1: Key Features of the DSM-5 Personality Disorders</a:t>
            </a:r>
          </a:p>
        </p:txBody>
      </p:sp>
      <p:pic>
        <p:nvPicPr>
          <p:cNvPr id="5" name="Picture 4" descr="image15.1.png"/>
          <p:cNvPicPr>
            <a:picLocks noChangeAspect="1"/>
          </p:cNvPicPr>
          <p:nvPr/>
        </p:nvPicPr>
        <p:blipFill>
          <a:blip r:embed="rId3"/>
          <a:stretch>
            <a:fillRect/>
          </a:stretch>
        </p:blipFill>
        <p:spPr>
          <a:xfrm>
            <a:off x="751711" y="1752600"/>
            <a:ext cx="8783579" cy="4267200"/>
          </a:xfrm>
          <a:prstGeom prst="rect">
            <a:avLst/>
          </a:prstGeom>
        </p:spPr>
      </p:pic>
      <p:sp>
        <p:nvSpPr>
          <p:cNvPr id="7" name="Footer Placeholder 6"/>
          <p:cNvSpPr>
            <a:spLocks noGrp="1"/>
          </p:cNvSpPr>
          <p:nvPr>
            <p:ph type="ftr" sz="quarter" idx="11"/>
          </p:nvPr>
        </p:nvSpPr>
        <p:spPr/>
        <p:txBody>
          <a:bodyPr/>
          <a:lstStyle/>
          <a:p>
            <a:pPr>
              <a:defRPr/>
            </a:pPr>
            <a:r>
              <a:rPr lang="en-US" smtClean="0"/>
              <a:t>© 2015 John Wiley &amp; Sons, Inc. All rights reserved.</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effectLst>
                  <a:outerShdw blurRad="38100" dist="38100" dir="2700000" algn="tl">
                    <a:srgbClr val="000000">
                      <a:alpha val="43137"/>
                    </a:srgbClr>
                  </a:outerShdw>
                </a:effectLst>
              </a:rPr>
              <a:t>Figure </a:t>
            </a:r>
            <a:r>
              <a:rPr lang="en-US" sz="2800" dirty="0" smtClean="0">
                <a:effectLst>
                  <a:outerShdw blurRad="38100" dist="38100" dir="2700000" algn="tl">
                    <a:srgbClr val="000000">
                      <a:alpha val="43137"/>
                    </a:srgbClr>
                  </a:outerShdw>
                </a:effectLst>
              </a:rPr>
              <a:t>15.2 Test–Retest </a:t>
            </a:r>
            <a:r>
              <a:rPr lang="en-US" sz="2800" dirty="0">
                <a:effectLst>
                  <a:outerShdw blurRad="38100" dist="38100" dir="2700000" algn="tl">
                    <a:srgbClr val="000000">
                      <a:alpha val="43137"/>
                    </a:srgbClr>
                  </a:outerShdw>
                </a:effectLst>
              </a:rPr>
              <a:t>S</a:t>
            </a:r>
            <a:r>
              <a:rPr lang="en-US" sz="2800" dirty="0" smtClean="0">
                <a:effectLst>
                  <a:outerShdw blurRad="38100" dist="38100" dir="2700000" algn="tl">
                    <a:srgbClr val="000000">
                      <a:alpha val="43137"/>
                    </a:srgbClr>
                  </a:outerShdw>
                </a:effectLst>
              </a:rPr>
              <a:t>tability for </a:t>
            </a:r>
            <a:r>
              <a:rPr lang="en-US" sz="2800" dirty="0">
                <a:effectLst>
                  <a:outerShdw blurRad="38100" dist="38100" dir="2700000" algn="tl">
                    <a:srgbClr val="000000">
                      <a:alpha val="43137"/>
                    </a:srgbClr>
                  </a:outerShdw>
                </a:effectLst>
              </a:rPr>
              <a:t>P</a:t>
            </a:r>
            <a:r>
              <a:rPr lang="en-US" sz="2800" dirty="0" smtClean="0">
                <a:effectLst>
                  <a:outerShdw blurRad="38100" dist="38100" dir="2700000" algn="tl">
                    <a:srgbClr val="000000">
                      <a:alpha val="43137"/>
                    </a:srgbClr>
                  </a:outerShdw>
                </a:effectLst>
              </a:rPr>
              <a:t>ersonality </a:t>
            </a:r>
            <a:r>
              <a:rPr lang="en-US" sz="2800" dirty="0">
                <a:effectLst>
                  <a:outerShdw blurRad="38100" dist="38100" dir="2700000" algn="tl">
                    <a:srgbClr val="000000">
                      <a:alpha val="43137"/>
                    </a:srgbClr>
                  </a:outerShdw>
                </a:effectLst>
              </a:rPr>
              <a:t>D</a:t>
            </a:r>
            <a:r>
              <a:rPr lang="en-US" sz="2800" dirty="0" smtClean="0">
                <a:effectLst>
                  <a:outerShdw blurRad="38100" dist="38100" dir="2700000" algn="tl">
                    <a:srgbClr val="000000">
                      <a:alpha val="43137"/>
                    </a:srgbClr>
                  </a:outerShdw>
                </a:effectLst>
              </a:rPr>
              <a:t>isorders </a:t>
            </a:r>
            <a:r>
              <a:rPr lang="en-US" sz="2800" dirty="0">
                <a:effectLst>
                  <a:outerShdw blurRad="38100" dist="38100" dir="2700000" algn="tl">
                    <a:srgbClr val="000000">
                      <a:alpha val="43137"/>
                    </a:srgbClr>
                  </a:outerShdw>
                </a:effectLst>
              </a:rPr>
              <a:t>and </a:t>
            </a:r>
            <a:r>
              <a:rPr lang="en-US" sz="2800" dirty="0" smtClean="0">
                <a:effectLst>
                  <a:outerShdw blurRad="38100" dist="38100" dir="2700000" algn="tl">
                    <a:srgbClr val="000000">
                      <a:alpha val="43137"/>
                    </a:srgbClr>
                  </a:outerShdw>
                </a:effectLst>
              </a:rPr>
              <a:t>Major </a:t>
            </a:r>
            <a:r>
              <a:rPr lang="en-US" sz="2800" dirty="0">
                <a:effectLst>
                  <a:outerShdw blurRad="38100" dist="38100" dir="2700000" algn="tl">
                    <a:srgbClr val="000000">
                      <a:alpha val="43137"/>
                    </a:srgbClr>
                  </a:outerShdw>
                </a:effectLst>
              </a:rPr>
              <a:t>D</a:t>
            </a:r>
            <a:r>
              <a:rPr lang="en-US" sz="2800" dirty="0" smtClean="0">
                <a:effectLst>
                  <a:outerShdw blurRad="38100" dist="38100" dir="2700000" algn="tl">
                    <a:srgbClr val="000000">
                      <a:alpha val="43137"/>
                    </a:srgbClr>
                  </a:outerShdw>
                </a:effectLst>
              </a:rPr>
              <a:t>epressive </a:t>
            </a:r>
            <a:r>
              <a:rPr lang="en-US" sz="2800" dirty="0">
                <a:effectLst>
                  <a:outerShdw blurRad="38100" dist="38100" dir="2700000" algn="tl">
                    <a:srgbClr val="000000">
                      <a:alpha val="43137"/>
                    </a:srgbClr>
                  </a:outerShdw>
                </a:effectLst>
              </a:rPr>
              <a:t>D</a:t>
            </a:r>
            <a:r>
              <a:rPr lang="en-US" sz="2800" dirty="0" smtClean="0">
                <a:effectLst>
                  <a:outerShdw blurRad="38100" dist="38100" dir="2700000" algn="tl">
                    <a:srgbClr val="000000">
                      <a:alpha val="43137"/>
                    </a:srgbClr>
                  </a:outerShdw>
                </a:effectLst>
              </a:rPr>
              <a:t>isorder</a:t>
            </a:r>
            <a:endParaRPr lang="en-US" sz="2800" dirty="0">
              <a:effectLst>
                <a:outerShdw blurRad="38100" dist="38100" dir="2700000" algn="tl">
                  <a:srgbClr val="000000">
                    <a:alpha val="43137"/>
                  </a:srgbClr>
                </a:outerShdw>
              </a:effectLst>
            </a:endParaRPr>
          </a:p>
        </p:txBody>
      </p:sp>
      <p:pic>
        <p:nvPicPr>
          <p:cNvPr id="2050" name="Picture 2" descr="Fig358-01"/>
          <p:cNvPicPr>
            <a:picLocks noChangeAspect="1" noChangeArrowheads="1"/>
          </p:cNvPicPr>
          <p:nvPr/>
        </p:nvPicPr>
        <p:blipFill>
          <a:blip r:embed="rId3"/>
          <a:stretch>
            <a:fillRect/>
          </a:stretch>
        </p:blipFill>
        <p:spPr bwMode="auto">
          <a:xfrm>
            <a:off x="2580465" y="1548574"/>
            <a:ext cx="5126071" cy="4776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pPr>
              <a:defRPr/>
            </a:pPr>
            <a:r>
              <a:rPr lang="en-US" smtClean="0"/>
              <a:t>© 2015 John Wiley &amp; Sons, Inc. All rights reserved.</a:t>
            </a:r>
            <a:endParaRPr lang="en-US"/>
          </a:p>
        </p:txBody>
      </p:sp>
    </p:spTree>
    <p:extLst>
      <p:ext uri="{BB962C8B-B14F-4D97-AF65-F5344CB8AC3E}">
        <p14:creationId xmlns:p14="http://schemas.microsoft.com/office/powerpoint/2010/main" val="30830409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Common Risk </a:t>
            </a:r>
            <a:r>
              <a:rPr lang="en-US" dirty="0"/>
              <a:t>F</a:t>
            </a:r>
            <a:r>
              <a:rPr lang="en-US" dirty="0" smtClean="0"/>
              <a:t>actors </a:t>
            </a:r>
            <a:r>
              <a:rPr lang="en-US" dirty="0"/>
              <a:t>A</a:t>
            </a:r>
            <a:r>
              <a:rPr lang="en-US" dirty="0" smtClean="0"/>
              <a:t>cross the Personality </a:t>
            </a:r>
            <a:r>
              <a:rPr lang="en-US" dirty="0"/>
              <a:t>D</a:t>
            </a:r>
            <a:r>
              <a:rPr lang="en-US" dirty="0" smtClean="0"/>
              <a:t>isorders</a:t>
            </a:r>
            <a:endParaRPr lang="en-US" dirty="0"/>
          </a:p>
        </p:txBody>
      </p:sp>
      <p:sp>
        <p:nvSpPr>
          <p:cNvPr id="3" name="Content Placeholder 2"/>
          <p:cNvSpPr>
            <a:spLocks noGrp="1"/>
          </p:cNvSpPr>
          <p:nvPr>
            <p:ph idx="1"/>
          </p:nvPr>
        </p:nvSpPr>
        <p:spPr/>
        <p:txBody>
          <a:bodyPr/>
          <a:lstStyle/>
          <a:p>
            <a:r>
              <a:rPr lang="en-US" dirty="0"/>
              <a:t> Children in the Community </a:t>
            </a:r>
            <a:r>
              <a:rPr lang="en-US" dirty="0" smtClean="0"/>
              <a:t>Study</a:t>
            </a:r>
          </a:p>
          <a:p>
            <a:pPr lvl="1"/>
            <a:r>
              <a:rPr lang="en-US" dirty="0" smtClean="0"/>
              <a:t>Findings suggest disorders related to early adversity (abuse or neglect increase risk)</a:t>
            </a:r>
          </a:p>
          <a:p>
            <a:pPr lvl="1"/>
            <a:r>
              <a:rPr lang="en-US" dirty="0" smtClean="0"/>
              <a:t>Unaffected  or aversive parenting styles were linked to increased rates of personality disorders </a:t>
            </a:r>
          </a:p>
          <a:p>
            <a:pPr lvl="1"/>
            <a:endParaRPr lang="en-US" dirty="0" smtClean="0"/>
          </a:p>
          <a:p>
            <a:r>
              <a:rPr lang="en-US" dirty="0" smtClean="0"/>
              <a:t>Twin studies suggest moderately high heritability with personality disorders</a:t>
            </a:r>
            <a:endParaRPr lang="en-US" dirty="0"/>
          </a:p>
        </p:txBody>
      </p:sp>
      <p:sp>
        <p:nvSpPr>
          <p:cNvPr id="5" name="Footer Placeholder 4"/>
          <p:cNvSpPr>
            <a:spLocks noGrp="1"/>
          </p:cNvSpPr>
          <p:nvPr>
            <p:ph type="ftr" sz="quarter" idx="11"/>
          </p:nvPr>
        </p:nvSpPr>
        <p:spPr/>
        <p:txBody>
          <a:bodyPr/>
          <a:lstStyle/>
          <a:p>
            <a:pPr>
              <a:defRPr/>
            </a:pPr>
            <a:r>
              <a:rPr lang="en-US" smtClean="0"/>
              <a:t>© 2015 John Wiley &amp; Sons, Inc. All rights reserved.</a:t>
            </a:r>
            <a:endParaRPr lang="en-US"/>
          </a:p>
        </p:txBody>
      </p:sp>
    </p:spTree>
    <p:extLst>
      <p:ext uri="{BB962C8B-B14F-4D97-AF65-F5344CB8AC3E}">
        <p14:creationId xmlns:p14="http://schemas.microsoft.com/office/powerpoint/2010/main" val="3962229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Odd/Eccentric Cluster</a:t>
            </a:r>
            <a:endParaRPr lang="en-US" dirty="0"/>
          </a:p>
        </p:txBody>
      </p:sp>
      <p:sp>
        <p:nvSpPr>
          <p:cNvPr id="3" name="Content Placeholder 2"/>
          <p:cNvSpPr>
            <a:spLocks noGrp="1"/>
          </p:cNvSpPr>
          <p:nvPr>
            <p:ph idx="1"/>
          </p:nvPr>
        </p:nvSpPr>
        <p:spPr/>
        <p:txBody>
          <a:bodyPr/>
          <a:lstStyle/>
          <a:p>
            <a:r>
              <a:rPr lang="en-US" dirty="0" smtClean="0"/>
              <a:t>Some similarity to, but less severe than, schizophrenia</a:t>
            </a:r>
          </a:p>
          <a:p>
            <a:pPr lvl="1"/>
            <a:r>
              <a:rPr lang="en-US" dirty="0"/>
              <a:t>Paranoid Personality Disorder</a:t>
            </a:r>
          </a:p>
          <a:p>
            <a:pPr lvl="1"/>
            <a:r>
              <a:rPr lang="en-US" dirty="0" smtClean="0"/>
              <a:t>Schizotypal Personality Disorder</a:t>
            </a:r>
          </a:p>
          <a:p>
            <a:pPr lvl="1"/>
            <a:r>
              <a:rPr lang="en-US" dirty="0" smtClean="0"/>
              <a:t>Schizoid Personality Disorder</a:t>
            </a:r>
          </a:p>
        </p:txBody>
      </p:sp>
      <p:sp>
        <p:nvSpPr>
          <p:cNvPr id="4" name="Footer Placeholder 3"/>
          <p:cNvSpPr>
            <a:spLocks noGrp="1"/>
          </p:cNvSpPr>
          <p:nvPr>
            <p:ph type="ftr" sz="quarter" idx="11"/>
          </p:nvPr>
        </p:nvSpPr>
        <p:spPr/>
        <p:txBody>
          <a:bodyPr/>
          <a:lstStyle/>
          <a:p>
            <a:pPr>
              <a:defRPr/>
            </a:pPr>
            <a:r>
              <a:rPr lang="en-US" smtClean="0"/>
              <a:t>© 2015 John Wiley &amp; Sons, Inc. All rights reserved.</a:t>
            </a:r>
            <a:endParaRPr lang="en-US"/>
          </a:p>
        </p:txBody>
      </p:sp>
    </p:spTree>
    <p:extLst>
      <p:ext uri="{BB962C8B-B14F-4D97-AF65-F5344CB8AC3E}">
        <p14:creationId xmlns:p14="http://schemas.microsoft.com/office/powerpoint/2010/main" val="824566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Diagnostic Criteria for:</a:t>
            </a:r>
            <a:br>
              <a:rPr lang="en-US" dirty="0" smtClean="0"/>
            </a:br>
            <a:r>
              <a:rPr lang="en-US" dirty="0" smtClean="0"/>
              <a:t>Paranoid Personality Disorder</a:t>
            </a:r>
            <a:endParaRPr lang="en-US" dirty="0"/>
          </a:p>
        </p:txBody>
      </p:sp>
      <p:sp>
        <p:nvSpPr>
          <p:cNvPr id="3" name="Content Placeholder 2"/>
          <p:cNvSpPr>
            <a:spLocks noGrp="1"/>
          </p:cNvSpPr>
          <p:nvPr>
            <p:ph idx="1"/>
          </p:nvPr>
        </p:nvSpPr>
        <p:spPr>
          <a:xfrm>
            <a:off x="282531" y="1690689"/>
            <a:ext cx="9627762" cy="4929053"/>
          </a:xfrm>
        </p:spPr>
        <p:txBody>
          <a:bodyPr>
            <a:normAutofit fontScale="92500" lnSpcReduction="20000"/>
          </a:bodyPr>
          <a:lstStyle/>
          <a:p>
            <a:r>
              <a:rPr lang="en-US" dirty="0" smtClean="0"/>
              <a:t>Presence of four or more of the following signs of distrust and suspiciousness, beginning in early adulthood and shown in many contexts:</a:t>
            </a:r>
          </a:p>
          <a:p>
            <a:pPr lvl="1"/>
            <a:r>
              <a:rPr lang="en-US" dirty="0"/>
              <a:t>U</a:t>
            </a:r>
            <a:r>
              <a:rPr lang="en-US" dirty="0" smtClean="0"/>
              <a:t>njustified suspiciousness of being harmed, deceived, or exploited</a:t>
            </a:r>
          </a:p>
          <a:p>
            <a:pPr lvl="1"/>
            <a:r>
              <a:rPr lang="en-US" dirty="0" smtClean="0"/>
              <a:t>Unwarranted doubts about the loyalty or trustworthiness of friends or associates</a:t>
            </a:r>
          </a:p>
          <a:p>
            <a:pPr lvl="1"/>
            <a:r>
              <a:rPr lang="en-US" dirty="0" smtClean="0"/>
              <a:t>Reluctance to confide in others because of suspiciousness</a:t>
            </a:r>
          </a:p>
          <a:p>
            <a:pPr lvl="1"/>
            <a:r>
              <a:rPr lang="en-US" dirty="0" smtClean="0"/>
              <a:t>The tendency to read hidden meanings into the benign actions of others</a:t>
            </a:r>
          </a:p>
          <a:p>
            <a:pPr lvl="1"/>
            <a:r>
              <a:rPr lang="en-US" dirty="0" smtClean="0"/>
              <a:t>Bears grudges for perceived wrongs</a:t>
            </a:r>
          </a:p>
          <a:p>
            <a:pPr lvl="1"/>
            <a:r>
              <a:rPr lang="en-US" dirty="0" smtClean="0"/>
              <a:t>Angry reactions to perceived attacks on character or reputation</a:t>
            </a:r>
          </a:p>
          <a:p>
            <a:pPr lvl="1"/>
            <a:r>
              <a:rPr lang="en-US" dirty="0" smtClean="0"/>
              <a:t>Unwarranted suspiciousness of the fidelity of partner</a:t>
            </a:r>
            <a:endParaRPr lang="en-US" dirty="0"/>
          </a:p>
        </p:txBody>
      </p:sp>
      <p:sp>
        <p:nvSpPr>
          <p:cNvPr id="4" name="Footer Placeholder 3"/>
          <p:cNvSpPr>
            <a:spLocks noGrp="1"/>
          </p:cNvSpPr>
          <p:nvPr>
            <p:ph type="ftr" sz="quarter" idx="11"/>
          </p:nvPr>
        </p:nvSpPr>
        <p:spPr/>
        <p:txBody>
          <a:bodyPr/>
          <a:lstStyle/>
          <a:p>
            <a:pPr>
              <a:defRPr/>
            </a:pPr>
            <a:r>
              <a:rPr lang="en-US" smtClean="0"/>
              <a:t>© 2015 John Wiley &amp; Sons, Inc. All rights reserved.</a:t>
            </a:r>
            <a:endParaRPr lang="en-US"/>
          </a:p>
        </p:txBody>
      </p:sp>
    </p:spTree>
    <p:extLst>
      <p:ext uri="{BB962C8B-B14F-4D97-AF65-F5344CB8AC3E}">
        <p14:creationId xmlns:p14="http://schemas.microsoft.com/office/powerpoint/2010/main" val="39743291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ring">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Kring</Template>
  <TotalTime>2980</TotalTime>
  <Pages>37</Pages>
  <Words>2635</Words>
  <Application>Microsoft Office PowerPoint</Application>
  <PresentationFormat>35mm Slides</PresentationFormat>
  <Paragraphs>403</Paragraphs>
  <Slides>39</Slides>
  <Notes>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Monotype Sorts</vt:lpstr>
      <vt:lpstr>Rockwell</vt:lpstr>
      <vt:lpstr>Times New Roman</vt:lpstr>
      <vt:lpstr>Wingdings 2</vt:lpstr>
      <vt:lpstr>Kring</vt:lpstr>
      <vt:lpstr>fro</vt:lpstr>
      <vt:lpstr>Chapter Outline</vt:lpstr>
      <vt:lpstr>Personality Disorders</vt:lpstr>
      <vt:lpstr>Personality Disorder Clusters</vt:lpstr>
      <vt:lpstr>Table 15.1: Key Features of the DSM-5 Personality Disorders</vt:lpstr>
      <vt:lpstr>Figure 15.2 Test–Retest Stability for Personality Disorders and Major Depressive Disorder</vt:lpstr>
      <vt:lpstr>Common Risk Factors Across the Personality Disorders</vt:lpstr>
      <vt:lpstr>Odd/Eccentric Cluster</vt:lpstr>
      <vt:lpstr>Diagnostic Criteria for: Paranoid Personality Disorder</vt:lpstr>
      <vt:lpstr>Diagnostic Criteria for: Schizoid Personality Disorder</vt:lpstr>
      <vt:lpstr>Schizotypal Personality Disorder</vt:lpstr>
      <vt:lpstr>Diagnostic Criteria for:  Schizotypal Personality Disorder</vt:lpstr>
      <vt:lpstr>Schizotypal Personality Disorder</vt:lpstr>
      <vt:lpstr>Dramatic/Erratic Cluster</vt:lpstr>
      <vt:lpstr>Antisocial Personality Disorder</vt:lpstr>
      <vt:lpstr> Antisocial Personality Disorder</vt:lpstr>
      <vt:lpstr>Diagnostic Criteria for: Antisocial Personality Disorder</vt:lpstr>
      <vt:lpstr>Etiology of Antisocial Personality Disorder</vt:lpstr>
      <vt:lpstr>Etiology of Antisocial Personality Disorder</vt:lpstr>
      <vt:lpstr>Borderline Personality Disorder (BPD)</vt:lpstr>
      <vt:lpstr>Borderline Personality Disorder (BPD)</vt:lpstr>
      <vt:lpstr>Diagnostic Criteria for  Borderline Personality Disorder </vt:lpstr>
      <vt:lpstr>Etiology of Borderline Personality Disorder (BPD): Neurobiological Factors</vt:lpstr>
      <vt:lpstr>Etiology of Borderline Personality Disorder (BPD): Social Environmental Factors</vt:lpstr>
      <vt:lpstr>Figure 15.3:  Linehan’s Diathesis-Stress Theory of BPD</vt:lpstr>
      <vt:lpstr>Diagnostic Criteria: Histrionic Personality Disorder</vt:lpstr>
      <vt:lpstr>Narcissistic Personality Disorder</vt:lpstr>
      <vt:lpstr>Diagnostic Criteria for:  Narcissistic Personality Disorder</vt:lpstr>
      <vt:lpstr>Etiology of Narcissistic Personality Disorder</vt:lpstr>
      <vt:lpstr>Anxious/Fearful Cluster</vt:lpstr>
      <vt:lpstr>Avoidant Personality Disorder</vt:lpstr>
      <vt:lpstr>Diagnostic Criteria for: Avoidant Personality Disorder</vt:lpstr>
      <vt:lpstr>Diagnostic Criteria for: Dependent Personality Disorder</vt:lpstr>
      <vt:lpstr>Obsessive-Compulsive Personality Disorder</vt:lpstr>
      <vt:lpstr>Diagnostic Criteria for  Obsessive-Compulsive Personality Disorder</vt:lpstr>
      <vt:lpstr>Table 15.5: Maladaptive Cognitions Associated with Personality Disorders</vt:lpstr>
      <vt:lpstr>Treatment of Borderline PD</vt:lpstr>
      <vt:lpstr>Treatment of Schizotypal Personality Disorder, Avoidant Personality Disorder, and Psychopathy</vt:lpstr>
      <vt:lpstr>COPYRIGHT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 Lecture Notes Presentation  Chapter 2  Current Paradigms in Psychopathology</dc:title>
  <dc:creator>MNina</dc:creator>
  <cp:lastModifiedBy>USER</cp:lastModifiedBy>
  <cp:revision>204</cp:revision>
  <cp:lastPrinted>1997-05-05T16:48:04Z</cp:lastPrinted>
  <dcterms:created xsi:type="dcterms:W3CDTF">2014-11-20T21:14:16Z</dcterms:created>
  <dcterms:modified xsi:type="dcterms:W3CDTF">2021-02-21T13:03:20Z</dcterms:modified>
</cp:coreProperties>
</file>