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70" r:id="rId3"/>
    <p:sldId id="271" r:id="rId4"/>
    <p:sldId id="280" r:id="rId5"/>
    <p:sldId id="257" r:id="rId6"/>
    <p:sldId id="269" r:id="rId7"/>
    <p:sldId id="258" r:id="rId8"/>
    <p:sldId id="259" r:id="rId9"/>
    <p:sldId id="264" r:id="rId10"/>
    <p:sldId id="260" r:id="rId11"/>
    <p:sldId id="272" r:id="rId12"/>
    <p:sldId id="265" r:id="rId13"/>
    <p:sldId id="261" r:id="rId14"/>
    <p:sldId id="273" r:id="rId15"/>
    <p:sldId id="262" r:id="rId16"/>
    <p:sldId id="274" r:id="rId17"/>
    <p:sldId id="263" r:id="rId18"/>
    <p:sldId id="275" r:id="rId19"/>
    <p:sldId id="266" r:id="rId20"/>
    <p:sldId id="276" r:id="rId21"/>
    <p:sldId id="267" r:id="rId22"/>
    <p:sldId id="268" r:id="rId23"/>
    <p:sldId id="279" r:id="rId24"/>
    <p:sldId id="277" r:id="rId25"/>
    <p:sldId id="278" r:id="rId2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</p:grpSp>
      <p:sp>
        <p:nvSpPr>
          <p:cNvPr id="276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0AFD5DD-05A8-448D-8D7D-95B75EFB51B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2463B-118D-4438-B088-8FBA034CB47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B0D30-4E7D-448D-81B7-AE34BFCBDE7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A3BF2-F1A9-480D-B8F9-BC2603205C3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3A5C2-1C4D-48BC-B5AD-468D728457D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8EDC6-2455-483C-B49A-4CADF90C788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BC4D1-C07A-4827-BF85-262CC9B2669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06B7C-2EB5-4271-B4E0-78EBB93F4C4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96E62-CD3B-411D-8A2D-CB80B981220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2BAA9-E98D-49DF-AB17-B546567E26D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50D59-2877-487A-8E90-1D721CD0326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66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Arial" charset="0"/>
              </a:defRPr>
            </a:lvl1pPr>
          </a:lstStyle>
          <a:p>
            <a:pPr>
              <a:defRPr/>
            </a:pPr>
            <a:fld id="{E4F937B3-B356-48A9-8E48-501AE007E58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Dissociative disorders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Level IV</a:t>
            </a:r>
          </a:p>
          <a:p>
            <a:pPr eaLnBrk="1" hangingPunct="1"/>
            <a:r>
              <a:rPr lang="de-DE" dirty="0" smtClean="0"/>
              <a:t>Dr. M. Mathai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Dissociative Fugue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3600" dirty="0" smtClean="0"/>
              <a:t>The predominant disturbance is sudden, unexpected travel away from home or one‘s customary place of work, with inability to recall one‘s past.</a:t>
            </a:r>
          </a:p>
          <a:p>
            <a:pPr eaLnBrk="1" hangingPunct="1">
              <a:lnSpc>
                <a:spcPct val="90000"/>
              </a:lnSpc>
            </a:pPr>
            <a:r>
              <a:rPr lang="de-DE" sz="3600" dirty="0" smtClean="0"/>
              <a:t>Confusion about personal identity or assumption of a new identity (partial or complete</a:t>
            </a:r>
            <a:r>
              <a:rPr lang="de-DE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Ct</a:t>
            </a:r>
            <a:endParaRPr lang="en-GB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The disturbance does not ocurr exclusively during the course of a Dissociative Identity Disorder and is not due to the direct effects of a substance or general medical condition (e.g., epilepsy)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Dissociative identity Disorder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The strange case of Dr. Jekyll and Mr Hyde- Robert L. Stevenson (1886)</a:t>
            </a:r>
          </a:p>
        </p:txBody>
      </p:sp>
      <p:pic>
        <p:nvPicPr>
          <p:cNvPr id="5" name="Content Placeholder 4" descr="drjekyllmrhyde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75288" y="2043113"/>
            <a:ext cx="3149600" cy="4064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Dissociative identity Disorder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mtClean="0"/>
              <a:t>The presence of two or more distinct identities or personality states (each with it‘s own relatively enduring pattern of perceiving, relating to, and thinking about the environment and self). </a:t>
            </a:r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At least two of these identities or personality states recurrently take control of the person‘s behaviour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ct</a:t>
            </a:r>
            <a:endParaRPr lang="en-GB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mtClean="0"/>
              <a:t>Inability to recall important personal information that is too expansive to be explained by ordinary forgetfulness</a:t>
            </a:r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The disturbance is not due to the direct effect of substances general medical conditions. In children the symptoms are not attributable to imaginery playmates or other fantasy play. 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Depersonalisation disorder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3600" smtClean="0"/>
              <a:t>Persistent or recurrent experiences of feeling detached from, and as if one is an outside observer of one‘s mental processes or body (e.g., feeling like one is in a dream)</a:t>
            </a:r>
          </a:p>
          <a:p>
            <a:pPr eaLnBrk="1" hangingPunct="1">
              <a:lnSpc>
                <a:spcPct val="80000"/>
              </a:lnSpc>
            </a:pPr>
            <a:r>
              <a:rPr lang="de-DE" sz="3600" smtClean="0"/>
              <a:t>During the depersonalisation experience reality testing remains intact.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ct</a:t>
            </a:r>
            <a:endParaRPr lang="en-GB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3600" smtClean="0"/>
              <a:t>Causes clinically significant  distress or socio-occupational impairment</a:t>
            </a:r>
          </a:p>
          <a:p>
            <a:pPr eaLnBrk="1" hangingPunct="1">
              <a:lnSpc>
                <a:spcPct val="80000"/>
              </a:lnSpc>
            </a:pPr>
            <a:r>
              <a:rPr lang="de-DE" sz="3600" smtClean="0"/>
              <a:t>Does not occur exclusively during the course of another Mental Disorder, substance use or general medical condition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smtClean="0"/>
              <a:t>Disociative disorder not otherwise specified</a:t>
            </a:r>
            <a:br>
              <a:rPr lang="de-DE" sz="3200" smtClean="0"/>
            </a:br>
            <a:endParaRPr lang="de-DE" sz="32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mtClean="0"/>
              <a:t>Disorders in which the predominant feature is dissociative symptoms that do not meet the criteria for any specific dissociative disorder</a:t>
            </a:r>
          </a:p>
          <a:p>
            <a:pPr eaLnBrk="1" hangingPunct="1">
              <a:lnSpc>
                <a:spcPct val="80000"/>
              </a:lnSpc>
            </a:pPr>
            <a:r>
              <a:rPr lang="de-DE" smtClean="0"/>
              <a:t>Include: Some presentations of DID/MPD</a:t>
            </a:r>
          </a:p>
          <a:p>
            <a:pPr eaLnBrk="1" hangingPunct="1">
              <a:lnSpc>
                <a:spcPct val="80000"/>
              </a:lnSpc>
            </a:pPr>
            <a:r>
              <a:rPr lang="de-DE" smtClean="0"/>
              <a:t>Derealisation (feelings of unreality so that the environment is experienced as dull, flat and unreal) unaccompanied by depersonalistion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mtClean="0"/>
              <a:t>Individuals who have been subjected to forms of brainwashing in captivity</a:t>
            </a:r>
          </a:p>
          <a:p>
            <a:pPr eaLnBrk="1" hangingPunct="1">
              <a:lnSpc>
                <a:spcPct val="80000"/>
              </a:lnSpc>
            </a:pPr>
            <a:r>
              <a:rPr lang="de-DE" smtClean="0"/>
              <a:t>Dissociative trance states and possesion trance states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Aetiology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2800" smtClean="0"/>
              <a:t>Dissociative disorders have been shown to be common among people of the same family- implying a possible genetic predisposition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Dissociative states have been found to be closely related to such traumatic experiences as childhood abuse, combat, criminal attacks, brainwashing in hostage situations, or involvement in a natural or man made disaster.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Objectives of the lecture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To familiarise the student with some of the less common disorders in psychiatry- Dissociative disorders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ct</a:t>
            </a:r>
            <a:endParaRPr lang="en-GB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Patients with acute stress disorder, post-traumatic stress disorder (PTSD), or conversion disorder and somatization disorder may develop dissociative symptoms.</a:t>
            </a:r>
            <a:r>
              <a:rPr lang="de-DE" smtClean="0"/>
              <a:t> 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Epidemiology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mtClean="0"/>
              <a:t>Prevalence of Dissociative disorders is unknown</a:t>
            </a:r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They have been found to be comonner among women at a ratio of 1: 5</a:t>
            </a:r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Onset is usually in adulthood or late adolescence</a:t>
            </a:r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In some cultures dissociative symptoms may ocurr in the context of religious experiences and trance states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Treatment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mtClean="0"/>
              <a:t>The treatment for dissociative amnesia is therapy aimed at helping the client/patient restore lost memories as soon as possible. Hypnosis or a medication called Pentothal (thiopental) can sometimes help to restore the memories. Psychotherapy can help an individual deal with the trauma associated with the recalled memories.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Treatment ct</a:t>
            </a:r>
            <a:endParaRPr lang="en-GB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Hypnosis is often used in the treatment of dissociative fugue. Hypnosis can help the client/patient recall his/her true identity and remember the events of the past. Psychotherapy is helpful for the person who has traumatic, past events to resolve.</a:t>
            </a:r>
            <a:br>
              <a:rPr lang="en-GB" smtClean="0"/>
            </a:br>
            <a:endParaRPr lang="en-GB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Treatment ct</a:t>
            </a:r>
            <a:endParaRPr lang="en-GB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mtClean="0"/>
              <a:t>Treatment for dissociative identity disorder involves long-term psychotherapy that helps the person merge his/her multiple personalities into one. The trauma of the past has to be explored and resolved with proper emotional expression. </a:t>
            </a:r>
            <a:br>
              <a:rPr lang="en-GB" smtClean="0"/>
            </a:br>
            <a:endParaRPr lang="en-GB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Treatment ct</a:t>
            </a:r>
            <a:endParaRPr lang="en-GB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Treatment for depersonalization disorder is very difficult. However, the condition can improve with a thorough therapeutic exploration of the trauma in the individual's past and the expression of the emotions associated with that trauma.</a:t>
            </a:r>
            <a:endParaRPr lang="de-DE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Expected Out-put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The student should at the end of the lecture;-</a:t>
            </a:r>
          </a:p>
          <a:p>
            <a:pPr eaLnBrk="1" hangingPunct="1"/>
            <a:r>
              <a:rPr lang="de-DE" smtClean="0"/>
              <a:t>Be able to define dissociative disorders</a:t>
            </a:r>
          </a:p>
          <a:p>
            <a:pPr eaLnBrk="1" hangingPunct="1"/>
            <a:r>
              <a:rPr lang="de-DE" smtClean="0"/>
              <a:t>Classify dissociative disorders under the DSM IV classification</a:t>
            </a:r>
          </a:p>
          <a:p>
            <a:pPr eaLnBrk="1" hangingPunct="1"/>
            <a:r>
              <a:rPr lang="de-DE" smtClean="0"/>
              <a:t>Name the important diagnostic criteria of each one of the disorders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Dissociation</a:t>
            </a:r>
            <a:endParaRPr lang="en-US" dirty="0"/>
          </a:p>
        </p:txBody>
      </p:sp>
      <p:pic>
        <p:nvPicPr>
          <p:cNvPr id="7" name="Content Placeholder 6" descr="dissociative dis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1428728" y="2786058"/>
            <a:ext cx="6429420" cy="36000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Introduction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Dissociative disorders have been described as disorders in which there is a disruption in the </a:t>
            </a:r>
            <a:r>
              <a:rPr lang="de-DE" dirty="0" smtClean="0">
                <a:solidFill>
                  <a:srgbClr val="FF0000"/>
                </a:solidFill>
              </a:rPr>
              <a:t>unitary state of self</a:t>
            </a:r>
            <a:r>
              <a:rPr lang="de-DE" dirty="0" smtClean="0"/>
              <a:t>, or </a:t>
            </a:r>
            <a:r>
              <a:rPr lang="de-DE" dirty="0" smtClean="0">
                <a:solidFill>
                  <a:srgbClr val="FF0000"/>
                </a:solidFill>
              </a:rPr>
              <a:t>disturbances in the experience of self</a:t>
            </a:r>
            <a:r>
              <a:rPr lang="de-DE" dirty="0" smtClean="0"/>
              <a:t>, resulting in a lack of of connection in a person‘s thoughts, memories and feelings, actions or sense of identity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Dissociation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Def:- </a:t>
            </a:r>
            <a:r>
              <a:rPr lang="en-GB" smtClean="0"/>
              <a:t>Dissociation is a mechanism that allows the mind to separate or compartmentalize certain memories or thoughts from normal consciousness. These split-off mental contents are not erased. They may resurface spontaneously or be triggered by objects or events in the person's environment.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DSM IV Classification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mtClean="0"/>
              <a:t>Dissociative Amnesia (Psychogenic Amnesia state)</a:t>
            </a:r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Dissociative Fugue (formerly Psychogenic Fugue)  </a:t>
            </a:r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Dissociative identity Disorder ( Multiple personality Disorder)</a:t>
            </a:r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Depersonalisation disorder</a:t>
            </a:r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Dissociative disorder not otherwise specified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Dissociative Amnesia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2800" smtClean="0"/>
              <a:t>The predominant disturbance is one or more episodes of inability to recall important personal information, usually of a traumatic or stressful nature, that is too extensive to be explained by ordinary forgetfulness (DSM IV)</a:t>
            </a:r>
          </a:p>
          <a:p>
            <a:pPr eaLnBrk="1" hangingPunct="1">
              <a:lnSpc>
                <a:spcPct val="90000"/>
              </a:lnSpc>
            </a:pPr>
            <a:r>
              <a:rPr lang="de-DE" sz="2800" smtClean="0"/>
              <a:t>In the abscence of- Dissociative Identity disorder, diss fugue, PTSD, ASD, somatization, physiological effects of a substance or a neurological or other general medical 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Disociative Disorder cont.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dirty="0" smtClean="0"/>
              <a:t>The memory loss may involve a specific period of life (like the events surrounding an accident) or may be total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dirty="0" smtClean="0"/>
              <a:t>Cognitive functions are preserved (</a:t>
            </a:r>
            <a:r>
              <a:rPr lang="en-GB" dirty="0" err="1" smtClean="0"/>
              <a:t>ie</a:t>
            </a:r>
            <a:r>
              <a:rPr lang="en-GB" dirty="0" smtClean="0"/>
              <a:t>. ability to read write speak a language).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dirty="0" smtClean="0"/>
              <a:t>Sudden onset and Sudden resolution</a:t>
            </a:r>
            <a:endParaRPr lang="de-DE" dirty="0" smtClean="0"/>
          </a:p>
          <a:p>
            <a:pPr marL="609600" indent="-609600" eaLnBrk="1" hangingPunct="1"/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Übergänge">
  <a:themeElements>
    <a:clrScheme name="Übergäng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Übergän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Übergäng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900</TotalTime>
  <Words>950</Words>
  <Application>Microsoft Office PowerPoint</Application>
  <PresentationFormat>On-screen Show (4:3)</PresentationFormat>
  <Paragraphs>71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Übergänge</vt:lpstr>
      <vt:lpstr>Dissociative disorders</vt:lpstr>
      <vt:lpstr>Objectives of the lecture</vt:lpstr>
      <vt:lpstr>Expected Out-put</vt:lpstr>
      <vt:lpstr>Slide 4</vt:lpstr>
      <vt:lpstr>Introduction</vt:lpstr>
      <vt:lpstr>Dissociation</vt:lpstr>
      <vt:lpstr>DSM IV Classification</vt:lpstr>
      <vt:lpstr>Dissociative Amnesia</vt:lpstr>
      <vt:lpstr>Disociative Disorder cont.</vt:lpstr>
      <vt:lpstr>Dissociative Fugue</vt:lpstr>
      <vt:lpstr>Ct</vt:lpstr>
      <vt:lpstr>Dissociative identity Disorder</vt:lpstr>
      <vt:lpstr>Dissociative identity Disorder</vt:lpstr>
      <vt:lpstr>ct</vt:lpstr>
      <vt:lpstr>Depersonalisation disorder</vt:lpstr>
      <vt:lpstr>ct</vt:lpstr>
      <vt:lpstr>Disociative disorder not otherwise specified </vt:lpstr>
      <vt:lpstr>Slide 18</vt:lpstr>
      <vt:lpstr>Aetiology</vt:lpstr>
      <vt:lpstr>ct</vt:lpstr>
      <vt:lpstr>Epidemiology</vt:lpstr>
      <vt:lpstr>Treatment </vt:lpstr>
      <vt:lpstr>Treatment ct</vt:lpstr>
      <vt:lpstr>Treatment ct</vt:lpstr>
      <vt:lpstr>Treatment ct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Dissociative disorders</dc:title>
  <dc:creator>Thoni</dc:creator>
  <cp:lastModifiedBy>Acer</cp:lastModifiedBy>
  <cp:revision>17</cp:revision>
  <dcterms:created xsi:type="dcterms:W3CDTF">2008-05-19T18:48:13Z</dcterms:created>
  <dcterms:modified xsi:type="dcterms:W3CDTF">2016-01-27T06:00:51Z</dcterms:modified>
</cp:coreProperties>
</file>