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3" r:id="rId5"/>
    <p:sldId id="264" r:id="rId6"/>
    <p:sldId id="258" r:id="rId7"/>
    <p:sldId id="259" r:id="rId8"/>
    <p:sldId id="260" r:id="rId9"/>
    <p:sldId id="266" r:id="rId10"/>
    <p:sldId id="261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9D056-B1E2-42C6-AC12-B92F12D28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7275" y="2039816"/>
            <a:ext cx="9577338" cy="2737566"/>
          </a:xfrm>
        </p:spPr>
        <p:txBody>
          <a:bodyPr>
            <a:normAutofit/>
          </a:bodyPr>
          <a:lstStyle/>
          <a:p>
            <a:r>
              <a:rPr lang="en-US" dirty="0"/>
              <a:t>MENTAL HEALTH ASPECTS OF CHRONICALLY ILL PATIENTS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E52933-03FB-495B-9674-4F7DE1DB7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DR MBWAYO PhD Clinical Psychology</a:t>
            </a:r>
          </a:p>
        </p:txBody>
      </p:sp>
    </p:spTree>
    <p:extLst>
      <p:ext uri="{BB962C8B-B14F-4D97-AF65-F5344CB8AC3E}">
        <p14:creationId xmlns:p14="http://schemas.microsoft.com/office/powerpoint/2010/main" val="2025128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44BFA-85A8-4A06-8096-ECEFD78B9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278" y="914399"/>
            <a:ext cx="9808334" cy="5552661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It can be difficult to diagnose depression in the medically ill. </a:t>
            </a:r>
          </a:p>
          <a:p>
            <a:r>
              <a:rPr lang="en-US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Physical symptoms such as disturbed sleep, impaired appetite, and lack of energy may already exist as a result of the disease. </a:t>
            </a:r>
          </a:p>
          <a:p>
            <a:r>
              <a:rPr lang="en-US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Sometimes treatment for a medical condition (for example, the use of steroids) may affect the patient's mood, as may the disease process itself (for example hypoxia and infection in a patient with chronic respiratory disease may have a direct cerebral impact on mood). </a:t>
            </a:r>
          </a:p>
          <a:p>
            <a:r>
              <a:rPr lang="en-US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The functional limitations imposed by the disease may result in “understandable” distress, and some clinicians find it difficult to conceptualize such distress as a depressive disorder</a:t>
            </a:r>
            <a:endParaRPr lang="en-US" sz="28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67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B61ED-8274-4C1D-A099-57919E653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91547"/>
            <a:ext cx="8915400" cy="5897217"/>
          </a:xfrm>
        </p:spPr>
        <p:txBody>
          <a:bodyPr>
            <a:normAutofit/>
          </a:bodyPr>
          <a:lstStyle/>
          <a:p>
            <a:pPr marL="273050" lvl="0" indent="-273050" defTabSz="91440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</a:pPr>
            <a:r>
              <a:rPr lang="en-US" altLang="en-US" sz="3200" dirty="0">
                <a:solidFill>
                  <a:schemeClr val="tx1"/>
                </a:solidFill>
                <a:latin typeface="Calibri Light" panose="020F0302020204030204" pitchFamily="34" charset="0"/>
              </a:rPr>
              <a:t>Recognize the signs and symptoms</a:t>
            </a:r>
          </a:p>
          <a:p>
            <a:pPr marL="639763" lvl="1" indent="-246063" defTabSz="914400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</a:pPr>
            <a:r>
              <a:rPr lang="en-US" altLang="en-US" sz="3200" dirty="0">
                <a:solidFill>
                  <a:schemeClr val="tx1"/>
                </a:solidFill>
                <a:latin typeface="Calibri Light" panose="020F0302020204030204" pitchFamily="34" charset="0"/>
              </a:rPr>
              <a:t>Mood, somatic symptoms, cognitive symptoms, </a:t>
            </a:r>
          </a:p>
          <a:p>
            <a:pPr marL="639763" lvl="1" indent="-246063" defTabSz="914400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</a:pPr>
            <a:r>
              <a:rPr lang="en-US" altLang="en-US" sz="3200" dirty="0">
                <a:solidFill>
                  <a:schemeClr val="tx1"/>
                </a:solidFill>
                <a:latin typeface="Calibri Light" panose="020F0302020204030204" pitchFamily="34" charset="0"/>
              </a:rPr>
              <a:t>Anhedonia</a:t>
            </a:r>
          </a:p>
          <a:p>
            <a:pPr marL="914400" lvl="2" indent="-246063" defTabSz="914400" fontAlgn="base"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</a:pPr>
            <a:r>
              <a:rPr lang="en-US" altLang="en-US" sz="2800" dirty="0">
                <a:solidFill>
                  <a:schemeClr val="tx1"/>
                </a:solidFill>
                <a:latin typeface="Calibri Light" panose="020F0302020204030204" pitchFamily="34" charset="0"/>
              </a:rPr>
              <a:t>Relationships </a:t>
            </a:r>
          </a:p>
          <a:p>
            <a:pPr marL="914400" lvl="2" indent="-246063" defTabSz="914400" fontAlgn="base"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</a:pPr>
            <a:r>
              <a:rPr lang="en-US" altLang="en-US" sz="2800" dirty="0">
                <a:solidFill>
                  <a:schemeClr val="tx1"/>
                </a:solidFill>
                <a:latin typeface="Calibri Light" panose="020F0302020204030204" pitchFamily="34" charset="0"/>
              </a:rPr>
              <a:t>Activities</a:t>
            </a:r>
          </a:p>
          <a:p>
            <a:pPr marL="914400" lvl="2" indent="-246063" defTabSz="914400" fontAlgn="base"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</a:pPr>
            <a:r>
              <a:rPr lang="en-US" altLang="en-US" sz="2800" dirty="0">
                <a:solidFill>
                  <a:schemeClr val="tx1"/>
                </a:solidFill>
                <a:latin typeface="Calibri Light" panose="020F0302020204030204" pitchFamily="34" charset="0"/>
              </a:rPr>
              <a:t>Meaning and purpose in life</a:t>
            </a:r>
          </a:p>
          <a:p>
            <a:pPr marL="639763" lvl="1" indent="-246063" defTabSz="914400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</a:pPr>
            <a:r>
              <a:rPr lang="en-US" altLang="en-US" sz="3200" dirty="0">
                <a:solidFill>
                  <a:schemeClr val="tx1"/>
                </a:solidFill>
                <a:latin typeface="Calibri Light" panose="020F0302020204030204" pitchFamily="34" charset="0"/>
              </a:rPr>
              <a:t>Seek responsible treatment</a:t>
            </a:r>
          </a:p>
          <a:p>
            <a:pPr marL="914400" lvl="2" indent="-246063" defTabSz="914400" fontAlgn="base"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</a:pPr>
            <a:r>
              <a:rPr lang="en-US" altLang="en-US" sz="2800" dirty="0">
                <a:solidFill>
                  <a:schemeClr val="tx1"/>
                </a:solidFill>
                <a:latin typeface="Calibri Light" panose="020F0302020204030204" pitchFamily="34" charset="0"/>
              </a:rPr>
              <a:t>Partner with your medical providers</a:t>
            </a:r>
          </a:p>
          <a:p>
            <a:pPr marL="914400" lvl="2" indent="-246063" defTabSz="914400" fontAlgn="base"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</a:pPr>
            <a:r>
              <a:rPr lang="en-US" altLang="en-US" sz="2800" dirty="0">
                <a:solidFill>
                  <a:schemeClr val="tx1"/>
                </a:solidFill>
                <a:latin typeface="Calibri Light" panose="020F0302020204030204" pitchFamily="34" charset="0"/>
              </a:rPr>
              <a:t>Think about therapy rather than medications</a:t>
            </a:r>
          </a:p>
          <a:p>
            <a:pPr marL="914400" lvl="2" indent="-246063" defTabSz="914400" fontAlgn="base"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</a:pPr>
            <a:endParaRPr lang="en-US" altLang="en-US" sz="21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455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D77E6-12E7-4BF5-8F0F-5FEC4B420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19200"/>
            <a:ext cx="8915400" cy="4692022"/>
          </a:xfrm>
        </p:spPr>
        <p:txBody>
          <a:bodyPr/>
          <a:lstStyle/>
          <a:p>
            <a:r>
              <a:rPr lang="en-GB" dirty="0"/>
              <a:t>Conclusion </a:t>
            </a:r>
          </a:p>
          <a:p>
            <a:r>
              <a:rPr lang="en-GB" dirty="0"/>
              <a:t>Always psycho educate the patient about </a:t>
            </a:r>
            <a:r>
              <a:rPr lang="en-GB"/>
              <a:t>the illness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92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2AFB2-6B7F-4DF4-9806-2E7F0157A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9890"/>
          </a:xfrm>
        </p:spPr>
        <p:txBody>
          <a:bodyPr>
            <a:normAutofit/>
          </a:bodyPr>
          <a:lstStyle/>
          <a:p>
            <a:r>
              <a:rPr lang="en-US" sz="4400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CD2A6-3D4F-40AF-8396-E72B069B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3270"/>
            <a:ext cx="8915400" cy="426795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bri Light" panose="020F0302020204030204" pitchFamily="34" charset="0"/>
              </a:rPr>
              <a:t>At the end of the session, the learners should be able to:</a:t>
            </a:r>
          </a:p>
          <a:p>
            <a:r>
              <a:rPr lang="en-US" sz="3600" dirty="0">
                <a:latin typeface="Calibri Light" panose="020F0302020204030204" pitchFamily="34" charset="0"/>
              </a:rPr>
              <a:t>Explain the relationship between chronic illness and mental health problems.</a:t>
            </a:r>
          </a:p>
        </p:txBody>
      </p:sp>
    </p:spTree>
    <p:extLst>
      <p:ext uri="{BB962C8B-B14F-4D97-AF65-F5344CB8AC3E}">
        <p14:creationId xmlns:p14="http://schemas.microsoft.com/office/powerpoint/2010/main" val="314056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9F035-4B0F-4558-9721-EC2BD7729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6394"/>
          </a:xfrm>
        </p:spPr>
        <p:txBody>
          <a:bodyPr>
            <a:normAutofit/>
          </a:bodyPr>
          <a:lstStyle/>
          <a:p>
            <a:r>
              <a:rPr lang="en-US" sz="44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DBA20-5F50-4392-A089-BDA57AD8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4087" y="1702191"/>
            <a:ext cx="9568070" cy="473836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Calibri Light" panose="020F0302020204030204" pitchFamily="34" charset="0"/>
              </a:rPr>
              <a:t>Patients with chronic conditions often have to adjust their aspirations, lifestyle, and employment. </a:t>
            </a:r>
          </a:p>
          <a:p>
            <a:r>
              <a:rPr lang="en-US" sz="3600" dirty="0">
                <a:solidFill>
                  <a:srgbClr val="000000"/>
                </a:solidFill>
                <a:latin typeface="Calibri Light" panose="020F0302020204030204" pitchFamily="34" charset="0"/>
              </a:rPr>
              <a:t>Many grieve about their predicament before adjusting to it. </a:t>
            </a:r>
          </a:p>
          <a:p>
            <a:r>
              <a:rPr lang="en-US" sz="3600" dirty="0">
                <a:solidFill>
                  <a:srgbClr val="000000"/>
                </a:solidFill>
                <a:latin typeface="Calibri Light" panose="020F0302020204030204" pitchFamily="34" charset="0"/>
              </a:rPr>
              <a:t>But others have protracted distress and may develop psychiatric disorders, most commonly depression or anxiety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334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F7555-15D5-4097-8958-6AA97269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296" y="689113"/>
            <a:ext cx="9702316" cy="5751444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293340"/>
                </a:solidFill>
                <a:latin typeface="Open Sans"/>
              </a:rPr>
              <a:t>It is common to feel sad or discouraged after a patient is often ill or diagnosed with conditions that take a long time to heal or one has to life with the condition, </a:t>
            </a:r>
            <a:r>
              <a:rPr lang="en-US" sz="3200" dirty="0" err="1">
                <a:solidFill>
                  <a:srgbClr val="293340"/>
                </a:solidFill>
                <a:latin typeface="Open Sans"/>
              </a:rPr>
              <a:t>eg</a:t>
            </a:r>
            <a:r>
              <a:rPr lang="en-US" sz="3200" dirty="0">
                <a:solidFill>
                  <a:srgbClr val="293340"/>
                </a:solidFill>
                <a:latin typeface="Open Sans"/>
              </a:rPr>
              <a:t> pain</a:t>
            </a:r>
          </a:p>
          <a:p>
            <a:r>
              <a:rPr lang="en-US" sz="3200" dirty="0">
                <a:solidFill>
                  <a:srgbClr val="293340"/>
                </a:solidFill>
                <a:latin typeface="Open Sans"/>
              </a:rPr>
              <a:t>You may be facing new limits on what you can do and feel anxious about treatment outcomes and the future.</a:t>
            </a:r>
          </a:p>
          <a:p>
            <a:r>
              <a:rPr lang="en-US" sz="3200" dirty="0">
                <a:solidFill>
                  <a:srgbClr val="293340"/>
                </a:solidFill>
                <a:latin typeface="Open Sans"/>
              </a:rPr>
              <a:t> It may be hard to adapt to a new reality and to cope with the changes and ongoing treatment that come with the diagnosis.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972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4A57F-C607-4D50-933F-6E05709F9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052" y="437322"/>
            <a:ext cx="9872870" cy="61225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The emotional dimensions of chronic conditions are often overlooked when medical care is considered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It can be difficult to diagnose </a:t>
            </a:r>
            <a:r>
              <a:rPr lang="en-US" sz="2800" dirty="0" err="1">
                <a:solidFill>
                  <a:srgbClr val="000000"/>
                </a:solidFill>
                <a:latin typeface="Calibri Light" panose="020F0302020204030204" pitchFamily="34" charset="0"/>
              </a:rPr>
              <a:t>eg</a:t>
            </a:r>
            <a:r>
              <a:rPr lang="en-US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 depression in the medically ill but diagnosis and treatment are essential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Doctors may be well equipped for the biomedical aspects of care but not for the challenges of understanding the psychological, social, and cultural dimensions of illness and health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Clinicians can play an important part in helping their patients to maintain healthy coping skills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Clinicians should reflect on the emotional dimensions of their patients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2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A3FD4-8B7C-46FE-A074-603F547A1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000" dirty="0">
                <a:solidFill>
                  <a:schemeClr val="tx1"/>
                </a:solidFill>
                <a:latin typeface="Calibri"/>
              </a:rPr>
              <a:t>Chronic Medical Conditions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9C16C-5CBB-48B7-98EB-C884424E2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6425" y="1702191"/>
            <a:ext cx="9338187" cy="420903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Calibri Light" panose="020F0302020204030204" pitchFamily="34" charset="0"/>
              </a:rPr>
              <a:t>The Relationship between Mental Health, Mental Illness and Chronic Physical Conditions</a:t>
            </a:r>
          </a:p>
          <a:p>
            <a:r>
              <a:rPr lang="en-US" sz="3600" dirty="0">
                <a:solidFill>
                  <a:schemeClr val="tx1"/>
                </a:solidFill>
                <a:latin typeface="Calibri Light" panose="020F0302020204030204" pitchFamily="34" charset="0"/>
              </a:rPr>
              <a:t>Which are examples of chronic illnesses</a:t>
            </a:r>
          </a:p>
          <a:p>
            <a:r>
              <a:rPr lang="en-US" sz="3600" dirty="0">
                <a:solidFill>
                  <a:schemeClr val="tx1"/>
                </a:solidFill>
                <a:latin typeface="Calibri Light" panose="020F0302020204030204" pitchFamily="34" charset="0"/>
              </a:rPr>
              <a:t>And how do they affect mental health of the individual?</a:t>
            </a:r>
          </a:p>
          <a:p>
            <a:endParaRPr lang="en-US" sz="3600" dirty="0">
              <a:solidFill>
                <a:schemeClr val="tx1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>
              <a:solidFill>
                <a:srgbClr val="005555"/>
              </a:solidFill>
              <a:latin typeface="Open Sans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14736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3C640-5E6C-470C-8DBC-C3F993A87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05948"/>
            <a:ext cx="8915400" cy="470527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Calibri Light" panose="020F0302020204030204" pitchFamily="34" charset="0"/>
              </a:rPr>
              <a:t>Mental health and physical health are fundamentally linked. </a:t>
            </a:r>
          </a:p>
          <a:p>
            <a:r>
              <a:rPr lang="en-US" sz="3600" dirty="0">
                <a:solidFill>
                  <a:srgbClr val="000000"/>
                </a:solidFill>
                <a:latin typeface="Calibri Light" panose="020F0302020204030204" pitchFamily="34" charset="0"/>
              </a:rPr>
              <a:t>People living with a serious mental illness are at higher risk of experiencing a wide range of chronic physical conditions. </a:t>
            </a:r>
          </a:p>
        </p:txBody>
      </p:sp>
    </p:spTree>
    <p:extLst>
      <p:ext uri="{BB962C8B-B14F-4D97-AF65-F5344CB8AC3E}">
        <p14:creationId xmlns:p14="http://schemas.microsoft.com/office/powerpoint/2010/main" val="2470415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0EA12-FDA2-4A24-A2F5-1D65DE70E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513" y="1099929"/>
            <a:ext cx="9901099" cy="5234609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A53010"/>
              </a:buClr>
            </a:pPr>
            <a:r>
              <a:rPr lang="en-US" sz="3600" dirty="0">
                <a:solidFill>
                  <a:srgbClr val="000000"/>
                </a:solidFill>
                <a:latin typeface="Open Sans"/>
              </a:rPr>
              <a:t>Conversely, people living with chronic physical health conditions experience depression and anxiety at twice the rate of the general population. </a:t>
            </a:r>
          </a:p>
          <a:p>
            <a:pPr lvl="0">
              <a:buClr>
                <a:srgbClr val="A53010"/>
              </a:buClr>
            </a:pPr>
            <a:r>
              <a:rPr lang="en-US" sz="3600" dirty="0">
                <a:solidFill>
                  <a:srgbClr val="000000"/>
                </a:solidFill>
                <a:latin typeface="Open Sans"/>
              </a:rPr>
              <a:t>This co-existences diminishes the quality of life of the individual.</a:t>
            </a:r>
          </a:p>
          <a:p>
            <a:pPr lvl="0">
              <a:buClr>
                <a:srgbClr val="A53010"/>
              </a:buClr>
            </a:pPr>
            <a:r>
              <a:rPr lang="en-US" sz="3600" dirty="0">
                <a:solidFill>
                  <a:srgbClr val="000000"/>
                </a:solidFill>
                <a:latin typeface="Open Sans"/>
              </a:rPr>
              <a:t>This situation also generates economic costs to society due to lost work productivity and increased health service use.</a:t>
            </a: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9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C1C7E-F3D5-490D-9F36-AEB19A07C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80" y="787791"/>
            <a:ext cx="9492932" cy="5123431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Calibri Light" panose="020F0302020204030204" pitchFamily="34" charset="0"/>
              </a:rPr>
              <a:t>Studies have shown that the proportion of patients with conditions such as diabetes or rheumatoid arthritis who have an affective disorder (depression) is between 20% and 25%.</a:t>
            </a:r>
            <a:r>
              <a:rPr lang="en-US" sz="3200" baseline="30000" dirty="0">
                <a:solidFill>
                  <a:srgbClr val="642A8F"/>
                </a:solidFill>
                <a:latin typeface="Calibri Light" panose="020F0302020204030204" pitchFamily="34" charset="0"/>
              </a:rPr>
              <a:t> </a:t>
            </a:r>
          </a:p>
          <a:p>
            <a:r>
              <a:rPr lang="en-US" sz="3200" dirty="0">
                <a:solidFill>
                  <a:srgbClr val="000000"/>
                </a:solidFill>
                <a:latin typeface="Calibri Light" panose="020F0302020204030204" pitchFamily="34" charset="0"/>
              </a:rPr>
              <a:t> Among patients admitted to the hospital for acute care and among patients with cancer, rates can exceed 30% compared with a prevalence of depression in the community of about 4%-8%</a:t>
            </a:r>
            <a:endParaRPr lang="en-US" sz="32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18394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270</TotalTime>
  <Words>591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Open Sans</vt:lpstr>
      <vt:lpstr>Times New Roman</vt:lpstr>
      <vt:lpstr>Wingdings 2</vt:lpstr>
      <vt:lpstr>Wingdings 3</vt:lpstr>
      <vt:lpstr>Wisp</vt:lpstr>
      <vt:lpstr>MENTAL HEALTH ASPECTS OF CHRONICALLY ILL PATIENTS</vt:lpstr>
      <vt:lpstr>Objectives</vt:lpstr>
      <vt:lpstr>INTRODUCTION</vt:lpstr>
      <vt:lpstr>PowerPoint Presentation</vt:lpstr>
      <vt:lpstr>PowerPoint Presentation</vt:lpstr>
      <vt:lpstr>Chronic Medical Conditions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ASPECTS OF CHRONICALLY ILL PATIENTS</dc:title>
  <dc:creator>Anne Mbwayo</dc:creator>
  <cp:lastModifiedBy>Anne Mbwayo</cp:lastModifiedBy>
  <cp:revision>17</cp:revision>
  <dcterms:created xsi:type="dcterms:W3CDTF">2019-01-21T07:19:12Z</dcterms:created>
  <dcterms:modified xsi:type="dcterms:W3CDTF">2021-07-09T09:47:18Z</dcterms:modified>
</cp:coreProperties>
</file>