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7"/>
  </p:notesMasterIdLst>
  <p:sldIdLst>
    <p:sldId id="256" r:id="rId3"/>
    <p:sldId id="264" r:id="rId4"/>
    <p:sldId id="340" r:id="rId5"/>
    <p:sldId id="341" r:id="rId6"/>
    <p:sldId id="330" r:id="rId7"/>
    <p:sldId id="280" r:id="rId8"/>
    <p:sldId id="281" r:id="rId9"/>
    <p:sldId id="282" r:id="rId10"/>
    <p:sldId id="332" r:id="rId11"/>
    <p:sldId id="333" r:id="rId12"/>
    <p:sldId id="342" r:id="rId13"/>
    <p:sldId id="334" r:id="rId14"/>
    <p:sldId id="258" r:id="rId15"/>
    <p:sldId id="259" r:id="rId16"/>
    <p:sldId id="260" r:id="rId17"/>
    <p:sldId id="261" r:id="rId18"/>
    <p:sldId id="344" r:id="rId19"/>
    <p:sldId id="343" r:id="rId20"/>
    <p:sldId id="336" r:id="rId21"/>
    <p:sldId id="345" r:id="rId22"/>
    <p:sldId id="346" r:id="rId23"/>
    <p:sldId id="337" r:id="rId24"/>
    <p:sldId id="347" r:id="rId25"/>
    <p:sldId id="338" r:id="rId26"/>
    <p:sldId id="265" r:id="rId27"/>
    <p:sldId id="348" r:id="rId28"/>
    <p:sldId id="266" r:id="rId29"/>
    <p:sldId id="267" r:id="rId30"/>
    <p:sldId id="269" r:id="rId31"/>
    <p:sldId id="271" r:id="rId32"/>
    <p:sldId id="272" r:id="rId33"/>
    <p:sldId id="274" r:id="rId34"/>
    <p:sldId id="275" r:id="rId35"/>
    <p:sldId id="283" r:id="rId36"/>
    <p:sldId id="285" r:id="rId37"/>
    <p:sldId id="288" r:id="rId38"/>
    <p:sldId id="290" r:id="rId39"/>
    <p:sldId id="291" r:id="rId40"/>
    <p:sldId id="293" r:id="rId41"/>
    <p:sldId id="325" r:id="rId42"/>
    <p:sldId id="300" r:id="rId43"/>
    <p:sldId id="296" r:id="rId44"/>
    <p:sldId id="301" r:id="rId45"/>
    <p:sldId id="329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JM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97B92-9BCA-44F6-955C-A71C4B5C3047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JM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J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E1290-99EA-494B-92AB-F1A10DDE5A0E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577870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05702E2-F47C-486C-AFDC-3CA07948BA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CFCC07-1C10-454C-9C24-384B2A1FE015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D9AD278-E70C-4080-9811-4D42727E74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FB96CF7-C34E-4EC7-96C8-B0DF8D625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9565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 children, this may manifest as difficulty initiating sleep without caregiver intervention.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 children, this may manifest as difficulty returning to sleep without caregiver intervention.</a:t>
            </a:r>
          </a:p>
          <a:p>
            <a:endParaRPr lang="en-J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5E1290-99EA-494B-92AB-F1A10DDE5A0E}" type="slidenum">
              <a:rPr lang="en-JM" smtClean="0"/>
              <a:t>15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901036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Specify if:</a:t>
            </a:r>
          </a:p>
          <a:p>
            <a:r>
              <a:rPr lang="en-US" dirty="0"/>
              <a:t>•	Episodic: Symptoms last at least 1 month but less than 3 months.</a:t>
            </a:r>
          </a:p>
          <a:p>
            <a:r>
              <a:rPr lang="en-US" dirty="0"/>
              <a:t>•	Persistent: Symptoms last 3 months or longer.</a:t>
            </a:r>
          </a:p>
          <a:p>
            <a:r>
              <a:rPr lang="en-US" dirty="0"/>
              <a:t>•	Recurrent: Two (or more) episodes within the space of 1 year.</a:t>
            </a:r>
          </a:p>
          <a:p>
            <a:endParaRPr lang="en-J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5E1290-99EA-494B-92AB-F1A10DDE5A0E}" type="slidenum">
              <a:rPr lang="en-JM" smtClean="0"/>
              <a:t>16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9972657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0CFC5820-E821-41DD-AC08-410A55CB1B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1A5980A-A1EF-4E26-9E01-293E1AC2EC0C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F6CF7F8-D45C-4509-B62F-0699924ACE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25907E4-56D9-4DF3-89FF-0EBC8B82C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EEDE9F9A-4503-4F8E-A067-AC42A734C2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0D8C0A9-9E9B-49DE-AFE3-47015CAB236A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15EC09DE-9071-43BC-B8AE-ABCD9EB32A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F8C52EF-37BC-4A63-BFF9-ADE669F66A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958002A4-3E63-4289-8E02-3A93C389DC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0780647-84CB-4006-B3A5-16D399AD350A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BC1DE7AF-CA48-4434-A2FC-6C1519921E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96A918EB-7C97-4E8A-A7F6-FB47AAA5C6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2188111-E1AF-4B44-8B58-0A85EF7375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0EAA16-40BB-4104-9503-3BF2707FED28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5604732-D174-4EC6-8A3B-12DF6D0694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3791D2BE-A976-4DA0-8635-EB2C3C9AB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C0C083DA-B8EE-43B4-8587-242FD7361B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2117B78-D2C3-495C-B765-D359BCE71F20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B11B5B5D-8ABF-4B94-966C-2388C1FBD7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76F6BF1B-F20C-4DE6-AB95-CC9AD00E2F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The disorder is considered to be more severe when apneas and hypopneas are accompanied by significant oxygen hemoglobin desaturation (e.g., when more than 10% of the sleep time is spent at desaturation levels of less than 90%) or when sleep is severely fragmented as shown by an elevated arousal index (arousal index greater than 30) 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0FBDB486-5A78-44F9-8F82-EEC976F02B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2D88665-926B-40D5-B12E-72A323EDCB22}" type="slidenum">
              <a:rPr lang="en-US" altLang="en-US"/>
              <a:pPr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35EC85B1-678A-410B-BD5F-748ADEF598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5EE3EBAA-5E8C-4468-B486-3D9945E80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F2505417-A749-4276-8906-7DBEF46C6D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810012A-03E7-41D5-81FA-C72206377A7D}" type="slidenum">
              <a:rPr lang="en-US" altLang="en-US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4F2216D-1CFC-493E-8C88-9D5877B017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11279E64-95AE-42FD-955D-BE242FA5D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9CAAF080-8EF2-46B1-B784-B4F26899AF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D7C18BD-45CE-474C-A10A-B5CBFBC794D8}" type="slidenum">
              <a:rPr lang="en-US" altLang="en-US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D04D631B-9A4D-4423-98CD-07B054EC9A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241CCFC6-0F58-4EBD-A9E9-2FDE1DC1B1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 latency shortening frequently occurs with depressive disorders and narcolepsy.</a:t>
            </a:r>
            <a:endParaRPr lang="en-J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5E1290-99EA-494B-92AB-F1A10DDE5A0E}" type="slidenum">
              <a:rPr lang="en-JM" smtClean="0"/>
              <a:t>3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754476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0E0F8A39-C1E0-43F9-A3F1-B420D17D1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7A431E2-9A51-4201-BAB2-F09BC0498889}" type="slidenum">
              <a:rPr lang="en-US" altLang="en-US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377A0FB-1C21-495E-969B-D28E15C764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576CB3E9-CDEC-4971-AAF7-20E5643EB3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48D50F7C-FA4A-4818-A360-BF2917FEC2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513D959-652B-40C6-8018-EC44DBBD98BE}" type="slidenum">
              <a:rPr lang="en-US" altLang="en-US"/>
              <a:pPr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DE3732BF-12A7-4F0D-ABFB-3916EA0CF4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AF127716-25D9-4EC9-A6FD-450B89917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BA08C1CF-0C6D-4CD6-8B2C-C39D1C1742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CC3BABC-C5B9-4091-B486-B15CC9E49525}" type="slidenum">
              <a:rPr lang="en-US" altLang="en-US"/>
              <a:pPr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F2F1B10C-54BB-4C4A-B3E2-6ECEFD3EC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42C1938E-EB41-4C59-B5F3-5044BD9992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330B81E1-A432-4FD9-89C1-6D82C4331B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0930A96-EE9F-499B-83A2-D4F2CE1E7C96}" type="slidenum">
              <a:rPr lang="en-US" altLang="en-US"/>
              <a:pPr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7602CBE0-1296-4779-A2E2-CF6E0C8860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474C4600-EE6A-4F29-8006-A15C6D2C2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7CC5BB26-C2AD-4878-BEC3-6FF6337C95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FDCAC9E-B8D6-4F25-94A5-CA98A514A8DB}" type="slidenum">
              <a:rPr lang="en-US" altLang="en-US"/>
              <a:pPr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F04A1C20-1603-47E4-99C8-4E5F0612ED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54FE0AD9-A106-4320-8940-25E356C96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8A4179A0-8AC9-4415-8790-A0F95ED175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68A6D3A-8850-457B-B87A-F44784948AA0}" type="slidenum">
              <a:rPr lang="en-US" altLang="en-US"/>
              <a:pPr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871C2102-045F-4539-B380-B7E8DCB87C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1AAD01E7-3611-4F84-9D57-D757BB863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FCA9EFD6-0739-4AE9-90AA-076ED83C12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7CE9E3-41D4-438D-8A88-3990559BF6BE}" type="slidenum">
              <a:rPr lang="en-US" altLang="en-US"/>
              <a:pPr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1AB0F0AB-49B9-4C65-B599-EDC05DCF5B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E5ABB661-AA66-4B10-82E7-6469BFC89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CDB18754-04EB-43F1-9009-000C9C2E44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4AE1B2F-8B47-4B8C-A590-CD1286E8C51A}" type="slidenum">
              <a:rPr lang="en-US" altLang="en-US"/>
              <a:pPr>
                <a:spcBef>
                  <a:spcPct val="0"/>
                </a:spcBef>
              </a:pPr>
              <a:t>38</a:t>
            </a:fld>
            <a:endParaRPr lang="en-US" altLang="en-US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70B417EF-6A3C-4D4E-A870-3D9D1E0E39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E1D9561F-D392-4794-98FA-4758CCE3E7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3CE8B777-FD4A-4904-92E2-F88D3EB0D4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CB5E8FB-0D7C-4466-B5EC-708BD5C1C7D4}" type="slidenum">
              <a:rPr lang="en-US" altLang="en-US"/>
              <a:pPr>
                <a:spcBef>
                  <a:spcPct val="0"/>
                </a:spcBef>
              </a:pPr>
              <a:t>39</a:t>
            </a:fld>
            <a:endParaRPr lang="en-US" altLang="en-US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8DB649B-0E95-4565-901C-03C1572B33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0D97BB4E-5636-423F-97CD-DDEDDE54EA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DE091280-1B8C-49E7-99F9-2C67087B72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500452-045F-42EB-86F5-2952468BF673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553EF9C-65E1-410B-9DC3-C529FDB674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EAA749D-171D-4C3A-9BEA-231F8D4FB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407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9C4EC963-7890-4D33-8ABF-6A6FF27C97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E0AD60C-5EC9-4A6C-8375-06DE12438064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16B798F2-E616-48DC-9273-0F53427256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70E5AA0-C770-49B1-8407-19415D1667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65535411-7D9C-4A7C-9B2C-1F54B7AF3E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08583CC-7B2B-40BD-A738-D8A6967C02B5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FA58BDEF-7818-4729-8735-718A35130C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DB38490B-430B-4545-B3B6-D3F9E61C78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F14C41F3-22F7-4DC0-A508-08862C0C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30456D1-71DD-4437-90D0-53C5B32AF717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ABB0118-9CA7-4670-AF5F-A32B6482CD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114757-5667-4FE2-8291-89E74DE3B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5E1290-99EA-494B-92AB-F1A10DDE5A0E}" type="slidenum">
              <a:rPr lang="en-JM" smtClean="0"/>
              <a:t>9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824281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EE95AE12-972A-4447-95CA-91F982705C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5582D33-A6E4-4115-9A28-D0106DD1D148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25BA2AB-009E-4CF4-BCC6-1D82D2C5B5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E0F53F6-51F6-47BD-B3AF-A8EC88791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D754897B-7797-46F9-B1B6-D5F8D862C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1267B45-68E6-4B59-A312-B726560F8BFB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8CDC0DD2-F2FB-4808-9055-508C1F57F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B9EABDF5-324E-4FC9-919C-40782177FC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89BFD-09C1-4367-A8AC-AA38C58E6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1D9DB-B57B-4633-81C6-B723E3B86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AD984-D7DB-4987-847B-747DF9316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B714-88B4-4F69-BA8A-033FE196E46C}" type="datetimeFigureOut">
              <a:rPr lang="en-JM" smtClean="0"/>
              <a:t>9/3/2021</a:t>
            </a:fld>
            <a:endParaRPr lang="en-J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BAA9D-1815-4FB5-8E0F-C0649E02F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JM" dirty="0"/>
              <a:t>Dr. Catherine Gitau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E1061-ED96-4433-86EF-7CA91D14E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JM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5942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F84FC-E916-4D97-8708-F4A299355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760EC3-4DD1-4768-9C0A-6649A9CD9E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7F411-4540-48D9-AA5A-195602864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B714-88B4-4F69-BA8A-033FE196E46C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F62B2-1576-46C3-ABF5-C800D5AD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F361-7890-4082-9D35-45FB57F5C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73A4-CD9F-486C-9BCD-CF5913B76953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381710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F42DB1-3C8E-47B6-82ED-DE5D9C950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110E70-E6D9-415E-B439-9CDC251AC1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EC876-EF38-4473-9ED7-A45253CCE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B714-88B4-4F69-BA8A-033FE196E46C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AFD80-F731-4BF6-9EDF-0A2BDA209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3EE0F-EA28-4AAA-AA59-47210DCC0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73A4-CD9F-486C-9BCD-CF5913B76953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757855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ACEC6-1B1C-4A51-8876-F3010ADC9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545395-8503-47A3-A8C8-1A2C430AB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8C6C9-F1FD-4DA1-8EEA-5F3731113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98E6-FE1F-4EA6-A23B-A9A31494458B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83349-7AE2-4629-81FB-DC62A7BB2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233CF-B9A2-4B49-882C-BD9CA8906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72F2C-2719-40FA-9727-1A71F03023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581221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F5A0-3201-4439-8F78-E1D70A7CB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A02B4-D9BA-4BA0-AE84-3D35E336A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A79C4-4C9C-410A-9C1A-60DB4A18C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98E6-FE1F-4EA6-A23B-A9A31494458B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8A90-CC05-4998-91C2-8C06C0575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3281C-1C56-4CB1-9859-C0BE717F7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72F2C-2719-40FA-9727-1A71F03023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711343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61C69-AB27-4115-97A6-9265D00F3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F5F2C-51DD-4F3D-91CB-477E55918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0BDE3-1B0C-46B0-B27A-A0EC9A2E1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98E6-FE1F-4EA6-A23B-A9A31494458B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1782D-C5EC-4634-BE8C-BDD5719FC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19F16-BEBD-4C7E-A22B-923AF9341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72F2C-2719-40FA-9727-1A71F03023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492673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F3ACE-CB4B-4CAA-8D93-28EEFD548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B9852-1989-4EBB-BD6B-241FA7EAFD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B264B-629A-4ED3-98D1-243E749B4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8C9F-8B49-42FB-92A0-5A1334AC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98E6-FE1F-4EA6-A23B-A9A31494458B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25DB3-C99D-4BCF-AC52-B89831836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AEED5-89D1-4242-81B3-254CB6F08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72F2C-2719-40FA-9727-1A71F03023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564981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702E3-9D25-497A-B389-7734CB947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5261B-E955-491F-9E2F-105088711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E837AA-890E-4C5F-AF34-329FC510F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52A8F-1AA4-4691-90FD-E944E2AC23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569E56-822E-4A82-AB08-51657AAE40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1F8D9B-AF18-4CDF-93D6-4C7BD16BC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98E6-FE1F-4EA6-A23B-A9A31494458B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6BC6D8-B067-4656-8929-E2925DC86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BD0FB-7862-448B-A025-B5F8B242E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72F2C-2719-40FA-9727-1A71F03023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956342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F090C-D556-458B-BA69-B787A3911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02A4C0-0074-476F-9C45-C25557455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98E6-FE1F-4EA6-A23B-A9A31494458B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784F7-6382-431D-B1DA-20B8FD81C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24714B-862D-41A0-A28D-75A0CDDDC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72F2C-2719-40FA-9727-1A71F03023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169400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20D69F-F3A3-49E0-B6F6-DB70A22A7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98E6-FE1F-4EA6-A23B-A9A31494458B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EB7D7F-3417-4B7E-88C9-4F4FE021C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8B5A7-7131-4671-A512-21F986933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72F2C-2719-40FA-9727-1A71F03023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2639350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67D91-A253-4CAA-88CC-401B33189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279B8-64A3-4378-9B4D-92ECC122E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84211-4E44-4578-9965-F891EA00F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5709B-3F02-4C6A-AFEA-B85DE2EA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98E6-FE1F-4EA6-A23B-A9A31494458B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A8D09-AD08-4291-8967-C175F39BE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61561-539F-42B7-A384-8B7458BE2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72F2C-2719-40FA-9727-1A71F03023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59429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E2E42-FA7D-467A-AA62-7987885C5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0422B-AE06-4417-9C51-43DAF5754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81333-95BB-4900-8B31-2902B6DBE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B714-88B4-4F69-BA8A-033FE196E46C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41D86-414E-4492-AF0E-ADBAB3537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67B46-FDBC-4F40-8B40-CA2D44C19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73A4-CD9F-486C-9BCD-CF5913B76953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848133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DAF39-9671-4820-B35A-FE1608E97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A72F02-FB84-482F-8CC6-A62A9C6384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27522-0E41-4884-AADC-4E7184671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E143D-268F-48DE-AC36-386A94AE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98E6-FE1F-4EA6-A23B-A9A31494458B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160435-4C8C-41C3-BBBB-EE2B0D9C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F661A4-7C83-4466-BF5F-192181ED9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72F2C-2719-40FA-9727-1A71F03023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931219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8738F-4458-4F78-9986-36A2C989F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4A177-F7C0-4DAA-B968-50CF280E8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16443-0136-465F-A23D-9A73D9248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98E6-FE1F-4EA6-A23B-A9A31494458B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5094D-802A-434F-A7D9-6137CFFF4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B33D1-E0FE-4375-B53D-8830241E6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72F2C-2719-40FA-9727-1A71F03023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59966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3DE099-746F-47FC-98AF-74E7609489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674CF5-79D2-47DD-964E-7B98B1619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6695C-13A1-4366-A61F-E72EA1FC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98E6-FE1F-4EA6-A23B-A9A31494458B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0B04E-B802-4544-819D-14A498884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02AAA-41C1-451C-80B5-E71B61A4B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72F2C-2719-40FA-9727-1A71F03023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87900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0C14E-97D9-4E52-BEBD-249E89622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43090-A1D2-4108-9162-49CC52245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2597A-5301-4E8F-8E98-8871FA4E9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B714-88B4-4F69-BA8A-033FE196E46C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31154-DFE3-426C-B672-834FCCC0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F4A1D-3F36-41A0-BA75-452E59392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73A4-CD9F-486C-9BCD-CF5913B76953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402045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3B405-A2FD-4A30-816C-99677C338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4770-4538-4626-904A-05EF4706E6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AD934B-2220-4978-B789-BBBD4C17D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E8D621-E396-4B19-B023-18B7261ED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B714-88B4-4F69-BA8A-033FE196E46C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7CBFB0-56A8-4B5C-9EE9-F81F609AC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90A38D-AA97-4E7A-97C6-EDE67BF4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73A4-CD9F-486C-9BCD-CF5913B76953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57734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AF01F-70A9-4884-822C-DF108F8EC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B4058-B89C-425E-8A70-06DB49809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AB516-6B0F-489D-AD3C-939451C1E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7D2126-F6A7-4647-AA24-A2128DFFCD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31768-0ABE-4B99-ACE7-8597375B7B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AADAEF-9511-43C4-9D1B-14D22ECE5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B714-88B4-4F69-BA8A-033FE196E46C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D09251-1970-43F0-B7EC-09B5436B3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EA732E-BEB1-4CBA-9156-926B83C3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73A4-CD9F-486C-9BCD-CF5913B76953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59758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2DBB6-2C70-418E-9676-7953F58F1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61ECA-F457-4FCC-B424-519FA7E48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B714-88B4-4F69-BA8A-033FE196E46C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D97FD6-4F85-4C6D-B279-7D1B315D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ED837-1C91-4BFC-A903-8FA3C6E2F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73A4-CD9F-486C-9BCD-CF5913B76953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60179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DB643-40FB-4AB3-BE2D-188C0A37D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B714-88B4-4F69-BA8A-033FE196E46C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75EEA7-C684-4192-836C-8FFE9FF3E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18592D-85ED-418E-8AFB-8A45B8893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73A4-CD9F-486C-9BCD-CF5913B76953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96587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31955-2E00-4211-A2E2-41086BDB9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8D6C5-8098-48BC-8E98-27B1F0EC1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28F1A-5F3D-45F4-8AD7-E05E27B0C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332F1-4130-48D4-B32F-E12E859E3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B714-88B4-4F69-BA8A-033FE196E46C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91F4B-9B1B-424C-9EA5-29D364552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B55B23-246D-4684-B36D-0B92F3C2B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73A4-CD9F-486C-9BCD-CF5913B76953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26485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414B-EAE8-4BD4-824E-AEB923C82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D7408-58D2-4CC9-B92B-98EFADE8B9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EB40A1-0610-47E6-9695-66C93E4BD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A7252-A57C-4CAA-8827-84E46CFA5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B714-88B4-4F69-BA8A-033FE196E46C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FAC8D-5C6F-4A58-BB1A-7ED768D37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9F671-B69E-4A55-8D59-4B5216F31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73A4-CD9F-486C-9BCD-CF5913B76953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47308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C2EE91-9710-4B8D-8571-B5F3DAD72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90E8A-AAE6-48F4-8C39-FC9834E74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C283E-888F-4864-AC0E-D91B0411E3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7B714-88B4-4F69-BA8A-033FE196E46C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EAD76-7791-4F87-8CB9-C9C75B108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60FF8-1900-4B53-8CC3-40676D970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173A4-CD9F-486C-9BCD-CF5913B76953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6111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79B1D2-1769-4A6D-88E1-1BA0F9ABF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45945-A93A-4C36-B833-64D4499EB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F38D7-5B05-4F52-ABAE-02F887DAAA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C98E6-FE1F-4EA6-A23B-A9A31494458B}" type="datetimeFigureOut">
              <a:rPr lang="en-JM" smtClean="0"/>
              <a:t>9/3/2021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7F1DE-AA0B-4BD8-B827-BB3129CF80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529CD-5B86-41FE-8014-2364ADB550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72F2C-2719-40FA-9727-1A71F03023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63763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2ED1B-FB56-457E-9EEB-8E16B83B66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SLEEP WAKE DISORDERS</a:t>
            </a:r>
            <a:endParaRPr lang="en-JM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03E9FD-5D06-41AD-A241-0EAAF9E86D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 CATHERINE GITAU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501066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7AA3E07-7330-4751-9CB5-BF4C20AC765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Normal Sleep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8452B94-5A9F-4EE1-A6B0-03AA2906E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Cycles</a:t>
            </a:r>
          </a:p>
          <a:p>
            <a:pPr lvl="1" eaLnBrk="1" hangingPunct="1">
              <a:defRPr/>
            </a:pPr>
            <a:r>
              <a:rPr lang="en-US" sz="3200" dirty="0"/>
              <a:t>Stages do not progress in sequence:</a:t>
            </a:r>
          </a:p>
          <a:p>
            <a:pPr marL="457200" lvl="1" indent="0">
              <a:buNone/>
              <a:defRPr/>
            </a:pPr>
            <a:r>
              <a:rPr lang="en-US" sz="3200" dirty="0"/>
              <a:t>NREM 1, 2, 3, 4, 3, 2 then REM, back to 2</a:t>
            </a:r>
          </a:p>
          <a:p>
            <a:pPr lvl="1" eaLnBrk="1" hangingPunct="1">
              <a:defRPr/>
            </a:pPr>
            <a:r>
              <a:rPr lang="en-US" sz="3200" dirty="0"/>
              <a:t>Sleep cycles through these stages 4-5 times nightly</a:t>
            </a:r>
          </a:p>
          <a:p>
            <a:pPr lvl="1" eaLnBrk="1" hangingPunct="1">
              <a:defRPr/>
            </a:pPr>
            <a:r>
              <a:rPr lang="en-US" sz="3200" dirty="0"/>
              <a:t>Each cycle 90-120 min</a:t>
            </a:r>
            <a:endParaRPr lang="en-US" dirty="0"/>
          </a:p>
          <a:p>
            <a:pPr lvl="1" eaLnBrk="1" hangingPunct="1">
              <a:defRPr/>
            </a:pPr>
            <a:r>
              <a:rPr lang="en-US" sz="3200" dirty="0"/>
              <a:t>Each cycle becomes longer</a:t>
            </a:r>
          </a:p>
          <a:p>
            <a:pPr lvl="1" eaLnBrk="1" hangingPunct="1">
              <a:defRPr/>
            </a:pPr>
            <a:r>
              <a:rPr lang="en-US" sz="3200" dirty="0"/>
              <a:t>Long dreams? REM can last up to 1 </a:t>
            </a:r>
            <a:r>
              <a:rPr lang="en-US" sz="3200" dirty="0" err="1"/>
              <a:t>hr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C1F4E-480F-4D24-95C4-7E37A7CFE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Sleep regulation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B2B3F-3A18-4BF5-BE93-C1C8254B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505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Neurotransmitters play a role in sleep regulation: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Serotonin; Decreased serotonin results in reduced sleep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Norepinephrine; Increase in NE results in reduced sleep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Acetylcholine; Brain acetylcholine involved in REM sleep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Dopamine; Increase in dopamine in the brain tend to produce arousal and wakefulness</a:t>
            </a:r>
          </a:p>
          <a:p>
            <a:pPr marL="0" indent="0">
              <a:buNone/>
            </a:pPr>
            <a:r>
              <a:rPr lang="en-US" dirty="0"/>
              <a:t>Melatonin is a hormone secreted by the pineal gland that regulates the sleep-wake cycle.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497891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51E8AF5-3566-41DA-A183-A1058966304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Normal Sleep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238DFFB-1AE5-4E55-8E51-435527B9E7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Circadian Rhythm</a:t>
            </a:r>
          </a:p>
          <a:p>
            <a:pPr lvl="1" eaLnBrk="1" hangingPunct="1">
              <a:defRPr/>
            </a:pPr>
            <a:r>
              <a:rPr lang="en-US" dirty="0"/>
              <a:t>Natural clock is about 25 hrs</a:t>
            </a:r>
          </a:p>
          <a:p>
            <a:pPr lvl="1" eaLnBrk="1" hangingPunct="1">
              <a:defRPr/>
            </a:pPr>
            <a:r>
              <a:rPr lang="en-US" dirty="0"/>
              <a:t>Biological clock based on environmental cues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b="1" dirty="0">
                <a:effectLst/>
              </a:rPr>
              <a:t>Sleep “Requirements”:</a:t>
            </a:r>
          </a:p>
          <a:p>
            <a:pPr lvl="1">
              <a:defRPr/>
            </a:pPr>
            <a:r>
              <a:rPr lang="en-US" dirty="0">
                <a:effectLst/>
              </a:rPr>
              <a:t>Infants: 15-16 hours/day</a:t>
            </a:r>
          </a:p>
          <a:p>
            <a:pPr lvl="1">
              <a:defRPr/>
            </a:pPr>
            <a:r>
              <a:rPr lang="en-US" dirty="0">
                <a:effectLst/>
              </a:rPr>
              <a:t>Teens:  8-10 hours/day</a:t>
            </a:r>
          </a:p>
          <a:p>
            <a:pPr lvl="1">
              <a:defRPr/>
            </a:pPr>
            <a:r>
              <a:rPr lang="en-US" dirty="0">
                <a:effectLst/>
              </a:rPr>
              <a:t>Adults:  6-9 hours/day (including elderly)</a:t>
            </a: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33EC-2F5D-4833-A0C5-61D31D0DE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/>
              <a:t>Sleep-wake disorders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CD6C2-617C-4812-AB15-49F6D1D83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JM" dirty="0"/>
              <a:t>There are 10 disorders or disorder groups according to DSM 5 classification:</a:t>
            </a:r>
          </a:p>
          <a:p>
            <a:pPr marL="514350" indent="-514350">
              <a:buFont typeface="+mj-lt"/>
              <a:buAutoNum type="arabicPeriod"/>
            </a:pPr>
            <a:r>
              <a:rPr lang="en-JM" dirty="0"/>
              <a:t>Insomnia disorder</a:t>
            </a:r>
          </a:p>
          <a:p>
            <a:pPr marL="514350" indent="-514350">
              <a:buFont typeface="+mj-lt"/>
              <a:buAutoNum type="arabicPeriod"/>
            </a:pPr>
            <a:r>
              <a:rPr lang="en-JM" dirty="0"/>
              <a:t>Hypersomnolence disorder</a:t>
            </a:r>
          </a:p>
          <a:p>
            <a:pPr marL="514350" indent="-514350">
              <a:buFont typeface="+mj-lt"/>
              <a:buAutoNum type="arabicPeriod"/>
            </a:pPr>
            <a:r>
              <a:rPr lang="en-JM" dirty="0"/>
              <a:t>Narcolepsy </a:t>
            </a:r>
          </a:p>
          <a:p>
            <a:pPr marL="514350" indent="-514350">
              <a:buFont typeface="+mj-lt"/>
              <a:buAutoNum type="arabicPeriod"/>
            </a:pPr>
            <a:r>
              <a:rPr lang="en-JM" dirty="0"/>
              <a:t>Breathing-related sleep disorders</a:t>
            </a:r>
          </a:p>
          <a:p>
            <a:pPr marL="514350" indent="-514350">
              <a:buFont typeface="+mj-lt"/>
              <a:buAutoNum type="arabicPeriod"/>
            </a:pPr>
            <a:r>
              <a:rPr lang="en-JM" dirty="0"/>
              <a:t>Circadian rhythm sleep-wake disorders </a:t>
            </a:r>
          </a:p>
          <a:p>
            <a:pPr marL="514350" indent="-514350">
              <a:buFont typeface="+mj-lt"/>
              <a:buAutoNum type="arabicPeriod"/>
            </a:pPr>
            <a:r>
              <a:rPr lang="en-JM" dirty="0"/>
              <a:t>Non–rapid eye movement (NREM) sleep arousal disorders</a:t>
            </a:r>
          </a:p>
          <a:p>
            <a:pPr marL="514350" indent="-514350">
              <a:buFont typeface="+mj-lt"/>
              <a:buAutoNum type="arabicPeriod"/>
            </a:pPr>
            <a:r>
              <a:rPr lang="en-JM" dirty="0"/>
              <a:t>Nightmare disorder</a:t>
            </a:r>
          </a:p>
          <a:p>
            <a:pPr marL="514350" indent="-514350">
              <a:buFont typeface="+mj-lt"/>
              <a:buAutoNum type="arabicPeriod"/>
            </a:pPr>
            <a:r>
              <a:rPr lang="en-JM" dirty="0"/>
              <a:t>Rapid eye movement (REM) sleep behaviour disorder</a:t>
            </a:r>
          </a:p>
          <a:p>
            <a:pPr marL="514350" indent="-514350">
              <a:buFont typeface="+mj-lt"/>
              <a:buAutoNum type="arabicPeriod"/>
            </a:pPr>
            <a:r>
              <a:rPr lang="en-JM" dirty="0"/>
              <a:t>Restless legs syndrome</a:t>
            </a:r>
          </a:p>
          <a:p>
            <a:pPr marL="514350" indent="-514350">
              <a:buFont typeface="+mj-lt"/>
              <a:buAutoNum type="arabicPeriod"/>
            </a:pPr>
            <a:r>
              <a:rPr lang="en-JM" dirty="0"/>
              <a:t>Substance/medication-induced sleep disorder.</a:t>
            </a:r>
          </a:p>
        </p:txBody>
      </p:sp>
    </p:spTree>
    <p:extLst>
      <p:ext uri="{BB962C8B-B14F-4D97-AF65-F5344CB8AC3E}">
        <p14:creationId xmlns:p14="http://schemas.microsoft.com/office/powerpoint/2010/main" val="554797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D4B29-D8DB-49C7-A885-6B79D4F47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/>
              <a:t>Sleep-wake disorders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05762-06B2-42FE-BAB7-C75393BBB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Core features shared by all these sleep-wake disorders are;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Dissatisfaction regarding the quality, timing, and amount of sleep.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Daytime distress and impairment.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95800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54D51-C1E7-4FFC-A047-62DBAA98F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/>
              <a:t>Insomnia Disorder</a:t>
            </a:r>
            <a:br>
              <a:rPr lang="en-JM" dirty="0"/>
            </a:b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A8408-E563-4D88-86DA-5511AF0FE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JM" b="1" dirty="0"/>
              <a:t>Diagnostic Criteria</a:t>
            </a:r>
            <a:endParaRPr lang="en-JM" sz="2400" dirty="0"/>
          </a:p>
          <a:p>
            <a:pPr lvl="0"/>
            <a:r>
              <a:rPr lang="en-JM" dirty="0"/>
              <a:t>A predominant complaint of dissatisfaction with sleep quantity or quality, associated with one (or more) of the following symptoms:</a:t>
            </a:r>
            <a:endParaRPr lang="en-JM" sz="2400" dirty="0"/>
          </a:p>
          <a:p>
            <a:pPr lvl="1"/>
            <a:r>
              <a:rPr lang="en-JM" dirty="0"/>
              <a:t>Difficulty initiating sleep. </a:t>
            </a:r>
            <a:endParaRPr lang="en-JM" sz="2000" dirty="0"/>
          </a:p>
          <a:p>
            <a:pPr lvl="1"/>
            <a:r>
              <a:rPr lang="en-JM" dirty="0"/>
              <a:t>Difficulty maintaining sleep, characterized by frequent awakenings or problems returning to sleep after awakenings. </a:t>
            </a:r>
            <a:endParaRPr lang="en-JM" sz="2000" dirty="0"/>
          </a:p>
          <a:p>
            <a:pPr lvl="1"/>
            <a:r>
              <a:rPr lang="en-JM" dirty="0"/>
              <a:t>Early-morning awakening with inability to return to sleep.</a:t>
            </a:r>
            <a:endParaRPr lang="en-JM" sz="2000" dirty="0"/>
          </a:p>
          <a:p>
            <a:pPr lvl="0"/>
            <a:r>
              <a:rPr lang="en-JM" dirty="0"/>
              <a:t>The sleep disturbance causes clinically significant distress or impairment in social, occupational, educational, academic, behavioural, or other important areas of functioning.</a:t>
            </a:r>
            <a:endParaRPr lang="en-JM" sz="2400" dirty="0"/>
          </a:p>
          <a:p>
            <a:pPr lvl="0"/>
            <a:r>
              <a:rPr lang="en-JM" dirty="0"/>
              <a:t>The sleep difficulty occurs at least 3 nights per week.</a:t>
            </a:r>
            <a:endParaRPr lang="en-JM" sz="2400" dirty="0"/>
          </a:p>
          <a:p>
            <a:pPr marL="0" indent="0">
              <a:buNone/>
            </a:pP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739804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3B156-8FEE-4320-9A9F-4747327C6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Insomnia Disorder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EDEC2-9348-4C48-B19F-0F87D0487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sleep difficulty is present for at least 3 months.</a:t>
            </a:r>
          </a:p>
          <a:p>
            <a:r>
              <a:rPr lang="en-US" dirty="0"/>
              <a:t>The sleep difficulty occurs despite adequate opportunity for sleep.</a:t>
            </a:r>
          </a:p>
          <a:p>
            <a:r>
              <a:rPr lang="en-US" dirty="0"/>
              <a:t>The insomnia is not better explained by and does not occur exclusively during the course of another sleep-wake disorder (e.g., narcolepsy, a breathing-related sleep disorder, a circadian rhythm sleep-wake disorder, a parasomnia).</a:t>
            </a:r>
          </a:p>
          <a:p>
            <a:r>
              <a:rPr lang="en-US" dirty="0"/>
              <a:t>The insomnia is not attributable to the physiological effects of a substance (e.g., a drug of abuse, a medication).</a:t>
            </a:r>
          </a:p>
          <a:p>
            <a:r>
              <a:rPr lang="en-US" dirty="0"/>
              <a:t>Coexisting mental disorders and medical conditions do not adequately explain the predominant complaint of insomnia.</a:t>
            </a:r>
          </a:p>
          <a:p>
            <a:pPr marL="0" indent="0">
              <a:buNone/>
            </a:pP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916431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9A89B-B083-4E53-ADCA-FBC80DB77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Insomnia Disorder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59364-A121-410D-865E-38CE853F2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Specify whether:</a:t>
            </a:r>
          </a:p>
          <a:p>
            <a:r>
              <a:rPr lang="en-US" dirty="0"/>
              <a:t>Episodic: Symptoms last at least 1 month but less than 3 months.</a:t>
            </a:r>
          </a:p>
          <a:p>
            <a:r>
              <a:rPr lang="en-US" dirty="0"/>
              <a:t>Persistent: Symptoms last 3 months or longer.</a:t>
            </a:r>
          </a:p>
          <a:p>
            <a:r>
              <a:rPr lang="en-US" dirty="0"/>
              <a:t>Recurrent: Two (or more) episodes within the space of 1 year.</a:t>
            </a:r>
          </a:p>
          <a:p>
            <a:r>
              <a:rPr lang="en-US" dirty="0"/>
              <a:t>Situational or acute insomnia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40%–50% of individuals with insomnia also present with a comorbid mental disorder.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854021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5D920-90DF-4CD7-96F2-A563E6962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81891"/>
            <a:ext cx="3363242" cy="37407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dirty="0"/>
              <a:t>Conditions associated with 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Insomnia 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368DA09-6614-42E7-8340-862D2223A2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78577" y="581891"/>
            <a:ext cx="6165161" cy="556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664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3AE45EF-9394-4291-A9FD-50EB23967BA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Insomnia Disorder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CADC386-854F-4499-B5CA-258AA49C1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May not have PSG evidence</a:t>
            </a:r>
          </a:p>
          <a:p>
            <a:pPr eaLnBrk="1" hangingPunct="1">
              <a:defRPr/>
            </a:pPr>
            <a:r>
              <a:rPr lang="en-US" dirty="0"/>
              <a:t>More common in women and elderly</a:t>
            </a:r>
          </a:p>
          <a:p>
            <a:pPr eaLnBrk="1" hangingPunct="1">
              <a:defRPr/>
            </a:pPr>
            <a:r>
              <a:rPr lang="en-US" dirty="0"/>
              <a:t>Prevalence 1-10% (25% in elderly)</a:t>
            </a:r>
          </a:p>
          <a:p>
            <a:pPr eaLnBrk="1" hangingPunct="1">
              <a:defRPr/>
            </a:pPr>
            <a:r>
              <a:rPr lang="en-US" dirty="0"/>
              <a:t>Sleep hygiene</a:t>
            </a:r>
          </a:p>
          <a:p>
            <a:pPr eaLnBrk="1" hangingPunct="1">
              <a:defRPr/>
            </a:pPr>
            <a:r>
              <a:rPr lang="en-US" dirty="0"/>
              <a:t>Sedatives/hypnotics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2A11590-A320-4D1D-93D2-45CCE9863B2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OBJECTIVES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4E7373A-9F13-4EA0-B2AA-D8DF7E4FD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9114" y="1919416"/>
            <a:ext cx="9271686" cy="440518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Normal sleep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/>
              <a:t>Sleep stages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/>
              <a:t>Sleep cycles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Sleep-wake Disorders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Pharmacotherapy: Sedative – Hypnotics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Psychotherapy: Psychoeducation, CBT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Sleep hygiene</a:t>
            </a:r>
          </a:p>
        </p:txBody>
      </p:sp>
    </p:spTree>
    <p:extLst>
      <p:ext uri="{BB962C8B-B14F-4D97-AF65-F5344CB8AC3E}">
        <p14:creationId xmlns:p14="http://schemas.microsoft.com/office/powerpoint/2010/main" val="2071364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430B4-896B-40F8-9ADE-C8104D7C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Hypersomnolence 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005B7-65A0-48F5-AA71-3C7F97011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A. Self-reported excessive sleepiness (hypersomnolence) despite a main sleep period lasting at least 7 hours, with at least one of the following symptoms:</a:t>
            </a:r>
          </a:p>
          <a:p>
            <a:pPr marL="0" indent="0">
              <a:buNone/>
            </a:pPr>
            <a:r>
              <a:rPr lang="en-US" dirty="0"/>
              <a:t> 1. Recurrent periods of sleep within the same day.</a:t>
            </a:r>
          </a:p>
          <a:p>
            <a:pPr marL="0" indent="0">
              <a:buNone/>
            </a:pPr>
            <a:r>
              <a:rPr lang="en-US" dirty="0"/>
              <a:t> 2. A prolonged main sleep episode of more than 9 hours per day that is nonrestorative.</a:t>
            </a:r>
          </a:p>
          <a:p>
            <a:pPr marL="0" indent="0">
              <a:buNone/>
            </a:pPr>
            <a:r>
              <a:rPr lang="en-US" dirty="0"/>
              <a:t> 3. Difficulty being fully awake after abrupt awakening.</a:t>
            </a:r>
          </a:p>
          <a:p>
            <a:pPr marL="0" indent="0">
              <a:buNone/>
            </a:pPr>
            <a:r>
              <a:rPr lang="en-US" dirty="0"/>
              <a:t>B. Occurs at least three times per week, for at least 3 months.</a:t>
            </a:r>
          </a:p>
          <a:p>
            <a:pPr marL="0" indent="0">
              <a:buNone/>
            </a:pPr>
            <a:r>
              <a:rPr lang="en-US" dirty="0"/>
              <a:t>C. There is significant distress or impairment in cognitive, social, occupational, or other important areas of functioning.</a:t>
            </a:r>
          </a:p>
          <a:p>
            <a:pPr marL="0" indent="0">
              <a:buNone/>
            </a:pPr>
            <a:r>
              <a:rPr lang="en-US" dirty="0"/>
              <a:t>D. Not better explained by and does not occur exclusively during the course of another sleep disorder.</a:t>
            </a:r>
          </a:p>
          <a:p>
            <a:pPr marL="0" indent="0">
              <a:buNone/>
            </a:pPr>
            <a:r>
              <a:rPr lang="en-US" dirty="0"/>
              <a:t>E. Not attributable to the physiological effects of a substance.</a:t>
            </a:r>
          </a:p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268585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344E0-6DD5-4C63-BC3E-84A3F51B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/>
              <a:t>Hypersomnolence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FF78B-393C-45CC-9B97-33A06EE9D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Risk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Environmental</a:t>
            </a:r>
          </a:p>
          <a:p>
            <a:r>
              <a:rPr lang="en-US" dirty="0"/>
              <a:t>Psychological stress and alcohol use.</a:t>
            </a:r>
          </a:p>
          <a:p>
            <a:r>
              <a:rPr lang="en-US" dirty="0"/>
              <a:t>Viral infections </a:t>
            </a:r>
          </a:p>
          <a:p>
            <a:r>
              <a:rPr lang="en-US" dirty="0"/>
              <a:t>Hypersomnolence can also appear within 6–18 months following a head trauma(</a:t>
            </a:r>
            <a:r>
              <a:rPr lang="en-US" dirty="0" err="1"/>
              <a:t>Masel</a:t>
            </a:r>
            <a:r>
              <a:rPr lang="en-US" dirty="0"/>
              <a:t> et al. 2001).</a:t>
            </a:r>
          </a:p>
          <a:p>
            <a:pPr marL="0" indent="0">
              <a:buNone/>
            </a:pPr>
            <a:r>
              <a:rPr lang="en-US" b="1" dirty="0"/>
              <a:t>2.   Genetic and physiological</a:t>
            </a:r>
          </a:p>
          <a:p>
            <a:r>
              <a:rPr lang="en-US" dirty="0"/>
              <a:t>Hypersomnolence may be familial, with an autosomal-dominant mode of inheritance.</a:t>
            </a:r>
          </a:p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082657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9BCC4AD-4300-4445-A301-F48D82B257D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Hypersomnolence Disorder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9869454-3EDD-480C-A8DD-194EC3088B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indent="0" eaLnBrk="1" hangingPunct="1">
              <a:buNone/>
              <a:defRPr/>
            </a:pPr>
            <a:r>
              <a:rPr lang="en-US" b="1" dirty="0">
                <a:effectLst/>
              </a:rPr>
              <a:t>Diagnosis</a:t>
            </a:r>
          </a:p>
          <a:p>
            <a:pPr eaLnBrk="1" hangingPunct="1">
              <a:defRPr/>
            </a:pPr>
            <a:r>
              <a:rPr lang="en-US" dirty="0">
                <a:effectLst/>
              </a:rPr>
              <a:t>Excessive sleepiness for at least one month i.e., prolonged sleep episodes or naps</a:t>
            </a:r>
            <a:endParaRPr lang="en-US" dirty="0"/>
          </a:p>
          <a:p>
            <a:pPr>
              <a:defRPr/>
            </a:pPr>
            <a:r>
              <a:rPr lang="en-US" dirty="0"/>
              <a:t>Nocturnal polysomnography demonstrates a normal to prolonged sleep duration, short sleep latency, and normal to increased sleep continuity. The distribution of rapid eye movement (REM) sleep is also normal</a:t>
            </a:r>
          </a:p>
          <a:p>
            <a:pPr marL="0" indent="0">
              <a:buNone/>
              <a:defRPr/>
            </a:pPr>
            <a:r>
              <a:rPr lang="en-US" b="1" dirty="0"/>
              <a:t>Comorbid hypersomnolence</a:t>
            </a:r>
          </a:p>
          <a:p>
            <a:pPr eaLnBrk="1" hangingPunct="1">
              <a:defRPr/>
            </a:pPr>
            <a:r>
              <a:rPr lang="en-US" dirty="0"/>
              <a:t>Kleine-Levin syndrome </a:t>
            </a:r>
          </a:p>
          <a:p>
            <a:pPr lvl="1" eaLnBrk="1" hangingPunct="1">
              <a:defRPr/>
            </a:pPr>
            <a:r>
              <a:rPr lang="en-US" dirty="0"/>
              <a:t>Adolescent males</a:t>
            </a:r>
          </a:p>
          <a:p>
            <a:pPr lvl="1" eaLnBrk="1" hangingPunct="1">
              <a:defRPr/>
            </a:pPr>
            <a:r>
              <a:rPr lang="en-US" dirty="0"/>
              <a:t>Hypersomnia / hyperphagia / hypersexuality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FC384-0577-4569-BCD1-45EA5B6CB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/>
              <a:t>Hypersomnolence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BFF1F-4BBC-4C58-AEA3-C8A59A2E9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Functional Consequences of Hypersomnolence Disorder</a:t>
            </a:r>
          </a:p>
          <a:p>
            <a:r>
              <a:rPr lang="en-US" dirty="0"/>
              <a:t>The low level of alertness and diminished concentration.</a:t>
            </a:r>
          </a:p>
          <a:p>
            <a:r>
              <a:rPr lang="en-US" dirty="0"/>
              <a:t> Poor memory during daytime activities. </a:t>
            </a:r>
          </a:p>
          <a:p>
            <a:r>
              <a:rPr lang="en-US" dirty="0"/>
              <a:t>Distress and dysfunction in work and social relationships. </a:t>
            </a:r>
          </a:p>
          <a:p>
            <a:r>
              <a:rPr lang="en-US" dirty="0"/>
              <a:t>Prolonged nocturnal sleep and difficulty awakening can result in difficulty in meeting morning obligations, such as arriving at work on time. </a:t>
            </a:r>
          </a:p>
          <a:p>
            <a:r>
              <a:rPr lang="en-US" dirty="0"/>
              <a:t>Unintentional daytime sleep episodes can be embarrassing and even dangerous, e.g. the individual is driving or operating machinery when the episode occurs.</a:t>
            </a:r>
          </a:p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825656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C7D2847-9B15-4DEA-B992-8632F55DCB1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Narcolepsy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B5A0D05-CBB7-4146-8E70-AC61B6B248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295400"/>
            <a:ext cx="8534400" cy="5257800"/>
          </a:xfrm>
        </p:spPr>
        <p:txBody>
          <a:bodyPr/>
          <a:lstStyle/>
          <a:p>
            <a:pPr>
              <a:defRPr/>
            </a:pPr>
            <a:r>
              <a:rPr lang="en-US" dirty="0"/>
              <a:t>Sleep attacks occur daily at least 3 times per week for </a:t>
            </a:r>
            <a:r>
              <a:rPr lang="en-US" dirty="0">
                <a:cs typeface="Arial" pitchFamily="34" charset="0"/>
              </a:rPr>
              <a:t>≥</a:t>
            </a:r>
            <a:r>
              <a:rPr lang="en-US" dirty="0"/>
              <a:t> three months</a:t>
            </a:r>
          </a:p>
          <a:p>
            <a:pPr>
              <a:defRPr/>
            </a:pPr>
            <a:r>
              <a:rPr lang="en-US" dirty="0"/>
              <a:t>One or both of the following must be present:</a:t>
            </a:r>
          </a:p>
          <a:p>
            <a:pPr lvl="1">
              <a:defRPr/>
            </a:pPr>
            <a:r>
              <a:rPr lang="en-US" dirty="0"/>
              <a:t>Cataplexy: </a:t>
            </a:r>
            <a:r>
              <a:rPr lang="en-US" dirty="0">
                <a:sym typeface="Wingdings" pitchFamily="2" charset="2"/>
              </a:rPr>
              <a:t>sudden, reversible loss of muscle tone, may be mistaken for seizure, </a:t>
            </a:r>
          </a:p>
          <a:p>
            <a:pPr lvl="1">
              <a:defRPr/>
            </a:pPr>
            <a:r>
              <a:rPr lang="en-US" dirty="0">
                <a:sym typeface="Wingdings" pitchFamily="2" charset="2"/>
              </a:rPr>
              <a:t>Recurrent intrusions of REM sleep; may include paralysis of voluntary muscles or dreamlike hallucinations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/>
              <a:t>Tetrad of symptoms (20% have all 4)</a:t>
            </a:r>
          </a:p>
          <a:p>
            <a:pPr lvl="1" eaLnBrk="1" hangingPunct="1">
              <a:defRPr/>
            </a:pPr>
            <a:r>
              <a:rPr lang="en-US" dirty="0"/>
              <a:t>1.  Sleep paralysis at times of transition to or from sleep</a:t>
            </a:r>
          </a:p>
          <a:p>
            <a:pPr lvl="1" eaLnBrk="1" hangingPunct="1">
              <a:defRPr/>
            </a:pPr>
            <a:r>
              <a:rPr lang="en-US" dirty="0"/>
              <a:t>2.  Sleep attacks (10-15 min sleep onset REM)</a:t>
            </a:r>
          </a:p>
          <a:p>
            <a:pPr lvl="1" eaLnBrk="1" hangingPunct="1">
              <a:defRPr/>
            </a:pPr>
            <a:r>
              <a:rPr lang="en-US" dirty="0"/>
              <a:t>3.  Cataplexy </a:t>
            </a:r>
          </a:p>
          <a:p>
            <a:pPr lvl="1" eaLnBrk="1" hangingPunct="1">
              <a:defRPr/>
            </a:pPr>
            <a:r>
              <a:rPr lang="en-US" dirty="0"/>
              <a:t>4.  </a:t>
            </a:r>
            <a:r>
              <a:rPr lang="en-US" dirty="0" err="1"/>
              <a:t>Hypnagogic</a:t>
            </a:r>
            <a:r>
              <a:rPr lang="en-US" dirty="0"/>
              <a:t> hallucinations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AC0EA12-9328-4757-A70C-22DED6B1578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Narcolepsy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80151AA-6FB0-491E-9641-E4E41B9DA4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/>
              <a:t>Sleep is generally refreshing</a:t>
            </a:r>
          </a:p>
          <a:p>
            <a:pPr eaLnBrk="1" hangingPunct="1">
              <a:defRPr/>
            </a:pPr>
            <a:r>
              <a:rPr lang="en-US" dirty="0"/>
              <a:t>However, may also suffer from insomnia</a:t>
            </a:r>
          </a:p>
          <a:p>
            <a:pPr eaLnBrk="1" hangingPunct="1">
              <a:defRPr/>
            </a:pPr>
            <a:r>
              <a:rPr lang="en-US" dirty="0"/>
              <a:t>Occurrence: 1: 3000, under- diagnosed</a:t>
            </a:r>
          </a:p>
          <a:p>
            <a:pPr eaLnBrk="1" hangingPunct="1">
              <a:defRPr/>
            </a:pPr>
            <a:r>
              <a:rPr lang="en-US" dirty="0"/>
              <a:t>Equal in men and women </a:t>
            </a:r>
          </a:p>
          <a:p>
            <a:pPr eaLnBrk="1" hangingPunct="1">
              <a:defRPr/>
            </a:pPr>
            <a:r>
              <a:rPr lang="en-US" dirty="0"/>
              <a:t>Generally begins in late teens or early 20s</a:t>
            </a:r>
          </a:p>
          <a:p>
            <a:pPr>
              <a:defRPr/>
            </a:pPr>
            <a:r>
              <a:rPr lang="en-US" dirty="0"/>
              <a:t>Genetic factors; Monozygotic twins are 25%–32% concordant for narcolepsy. The prevalence of narcolepsy is 1%–2% in first-degree relatives. </a:t>
            </a:r>
          </a:p>
          <a:p>
            <a:pPr>
              <a:defRPr/>
            </a:pPr>
            <a:r>
              <a:rPr lang="en-US" dirty="0"/>
              <a:t>Reduced levels of neurons that produce hypocretin, i.e., affects appetite and sleep patterns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7DC41-008C-4D9B-9D3D-D870B92B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/>
              <a:t>Narcolepsy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A7B61-E4F1-468E-8865-E977CB5C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JM" b="1" dirty="0"/>
              <a:t>Diagnosis</a:t>
            </a:r>
          </a:p>
          <a:p>
            <a:r>
              <a:rPr lang="en-US" dirty="0"/>
              <a:t>Functional imaging suggests impaired hypothalamic responses to humorous stimuli. </a:t>
            </a:r>
          </a:p>
          <a:p>
            <a:r>
              <a:rPr lang="en-US" dirty="0"/>
              <a:t>A sleep-onset REM period during the polysomnography (REM sleep latency less than or equal to 15 minutes) is highly specific.</a:t>
            </a:r>
          </a:p>
          <a:p>
            <a:r>
              <a:rPr lang="en-US" dirty="0"/>
              <a:t> Additional polysomnographic findings often include frequent arousals, decreased sleep efficiency, and increased stage 1 sleep.</a:t>
            </a:r>
          </a:p>
          <a:p>
            <a:r>
              <a:rPr lang="en-US" dirty="0"/>
              <a:t>Hypocretin deficiency is demonstrated by measuring CSF hypocretin-1 immunoreactivity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958066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F4E40F1-9788-4166-ABD7-F7CA9E97ECE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Breathing-Related Sleep Disorder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1491C7A-A2E5-4C8E-839C-C93F1E29D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/>
              </a:rPr>
              <a:t>Sleep disruption, leading to excessive sleepiness or, less commonly, to insomnia, that is judged to be due to abnormalities of ventilation </a:t>
            </a:r>
          </a:p>
          <a:p>
            <a:pPr>
              <a:defRPr/>
            </a:pPr>
            <a:r>
              <a:rPr lang="en-US" dirty="0"/>
              <a:t>Apnea; Evidence by polysomnography of 15 or more obstructive apneas  </a:t>
            </a:r>
          </a:p>
          <a:p>
            <a:pPr>
              <a:defRPr/>
            </a:pPr>
            <a:r>
              <a:rPr lang="en-US" dirty="0">
                <a:effectLst/>
              </a:rPr>
              <a:t>S</a:t>
            </a:r>
            <a:r>
              <a:rPr lang="en-US" u="sng" dirty="0">
                <a:effectLst/>
              </a:rPr>
              <a:t>leep is not refreshing with d</a:t>
            </a:r>
            <a:r>
              <a:rPr lang="en-US" dirty="0"/>
              <a:t>aytime sleepiness, fatigue.</a:t>
            </a:r>
          </a:p>
          <a:p>
            <a:pPr marL="0" indent="0">
              <a:buNone/>
              <a:defRPr/>
            </a:pPr>
            <a:r>
              <a:rPr lang="en-US" dirty="0"/>
              <a:t>Severity:</a:t>
            </a:r>
          </a:p>
          <a:p>
            <a:pPr>
              <a:buNone/>
              <a:defRPr/>
            </a:pPr>
            <a:r>
              <a:rPr lang="en-US" dirty="0"/>
              <a:t>•Mild: Apnea hypopnea index is less than 15.</a:t>
            </a:r>
          </a:p>
          <a:p>
            <a:pPr>
              <a:buNone/>
              <a:defRPr/>
            </a:pPr>
            <a:r>
              <a:rPr lang="en-US" dirty="0"/>
              <a:t>•	Moderate: Apnea hypopnea index is 15–30.</a:t>
            </a:r>
          </a:p>
          <a:p>
            <a:pPr>
              <a:buNone/>
              <a:defRPr/>
            </a:pPr>
            <a:r>
              <a:rPr lang="en-US" dirty="0"/>
              <a:t>•	Severe: Apnea hypopnea index is greater than 30.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3C3EC74-1650-413C-8BE9-D738AF6705C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Obstructive Sleep Apnea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0B0C0FB-1CC8-4816-93B7-4F9B30DE8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/>
              <a:t>Prevalence: Obstructive sleep apnea hypopnea is a very common disorder, affecting at least 1%–2% of children, 2%–15% of middle-age adults, and more than 20% of older</a:t>
            </a:r>
          </a:p>
          <a:p>
            <a:pPr eaLnBrk="1" hangingPunct="1">
              <a:defRPr/>
            </a:pPr>
            <a:r>
              <a:rPr lang="en-US" sz="3600" dirty="0"/>
              <a:t>Presentation: Snoring/choking/enuresis/reflux/cardiac dysrhythmias</a:t>
            </a:r>
          </a:p>
          <a:p>
            <a:pPr eaLnBrk="1" hangingPunct="1">
              <a:defRPr/>
            </a:pPr>
            <a:r>
              <a:rPr lang="en-US" sz="3600" dirty="0"/>
              <a:t>Occlusion of the upper airway (pharynx)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54DC9FB-A735-4543-9AF0-D5CE15B2CBF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Circadian Rhythm Sleep-Wake Disorders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612D6B1-194F-4BCF-B02C-4FD57E45C8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Conflict in circadian rhythm</a:t>
            </a:r>
          </a:p>
          <a:p>
            <a:pPr eaLnBrk="1" hangingPunct="1">
              <a:defRPr/>
            </a:pPr>
            <a:r>
              <a:rPr lang="en-US" dirty="0"/>
              <a:t>Timing of sleep is affected</a:t>
            </a:r>
          </a:p>
          <a:p>
            <a:pPr eaLnBrk="1" hangingPunct="1">
              <a:defRPr/>
            </a:pPr>
            <a:r>
              <a:rPr lang="en-US" dirty="0"/>
              <a:t>Shift-work sleep type, delayed sleep phase type (night owls), advanced sleep phase type (morning larks), irregular sleep-wake type (insomnia/napping), Non 24 </a:t>
            </a:r>
            <a:r>
              <a:rPr lang="en-US" dirty="0" err="1"/>
              <a:t>hr</a:t>
            </a:r>
            <a:r>
              <a:rPr lang="en-US" dirty="0"/>
              <a:t> type</a:t>
            </a:r>
          </a:p>
          <a:p>
            <a:pPr eaLnBrk="1" hangingPunct="1">
              <a:defRPr/>
            </a:pPr>
            <a:r>
              <a:rPr lang="en-US" dirty="0"/>
              <a:t>Sleep phase adjustment / light therapy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9E9EA-6CCB-4B4E-9CB5-0D8576FF4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sleep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BB2B6-2210-4A1D-9FF9-33C07023C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Sleep is made up of two physiological states: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Non-rapid eye movement (NREM) sleep; Composed of stages 1 through 4. </a:t>
            </a:r>
          </a:p>
          <a:p>
            <a:pPr marL="0" indent="0">
              <a:buNone/>
            </a:pPr>
            <a:r>
              <a:rPr lang="en-US" dirty="0"/>
              <a:t>       Most physiological functions are lower than in wakefulness.</a:t>
            </a:r>
          </a:p>
          <a:p>
            <a:pPr marL="514350" indent="-514350">
              <a:buAutoNum type="arabicPeriod" startAt="2"/>
            </a:pPr>
            <a:r>
              <a:rPr lang="en-US" dirty="0"/>
              <a:t>Rapid eye movement (REM) sleep; Characterized by high levels of brain activity and physiological activity levels similar to wakefulness. Therefore also referred to as paradoxical sleep.</a:t>
            </a:r>
          </a:p>
          <a:p>
            <a:pPr marL="0" indent="0">
              <a:buNone/>
            </a:pPr>
            <a:r>
              <a:rPr lang="en-US" dirty="0"/>
              <a:t>      Occurs approx. 90 minutes after sleep onset in adults. </a:t>
            </a:r>
          </a:p>
          <a:p>
            <a:pPr marL="0" indent="0">
              <a:buNone/>
            </a:pPr>
            <a:r>
              <a:rPr lang="en-US" dirty="0"/>
              <a:t>       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6436800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BE82B70-D041-47F4-86C0-8E60DD2172B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Other sleep d/o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D42B7BD-BA35-482D-9F2B-58FA8CE7CE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Restless Leg Syndrome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Deep sensation of creeping or aching inside the legs when lying or sitting producing urge to move them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Associated w/ renal failure/diabetes/iron def anemia/ peripheral nerve injury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Affects sleep initiation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SSRI make it worse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/>
              <a:t>Tx</a:t>
            </a:r>
            <a:r>
              <a:rPr lang="en-US" dirty="0"/>
              <a:t>:  L-dopa, </a:t>
            </a:r>
            <a:r>
              <a:rPr lang="en-US" dirty="0" err="1"/>
              <a:t>ropinirole</a:t>
            </a:r>
            <a:r>
              <a:rPr lang="en-US" dirty="0"/>
              <a:t>, </a:t>
            </a:r>
            <a:r>
              <a:rPr lang="en-US" dirty="0" err="1"/>
              <a:t>pramipexole</a:t>
            </a:r>
            <a:r>
              <a:rPr lang="en-US" dirty="0"/>
              <a:t>, clonazepam, </a:t>
            </a:r>
            <a:r>
              <a:rPr lang="en-US" dirty="0" err="1"/>
              <a:t>ramelteon</a:t>
            </a:r>
            <a:r>
              <a:rPr lang="en-US" dirty="0"/>
              <a:t>, </a:t>
            </a:r>
            <a:r>
              <a:rPr lang="en-US" dirty="0" err="1"/>
              <a:t>zolpidem</a:t>
            </a:r>
            <a:r>
              <a:rPr lang="en-US" dirty="0"/>
              <a:t>, </a:t>
            </a:r>
            <a:r>
              <a:rPr lang="en-US" dirty="0" err="1"/>
              <a:t>eszopiclone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A5D58BB-1971-4033-9C98-94F3CA6A766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Parasomnias</a:t>
            </a:r>
            <a:r>
              <a:rPr lang="en-US" dirty="0"/>
              <a:t>: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7096032-5A1E-43DB-89AA-340A1FC63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Undesired activity/behavior during sleep</a:t>
            </a:r>
          </a:p>
          <a:p>
            <a:pPr eaLnBrk="1" hangingPunct="1">
              <a:defRPr/>
            </a:pPr>
            <a:r>
              <a:rPr lang="en-US" dirty="0"/>
              <a:t>Children more often than adults</a:t>
            </a:r>
          </a:p>
          <a:p>
            <a:pPr eaLnBrk="1" hangingPunct="1">
              <a:defRPr/>
            </a:pPr>
            <a:r>
              <a:rPr lang="en-US" dirty="0"/>
              <a:t>Specific sleep stages and during transitions from one stage to the next</a:t>
            </a:r>
          </a:p>
          <a:p>
            <a:pPr eaLnBrk="1" hangingPunct="1">
              <a:defRPr/>
            </a:pPr>
            <a:r>
              <a:rPr lang="en-US" dirty="0"/>
              <a:t>Recall of episode is poor and awakening the individual is difficult</a:t>
            </a:r>
          </a:p>
          <a:p>
            <a:pPr eaLnBrk="1" hangingPunct="1">
              <a:defRPr/>
            </a:pPr>
            <a:r>
              <a:rPr lang="en-US" dirty="0"/>
              <a:t>Examples: Sleepwalking, night terrors, enuresis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C287B4B-347A-45BC-863D-0F9C4C3C869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Light Sleep Stage Disorders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27FFB37-03B9-4CFB-9797-33B68434C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During stages 1 &amp; 2</a:t>
            </a:r>
          </a:p>
          <a:p>
            <a:pPr eaLnBrk="1" hangingPunct="1">
              <a:defRPr/>
            </a:pPr>
            <a:r>
              <a:rPr lang="en-US" b="1" dirty="0" err="1"/>
              <a:t>Bruxism</a:t>
            </a:r>
            <a:endParaRPr lang="en-US" b="1" dirty="0"/>
          </a:p>
          <a:p>
            <a:pPr lvl="1" eaLnBrk="1" hangingPunct="1">
              <a:defRPr/>
            </a:pPr>
            <a:r>
              <a:rPr lang="en-US" dirty="0"/>
              <a:t>Tooth grinding </a:t>
            </a:r>
          </a:p>
          <a:p>
            <a:pPr lvl="1" eaLnBrk="1" hangingPunct="1">
              <a:defRPr/>
            </a:pPr>
            <a:r>
              <a:rPr lang="en-US" dirty="0"/>
              <a:t>Underlying stress or dental condition</a:t>
            </a:r>
          </a:p>
          <a:p>
            <a:pPr lvl="1" eaLnBrk="1" hangingPunct="1">
              <a:defRPr/>
            </a:pPr>
            <a:r>
              <a:rPr lang="en-US" dirty="0"/>
              <a:t>Side effect of SSRI</a:t>
            </a:r>
          </a:p>
          <a:p>
            <a:pPr lvl="1" eaLnBrk="1" hangingPunct="1">
              <a:defRPr/>
            </a:pPr>
            <a:r>
              <a:rPr lang="en-US" dirty="0"/>
              <a:t>Mouth guard</a:t>
            </a:r>
          </a:p>
          <a:p>
            <a:pPr eaLnBrk="1" hangingPunct="1">
              <a:defRPr/>
            </a:pPr>
            <a:r>
              <a:rPr lang="en-US" b="1" dirty="0"/>
              <a:t>Sleep talking (</a:t>
            </a:r>
            <a:r>
              <a:rPr lang="en-US" b="1" dirty="0" err="1"/>
              <a:t>somniloquism</a:t>
            </a:r>
            <a:r>
              <a:rPr lang="en-US" b="1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No </a:t>
            </a:r>
            <a:r>
              <a:rPr lang="en-US" dirty="0" err="1"/>
              <a:t>tx</a:t>
            </a:r>
            <a:r>
              <a:rPr lang="en-US" dirty="0"/>
              <a:t> warranted unless related to other psych d/o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D19B21D-00C9-4EA7-A461-F696F3CCA88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NREM Sleep Disorders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6706E9D-120C-4AB5-9DC8-195502794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Stages 3 &amp; 4</a:t>
            </a:r>
          </a:p>
          <a:p>
            <a:pPr eaLnBrk="1" hangingPunct="1">
              <a:defRPr/>
            </a:pPr>
            <a:r>
              <a:rPr lang="en-US" b="1" dirty="0"/>
              <a:t>Sleepwalking (somnambulism)</a:t>
            </a:r>
          </a:p>
          <a:p>
            <a:pPr lvl="1" eaLnBrk="1" hangingPunct="1">
              <a:defRPr/>
            </a:pPr>
            <a:r>
              <a:rPr lang="en-US" dirty="0"/>
              <a:t>During first 3</a:t>
            </a:r>
            <a:r>
              <a:rPr lang="en-US" baseline="30000" dirty="0"/>
              <a:t>rd</a:t>
            </a:r>
            <a:r>
              <a:rPr lang="en-US" dirty="0"/>
              <a:t> of the night and partial emergence from delta sleep</a:t>
            </a:r>
          </a:p>
          <a:p>
            <a:pPr lvl="1" eaLnBrk="1" hangingPunct="1">
              <a:defRPr/>
            </a:pPr>
            <a:r>
              <a:rPr lang="en-US" dirty="0"/>
              <a:t>Accidents can occur</a:t>
            </a:r>
          </a:p>
          <a:p>
            <a:pPr lvl="1" eaLnBrk="1" hangingPunct="1">
              <a:defRPr/>
            </a:pPr>
            <a:r>
              <a:rPr lang="en-US" dirty="0"/>
              <a:t>Hard to arouse and </a:t>
            </a:r>
            <a:r>
              <a:rPr lang="en-US" dirty="0" err="1"/>
              <a:t>amnestic</a:t>
            </a:r>
            <a:r>
              <a:rPr lang="en-US" dirty="0"/>
              <a:t> to event</a:t>
            </a:r>
          </a:p>
          <a:p>
            <a:pPr lvl="1" eaLnBrk="1" hangingPunct="1">
              <a:defRPr/>
            </a:pPr>
            <a:r>
              <a:rPr lang="en-US" dirty="0"/>
              <a:t>Starts in childhood and often resolves by adolescence</a:t>
            </a:r>
          </a:p>
          <a:p>
            <a:pPr lvl="1" eaLnBrk="1" hangingPunct="1">
              <a:defRPr/>
            </a:pPr>
            <a:r>
              <a:rPr lang="en-US" dirty="0"/>
              <a:t>Prevalence 1-5%, although 10-30% of children will have at least one episode</a:t>
            </a:r>
          </a:p>
          <a:p>
            <a:pPr lvl="1" eaLnBrk="1" hangingPunct="1">
              <a:defRPr/>
            </a:pPr>
            <a:r>
              <a:rPr lang="en-US" dirty="0" err="1"/>
              <a:t>Tx</a:t>
            </a:r>
            <a:r>
              <a:rPr lang="en-US" dirty="0"/>
              <a:t>: Safety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04EBF3E1-93BA-4367-8C33-67CC578012E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/>
              <a:t>NREM Sleep Disorders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5A6F3063-9466-41DF-8BFF-6B11B5C897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371600"/>
            <a:ext cx="86106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Night Terrors</a:t>
            </a:r>
          </a:p>
          <a:p>
            <a:pPr lvl="1" eaLnBrk="1" hangingPunct="1">
              <a:defRPr/>
            </a:pPr>
            <a:r>
              <a:rPr lang="en-US" dirty="0"/>
              <a:t>Occurs during partial arousal from delta sleep early in the night</a:t>
            </a:r>
          </a:p>
          <a:p>
            <a:pPr lvl="1" eaLnBrk="1" hangingPunct="1">
              <a:defRPr/>
            </a:pPr>
            <a:r>
              <a:rPr lang="en-US" dirty="0"/>
              <a:t>Patients wake abruptly from sleep screaming with tachypnea, tachycardia and sit up in bed.</a:t>
            </a:r>
          </a:p>
          <a:p>
            <a:pPr lvl="1" eaLnBrk="1" hangingPunct="1">
              <a:defRPr/>
            </a:pPr>
            <a:r>
              <a:rPr lang="en-US" dirty="0"/>
              <a:t>Last 1-10 min</a:t>
            </a:r>
          </a:p>
          <a:p>
            <a:pPr lvl="1" eaLnBrk="1" hangingPunct="1">
              <a:defRPr/>
            </a:pPr>
            <a:r>
              <a:rPr lang="en-US" dirty="0"/>
              <a:t>Patients are not alert and are often very difficult to console as well as </a:t>
            </a:r>
            <a:r>
              <a:rPr lang="en-US" u="sng" dirty="0" err="1"/>
              <a:t>amnestic</a:t>
            </a:r>
            <a:r>
              <a:rPr lang="en-US" u="sng" dirty="0"/>
              <a:t> to the event</a:t>
            </a:r>
          </a:p>
          <a:p>
            <a:pPr lvl="1" eaLnBrk="1" hangingPunct="1">
              <a:defRPr/>
            </a:pPr>
            <a:r>
              <a:rPr lang="en-US" dirty="0"/>
              <a:t>In children not usually associated with other psychiatric disorders, but in adult can be PTSD</a:t>
            </a:r>
          </a:p>
          <a:p>
            <a:pPr lvl="1">
              <a:defRPr/>
            </a:pPr>
            <a:r>
              <a:rPr lang="en-US" dirty="0"/>
              <a:t>Prevalence 1-6% children ages 4-12</a:t>
            </a:r>
          </a:p>
          <a:p>
            <a:pPr lvl="1" eaLnBrk="1" hangingPunct="1">
              <a:defRPr/>
            </a:pPr>
            <a:r>
              <a:rPr lang="en-US" dirty="0" err="1"/>
              <a:t>Tx</a:t>
            </a:r>
            <a:r>
              <a:rPr lang="en-US" dirty="0"/>
              <a:t>: reassurance, stress reduction, hypnotics/sedatives, </a:t>
            </a:r>
            <a:r>
              <a:rPr lang="en-US" dirty="0" err="1"/>
              <a:t>benzos</a:t>
            </a:r>
            <a:r>
              <a:rPr lang="en-US" dirty="0"/>
              <a:t>, SSRIs, TCAs.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3C800B70-4F97-470B-A152-AB37ADA846D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REM Sleep Disorders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59080C1-28C9-4987-BBE1-41515974B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Nightmare disorder</a:t>
            </a:r>
          </a:p>
          <a:p>
            <a:pPr lvl="1" eaLnBrk="1" hangingPunct="1">
              <a:defRPr/>
            </a:pPr>
            <a:r>
              <a:rPr lang="en-US" dirty="0"/>
              <a:t>Terrifying dreams that are remembered</a:t>
            </a:r>
          </a:p>
          <a:p>
            <a:pPr lvl="1" eaLnBrk="1" hangingPunct="1">
              <a:defRPr/>
            </a:pPr>
            <a:r>
              <a:rPr lang="en-US" dirty="0"/>
              <a:t>No autonomic arousal</a:t>
            </a:r>
          </a:p>
          <a:p>
            <a:pPr lvl="1" eaLnBrk="1" hangingPunct="1">
              <a:defRPr/>
            </a:pPr>
            <a:r>
              <a:rPr lang="en-US" dirty="0"/>
              <a:t>Muscle </a:t>
            </a:r>
            <a:r>
              <a:rPr lang="en-US" dirty="0" err="1"/>
              <a:t>atonia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Late in the night</a:t>
            </a:r>
          </a:p>
          <a:p>
            <a:pPr lvl="1">
              <a:defRPr/>
            </a:pPr>
            <a:r>
              <a:rPr lang="en-US" dirty="0">
                <a:effectLst/>
              </a:rPr>
              <a:t>The individual becomes fully alert on awakening.</a:t>
            </a:r>
            <a:endParaRPr lang="en-US" dirty="0"/>
          </a:p>
          <a:p>
            <a:pPr lvl="1" eaLnBrk="1" hangingPunct="1">
              <a:defRPr/>
            </a:pPr>
            <a:r>
              <a:rPr lang="en-US" dirty="0" err="1"/>
              <a:t>Tx</a:t>
            </a:r>
            <a:r>
              <a:rPr lang="en-US" dirty="0"/>
              <a:t>: reduce stress, therapy for anxiety, trauma </a:t>
            </a:r>
            <a:r>
              <a:rPr lang="en-US" dirty="0" err="1"/>
              <a:t>hx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Rx: </a:t>
            </a:r>
            <a:r>
              <a:rPr lang="en-US" dirty="0" err="1"/>
              <a:t>Prazosin</a:t>
            </a:r>
            <a:r>
              <a:rPr lang="en-US" dirty="0"/>
              <a:t>, Propranolol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95A72667-BF71-4983-AC9F-68FA80F2469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Other Sleep Disorders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0932390E-CC33-4664-9749-BF287F420F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Sleep problems related to:</a:t>
            </a:r>
          </a:p>
          <a:p>
            <a:pPr lvl="1" eaLnBrk="1" hangingPunct="1">
              <a:defRPr/>
            </a:pPr>
            <a:r>
              <a:rPr lang="en-US" sz="3600" dirty="0"/>
              <a:t>Psychiatric disorders</a:t>
            </a:r>
          </a:p>
          <a:p>
            <a:pPr lvl="1" eaLnBrk="1" hangingPunct="1">
              <a:defRPr/>
            </a:pPr>
            <a:r>
              <a:rPr lang="en-US" sz="3600" dirty="0"/>
              <a:t>Medical disorders</a:t>
            </a:r>
          </a:p>
          <a:p>
            <a:pPr lvl="1" eaLnBrk="1" hangingPunct="1">
              <a:defRPr/>
            </a:pPr>
            <a:r>
              <a:rPr lang="en-US" sz="3600" dirty="0"/>
              <a:t>Substance use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54D8B4AE-690D-4FEF-8CB9-8D7328FB963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Psychiatric Disorders and Sleep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0A4EE9D4-B5CE-446D-B7C4-A61C0CDE17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Psychotic disorders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Associated problems w/sleep initiation/maintenance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Mood disorders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Early morning awakening, decreased delta sleep, decreased REM latency, longer total REM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dirty="0"/>
              <a:t>Atypical depression: </a:t>
            </a:r>
            <a:r>
              <a:rPr lang="en-US" dirty="0" err="1"/>
              <a:t>hypersomnia</a:t>
            </a:r>
            <a:r>
              <a:rPr lang="en-US" dirty="0"/>
              <a:t> and </a:t>
            </a:r>
            <a:r>
              <a:rPr lang="en-US" dirty="0" err="1"/>
              <a:t>hyperphagia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dirty="0"/>
              <a:t>Bipolar: </a:t>
            </a:r>
            <a:r>
              <a:rPr lang="en-US" dirty="0"/>
              <a:t>longer total REM during depressed phase and shorter during manic phase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Anxiety disorders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Disorder most commonly related to insomnia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47200483-BAC2-4655-9EFA-607D7320C18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Medical Conditions and Insomnia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FFF2D8E6-C141-4DED-856D-28A1EA0980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err="1"/>
              <a:t>Tx</a:t>
            </a:r>
            <a:r>
              <a:rPr lang="en-US" dirty="0"/>
              <a:t> the underlying medical condition: </a:t>
            </a:r>
          </a:p>
          <a:p>
            <a:pPr marL="0" indent="0">
              <a:buNone/>
              <a:defRPr/>
            </a:pPr>
            <a:r>
              <a:rPr lang="en-US" dirty="0"/>
              <a:t>Pain</a:t>
            </a:r>
          </a:p>
          <a:p>
            <a:pPr marL="0" indent="0">
              <a:buNone/>
              <a:defRPr/>
            </a:pPr>
            <a:r>
              <a:rPr lang="en-US" dirty="0"/>
              <a:t>Cluster HA</a:t>
            </a:r>
          </a:p>
          <a:p>
            <a:pPr marL="0" indent="0">
              <a:buNone/>
              <a:defRPr/>
            </a:pPr>
            <a:r>
              <a:rPr lang="en-US" dirty="0"/>
              <a:t>Metabolic disorders</a:t>
            </a:r>
          </a:p>
          <a:p>
            <a:pPr marL="0" indent="0">
              <a:buNone/>
              <a:defRPr/>
            </a:pPr>
            <a:r>
              <a:rPr lang="en-US" dirty="0"/>
              <a:t>Asthma</a:t>
            </a:r>
          </a:p>
          <a:p>
            <a:pPr marL="0" indent="0">
              <a:buNone/>
              <a:defRPr/>
            </a:pPr>
            <a:r>
              <a:rPr lang="en-US" dirty="0"/>
              <a:t>GERD</a:t>
            </a:r>
          </a:p>
          <a:p>
            <a:pPr marL="0" indent="0">
              <a:buNone/>
              <a:defRPr/>
            </a:pPr>
            <a:r>
              <a:rPr lang="en-US" dirty="0"/>
              <a:t>Infections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89A1E33D-1030-48B0-8130-8A8288F19E3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Substance/Medication Induced Sleep Disorder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DCEDD69D-F902-4201-8AF3-C8B6B89A6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Generally if the substance is a CNS depressant, withdrawal = insomnia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If stimulant withdrawal = hypersomnia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Alcohol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Acute intoxication: drowsiness, reduced REM w/ increased stage 3 &amp; 4, fragmentation of the sleep cycle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Acute withdrawal: opposite of acute intoxication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Chronic use: insomnia.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Caution with treatment due to relapse potential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9C78C9D-EF5A-4D32-AE88-D3E67E69051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Normal Sleep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9EA3993-E071-4DE7-A760-F6E37EE4D9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Stage 1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b="1" dirty="0"/>
          </a:p>
          <a:p>
            <a:pPr lvl="1" eaLnBrk="1" hangingPunct="1">
              <a:defRPr/>
            </a:pPr>
            <a:r>
              <a:rPr lang="en-US" sz="3200" dirty="0"/>
              <a:t>Transition to sleep/slow eye movements</a:t>
            </a:r>
          </a:p>
          <a:p>
            <a:pPr lvl="1" eaLnBrk="1" hangingPunct="1">
              <a:defRPr/>
            </a:pPr>
            <a:r>
              <a:rPr lang="en-US" sz="3200" dirty="0"/>
              <a:t>Alpha </a:t>
            </a:r>
            <a:r>
              <a:rPr lang="en-US" sz="3200" dirty="0">
                <a:sym typeface="Wingdings" pitchFamily="2" charset="2"/>
              </a:rPr>
              <a:t> Theta on EEG</a:t>
            </a:r>
          </a:p>
          <a:p>
            <a:pPr lvl="1" eaLnBrk="1" hangingPunct="1">
              <a:defRPr/>
            </a:pPr>
            <a:r>
              <a:rPr lang="en-US" sz="3200" dirty="0">
                <a:sym typeface="Wingdings" pitchFamily="2" charset="2"/>
              </a:rPr>
              <a:t>Dreaminess, beginning to fall asleep</a:t>
            </a:r>
          </a:p>
          <a:p>
            <a:pPr lvl="1" eaLnBrk="1" hangingPunct="1">
              <a:defRPr/>
            </a:pPr>
            <a:r>
              <a:rPr lang="en-US" sz="3200" dirty="0">
                <a:sym typeface="Wingdings" pitchFamily="2" charset="2"/>
              </a:rPr>
              <a:t>Hypnogogic hallucinations</a:t>
            </a:r>
          </a:p>
          <a:p>
            <a:pPr lvl="1" eaLnBrk="1" hangingPunct="1">
              <a:defRPr/>
            </a:pPr>
            <a:r>
              <a:rPr lang="en-US" sz="3200" dirty="0">
                <a:sym typeface="Wingdings" pitchFamily="2" charset="2"/>
              </a:rPr>
              <a:t>Approx. 7 minutes to fall asleep, lasts 5-10 mins</a:t>
            </a:r>
          </a:p>
          <a:p>
            <a:pPr lvl="1" eaLnBrk="1" hangingPunct="1">
              <a:defRPr/>
            </a:pPr>
            <a:r>
              <a:rPr lang="en-US" sz="3200" dirty="0"/>
              <a:t>About 5% of our time asleep</a:t>
            </a:r>
          </a:p>
        </p:txBody>
      </p:sp>
    </p:spTree>
    <p:extLst>
      <p:ext uri="{BB962C8B-B14F-4D97-AF65-F5344CB8AC3E}">
        <p14:creationId xmlns:p14="http://schemas.microsoft.com/office/powerpoint/2010/main" val="32395154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4E6954C5-3BF9-4769-B8C7-39A03E1A1C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Treatments for Insomnia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BDD72AD7-9B05-4004-B3BA-7C639AF2C15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Cognitive Behavioral Therapy (CBT) for Insomnia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EAE44520-9C13-43D5-BD98-DB1A79841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</a:t>
            </a:r>
            <a:r>
              <a:rPr lang="en-US" dirty="0">
                <a:effectLst/>
              </a:rPr>
              <a:t>leep hygiene education </a:t>
            </a:r>
          </a:p>
          <a:p>
            <a:pPr eaLnBrk="1" hangingPunct="1">
              <a:defRPr/>
            </a:pPr>
            <a:r>
              <a:rPr lang="en-US" dirty="0"/>
              <a:t>S</a:t>
            </a:r>
            <a:r>
              <a:rPr lang="en-US" dirty="0">
                <a:effectLst/>
              </a:rPr>
              <a:t>timulus control </a:t>
            </a:r>
          </a:p>
          <a:p>
            <a:pPr eaLnBrk="1" hangingPunct="1">
              <a:defRPr/>
            </a:pPr>
            <a:r>
              <a:rPr lang="en-US" dirty="0"/>
              <a:t>S</a:t>
            </a:r>
            <a:r>
              <a:rPr lang="en-US" dirty="0">
                <a:effectLst/>
              </a:rPr>
              <a:t>leep restriction therapy</a:t>
            </a:r>
          </a:p>
          <a:p>
            <a:pPr eaLnBrk="1" hangingPunct="1">
              <a:defRPr/>
            </a:pPr>
            <a:r>
              <a:rPr lang="en-US" dirty="0"/>
              <a:t>A</a:t>
            </a:r>
            <a:r>
              <a:rPr lang="en-US" dirty="0">
                <a:effectLst/>
              </a:rPr>
              <a:t>ddresses dysfunctional beliefs and assumptions about sleep and insomnia.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A3DB150C-5B25-4992-9BB1-EE5F5B468D7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Sleep Hygiene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7AA1FFE2-A013-4F0D-94FD-AC746CFB0D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 Attempt to maintain regularity in the sleep–wake cycle timing.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 Exercise regularly, but not within a few hours of bedtime.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 Develop a relaxing evening routine.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 Reserve the bedroom and bed for </a:t>
            </a:r>
            <a:r>
              <a:rPr lang="en-US" sz="2400" b="1" dirty="0"/>
              <a:t>sleep</a:t>
            </a:r>
            <a:r>
              <a:rPr lang="en-US" sz="2400" dirty="0"/>
              <a:t> and </a:t>
            </a:r>
            <a:r>
              <a:rPr lang="en-US" sz="2400" b="1" dirty="0"/>
              <a:t>sex</a:t>
            </a:r>
            <a:r>
              <a:rPr lang="en-US" sz="2400" dirty="0"/>
              <a:t>ual activities.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 Avoid caffeine after lunchtime.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 Avoid alcohol, especially within a few hours of bedtime.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 Avoid late heavy meals but consider a small bedtime snack.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 Avoid bedroom temperature extremes.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 Avoid disruptive noises.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 Avoid excessive wakeful time in bed.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F88047A5-9159-45E4-B1B5-15FD90BE1CC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Medications used to aid sleep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1E7B62B1-83A8-40AD-BF23-833218B5CE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/>
              <a:t>Benzodiazepines</a:t>
            </a:r>
          </a:p>
          <a:p>
            <a:pPr eaLnBrk="1" hangingPunct="1">
              <a:defRPr/>
            </a:pPr>
            <a:r>
              <a:rPr lang="en-US"/>
              <a:t>Benzodiazepine analogs (Non benzodiazepine GABA A receptor agonists)</a:t>
            </a:r>
          </a:p>
          <a:p>
            <a:pPr eaLnBrk="1" hangingPunct="1">
              <a:defRPr/>
            </a:pPr>
            <a:r>
              <a:rPr lang="en-US"/>
              <a:t>Antihistamines</a:t>
            </a:r>
          </a:p>
          <a:p>
            <a:pPr eaLnBrk="1" hangingPunct="1">
              <a:defRPr/>
            </a:pPr>
            <a:r>
              <a:rPr lang="en-US"/>
              <a:t>Antidepressants</a:t>
            </a:r>
          </a:p>
          <a:p>
            <a:pPr eaLnBrk="1" hangingPunct="1">
              <a:defRPr/>
            </a:pPr>
            <a:r>
              <a:rPr lang="en-US"/>
              <a:t>Herbals</a:t>
            </a:r>
          </a:p>
          <a:p>
            <a:pPr eaLnBrk="1" hangingPunct="1">
              <a:defRPr/>
            </a:pPr>
            <a:r>
              <a:rPr lang="en-US"/>
              <a:t>Antipsychotics</a:t>
            </a:r>
          </a:p>
          <a:p>
            <a:pPr eaLnBrk="1" hangingPunct="1">
              <a:defRPr/>
            </a:pPr>
            <a:r>
              <a:rPr lang="en-US"/>
              <a:t>Mood stabilizers</a:t>
            </a:r>
          </a:p>
          <a:p>
            <a:pPr eaLnBrk="1" hangingPunct="1">
              <a:defRPr/>
            </a:pPr>
            <a:r>
              <a:rPr lang="en-US"/>
              <a:t>Blood pressure medications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330D232-654D-4BF8-B9CC-87253B812888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0"/>
          <a:ext cx="9144000" cy="701596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3369">
                <a:tc>
                  <a:txBody>
                    <a:bodyPr/>
                    <a:lstStyle/>
                    <a:p>
                      <a:r>
                        <a:rPr lang="en-US" sz="800" dirty="0"/>
                        <a:t>Class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Agent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Dose (mg)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Half life (h)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Receptor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Year approved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Side effects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Comments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369">
                <a:tc gridSpan="8">
                  <a:txBody>
                    <a:bodyPr/>
                    <a:lstStyle/>
                    <a:p>
                      <a:r>
                        <a:rPr lang="en-US" sz="800"/>
                        <a:t>Benzodiazepine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369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Flurazepam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15–30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50–100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GABA-BZD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1970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800"/>
                        <a:t>Dizziness, drowsiness, ataxia, amnesia, falls, gastrointestinal upset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800"/>
                        <a:t>FDA approved for insomnia; abuse potential; rebound insomnia; tolerance and dependence; hangover effect; increased fall risk; cytochrome P450 metabolism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369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Estazolam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0.5–2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10–24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GABA-BZD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1980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369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Temazepam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7.5–30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8–25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GABA-BZD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1981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369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Triazolam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0.125–0.25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1.5–5.5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GABA-BZD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1982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6161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Quazepam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7.5–15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39–73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GABA-BZD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1985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369">
                <a:tc gridSpan="8">
                  <a:txBody>
                    <a:bodyPr/>
                    <a:lstStyle/>
                    <a:p>
                      <a:r>
                        <a:rPr lang="en-US" sz="800"/>
                        <a:t>Sedative-Hypnotics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1215">
                <a:tc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Zolpidem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5–20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2.5–2.8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GABA-A: alpha-1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1993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Dizziness, drowsiness, amnesia, headache, gastrointestinal upset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For sleep-onset insomnia; risk of dependence &amp; rebound; abuse potential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224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Zaleplon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5–10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1.0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GABA-A: omega 1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1997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Headache, dizziness, myalgia, amnesia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For sleep-onset insomnia; no tolerance or hangover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82614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err="1"/>
                        <a:t>Eszopiclone</a:t>
                      </a:r>
                      <a:endParaRPr lang="en-US" sz="800" dirty="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1–3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5–7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GABA-A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2004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Dry mouth, unpleasant taste, dizziness, amnesia, gastrointestinal upset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Studied in elderly; favorable side-effect profile;</a:t>
                      </a:r>
                      <a:br>
                        <a:rPr lang="en-US" sz="800"/>
                      </a:br>
                      <a:r>
                        <a:rPr lang="en-US" sz="800"/>
                        <a:t>FDA approved for long-term use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224">
                <a:tc>
                  <a:txBody>
                    <a:bodyPr/>
                    <a:lstStyle/>
                    <a:p>
                      <a:r>
                        <a:rPr lang="en-US" sz="800"/>
                        <a:t>Melatonin receptor agonist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Ramelteon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8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1.5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MT1, MT2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2005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Fatigue, dizziness, headache, nausea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Studied in elderly; favorable side-effect profile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369">
                <a:tc gridSpan="8">
                  <a:txBody>
                    <a:bodyPr/>
                    <a:lstStyle/>
                    <a:p>
                      <a:r>
                        <a:rPr lang="en-US" sz="800"/>
                        <a:t>Antidepressants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1215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Trazodone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50–150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Early: 3–6 Late: 5–9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Possible: 5-HT2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1981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Antidepressant, dry mouth, dizziness, headache, nervousness, orthostasis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Not FDA approved for insomnia; primary use: depression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369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Amitriptyline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10–100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12–24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5-HT2 noradrenaline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1961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800"/>
                        <a:t>Dry mouth, dizziness, QTc prolongation, constipation, orthostasis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800"/>
                        <a:t>Not FDA approved for insomnia; narrow therapeutic window; anticholinergic side-effects; cardiotoxic; overdose potential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9235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Doxepin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75–150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Early: 17 Late: 52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800"/>
                        <a:t>Postsynaptic: H1, H2, Alpha-1, 5-HT2, muscarinic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1969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69632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Trimipramine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25–100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11–23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800" dirty="0"/>
                        <a:t>Postsynaptic: H1, H2, Alpha-1, 5-HT2, muscarinic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1982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369">
                <a:tc gridSpan="8">
                  <a:txBody>
                    <a:bodyPr/>
                    <a:lstStyle/>
                    <a:p>
                      <a:r>
                        <a:rPr lang="en-US" sz="800" dirty="0" err="1"/>
                        <a:t>Nonpresecription</a:t>
                      </a:r>
                      <a:endParaRPr lang="en-US" sz="800" dirty="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547803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Diphenhydramine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25–50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2–9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Antihistamine: H-1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1946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Drowsiness, dry mouth, dizziness, constipation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Not FDA approved for insomnia; anticholinergic side-effects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12992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Melatonin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1–3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1–2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Melatonin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Headache, irritability, dizziness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No quality controls; not FDA-regulated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12992">
                <a:tc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Valerian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400–900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1–2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Possible: GABA-A, adenosine, 5HT-5a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Headache, restlessness, gastrointestinal upset</a:t>
                      </a:r>
                      <a:br>
                        <a:rPr lang="en-US" sz="800"/>
                      </a:br>
                      <a:endParaRPr lang="en-US" sz="800"/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No quality controls; not FDA-regulated</a:t>
                      </a:r>
                    </a:p>
                  </a:txBody>
                  <a:tcPr marL="7741" marR="7741" marT="3870" marB="387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3B5E9-7D17-4673-977B-3B216288E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Normal Sleep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C6A5B-8B24-4CF3-92F4-2B572A25C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Stage 2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b="1" dirty="0"/>
          </a:p>
          <a:p>
            <a:pPr lvl="1" eaLnBrk="1" hangingPunct="1">
              <a:defRPr/>
            </a:pPr>
            <a:r>
              <a:rPr lang="en-US" sz="3200" dirty="0"/>
              <a:t>Unconscious, but awakened easily </a:t>
            </a:r>
          </a:p>
          <a:p>
            <a:pPr lvl="1" eaLnBrk="1" hangingPunct="1">
              <a:defRPr/>
            </a:pPr>
            <a:r>
              <a:rPr lang="en-US" sz="3200" dirty="0"/>
              <a:t>Heart rate and temp begin to drop</a:t>
            </a:r>
          </a:p>
          <a:p>
            <a:pPr lvl="1" eaLnBrk="1" hangingPunct="1">
              <a:defRPr/>
            </a:pPr>
            <a:r>
              <a:rPr lang="en-US" sz="3200" dirty="0"/>
              <a:t>No eye movements</a:t>
            </a:r>
          </a:p>
          <a:p>
            <a:pPr lvl="1" eaLnBrk="1" hangingPunct="1">
              <a:defRPr/>
            </a:pPr>
            <a:r>
              <a:rPr lang="en-US" sz="3200" dirty="0"/>
              <a:t>Theta Waves on EEG</a:t>
            </a:r>
          </a:p>
          <a:p>
            <a:pPr lvl="1" eaLnBrk="1" hangingPunct="1">
              <a:defRPr/>
            </a:pPr>
            <a:r>
              <a:rPr lang="en-US" sz="3200" dirty="0"/>
              <a:t>Lasts about 20 minutes</a:t>
            </a:r>
          </a:p>
          <a:p>
            <a:pPr lvl="1" eaLnBrk="1" hangingPunct="1">
              <a:defRPr/>
            </a:pPr>
            <a:r>
              <a:rPr lang="en-US" sz="3200" dirty="0"/>
              <a:t>About 50% of our time asleep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1617B80-46AF-40F0-BD1D-19F75049020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Normal Sleep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F2F4065-C066-4D15-95D5-20BB5456B9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524000"/>
            <a:ext cx="8229600" cy="4390768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Stage 3</a:t>
            </a:r>
          </a:p>
          <a:p>
            <a:pPr marL="0" indent="0" eaLnBrk="1" hangingPunct="1">
              <a:buNone/>
              <a:defRPr/>
            </a:pPr>
            <a:endParaRPr lang="en-US" b="1" dirty="0"/>
          </a:p>
          <a:p>
            <a:pPr lvl="1" eaLnBrk="1" hangingPunct="1">
              <a:defRPr/>
            </a:pPr>
            <a:r>
              <a:rPr lang="en-US" dirty="0"/>
              <a:t>Transition from light to deep sleep</a:t>
            </a:r>
          </a:p>
          <a:p>
            <a:pPr lvl="1" eaLnBrk="1" hangingPunct="1">
              <a:defRPr/>
            </a:pPr>
            <a:r>
              <a:rPr lang="en-US" dirty="0"/>
              <a:t>Deep, slow Delta waves emerge</a:t>
            </a:r>
          </a:p>
          <a:p>
            <a:pPr lvl="1" eaLnBrk="1" hangingPunct="1">
              <a:defRPr/>
            </a:pPr>
            <a:r>
              <a:rPr lang="en-US" dirty="0"/>
              <a:t>4-6 % of  sleep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>
            <a:extLst>
              <a:ext uri="{FF2B5EF4-FFF2-40B4-BE49-F238E27FC236}">
                <a16:creationId xmlns:a16="http://schemas.microsoft.com/office/drawing/2014/main" id="{6B42208F-0DC8-4F6A-9902-D8BCB6B0A1A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Normal Sleep</a:t>
            </a:r>
          </a:p>
        </p:txBody>
      </p:sp>
      <p:sp>
        <p:nvSpPr>
          <p:cNvPr id="33795" name="Rectangle 1027">
            <a:extLst>
              <a:ext uri="{FF2B5EF4-FFF2-40B4-BE49-F238E27FC236}">
                <a16:creationId xmlns:a16="http://schemas.microsoft.com/office/drawing/2014/main" id="{1E44E73A-F4C3-4C84-B208-3C46B9157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Stage 4</a:t>
            </a:r>
          </a:p>
          <a:p>
            <a:pPr marL="0" indent="0" eaLnBrk="1" hangingPunct="1">
              <a:buNone/>
              <a:defRPr/>
            </a:pPr>
            <a:endParaRPr lang="en-US" b="1" dirty="0"/>
          </a:p>
          <a:p>
            <a:pPr lvl="1" eaLnBrk="1" hangingPunct="1">
              <a:defRPr/>
            </a:pPr>
            <a:r>
              <a:rPr lang="en-US" sz="3200" dirty="0"/>
              <a:t>Deepest stage of sleep</a:t>
            </a:r>
          </a:p>
          <a:p>
            <a:pPr lvl="1" eaLnBrk="1" hangingPunct="1">
              <a:defRPr/>
            </a:pPr>
            <a:r>
              <a:rPr lang="en-US" sz="3200" dirty="0"/>
              <a:t>Lasts 30 minutes</a:t>
            </a:r>
          </a:p>
          <a:p>
            <a:pPr lvl="1" eaLnBrk="1" hangingPunct="1">
              <a:defRPr/>
            </a:pPr>
            <a:r>
              <a:rPr lang="en-US" sz="3200" dirty="0"/>
              <a:t>May be dreaming</a:t>
            </a:r>
          </a:p>
          <a:p>
            <a:pPr lvl="1" eaLnBrk="1" hangingPunct="1">
              <a:defRPr/>
            </a:pPr>
            <a:r>
              <a:rPr lang="en-US" sz="3200" dirty="0"/>
              <a:t>Parasomnias occur</a:t>
            </a:r>
          </a:p>
          <a:p>
            <a:pPr lvl="1" eaLnBrk="1" hangingPunct="1">
              <a:defRPr/>
            </a:pPr>
            <a:endParaRPr lang="en-US" sz="3200" dirty="0"/>
          </a:p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433CB2D4-B5CB-4D25-9C96-C2467C46152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Normal Sleep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7AC35BB-BDC9-4A47-BC70-BEABCEE582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Stage 5</a:t>
            </a:r>
          </a:p>
          <a:p>
            <a:pPr eaLnBrk="1" hangingPunct="1">
              <a:defRPr/>
            </a:pPr>
            <a:r>
              <a:rPr lang="en-US" b="1" dirty="0"/>
              <a:t>Rapid eye movement (REM) sleep</a:t>
            </a:r>
          </a:p>
          <a:p>
            <a:pPr lvl="1" eaLnBrk="1" hangingPunct="1">
              <a:defRPr/>
            </a:pPr>
            <a:r>
              <a:rPr lang="en-US" dirty="0"/>
              <a:t>Paradoxical- brain most active/muscles paralyzed</a:t>
            </a:r>
          </a:p>
          <a:p>
            <a:pPr lvl="1" eaLnBrk="1" hangingPunct="1">
              <a:defRPr/>
            </a:pPr>
            <a:r>
              <a:rPr lang="en-US" dirty="0"/>
              <a:t>Brain activity most similar to wakefulness</a:t>
            </a:r>
          </a:p>
          <a:p>
            <a:pPr lvl="1" eaLnBrk="1" hangingPunct="1">
              <a:defRPr/>
            </a:pPr>
            <a:r>
              <a:rPr lang="en-US" dirty="0"/>
              <a:t>Dreaming due to increased brain activity</a:t>
            </a:r>
          </a:p>
          <a:p>
            <a:pPr lvl="1" eaLnBrk="1" hangingPunct="1">
              <a:defRPr/>
            </a:pPr>
            <a:r>
              <a:rPr lang="en-US" dirty="0"/>
              <a:t>4 or 5 episodes per night – 20% - 25% of total sleep (in adults)</a:t>
            </a:r>
          </a:p>
          <a:p>
            <a:pPr lvl="1" eaLnBrk="1" hangingPunct="1">
              <a:defRPr/>
            </a:pPr>
            <a:r>
              <a:rPr lang="en-US" dirty="0"/>
              <a:t>Typically enter REM 90 minutes after falling asleep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Content Placeholder 3" descr="sleep-stages.gif">
            <a:extLst>
              <a:ext uri="{FF2B5EF4-FFF2-40B4-BE49-F238E27FC236}">
                <a16:creationId xmlns:a16="http://schemas.microsoft.com/office/drawing/2014/main" id="{74F77D06-8FE1-466A-85C0-C4956734BC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3081" y="380999"/>
            <a:ext cx="9910119" cy="6398741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2790</Words>
  <Application>Microsoft Office PowerPoint</Application>
  <PresentationFormat>Widescreen</PresentationFormat>
  <Paragraphs>472</Paragraphs>
  <Slides>44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Calibri Light</vt:lpstr>
      <vt:lpstr>Times New Roman</vt:lpstr>
      <vt:lpstr>Wingdings</vt:lpstr>
      <vt:lpstr>Office Theme</vt:lpstr>
      <vt:lpstr>Custom Design</vt:lpstr>
      <vt:lpstr>SLEEP WAKE DISORDERS</vt:lpstr>
      <vt:lpstr>OBJECTIVES</vt:lpstr>
      <vt:lpstr>Normal sleep</vt:lpstr>
      <vt:lpstr>Normal Sleep</vt:lpstr>
      <vt:lpstr>Normal Sleep</vt:lpstr>
      <vt:lpstr>Normal Sleep</vt:lpstr>
      <vt:lpstr>Normal Sleep</vt:lpstr>
      <vt:lpstr>Normal Sleep</vt:lpstr>
      <vt:lpstr>PowerPoint Presentation</vt:lpstr>
      <vt:lpstr>Normal Sleep</vt:lpstr>
      <vt:lpstr>Sleep regulation</vt:lpstr>
      <vt:lpstr>Normal Sleep</vt:lpstr>
      <vt:lpstr>Sleep-wake disorders </vt:lpstr>
      <vt:lpstr>Sleep-wake disorders </vt:lpstr>
      <vt:lpstr>Insomnia Disorder </vt:lpstr>
      <vt:lpstr>Insomnia Disorder</vt:lpstr>
      <vt:lpstr>Insomnia Disorder</vt:lpstr>
      <vt:lpstr> Conditions associated with Insomnia </vt:lpstr>
      <vt:lpstr>Insomnia Disorder</vt:lpstr>
      <vt:lpstr>Hypersomnolence </vt:lpstr>
      <vt:lpstr>Hypersomnolence</vt:lpstr>
      <vt:lpstr>Hypersomnolence Disorder</vt:lpstr>
      <vt:lpstr>Hypersomnolence Disorder</vt:lpstr>
      <vt:lpstr>Narcolepsy</vt:lpstr>
      <vt:lpstr>Narcolepsy</vt:lpstr>
      <vt:lpstr>Narcolepsy</vt:lpstr>
      <vt:lpstr>Breathing-Related Sleep Disorder</vt:lpstr>
      <vt:lpstr>Obstructive Sleep Apnea</vt:lpstr>
      <vt:lpstr>Circadian Rhythm Sleep-Wake Disorders</vt:lpstr>
      <vt:lpstr>Other sleep d/o</vt:lpstr>
      <vt:lpstr>Parasomnias:</vt:lpstr>
      <vt:lpstr>Light Sleep Stage Disorders</vt:lpstr>
      <vt:lpstr>NREM Sleep Disorders</vt:lpstr>
      <vt:lpstr>NREM Sleep Disorders</vt:lpstr>
      <vt:lpstr>REM Sleep Disorders</vt:lpstr>
      <vt:lpstr>Other Sleep Disorders</vt:lpstr>
      <vt:lpstr>Psychiatric Disorders and Sleep</vt:lpstr>
      <vt:lpstr>Medical Conditions and Insomnia</vt:lpstr>
      <vt:lpstr>Substance/Medication Induced Sleep Disorder</vt:lpstr>
      <vt:lpstr>Treatments for Insomnia</vt:lpstr>
      <vt:lpstr>Cognitive Behavioral Therapy (CBT) for Insomnia</vt:lpstr>
      <vt:lpstr>Sleep Hygiene</vt:lpstr>
      <vt:lpstr>Medications used to aid sleep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 WAKE DISORDERS</dc:title>
  <dc:creator>CATHERINE MBAKA</dc:creator>
  <cp:lastModifiedBy>CATHERINE MBAKA</cp:lastModifiedBy>
  <cp:revision>19</cp:revision>
  <dcterms:created xsi:type="dcterms:W3CDTF">2019-12-14T07:22:13Z</dcterms:created>
  <dcterms:modified xsi:type="dcterms:W3CDTF">2021-03-09T17:28:01Z</dcterms:modified>
</cp:coreProperties>
</file>