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4"/>
  </p:notesMasterIdLst>
  <p:sldIdLst>
    <p:sldId id="256" r:id="rId2"/>
    <p:sldId id="338" r:id="rId3"/>
    <p:sldId id="264" r:id="rId4"/>
    <p:sldId id="286" r:id="rId5"/>
    <p:sldId id="282" r:id="rId6"/>
    <p:sldId id="260" r:id="rId7"/>
    <p:sldId id="262" r:id="rId8"/>
    <p:sldId id="263" r:id="rId9"/>
    <p:sldId id="277" r:id="rId10"/>
    <p:sldId id="266" r:id="rId11"/>
    <p:sldId id="288" r:id="rId12"/>
    <p:sldId id="268" r:id="rId13"/>
    <p:sldId id="267" r:id="rId14"/>
    <p:sldId id="272" r:id="rId15"/>
    <p:sldId id="269" r:id="rId16"/>
    <p:sldId id="273" r:id="rId17"/>
    <p:sldId id="275" r:id="rId18"/>
    <p:sldId id="337" r:id="rId19"/>
    <p:sldId id="280" r:id="rId20"/>
    <p:sldId id="336" r:id="rId21"/>
    <p:sldId id="335" r:id="rId22"/>
    <p:sldId id="334" r:id="rId23"/>
    <p:sldId id="281" r:id="rId24"/>
    <p:sldId id="291" r:id="rId25"/>
    <p:sldId id="333" r:id="rId26"/>
    <p:sldId id="292" r:id="rId27"/>
    <p:sldId id="301" r:id="rId28"/>
    <p:sldId id="323" r:id="rId29"/>
    <p:sldId id="326" r:id="rId30"/>
    <p:sldId id="330" r:id="rId31"/>
    <p:sldId id="340" r:id="rId32"/>
    <p:sldId id="325" r:id="rId33"/>
    <p:sldId id="322" r:id="rId34"/>
    <p:sldId id="305" r:id="rId35"/>
    <p:sldId id="341" r:id="rId36"/>
    <p:sldId id="293" r:id="rId37"/>
    <p:sldId id="294" r:id="rId38"/>
    <p:sldId id="311" r:id="rId39"/>
    <p:sldId id="304" r:id="rId40"/>
    <p:sldId id="308" r:id="rId41"/>
    <p:sldId id="314" r:id="rId42"/>
    <p:sldId id="33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4" autoAdjust="0"/>
  </p:normalViewPr>
  <p:slideViewPr>
    <p:cSldViewPr>
      <p:cViewPr>
        <p:scale>
          <a:sx n="32" d="100"/>
          <a:sy n="32" d="100"/>
        </p:scale>
        <p:origin x="1795"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692C1-F7A2-8344-9808-28B75005F695}"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F6698116-AC49-D04D-A840-35D4A47CB1E2}">
      <dgm:prSet/>
      <dgm:spPr>
        <a:solidFill>
          <a:srgbClr val="6B6BCF"/>
        </a:solidFill>
      </dgm:spPr>
      <dgm:t>
        <a:bodyPr/>
        <a:lstStyle/>
        <a:p>
          <a:pPr rtl="0"/>
          <a:r>
            <a:rPr lang="en-US" dirty="0"/>
            <a:t>Treatment</a:t>
          </a:r>
        </a:p>
      </dgm:t>
    </dgm:pt>
    <dgm:pt modelId="{61E76A45-360F-DF4C-BD21-1A06C71FFCB7}" type="parTrans" cxnId="{377A60CD-551A-EB48-BFCA-9D540B800BD2}">
      <dgm:prSet/>
      <dgm:spPr/>
      <dgm:t>
        <a:bodyPr/>
        <a:lstStyle/>
        <a:p>
          <a:endParaRPr lang="en-US"/>
        </a:p>
      </dgm:t>
    </dgm:pt>
    <dgm:pt modelId="{543324C6-6742-1145-95B1-933AF6186242}" type="sibTrans" cxnId="{377A60CD-551A-EB48-BFCA-9D540B800BD2}">
      <dgm:prSet/>
      <dgm:spPr/>
      <dgm:t>
        <a:bodyPr/>
        <a:lstStyle/>
        <a:p>
          <a:endParaRPr lang="en-US"/>
        </a:p>
      </dgm:t>
    </dgm:pt>
    <dgm:pt modelId="{F7324202-9ACB-6D41-8476-20C2285A6AD0}">
      <dgm:prSet/>
      <dgm:spPr>
        <a:solidFill>
          <a:srgbClr val="6B6BCF"/>
        </a:solidFill>
      </dgm:spPr>
      <dgm:t>
        <a:bodyPr/>
        <a:lstStyle/>
        <a:p>
          <a:pPr rtl="0"/>
          <a:r>
            <a:rPr lang="en-US" dirty="0">
              <a:solidFill>
                <a:srgbClr val="FFFFFF"/>
              </a:solidFill>
            </a:rPr>
            <a:t>Cognitive-behavioral and interpersonal therapy</a:t>
          </a:r>
        </a:p>
      </dgm:t>
    </dgm:pt>
    <dgm:pt modelId="{CAE6C6EB-29E0-F848-A9CA-0A7B53631A91}" type="parTrans" cxnId="{810FF916-A73A-0F44-9048-DEBECD2BCBC6}">
      <dgm:prSet/>
      <dgm:spPr/>
      <dgm:t>
        <a:bodyPr/>
        <a:lstStyle/>
        <a:p>
          <a:endParaRPr lang="en-US" dirty="0"/>
        </a:p>
      </dgm:t>
    </dgm:pt>
    <dgm:pt modelId="{5ADD5713-594D-8543-BA1D-0F1EB0CA950D}" type="sibTrans" cxnId="{810FF916-A73A-0F44-9048-DEBECD2BCBC6}">
      <dgm:prSet/>
      <dgm:spPr/>
      <dgm:t>
        <a:bodyPr/>
        <a:lstStyle/>
        <a:p>
          <a:endParaRPr lang="en-US"/>
        </a:p>
      </dgm:t>
    </dgm:pt>
    <dgm:pt modelId="{ED6FDE2A-351F-4683-A864-39D106349E22}">
      <dgm:prSet/>
      <dgm:spPr>
        <a:solidFill>
          <a:srgbClr val="6B6BCF"/>
        </a:solidFill>
      </dgm:spPr>
      <dgm:t>
        <a:bodyPr/>
        <a:lstStyle/>
        <a:p>
          <a:pPr rtl="0"/>
          <a:r>
            <a:rPr lang="en-US" dirty="0">
              <a:solidFill>
                <a:schemeClr val="bg1"/>
              </a:solidFill>
            </a:rPr>
            <a:t>Antidepressants and other medication</a:t>
          </a:r>
        </a:p>
      </dgm:t>
    </dgm:pt>
    <dgm:pt modelId="{D7ED31DE-19D9-4DD9-AAE0-DBAFC6FE74B7}" type="parTrans" cxnId="{E6AE98F6-309B-47EC-A460-1D4487FD4E2C}">
      <dgm:prSet/>
      <dgm:spPr/>
      <dgm:t>
        <a:bodyPr/>
        <a:lstStyle/>
        <a:p>
          <a:endParaRPr lang="en-US" dirty="0"/>
        </a:p>
      </dgm:t>
    </dgm:pt>
    <dgm:pt modelId="{A21701BB-E1CA-4278-A1B0-5B15C55C4910}" type="sibTrans" cxnId="{E6AE98F6-309B-47EC-A460-1D4487FD4E2C}">
      <dgm:prSet/>
      <dgm:spPr/>
      <dgm:t>
        <a:bodyPr/>
        <a:lstStyle/>
        <a:p>
          <a:endParaRPr lang="en-US"/>
        </a:p>
      </dgm:t>
    </dgm:pt>
    <dgm:pt modelId="{291B674D-B93D-DC47-B590-0D525E3352BC}" type="pres">
      <dgm:prSet presAssocID="{C33692C1-F7A2-8344-9808-28B75005F695}" presName="Name0" presStyleCnt="0">
        <dgm:presLayoutVars>
          <dgm:chPref val="1"/>
          <dgm:dir/>
          <dgm:animOne val="branch"/>
          <dgm:animLvl val="lvl"/>
          <dgm:resizeHandles val="exact"/>
        </dgm:presLayoutVars>
      </dgm:prSet>
      <dgm:spPr/>
    </dgm:pt>
    <dgm:pt modelId="{A69F033C-8DEE-6548-9C24-36CE166928DD}" type="pres">
      <dgm:prSet presAssocID="{F6698116-AC49-D04D-A840-35D4A47CB1E2}" presName="root1" presStyleCnt="0"/>
      <dgm:spPr/>
    </dgm:pt>
    <dgm:pt modelId="{1B50BF07-3D85-834D-89AF-27099BB868F8}" type="pres">
      <dgm:prSet presAssocID="{F6698116-AC49-D04D-A840-35D4A47CB1E2}" presName="LevelOneTextNode" presStyleLbl="node0" presStyleIdx="0" presStyleCnt="1">
        <dgm:presLayoutVars>
          <dgm:chPref val="3"/>
        </dgm:presLayoutVars>
      </dgm:prSet>
      <dgm:spPr>
        <a:prstGeom prst="cube">
          <a:avLst/>
        </a:prstGeom>
      </dgm:spPr>
    </dgm:pt>
    <dgm:pt modelId="{C83DF52E-81C4-0640-8364-F9148FD0BF89}" type="pres">
      <dgm:prSet presAssocID="{F6698116-AC49-D04D-A840-35D4A47CB1E2}" presName="level2hierChild" presStyleCnt="0"/>
      <dgm:spPr/>
    </dgm:pt>
    <dgm:pt modelId="{B5AA42BD-1871-4002-8963-41365DCFA6D4}" type="pres">
      <dgm:prSet presAssocID="{D7ED31DE-19D9-4DD9-AAE0-DBAFC6FE74B7}" presName="conn2-1" presStyleLbl="parChTrans1D2" presStyleIdx="0" presStyleCnt="2"/>
      <dgm:spPr/>
    </dgm:pt>
    <dgm:pt modelId="{78292BA9-2CBA-4982-AB87-20CAA16AF6ED}" type="pres">
      <dgm:prSet presAssocID="{D7ED31DE-19D9-4DD9-AAE0-DBAFC6FE74B7}" presName="connTx" presStyleLbl="parChTrans1D2" presStyleIdx="0" presStyleCnt="2"/>
      <dgm:spPr/>
    </dgm:pt>
    <dgm:pt modelId="{B6E0F203-E490-4A3F-A98C-0CED3417F60D}" type="pres">
      <dgm:prSet presAssocID="{ED6FDE2A-351F-4683-A864-39D106349E22}" presName="root2" presStyleCnt="0"/>
      <dgm:spPr/>
    </dgm:pt>
    <dgm:pt modelId="{0AE17329-F517-4152-9EF9-522103037C97}" type="pres">
      <dgm:prSet presAssocID="{ED6FDE2A-351F-4683-A864-39D106349E22}" presName="LevelTwoTextNode" presStyleLbl="node2" presStyleIdx="0" presStyleCnt="2">
        <dgm:presLayoutVars>
          <dgm:chPref val="3"/>
        </dgm:presLayoutVars>
      </dgm:prSet>
      <dgm:spPr/>
    </dgm:pt>
    <dgm:pt modelId="{4D5E3431-D896-4137-B943-982B2B09A94C}" type="pres">
      <dgm:prSet presAssocID="{ED6FDE2A-351F-4683-A864-39D106349E22}" presName="level3hierChild" presStyleCnt="0"/>
      <dgm:spPr/>
    </dgm:pt>
    <dgm:pt modelId="{FBF66B2A-B1EE-BB41-98FB-4E13E3482B2D}" type="pres">
      <dgm:prSet presAssocID="{CAE6C6EB-29E0-F848-A9CA-0A7B53631A91}" presName="conn2-1" presStyleLbl="parChTrans1D2" presStyleIdx="1" presStyleCnt="2"/>
      <dgm:spPr/>
    </dgm:pt>
    <dgm:pt modelId="{6E495DAE-4C08-4C49-8345-85103710E56A}" type="pres">
      <dgm:prSet presAssocID="{CAE6C6EB-29E0-F848-A9CA-0A7B53631A91}" presName="connTx" presStyleLbl="parChTrans1D2" presStyleIdx="1" presStyleCnt="2"/>
      <dgm:spPr/>
    </dgm:pt>
    <dgm:pt modelId="{A78B2A2F-AE04-B94E-8E25-E5252FFA3BF5}" type="pres">
      <dgm:prSet presAssocID="{F7324202-9ACB-6D41-8476-20C2285A6AD0}" presName="root2" presStyleCnt="0"/>
      <dgm:spPr/>
    </dgm:pt>
    <dgm:pt modelId="{E37C079E-C81E-A44C-B94B-EC9A2A73D7C8}" type="pres">
      <dgm:prSet presAssocID="{F7324202-9ACB-6D41-8476-20C2285A6AD0}" presName="LevelTwoTextNode" presStyleLbl="node2" presStyleIdx="1" presStyleCnt="2">
        <dgm:presLayoutVars>
          <dgm:chPref val="3"/>
        </dgm:presLayoutVars>
      </dgm:prSet>
      <dgm:spPr/>
    </dgm:pt>
    <dgm:pt modelId="{7506F4EC-9A0B-8148-823C-5387C7EC298E}" type="pres">
      <dgm:prSet presAssocID="{F7324202-9ACB-6D41-8476-20C2285A6AD0}" presName="level3hierChild" presStyleCnt="0"/>
      <dgm:spPr/>
    </dgm:pt>
  </dgm:ptLst>
  <dgm:cxnLst>
    <dgm:cxn modelId="{810FF916-A73A-0F44-9048-DEBECD2BCBC6}" srcId="{F6698116-AC49-D04D-A840-35D4A47CB1E2}" destId="{F7324202-9ACB-6D41-8476-20C2285A6AD0}" srcOrd="1" destOrd="0" parTransId="{CAE6C6EB-29E0-F848-A9CA-0A7B53631A91}" sibTransId="{5ADD5713-594D-8543-BA1D-0F1EB0CA950D}"/>
    <dgm:cxn modelId="{78E3BE32-C8B1-4151-ADF4-28BCEFEB8123}" type="presOf" srcId="{C33692C1-F7A2-8344-9808-28B75005F695}" destId="{291B674D-B93D-DC47-B590-0D525E3352BC}" srcOrd="0" destOrd="0" presId="urn:microsoft.com/office/officeart/2008/layout/HorizontalMultiLevelHierarchy"/>
    <dgm:cxn modelId="{9FCC4364-BF1B-44A2-B4CC-F17E1D5F7737}" type="presOf" srcId="{D7ED31DE-19D9-4DD9-AAE0-DBAFC6FE74B7}" destId="{B5AA42BD-1871-4002-8963-41365DCFA6D4}" srcOrd="0" destOrd="0" presId="urn:microsoft.com/office/officeart/2008/layout/HorizontalMultiLevelHierarchy"/>
    <dgm:cxn modelId="{1AD28C6A-481F-4406-8C45-536DC73E6FD9}" type="presOf" srcId="{CAE6C6EB-29E0-F848-A9CA-0A7B53631A91}" destId="{6E495DAE-4C08-4C49-8345-85103710E56A}" srcOrd="1" destOrd="0" presId="urn:microsoft.com/office/officeart/2008/layout/HorizontalMultiLevelHierarchy"/>
    <dgm:cxn modelId="{5D815FB9-98B1-48CE-AA14-30152DFF34A2}" type="presOf" srcId="{CAE6C6EB-29E0-F848-A9CA-0A7B53631A91}" destId="{FBF66B2A-B1EE-BB41-98FB-4E13E3482B2D}" srcOrd="0" destOrd="0" presId="urn:microsoft.com/office/officeart/2008/layout/HorizontalMultiLevelHierarchy"/>
    <dgm:cxn modelId="{4A5306C5-6A1B-4B06-A40B-D7C9E2B69ED4}" type="presOf" srcId="{F6698116-AC49-D04D-A840-35D4A47CB1E2}" destId="{1B50BF07-3D85-834D-89AF-27099BB868F8}" srcOrd="0" destOrd="0" presId="urn:microsoft.com/office/officeart/2008/layout/HorizontalMultiLevelHierarchy"/>
    <dgm:cxn modelId="{34AA7DC5-F69E-4D53-9154-2A227BFEA041}" type="presOf" srcId="{F7324202-9ACB-6D41-8476-20C2285A6AD0}" destId="{E37C079E-C81E-A44C-B94B-EC9A2A73D7C8}" srcOrd="0" destOrd="0" presId="urn:microsoft.com/office/officeart/2008/layout/HorizontalMultiLevelHierarchy"/>
    <dgm:cxn modelId="{377A60CD-551A-EB48-BFCA-9D540B800BD2}" srcId="{C33692C1-F7A2-8344-9808-28B75005F695}" destId="{F6698116-AC49-D04D-A840-35D4A47CB1E2}" srcOrd="0" destOrd="0" parTransId="{61E76A45-360F-DF4C-BD21-1A06C71FFCB7}" sibTransId="{543324C6-6742-1145-95B1-933AF6186242}"/>
    <dgm:cxn modelId="{DB4AE1E0-2462-4EBF-BC85-FCD77DD719BB}" type="presOf" srcId="{ED6FDE2A-351F-4683-A864-39D106349E22}" destId="{0AE17329-F517-4152-9EF9-522103037C97}" srcOrd="0" destOrd="0" presId="urn:microsoft.com/office/officeart/2008/layout/HorizontalMultiLevelHierarchy"/>
    <dgm:cxn modelId="{E6AE98F6-309B-47EC-A460-1D4487FD4E2C}" srcId="{F6698116-AC49-D04D-A840-35D4A47CB1E2}" destId="{ED6FDE2A-351F-4683-A864-39D106349E22}" srcOrd="0" destOrd="0" parTransId="{D7ED31DE-19D9-4DD9-AAE0-DBAFC6FE74B7}" sibTransId="{A21701BB-E1CA-4278-A1B0-5B15C55C4910}"/>
    <dgm:cxn modelId="{FE0EE4FA-B9E8-44C0-B963-B8197E89A311}" type="presOf" srcId="{D7ED31DE-19D9-4DD9-AAE0-DBAFC6FE74B7}" destId="{78292BA9-2CBA-4982-AB87-20CAA16AF6ED}" srcOrd="1" destOrd="0" presId="urn:microsoft.com/office/officeart/2008/layout/HorizontalMultiLevelHierarchy"/>
    <dgm:cxn modelId="{EBC9B3AD-0E48-457D-A988-94D44C89DE37}" type="presParOf" srcId="{291B674D-B93D-DC47-B590-0D525E3352BC}" destId="{A69F033C-8DEE-6548-9C24-36CE166928DD}" srcOrd="0" destOrd="0" presId="urn:microsoft.com/office/officeart/2008/layout/HorizontalMultiLevelHierarchy"/>
    <dgm:cxn modelId="{988000C9-E187-4BAA-B864-64B72113BFFE}" type="presParOf" srcId="{A69F033C-8DEE-6548-9C24-36CE166928DD}" destId="{1B50BF07-3D85-834D-89AF-27099BB868F8}" srcOrd="0" destOrd="0" presId="urn:microsoft.com/office/officeart/2008/layout/HorizontalMultiLevelHierarchy"/>
    <dgm:cxn modelId="{C7DA409D-C8E4-4C15-BA86-879A8B1A7DEA}" type="presParOf" srcId="{A69F033C-8DEE-6548-9C24-36CE166928DD}" destId="{C83DF52E-81C4-0640-8364-F9148FD0BF89}" srcOrd="1" destOrd="0" presId="urn:microsoft.com/office/officeart/2008/layout/HorizontalMultiLevelHierarchy"/>
    <dgm:cxn modelId="{92573AE9-3E68-456E-8BC6-5DAECEDDA1CF}" type="presParOf" srcId="{C83DF52E-81C4-0640-8364-F9148FD0BF89}" destId="{B5AA42BD-1871-4002-8963-41365DCFA6D4}" srcOrd="0" destOrd="0" presId="urn:microsoft.com/office/officeart/2008/layout/HorizontalMultiLevelHierarchy"/>
    <dgm:cxn modelId="{66C90F5D-221F-45AE-A69D-E00D1ACD20C4}" type="presParOf" srcId="{B5AA42BD-1871-4002-8963-41365DCFA6D4}" destId="{78292BA9-2CBA-4982-AB87-20CAA16AF6ED}" srcOrd="0" destOrd="0" presId="urn:microsoft.com/office/officeart/2008/layout/HorizontalMultiLevelHierarchy"/>
    <dgm:cxn modelId="{6B28B23F-0FB9-4D2F-84A2-0EC4DBBF8BD2}" type="presParOf" srcId="{C83DF52E-81C4-0640-8364-F9148FD0BF89}" destId="{B6E0F203-E490-4A3F-A98C-0CED3417F60D}" srcOrd="1" destOrd="0" presId="urn:microsoft.com/office/officeart/2008/layout/HorizontalMultiLevelHierarchy"/>
    <dgm:cxn modelId="{E81793FD-E1BB-4D32-9310-10CA2B6597B2}" type="presParOf" srcId="{B6E0F203-E490-4A3F-A98C-0CED3417F60D}" destId="{0AE17329-F517-4152-9EF9-522103037C97}" srcOrd="0" destOrd="0" presId="urn:microsoft.com/office/officeart/2008/layout/HorizontalMultiLevelHierarchy"/>
    <dgm:cxn modelId="{0DCF6F7B-94FA-49FF-AAA3-B0CCF6AC93A3}" type="presParOf" srcId="{B6E0F203-E490-4A3F-A98C-0CED3417F60D}" destId="{4D5E3431-D896-4137-B943-982B2B09A94C}" srcOrd="1" destOrd="0" presId="urn:microsoft.com/office/officeart/2008/layout/HorizontalMultiLevelHierarchy"/>
    <dgm:cxn modelId="{22DA70A6-7470-47E7-99E5-D9D6264A05A6}" type="presParOf" srcId="{C83DF52E-81C4-0640-8364-F9148FD0BF89}" destId="{FBF66B2A-B1EE-BB41-98FB-4E13E3482B2D}" srcOrd="2" destOrd="0" presId="urn:microsoft.com/office/officeart/2008/layout/HorizontalMultiLevelHierarchy"/>
    <dgm:cxn modelId="{6F675224-618F-40ED-AE93-B2E4AD13459C}" type="presParOf" srcId="{FBF66B2A-B1EE-BB41-98FB-4E13E3482B2D}" destId="{6E495DAE-4C08-4C49-8345-85103710E56A}" srcOrd="0" destOrd="0" presId="urn:microsoft.com/office/officeart/2008/layout/HorizontalMultiLevelHierarchy"/>
    <dgm:cxn modelId="{A3A3CF4E-F19B-446A-85A2-284979E6DE3C}" type="presParOf" srcId="{C83DF52E-81C4-0640-8364-F9148FD0BF89}" destId="{A78B2A2F-AE04-B94E-8E25-E5252FFA3BF5}" srcOrd="3" destOrd="0" presId="urn:microsoft.com/office/officeart/2008/layout/HorizontalMultiLevelHierarchy"/>
    <dgm:cxn modelId="{05520114-0DD2-4109-A295-1D9E87D5F832}" type="presParOf" srcId="{A78B2A2F-AE04-B94E-8E25-E5252FFA3BF5}" destId="{E37C079E-C81E-A44C-B94B-EC9A2A73D7C8}" srcOrd="0" destOrd="0" presId="urn:microsoft.com/office/officeart/2008/layout/HorizontalMultiLevelHierarchy"/>
    <dgm:cxn modelId="{741B0603-90D4-4C09-86AF-29BFE06B098E}" type="presParOf" srcId="{A78B2A2F-AE04-B94E-8E25-E5252FFA3BF5}" destId="{7506F4EC-9A0B-8148-823C-5387C7EC29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11F13-8A78-9047-97C6-CC6A6E5C44AF}" type="doc">
      <dgm:prSet loTypeId="urn:microsoft.com/office/officeart/2008/layout/HorizontalMultiLevelHierarchy" loCatId="" qsTypeId="urn:microsoft.com/office/officeart/2005/8/quickstyle/simple4" qsCatId="simple" csTypeId="urn:microsoft.com/office/officeart/2005/8/colors/accent1_4" csCatId="accent1" phldr="1"/>
      <dgm:spPr/>
      <dgm:t>
        <a:bodyPr/>
        <a:lstStyle/>
        <a:p>
          <a:endParaRPr lang="en-US"/>
        </a:p>
      </dgm:t>
    </dgm:pt>
    <dgm:pt modelId="{5D2CB1E8-CDCA-B743-8F79-A3564D8C6887}">
      <dgm:prSet/>
      <dgm:spPr>
        <a:solidFill>
          <a:srgbClr val="6B6BCF"/>
        </a:solidFill>
      </dgm:spPr>
      <dgm:t>
        <a:bodyPr/>
        <a:lstStyle/>
        <a:p>
          <a:pPr rtl="0"/>
          <a:r>
            <a:rPr lang="en-US" dirty="0"/>
            <a:t>Common </a:t>
          </a:r>
          <a:br>
            <a:rPr lang="en-US" dirty="0"/>
          </a:br>
          <a:r>
            <a:rPr lang="en-US" dirty="0"/>
            <a:t>treatments </a:t>
          </a:r>
        </a:p>
      </dgm:t>
    </dgm:pt>
    <dgm:pt modelId="{522D291F-5D83-4F48-9458-DEF1656FF453}" type="parTrans" cxnId="{3BA77D0D-3E5A-5D42-A428-ED97AAE134D5}">
      <dgm:prSet/>
      <dgm:spPr/>
      <dgm:t>
        <a:bodyPr/>
        <a:lstStyle/>
        <a:p>
          <a:endParaRPr lang="en-US">
            <a:solidFill>
              <a:srgbClr val="404040"/>
            </a:solidFill>
          </a:endParaRPr>
        </a:p>
      </dgm:t>
    </dgm:pt>
    <dgm:pt modelId="{72106B5C-DD32-FD43-AF93-24ED2C4A9264}" type="sibTrans" cxnId="{3BA77D0D-3E5A-5D42-A428-ED97AAE134D5}">
      <dgm:prSet/>
      <dgm:spPr/>
      <dgm:t>
        <a:bodyPr/>
        <a:lstStyle/>
        <a:p>
          <a:endParaRPr lang="en-US">
            <a:solidFill>
              <a:srgbClr val="404040"/>
            </a:solidFill>
          </a:endParaRPr>
        </a:p>
      </dgm:t>
    </dgm:pt>
    <dgm:pt modelId="{994E4A0E-948E-2946-8C0C-3AE50F42A3A0}">
      <dgm:prSet/>
      <dgm:spPr>
        <a:solidFill>
          <a:srgbClr val="6B6BCF"/>
        </a:solidFill>
      </dgm:spPr>
      <dgm:t>
        <a:bodyPr/>
        <a:lstStyle/>
        <a:p>
          <a:pPr rtl="0"/>
          <a:r>
            <a:rPr lang="en-US" dirty="0"/>
            <a:t>Antidepressants or other medications</a:t>
          </a:r>
        </a:p>
      </dgm:t>
    </dgm:pt>
    <dgm:pt modelId="{4D1D1755-A7F1-A049-9A02-E7C8448EFE79}" type="parTrans" cxnId="{C29E80B7-4DFB-AB4B-B51E-6ED7811380BA}">
      <dgm:prSet/>
      <dgm:spPr/>
      <dgm:t>
        <a:bodyPr/>
        <a:lstStyle/>
        <a:p>
          <a:endParaRPr lang="en-US">
            <a:solidFill>
              <a:srgbClr val="404040"/>
            </a:solidFill>
          </a:endParaRPr>
        </a:p>
      </dgm:t>
    </dgm:pt>
    <dgm:pt modelId="{C082D69F-E03F-6047-AA22-C1FBD3F817B7}" type="sibTrans" cxnId="{C29E80B7-4DFB-AB4B-B51E-6ED7811380BA}">
      <dgm:prSet/>
      <dgm:spPr/>
      <dgm:t>
        <a:bodyPr/>
        <a:lstStyle/>
        <a:p>
          <a:endParaRPr lang="en-US">
            <a:solidFill>
              <a:srgbClr val="404040"/>
            </a:solidFill>
          </a:endParaRPr>
        </a:p>
      </dgm:t>
    </dgm:pt>
    <dgm:pt modelId="{C398A14E-B362-DA4A-AC7F-C83FC75E44E3}">
      <dgm:prSet/>
      <dgm:spPr>
        <a:solidFill>
          <a:srgbClr val="6B6BCF"/>
        </a:solidFill>
      </dgm:spPr>
      <dgm:t>
        <a:bodyPr/>
        <a:lstStyle/>
        <a:p>
          <a:pPr rtl="0"/>
          <a:r>
            <a:rPr lang="en-US" dirty="0"/>
            <a:t>Family therapy</a:t>
          </a:r>
        </a:p>
      </dgm:t>
    </dgm:pt>
    <dgm:pt modelId="{2FA78A53-5751-644F-A98F-AE3F5DDB2419}" type="parTrans" cxnId="{0E9D1B57-E49B-C64B-8D89-B6F8AAAEC167}">
      <dgm:prSet/>
      <dgm:spPr/>
      <dgm:t>
        <a:bodyPr/>
        <a:lstStyle/>
        <a:p>
          <a:endParaRPr lang="en-US">
            <a:solidFill>
              <a:srgbClr val="404040"/>
            </a:solidFill>
          </a:endParaRPr>
        </a:p>
      </dgm:t>
    </dgm:pt>
    <dgm:pt modelId="{65545CDC-010B-B14E-B99D-922FCBB041AF}" type="sibTrans" cxnId="{0E9D1B57-E49B-C64B-8D89-B6F8AAAEC167}">
      <dgm:prSet/>
      <dgm:spPr/>
      <dgm:t>
        <a:bodyPr/>
        <a:lstStyle/>
        <a:p>
          <a:endParaRPr lang="en-US">
            <a:solidFill>
              <a:srgbClr val="404040"/>
            </a:solidFill>
          </a:endParaRPr>
        </a:p>
      </dgm:t>
    </dgm:pt>
    <dgm:pt modelId="{6F058850-C99D-414A-85A2-D3BB9163DF4D}">
      <dgm:prSet/>
      <dgm:spPr>
        <a:solidFill>
          <a:srgbClr val="6B6BCF"/>
        </a:solidFill>
      </dgm:spPr>
      <dgm:t>
        <a:bodyPr/>
        <a:lstStyle/>
        <a:p>
          <a:pPr rtl="0"/>
          <a:r>
            <a:rPr lang="en-US" dirty="0"/>
            <a:t>Cognitive-behavioral therapy</a:t>
          </a:r>
        </a:p>
      </dgm:t>
    </dgm:pt>
    <dgm:pt modelId="{E8B2985B-664E-9E40-8CF2-8769BD940264}" type="parTrans" cxnId="{B76ECFBA-6904-EF4D-BAF3-6F12C3DEFB40}">
      <dgm:prSet/>
      <dgm:spPr/>
      <dgm:t>
        <a:bodyPr/>
        <a:lstStyle/>
        <a:p>
          <a:endParaRPr lang="en-US">
            <a:solidFill>
              <a:srgbClr val="404040"/>
            </a:solidFill>
          </a:endParaRPr>
        </a:p>
      </dgm:t>
    </dgm:pt>
    <dgm:pt modelId="{178C05E3-B429-BE49-8900-5FA020617CC2}" type="sibTrans" cxnId="{B76ECFBA-6904-EF4D-BAF3-6F12C3DEFB40}">
      <dgm:prSet/>
      <dgm:spPr/>
      <dgm:t>
        <a:bodyPr/>
        <a:lstStyle/>
        <a:p>
          <a:endParaRPr lang="en-US">
            <a:solidFill>
              <a:srgbClr val="404040"/>
            </a:solidFill>
          </a:endParaRPr>
        </a:p>
      </dgm:t>
    </dgm:pt>
    <dgm:pt modelId="{D48F7A1D-E04D-A345-8A56-286C5A333FB5}" type="pres">
      <dgm:prSet presAssocID="{75611F13-8A78-9047-97C6-CC6A6E5C44AF}" presName="Name0" presStyleCnt="0">
        <dgm:presLayoutVars>
          <dgm:chPref val="1"/>
          <dgm:dir/>
          <dgm:animOne val="branch"/>
          <dgm:animLvl val="lvl"/>
          <dgm:resizeHandles val="exact"/>
        </dgm:presLayoutVars>
      </dgm:prSet>
      <dgm:spPr/>
    </dgm:pt>
    <dgm:pt modelId="{659011EB-DFA4-0D4B-BB71-0E880462D880}" type="pres">
      <dgm:prSet presAssocID="{5D2CB1E8-CDCA-B743-8F79-A3564D8C6887}" presName="root1" presStyleCnt="0"/>
      <dgm:spPr/>
    </dgm:pt>
    <dgm:pt modelId="{BAAC7F48-B872-854C-A706-84EE7BA15C85}" type="pres">
      <dgm:prSet presAssocID="{5D2CB1E8-CDCA-B743-8F79-A3564D8C6887}" presName="LevelOneTextNode" presStyleLbl="node0" presStyleIdx="0" presStyleCnt="1" custScaleX="103967" custScaleY="77778" custLinFactX="-21895" custLinFactNeighborX="-100000" custLinFactNeighborY="0">
        <dgm:presLayoutVars>
          <dgm:chPref val="3"/>
        </dgm:presLayoutVars>
      </dgm:prSet>
      <dgm:spPr>
        <a:prstGeom prst="cube">
          <a:avLst/>
        </a:prstGeom>
      </dgm:spPr>
    </dgm:pt>
    <dgm:pt modelId="{F59BA7B2-06DD-6444-BD49-C2E4B8AD7685}" type="pres">
      <dgm:prSet presAssocID="{5D2CB1E8-CDCA-B743-8F79-A3564D8C6887}" presName="level2hierChild" presStyleCnt="0"/>
      <dgm:spPr/>
    </dgm:pt>
    <dgm:pt modelId="{4F1B2531-4B64-C749-B4DA-4BBF194A22D5}" type="pres">
      <dgm:prSet presAssocID="{4D1D1755-A7F1-A049-9A02-E7C8448EFE79}" presName="conn2-1" presStyleLbl="parChTrans1D2" presStyleIdx="0" presStyleCnt="3"/>
      <dgm:spPr/>
    </dgm:pt>
    <dgm:pt modelId="{B57761DC-31BA-EF4E-9128-3AB8306122A2}" type="pres">
      <dgm:prSet presAssocID="{4D1D1755-A7F1-A049-9A02-E7C8448EFE79}" presName="connTx" presStyleLbl="parChTrans1D2" presStyleIdx="0" presStyleCnt="3"/>
      <dgm:spPr/>
    </dgm:pt>
    <dgm:pt modelId="{A0E4D8B3-02E5-8147-AEA5-F7A9542B0406}" type="pres">
      <dgm:prSet presAssocID="{994E4A0E-948E-2946-8C0C-3AE50F42A3A0}" presName="root2" presStyleCnt="0"/>
      <dgm:spPr/>
    </dgm:pt>
    <dgm:pt modelId="{264F613F-3111-234B-BFBE-B613BBFD1764}" type="pres">
      <dgm:prSet presAssocID="{994E4A0E-948E-2946-8C0C-3AE50F42A3A0}" presName="LevelTwoTextNode" presStyleLbl="node2" presStyleIdx="0" presStyleCnt="3" custScaleX="160235">
        <dgm:presLayoutVars>
          <dgm:chPref val="3"/>
        </dgm:presLayoutVars>
      </dgm:prSet>
      <dgm:spPr/>
    </dgm:pt>
    <dgm:pt modelId="{044CC4AA-B005-F043-A732-47D02F011CEC}" type="pres">
      <dgm:prSet presAssocID="{994E4A0E-948E-2946-8C0C-3AE50F42A3A0}" presName="level3hierChild" presStyleCnt="0"/>
      <dgm:spPr/>
    </dgm:pt>
    <dgm:pt modelId="{EE36E0EA-1DD6-104D-991D-B7C117FB3860}" type="pres">
      <dgm:prSet presAssocID="{2FA78A53-5751-644F-A98F-AE3F5DDB2419}" presName="conn2-1" presStyleLbl="parChTrans1D2" presStyleIdx="1" presStyleCnt="3"/>
      <dgm:spPr/>
    </dgm:pt>
    <dgm:pt modelId="{667542AE-B819-154C-BEAA-83BEC83E542B}" type="pres">
      <dgm:prSet presAssocID="{2FA78A53-5751-644F-A98F-AE3F5DDB2419}" presName="connTx" presStyleLbl="parChTrans1D2" presStyleIdx="1" presStyleCnt="3"/>
      <dgm:spPr/>
    </dgm:pt>
    <dgm:pt modelId="{F36FB3AE-9534-3A42-A3D7-1E7C965103DC}" type="pres">
      <dgm:prSet presAssocID="{C398A14E-B362-DA4A-AC7F-C83FC75E44E3}" presName="root2" presStyleCnt="0"/>
      <dgm:spPr/>
    </dgm:pt>
    <dgm:pt modelId="{D4E5321E-2652-9940-B519-3007FBF04F4F}" type="pres">
      <dgm:prSet presAssocID="{C398A14E-B362-DA4A-AC7F-C83FC75E44E3}" presName="LevelTwoTextNode" presStyleLbl="node2" presStyleIdx="1" presStyleCnt="3" custScaleX="160235">
        <dgm:presLayoutVars>
          <dgm:chPref val="3"/>
        </dgm:presLayoutVars>
      </dgm:prSet>
      <dgm:spPr/>
    </dgm:pt>
    <dgm:pt modelId="{0DC25E1B-72CA-324E-9BD8-43BF1AB7440D}" type="pres">
      <dgm:prSet presAssocID="{C398A14E-B362-DA4A-AC7F-C83FC75E44E3}" presName="level3hierChild" presStyleCnt="0"/>
      <dgm:spPr/>
    </dgm:pt>
    <dgm:pt modelId="{BE21BF2C-D8B7-E247-AD68-B15C45F1A4D0}" type="pres">
      <dgm:prSet presAssocID="{E8B2985B-664E-9E40-8CF2-8769BD940264}" presName="conn2-1" presStyleLbl="parChTrans1D2" presStyleIdx="2" presStyleCnt="3"/>
      <dgm:spPr/>
    </dgm:pt>
    <dgm:pt modelId="{B15581A5-65D5-A74B-BEF3-AF087A1879B5}" type="pres">
      <dgm:prSet presAssocID="{E8B2985B-664E-9E40-8CF2-8769BD940264}" presName="connTx" presStyleLbl="parChTrans1D2" presStyleIdx="2" presStyleCnt="3"/>
      <dgm:spPr/>
    </dgm:pt>
    <dgm:pt modelId="{006CA897-9E1F-6E45-AE70-7DAA6B926D69}" type="pres">
      <dgm:prSet presAssocID="{6F058850-C99D-414A-85A2-D3BB9163DF4D}" presName="root2" presStyleCnt="0"/>
      <dgm:spPr/>
    </dgm:pt>
    <dgm:pt modelId="{48B5FC36-C0E0-5342-BC35-14BA8FC7FED0}" type="pres">
      <dgm:prSet presAssocID="{6F058850-C99D-414A-85A2-D3BB9163DF4D}" presName="LevelTwoTextNode" presStyleLbl="node2" presStyleIdx="2" presStyleCnt="3" custScaleX="160235">
        <dgm:presLayoutVars>
          <dgm:chPref val="3"/>
        </dgm:presLayoutVars>
      </dgm:prSet>
      <dgm:spPr/>
    </dgm:pt>
    <dgm:pt modelId="{BFCEAB24-5BD6-B34A-876B-2A4A9E2385AD}" type="pres">
      <dgm:prSet presAssocID="{6F058850-C99D-414A-85A2-D3BB9163DF4D}" presName="level3hierChild" presStyleCnt="0"/>
      <dgm:spPr/>
    </dgm:pt>
  </dgm:ptLst>
  <dgm:cxnLst>
    <dgm:cxn modelId="{BC23450D-0C60-445C-8655-C14F551944E7}" type="presOf" srcId="{4D1D1755-A7F1-A049-9A02-E7C8448EFE79}" destId="{B57761DC-31BA-EF4E-9128-3AB8306122A2}" srcOrd="1" destOrd="0" presId="urn:microsoft.com/office/officeart/2008/layout/HorizontalMultiLevelHierarchy"/>
    <dgm:cxn modelId="{3BA77D0D-3E5A-5D42-A428-ED97AAE134D5}" srcId="{75611F13-8A78-9047-97C6-CC6A6E5C44AF}" destId="{5D2CB1E8-CDCA-B743-8F79-A3564D8C6887}" srcOrd="0" destOrd="0" parTransId="{522D291F-5D83-4F48-9458-DEF1656FF453}" sibTransId="{72106B5C-DD32-FD43-AF93-24ED2C4A9264}"/>
    <dgm:cxn modelId="{8C120013-768D-47E4-8F04-A39618CE419B}" type="presOf" srcId="{E8B2985B-664E-9E40-8CF2-8769BD940264}" destId="{BE21BF2C-D8B7-E247-AD68-B15C45F1A4D0}" srcOrd="0" destOrd="0" presId="urn:microsoft.com/office/officeart/2008/layout/HorizontalMultiLevelHierarchy"/>
    <dgm:cxn modelId="{03DA3632-B50C-4F24-9B0B-8F18D6ADF25F}" type="presOf" srcId="{C398A14E-B362-DA4A-AC7F-C83FC75E44E3}" destId="{D4E5321E-2652-9940-B519-3007FBF04F4F}" srcOrd="0" destOrd="0" presId="urn:microsoft.com/office/officeart/2008/layout/HorizontalMultiLevelHierarchy"/>
    <dgm:cxn modelId="{170C0963-145B-44FE-A981-32A37805D18D}" type="presOf" srcId="{4D1D1755-A7F1-A049-9A02-E7C8448EFE79}" destId="{4F1B2531-4B64-C749-B4DA-4BBF194A22D5}" srcOrd="0" destOrd="0" presId="urn:microsoft.com/office/officeart/2008/layout/HorizontalMultiLevelHierarchy"/>
    <dgm:cxn modelId="{0E9D1B57-E49B-C64B-8D89-B6F8AAAEC167}" srcId="{5D2CB1E8-CDCA-B743-8F79-A3564D8C6887}" destId="{C398A14E-B362-DA4A-AC7F-C83FC75E44E3}" srcOrd="1" destOrd="0" parTransId="{2FA78A53-5751-644F-A98F-AE3F5DDB2419}" sibTransId="{65545CDC-010B-B14E-B99D-922FCBB041AF}"/>
    <dgm:cxn modelId="{1C78888F-22F6-482C-ADD1-74591EC280A9}" type="presOf" srcId="{E8B2985B-664E-9E40-8CF2-8769BD940264}" destId="{B15581A5-65D5-A74B-BEF3-AF087A1879B5}" srcOrd="1" destOrd="0" presId="urn:microsoft.com/office/officeart/2008/layout/HorizontalMultiLevelHierarchy"/>
    <dgm:cxn modelId="{FF1DB39A-87DC-4497-86AD-B5BC6F4A4B1F}" type="presOf" srcId="{6F058850-C99D-414A-85A2-D3BB9163DF4D}" destId="{48B5FC36-C0E0-5342-BC35-14BA8FC7FED0}" srcOrd="0" destOrd="0" presId="urn:microsoft.com/office/officeart/2008/layout/HorizontalMultiLevelHierarchy"/>
    <dgm:cxn modelId="{A96209A6-BC9A-4F70-B0B1-20AC97C8D528}" type="presOf" srcId="{2FA78A53-5751-644F-A98F-AE3F5DDB2419}" destId="{667542AE-B819-154C-BEAA-83BEC83E542B}" srcOrd="1" destOrd="0" presId="urn:microsoft.com/office/officeart/2008/layout/HorizontalMultiLevelHierarchy"/>
    <dgm:cxn modelId="{C29E80B7-4DFB-AB4B-B51E-6ED7811380BA}" srcId="{5D2CB1E8-CDCA-B743-8F79-A3564D8C6887}" destId="{994E4A0E-948E-2946-8C0C-3AE50F42A3A0}" srcOrd="0" destOrd="0" parTransId="{4D1D1755-A7F1-A049-9A02-E7C8448EFE79}" sibTransId="{C082D69F-E03F-6047-AA22-C1FBD3F817B7}"/>
    <dgm:cxn modelId="{B76ECFBA-6904-EF4D-BAF3-6F12C3DEFB40}" srcId="{5D2CB1E8-CDCA-B743-8F79-A3564D8C6887}" destId="{6F058850-C99D-414A-85A2-D3BB9163DF4D}" srcOrd="2" destOrd="0" parTransId="{E8B2985B-664E-9E40-8CF2-8769BD940264}" sibTransId="{178C05E3-B429-BE49-8900-5FA020617CC2}"/>
    <dgm:cxn modelId="{9E7DC0D4-F608-445A-AA2B-FFEC68A69D18}" type="presOf" srcId="{5D2CB1E8-CDCA-B743-8F79-A3564D8C6887}" destId="{BAAC7F48-B872-854C-A706-84EE7BA15C85}" srcOrd="0" destOrd="0" presId="urn:microsoft.com/office/officeart/2008/layout/HorizontalMultiLevelHierarchy"/>
    <dgm:cxn modelId="{5CFFB3DE-CD29-4261-9B10-5E3B80AB3FD5}" type="presOf" srcId="{2FA78A53-5751-644F-A98F-AE3F5DDB2419}" destId="{EE36E0EA-1DD6-104D-991D-B7C117FB3860}" srcOrd="0" destOrd="0" presId="urn:microsoft.com/office/officeart/2008/layout/HorizontalMultiLevelHierarchy"/>
    <dgm:cxn modelId="{745C72E3-1D2F-42D4-A16E-4AFC350DAD40}" type="presOf" srcId="{994E4A0E-948E-2946-8C0C-3AE50F42A3A0}" destId="{264F613F-3111-234B-BFBE-B613BBFD1764}" srcOrd="0" destOrd="0" presId="urn:microsoft.com/office/officeart/2008/layout/HorizontalMultiLevelHierarchy"/>
    <dgm:cxn modelId="{6A4A6CEC-5936-44AE-B2D6-1D0ACB116181}" type="presOf" srcId="{75611F13-8A78-9047-97C6-CC6A6E5C44AF}" destId="{D48F7A1D-E04D-A345-8A56-286C5A333FB5}" srcOrd="0" destOrd="0" presId="urn:microsoft.com/office/officeart/2008/layout/HorizontalMultiLevelHierarchy"/>
    <dgm:cxn modelId="{6B075A41-42C9-4C32-8ACD-7AE5E6F16A49}" type="presParOf" srcId="{D48F7A1D-E04D-A345-8A56-286C5A333FB5}" destId="{659011EB-DFA4-0D4B-BB71-0E880462D880}" srcOrd="0" destOrd="0" presId="urn:microsoft.com/office/officeart/2008/layout/HorizontalMultiLevelHierarchy"/>
    <dgm:cxn modelId="{F92B2255-F557-40A9-8367-E537C0C26264}" type="presParOf" srcId="{659011EB-DFA4-0D4B-BB71-0E880462D880}" destId="{BAAC7F48-B872-854C-A706-84EE7BA15C85}" srcOrd="0" destOrd="0" presId="urn:microsoft.com/office/officeart/2008/layout/HorizontalMultiLevelHierarchy"/>
    <dgm:cxn modelId="{87D44D4F-3605-4374-B627-9B869A17B875}" type="presParOf" srcId="{659011EB-DFA4-0D4B-BB71-0E880462D880}" destId="{F59BA7B2-06DD-6444-BD49-C2E4B8AD7685}" srcOrd="1" destOrd="0" presId="urn:microsoft.com/office/officeart/2008/layout/HorizontalMultiLevelHierarchy"/>
    <dgm:cxn modelId="{7AEE351E-883A-4619-A493-3D3F92A9979A}" type="presParOf" srcId="{F59BA7B2-06DD-6444-BD49-C2E4B8AD7685}" destId="{4F1B2531-4B64-C749-B4DA-4BBF194A22D5}" srcOrd="0" destOrd="0" presId="urn:microsoft.com/office/officeart/2008/layout/HorizontalMultiLevelHierarchy"/>
    <dgm:cxn modelId="{16BBFD39-68AA-42BD-84D3-F623A2A77B63}" type="presParOf" srcId="{4F1B2531-4B64-C749-B4DA-4BBF194A22D5}" destId="{B57761DC-31BA-EF4E-9128-3AB8306122A2}" srcOrd="0" destOrd="0" presId="urn:microsoft.com/office/officeart/2008/layout/HorizontalMultiLevelHierarchy"/>
    <dgm:cxn modelId="{4C2B0194-9FCD-49CC-AA35-F31665E897EC}" type="presParOf" srcId="{F59BA7B2-06DD-6444-BD49-C2E4B8AD7685}" destId="{A0E4D8B3-02E5-8147-AEA5-F7A9542B0406}" srcOrd="1" destOrd="0" presId="urn:microsoft.com/office/officeart/2008/layout/HorizontalMultiLevelHierarchy"/>
    <dgm:cxn modelId="{D5894DBC-A19F-48BA-9B97-FFFD3CFD394F}" type="presParOf" srcId="{A0E4D8B3-02E5-8147-AEA5-F7A9542B0406}" destId="{264F613F-3111-234B-BFBE-B613BBFD1764}" srcOrd="0" destOrd="0" presId="urn:microsoft.com/office/officeart/2008/layout/HorizontalMultiLevelHierarchy"/>
    <dgm:cxn modelId="{C3362113-E238-400C-B483-825C9EB31E8F}" type="presParOf" srcId="{A0E4D8B3-02E5-8147-AEA5-F7A9542B0406}" destId="{044CC4AA-B005-F043-A732-47D02F011CEC}" srcOrd="1" destOrd="0" presId="urn:microsoft.com/office/officeart/2008/layout/HorizontalMultiLevelHierarchy"/>
    <dgm:cxn modelId="{67292D25-FB4C-4E0B-8DF3-604B5D7E14E1}" type="presParOf" srcId="{F59BA7B2-06DD-6444-BD49-C2E4B8AD7685}" destId="{EE36E0EA-1DD6-104D-991D-B7C117FB3860}" srcOrd="2" destOrd="0" presId="urn:microsoft.com/office/officeart/2008/layout/HorizontalMultiLevelHierarchy"/>
    <dgm:cxn modelId="{847E8298-880F-41ED-B77F-3C6DE5E8BE3F}" type="presParOf" srcId="{EE36E0EA-1DD6-104D-991D-B7C117FB3860}" destId="{667542AE-B819-154C-BEAA-83BEC83E542B}" srcOrd="0" destOrd="0" presId="urn:microsoft.com/office/officeart/2008/layout/HorizontalMultiLevelHierarchy"/>
    <dgm:cxn modelId="{34AA11FF-AB16-4291-9741-EE365F0E49D6}" type="presParOf" srcId="{F59BA7B2-06DD-6444-BD49-C2E4B8AD7685}" destId="{F36FB3AE-9534-3A42-A3D7-1E7C965103DC}" srcOrd="3" destOrd="0" presId="urn:microsoft.com/office/officeart/2008/layout/HorizontalMultiLevelHierarchy"/>
    <dgm:cxn modelId="{7509C6F3-156B-43E8-8CC7-527DDA193CA8}" type="presParOf" srcId="{F36FB3AE-9534-3A42-A3D7-1E7C965103DC}" destId="{D4E5321E-2652-9940-B519-3007FBF04F4F}" srcOrd="0" destOrd="0" presId="urn:microsoft.com/office/officeart/2008/layout/HorizontalMultiLevelHierarchy"/>
    <dgm:cxn modelId="{BB7EE0F1-49EF-49A5-816E-7951FF92005F}" type="presParOf" srcId="{F36FB3AE-9534-3A42-A3D7-1E7C965103DC}" destId="{0DC25E1B-72CA-324E-9BD8-43BF1AB7440D}" srcOrd="1" destOrd="0" presId="urn:microsoft.com/office/officeart/2008/layout/HorizontalMultiLevelHierarchy"/>
    <dgm:cxn modelId="{E9B8BCFD-961F-4E95-A1D8-51F8E35F118A}" type="presParOf" srcId="{F59BA7B2-06DD-6444-BD49-C2E4B8AD7685}" destId="{BE21BF2C-D8B7-E247-AD68-B15C45F1A4D0}" srcOrd="4" destOrd="0" presId="urn:microsoft.com/office/officeart/2008/layout/HorizontalMultiLevelHierarchy"/>
    <dgm:cxn modelId="{853745BD-DAAC-4C22-A6D3-6DDA8D17B0B1}" type="presParOf" srcId="{BE21BF2C-D8B7-E247-AD68-B15C45F1A4D0}" destId="{B15581A5-65D5-A74B-BEF3-AF087A1879B5}" srcOrd="0" destOrd="0" presId="urn:microsoft.com/office/officeart/2008/layout/HorizontalMultiLevelHierarchy"/>
    <dgm:cxn modelId="{6320F536-AC50-48A8-9A37-CF248002096B}" type="presParOf" srcId="{F59BA7B2-06DD-6444-BD49-C2E4B8AD7685}" destId="{006CA897-9E1F-6E45-AE70-7DAA6B926D69}" srcOrd="5" destOrd="0" presId="urn:microsoft.com/office/officeart/2008/layout/HorizontalMultiLevelHierarchy"/>
    <dgm:cxn modelId="{5B7E2FBD-B777-4AB7-A5F7-D175018C163C}" type="presParOf" srcId="{006CA897-9E1F-6E45-AE70-7DAA6B926D69}" destId="{48B5FC36-C0E0-5342-BC35-14BA8FC7FED0}" srcOrd="0" destOrd="0" presId="urn:microsoft.com/office/officeart/2008/layout/HorizontalMultiLevelHierarchy"/>
    <dgm:cxn modelId="{76E13F20-A3FD-4BAF-B591-60BB3F1874C3}" type="presParOf" srcId="{006CA897-9E1F-6E45-AE70-7DAA6B926D69}" destId="{BFCEAB24-5BD6-B34A-876B-2A4A9E2385A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757FE-EFB2-F245-8718-E79B6CDE59DC}" type="doc">
      <dgm:prSet loTypeId="urn:microsoft.com/office/officeart/2005/8/layout/list1" loCatId="" qsTypeId="urn:microsoft.com/office/officeart/2005/8/quickstyle/simple4" qsCatId="simple" csTypeId="urn:microsoft.com/office/officeart/2005/8/colors/accent2_3" csCatId="accent2" phldr="1"/>
      <dgm:spPr/>
      <dgm:t>
        <a:bodyPr/>
        <a:lstStyle/>
        <a:p>
          <a:endParaRPr lang="en-US"/>
        </a:p>
      </dgm:t>
    </dgm:pt>
    <dgm:pt modelId="{FBFD7287-9541-6442-AFE0-5475A5FCC94E}">
      <dgm:prSet/>
      <dgm:spPr/>
      <dgm:t>
        <a:bodyPr/>
        <a:lstStyle/>
        <a:p>
          <a:pPr rtl="0"/>
          <a:r>
            <a:rPr lang="en-US" dirty="0"/>
            <a:t>Eating disorders multi-determined</a:t>
          </a:r>
        </a:p>
      </dgm:t>
    </dgm:pt>
    <dgm:pt modelId="{C7074B81-3D3F-7045-8D8B-BAC30DC8E0E1}" type="parTrans" cxnId="{50193813-E449-3944-BE0C-F561368A6651}">
      <dgm:prSet/>
      <dgm:spPr/>
      <dgm:t>
        <a:bodyPr/>
        <a:lstStyle/>
        <a:p>
          <a:endParaRPr lang="en-US"/>
        </a:p>
      </dgm:t>
    </dgm:pt>
    <dgm:pt modelId="{D10ED696-AD77-2344-A357-73701C1913C7}" type="sibTrans" cxnId="{50193813-E449-3944-BE0C-F561368A6651}">
      <dgm:prSet/>
      <dgm:spPr/>
      <dgm:t>
        <a:bodyPr/>
        <a:lstStyle/>
        <a:p>
          <a:endParaRPr lang="en-US"/>
        </a:p>
      </dgm:t>
    </dgm:pt>
    <dgm:pt modelId="{822D7635-0E63-2E45-840B-426A59C45BF6}">
      <dgm:prSet/>
      <dgm:spPr/>
      <dgm:t>
        <a:bodyPr/>
        <a:lstStyle/>
        <a:p>
          <a:pPr rtl="0"/>
          <a:r>
            <a:rPr lang="en-US" dirty="0"/>
            <a:t>Biological factors</a:t>
          </a:r>
        </a:p>
      </dgm:t>
    </dgm:pt>
    <dgm:pt modelId="{F14551FC-A393-8843-8D77-60C4D3D071B2}" type="parTrans" cxnId="{FF75C449-FE31-D44E-9CF4-F5D971B73094}">
      <dgm:prSet/>
      <dgm:spPr/>
      <dgm:t>
        <a:bodyPr/>
        <a:lstStyle/>
        <a:p>
          <a:endParaRPr lang="en-US"/>
        </a:p>
      </dgm:t>
    </dgm:pt>
    <dgm:pt modelId="{93F2C628-7F06-8D46-8E9A-BA90BEF8CE06}" type="sibTrans" cxnId="{FF75C449-FE31-D44E-9CF4-F5D971B73094}">
      <dgm:prSet/>
      <dgm:spPr/>
      <dgm:t>
        <a:bodyPr/>
        <a:lstStyle/>
        <a:p>
          <a:endParaRPr lang="en-US"/>
        </a:p>
      </dgm:t>
    </dgm:pt>
    <dgm:pt modelId="{50214609-F83A-824F-B2E8-55B7248DE77B}">
      <dgm:prSet/>
      <dgm:spPr/>
      <dgm:t>
        <a:bodyPr/>
        <a:lstStyle/>
        <a:p>
          <a:pPr rtl="0"/>
          <a:r>
            <a:rPr lang="en-US" dirty="0"/>
            <a:t>Sociocultural factors</a:t>
          </a:r>
        </a:p>
      </dgm:t>
    </dgm:pt>
    <dgm:pt modelId="{222484BA-4695-2B4C-A04A-48A1CB9A40C0}" type="parTrans" cxnId="{835C1191-7B21-A44C-AEBE-790EF05C9771}">
      <dgm:prSet/>
      <dgm:spPr/>
      <dgm:t>
        <a:bodyPr/>
        <a:lstStyle/>
        <a:p>
          <a:endParaRPr lang="en-US"/>
        </a:p>
      </dgm:t>
    </dgm:pt>
    <dgm:pt modelId="{8CACFEE7-6921-274E-A161-C525BFA63D1E}" type="sibTrans" cxnId="{835C1191-7B21-A44C-AEBE-790EF05C9771}">
      <dgm:prSet/>
      <dgm:spPr/>
      <dgm:t>
        <a:bodyPr/>
        <a:lstStyle/>
        <a:p>
          <a:endParaRPr lang="en-US"/>
        </a:p>
      </dgm:t>
    </dgm:pt>
    <dgm:pt modelId="{333ABEB5-79BB-F14D-89EB-F3FD22D4E2F4}">
      <dgm:prSet/>
      <dgm:spPr/>
      <dgm:t>
        <a:bodyPr/>
        <a:lstStyle/>
        <a:p>
          <a:pPr rtl="0"/>
          <a:r>
            <a:rPr lang="en-US" dirty="0"/>
            <a:t>Family influences</a:t>
          </a:r>
        </a:p>
      </dgm:t>
    </dgm:pt>
    <dgm:pt modelId="{A551EC79-0373-F24A-8AE7-983501C860F0}" type="parTrans" cxnId="{E3B65D57-90C7-0942-98B6-4DA20EEA91C2}">
      <dgm:prSet/>
      <dgm:spPr/>
      <dgm:t>
        <a:bodyPr/>
        <a:lstStyle/>
        <a:p>
          <a:endParaRPr lang="en-US"/>
        </a:p>
      </dgm:t>
    </dgm:pt>
    <dgm:pt modelId="{F4B1E79C-1689-3946-8509-8CCD8A64C8AB}" type="sibTrans" cxnId="{E3B65D57-90C7-0942-98B6-4DA20EEA91C2}">
      <dgm:prSet/>
      <dgm:spPr/>
      <dgm:t>
        <a:bodyPr/>
        <a:lstStyle/>
        <a:p>
          <a:endParaRPr lang="en-US"/>
        </a:p>
      </dgm:t>
    </dgm:pt>
    <dgm:pt modelId="{BF8DB531-7B69-114A-A9B8-14D1CDB58F46}">
      <dgm:prSet/>
      <dgm:spPr/>
      <dgm:t>
        <a:bodyPr/>
        <a:lstStyle/>
        <a:p>
          <a:pPr rtl="0"/>
          <a:r>
            <a:rPr lang="en-US" dirty="0"/>
            <a:t>Individual risk factors</a:t>
          </a:r>
        </a:p>
      </dgm:t>
    </dgm:pt>
    <dgm:pt modelId="{45660184-AED3-2F40-A4D4-DC205D833EFF}" type="parTrans" cxnId="{E28B1497-210B-1142-896D-8D1F89179714}">
      <dgm:prSet/>
      <dgm:spPr/>
      <dgm:t>
        <a:bodyPr/>
        <a:lstStyle/>
        <a:p>
          <a:endParaRPr lang="en-US"/>
        </a:p>
      </dgm:t>
    </dgm:pt>
    <dgm:pt modelId="{BA08B7E8-C2C6-A54F-B447-E2360DA54C42}" type="sibTrans" cxnId="{E28B1497-210B-1142-896D-8D1F89179714}">
      <dgm:prSet/>
      <dgm:spPr/>
      <dgm:t>
        <a:bodyPr/>
        <a:lstStyle/>
        <a:p>
          <a:endParaRPr lang="en-US"/>
        </a:p>
      </dgm:t>
    </dgm:pt>
    <dgm:pt modelId="{3251ECD9-3E86-0946-8374-7D2B5FB6BABF}" type="pres">
      <dgm:prSet presAssocID="{A70757FE-EFB2-F245-8718-E79B6CDE59DC}" presName="linear" presStyleCnt="0">
        <dgm:presLayoutVars>
          <dgm:dir/>
          <dgm:animLvl val="lvl"/>
          <dgm:resizeHandles val="exact"/>
        </dgm:presLayoutVars>
      </dgm:prSet>
      <dgm:spPr/>
    </dgm:pt>
    <dgm:pt modelId="{CE61A95D-4A02-094C-9C4F-FDECAC260F0B}" type="pres">
      <dgm:prSet presAssocID="{FBFD7287-9541-6442-AFE0-5475A5FCC94E}" presName="parentLin" presStyleCnt="0"/>
      <dgm:spPr/>
    </dgm:pt>
    <dgm:pt modelId="{F8031413-F986-AE4B-AC2E-ABB4FD6E601C}" type="pres">
      <dgm:prSet presAssocID="{FBFD7287-9541-6442-AFE0-5475A5FCC94E}" presName="parentLeftMargin" presStyleLbl="node1" presStyleIdx="0" presStyleCnt="1"/>
      <dgm:spPr/>
    </dgm:pt>
    <dgm:pt modelId="{D34F6418-1E4F-1C44-BE6F-199B8BB35F01}" type="pres">
      <dgm:prSet presAssocID="{FBFD7287-9541-6442-AFE0-5475A5FCC94E}" presName="parentText" presStyleLbl="node1" presStyleIdx="0" presStyleCnt="1" custLinFactY="-100000" custLinFactNeighborX="-62264" custLinFactNeighborY="-116463">
        <dgm:presLayoutVars>
          <dgm:chMax val="0"/>
          <dgm:bulletEnabled val="1"/>
        </dgm:presLayoutVars>
      </dgm:prSet>
      <dgm:spPr/>
    </dgm:pt>
    <dgm:pt modelId="{82930B35-3302-C046-B137-F15108D27B4E}" type="pres">
      <dgm:prSet presAssocID="{FBFD7287-9541-6442-AFE0-5475A5FCC94E}" presName="negativeSpace" presStyleCnt="0"/>
      <dgm:spPr/>
    </dgm:pt>
    <dgm:pt modelId="{1459C6F7-25D8-3F43-9916-C4330BE29C79}" type="pres">
      <dgm:prSet presAssocID="{FBFD7287-9541-6442-AFE0-5475A5FCC94E}" presName="childText" presStyleLbl="conFgAcc1" presStyleIdx="0" presStyleCnt="1">
        <dgm:presLayoutVars>
          <dgm:bulletEnabled val="1"/>
        </dgm:presLayoutVars>
      </dgm:prSet>
      <dgm:spPr/>
    </dgm:pt>
  </dgm:ptLst>
  <dgm:cxnLst>
    <dgm:cxn modelId="{50193813-E449-3944-BE0C-F561368A6651}" srcId="{A70757FE-EFB2-F245-8718-E79B6CDE59DC}" destId="{FBFD7287-9541-6442-AFE0-5475A5FCC94E}" srcOrd="0" destOrd="0" parTransId="{C7074B81-3D3F-7045-8D8B-BAC30DC8E0E1}" sibTransId="{D10ED696-AD77-2344-A357-73701C1913C7}"/>
    <dgm:cxn modelId="{36CBD134-EE16-401E-923F-A252F64D846C}" type="presOf" srcId="{50214609-F83A-824F-B2E8-55B7248DE77B}" destId="{1459C6F7-25D8-3F43-9916-C4330BE29C79}" srcOrd="0" destOrd="1" presId="urn:microsoft.com/office/officeart/2005/8/layout/list1"/>
    <dgm:cxn modelId="{A766CD38-49D7-49A2-B8FE-3E0897CCF737}" type="presOf" srcId="{BF8DB531-7B69-114A-A9B8-14D1CDB58F46}" destId="{1459C6F7-25D8-3F43-9916-C4330BE29C79}" srcOrd="0" destOrd="3" presId="urn:microsoft.com/office/officeart/2005/8/layout/list1"/>
    <dgm:cxn modelId="{D695235D-24E2-4706-AE4E-CFF16BC945F3}" type="presOf" srcId="{822D7635-0E63-2E45-840B-426A59C45BF6}" destId="{1459C6F7-25D8-3F43-9916-C4330BE29C79}" srcOrd="0" destOrd="0" presId="urn:microsoft.com/office/officeart/2005/8/layout/list1"/>
    <dgm:cxn modelId="{FF75C449-FE31-D44E-9CF4-F5D971B73094}" srcId="{FBFD7287-9541-6442-AFE0-5475A5FCC94E}" destId="{822D7635-0E63-2E45-840B-426A59C45BF6}" srcOrd="0" destOrd="0" parTransId="{F14551FC-A393-8843-8D77-60C4D3D071B2}" sibTransId="{93F2C628-7F06-8D46-8E9A-BA90BEF8CE06}"/>
    <dgm:cxn modelId="{D5B6644D-6743-465C-9AC7-10B23FC4334B}" type="presOf" srcId="{FBFD7287-9541-6442-AFE0-5475A5FCC94E}" destId="{D34F6418-1E4F-1C44-BE6F-199B8BB35F01}" srcOrd="1" destOrd="0" presId="urn:microsoft.com/office/officeart/2005/8/layout/list1"/>
    <dgm:cxn modelId="{E3B65D57-90C7-0942-98B6-4DA20EEA91C2}" srcId="{FBFD7287-9541-6442-AFE0-5475A5FCC94E}" destId="{333ABEB5-79BB-F14D-89EB-F3FD22D4E2F4}" srcOrd="2" destOrd="0" parTransId="{A551EC79-0373-F24A-8AE7-983501C860F0}" sibTransId="{F4B1E79C-1689-3946-8509-8CCD8A64C8AB}"/>
    <dgm:cxn modelId="{835C1191-7B21-A44C-AEBE-790EF05C9771}" srcId="{FBFD7287-9541-6442-AFE0-5475A5FCC94E}" destId="{50214609-F83A-824F-B2E8-55B7248DE77B}" srcOrd="1" destOrd="0" parTransId="{222484BA-4695-2B4C-A04A-48A1CB9A40C0}" sibTransId="{8CACFEE7-6921-274E-A161-C525BFA63D1E}"/>
    <dgm:cxn modelId="{E28B1497-210B-1142-896D-8D1F89179714}" srcId="{FBFD7287-9541-6442-AFE0-5475A5FCC94E}" destId="{BF8DB531-7B69-114A-A9B8-14D1CDB58F46}" srcOrd="3" destOrd="0" parTransId="{45660184-AED3-2F40-A4D4-DC205D833EFF}" sibTransId="{BA08B7E8-C2C6-A54F-B447-E2360DA54C42}"/>
    <dgm:cxn modelId="{D931DC9C-F452-4C0F-AAC1-722B5AB34E73}" type="presOf" srcId="{A70757FE-EFB2-F245-8718-E79B6CDE59DC}" destId="{3251ECD9-3E86-0946-8374-7D2B5FB6BABF}" srcOrd="0" destOrd="0" presId="urn:microsoft.com/office/officeart/2005/8/layout/list1"/>
    <dgm:cxn modelId="{AC4BE2C8-F171-472D-9628-32E11FF4FE46}" type="presOf" srcId="{FBFD7287-9541-6442-AFE0-5475A5FCC94E}" destId="{F8031413-F986-AE4B-AC2E-ABB4FD6E601C}" srcOrd="0" destOrd="0" presId="urn:microsoft.com/office/officeart/2005/8/layout/list1"/>
    <dgm:cxn modelId="{58308AF6-8E85-45DE-8C4C-652DF6EA5E25}" type="presOf" srcId="{333ABEB5-79BB-F14D-89EB-F3FD22D4E2F4}" destId="{1459C6F7-25D8-3F43-9916-C4330BE29C79}" srcOrd="0" destOrd="2" presId="urn:microsoft.com/office/officeart/2005/8/layout/list1"/>
    <dgm:cxn modelId="{E56C5DCE-C4CC-4EEF-B3EB-DA34E60A200F}" type="presParOf" srcId="{3251ECD9-3E86-0946-8374-7D2B5FB6BABF}" destId="{CE61A95D-4A02-094C-9C4F-FDECAC260F0B}" srcOrd="0" destOrd="0" presId="urn:microsoft.com/office/officeart/2005/8/layout/list1"/>
    <dgm:cxn modelId="{E590DDC9-D299-47E2-924E-D0A739D8D369}" type="presParOf" srcId="{CE61A95D-4A02-094C-9C4F-FDECAC260F0B}" destId="{F8031413-F986-AE4B-AC2E-ABB4FD6E601C}" srcOrd="0" destOrd="0" presId="urn:microsoft.com/office/officeart/2005/8/layout/list1"/>
    <dgm:cxn modelId="{233BDF5C-C261-4228-A883-8310F0296A72}" type="presParOf" srcId="{CE61A95D-4A02-094C-9C4F-FDECAC260F0B}" destId="{D34F6418-1E4F-1C44-BE6F-199B8BB35F01}" srcOrd="1" destOrd="0" presId="urn:microsoft.com/office/officeart/2005/8/layout/list1"/>
    <dgm:cxn modelId="{2FD1CBFE-B414-4283-A9B7-B43CAEB41591}" type="presParOf" srcId="{3251ECD9-3E86-0946-8374-7D2B5FB6BABF}" destId="{82930B35-3302-C046-B137-F15108D27B4E}" srcOrd="1" destOrd="0" presId="urn:microsoft.com/office/officeart/2005/8/layout/list1"/>
    <dgm:cxn modelId="{77FC73FF-85EE-4B55-9D06-C191BD65F4F1}" type="presParOf" srcId="{3251ECD9-3E86-0946-8374-7D2B5FB6BABF}" destId="{1459C6F7-25D8-3F43-9916-C4330BE29C7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B024A-8D8E-1945-877F-4962A4EBD287}"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AE57F4B3-1D3C-C34D-BBBA-3F20F1BF9AAD}">
      <dgm:prSet/>
      <dgm:spPr/>
      <dgm:t>
        <a:bodyPr/>
        <a:lstStyle/>
        <a:p>
          <a:pPr rtl="0"/>
          <a:r>
            <a:rPr lang="en-US" dirty="0"/>
            <a:t>Common</a:t>
          </a:r>
          <a:br>
            <a:rPr lang="en-US" dirty="0"/>
          </a:br>
          <a:r>
            <a:rPr lang="en-US" dirty="0"/>
            <a:t> treatments </a:t>
          </a:r>
        </a:p>
      </dgm:t>
    </dgm:pt>
    <dgm:pt modelId="{30482E26-BA13-124C-8DEB-C8FE6481B67D}" type="parTrans" cxnId="{6B6EBF89-3BEC-614E-AA39-FCD65575F25A}">
      <dgm:prSet/>
      <dgm:spPr/>
      <dgm:t>
        <a:bodyPr/>
        <a:lstStyle/>
        <a:p>
          <a:endParaRPr lang="en-US"/>
        </a:p>
      </dgm:t>
    </dgm:pt>
    <dgm:pt modelId="{FCC52347-C838-2745-962B-DFC48A706D30}" type="sibTrans" cxnId="{6B6EBF89-3BEC-614E-AA39-FCD65575F25A}">
      <dgm:prSet/>
      <dgm:spPr/>
      <dgm:t>
        <a:bodyPr/>
        <a:lstStyle/>
        <a:p>
          <a:endParaRPr lang="en-US"/>
        </a:p>
      </dgm:t>
    </dgm:pt>
    <dgm:pt modelId="{E6197743-6351-3A4F-BE30-2A8B47C8E13C}">
      <dgm:prSet/>
      <dgm:spPr/>
      <dgm:t>
        <a:bodyPr/>
        <a:lstStyle/>
        <a:p>
          <a:pPr rtl="0"/>
          <a:r>
            <a:rPr lang="en-US" dirty="0"/>
            <a:t>Antidepressants or other medications</a:t>
          </a:r>
        </a:p>
      </dgm:t>
    </dgm:pt>
    <dgm:pt modelId="{C69DBE6B-6393-C54B-9FA5-A424F281F367}" type="parTrans" cxnId="{256C0A9D-C7D2-A842-BC0A-6881D30507B5}">
      <dgm:prSet/>
      <dgm:spPr/>
      <dgm:t>
        <a:bodyPr/>
        <a:lstStyle/>
        <a:p>
          <a:endParaRPr lang="en-US"/>
        </a:p>
      </dgm:t>
    </dgm:pt>
    <dgm:pt modelId="{F5A56CB8-B23C-5244-859E-8AA8B897AFDA}" type="sibTrans" cxnId="{256C0A9D-C7D2-A842-BC0A-6881D30507B5}">
      <dgm:prSet/>
      <dgm:spPr/>
      <dgm:t>
        <a:bodyPr/>
        <a:lstStyle/>
        <a:p>
          <a:endParaRPr lang="en-US"/>
        </a:p>
      </dgm:t>
    </dgm:pt>
    <dgm:pt modelId="{8F61C2F9-270A-844F-B996-C75CDAF74FAE}">
      <dgm:prSet/>
      <dgm:spPr/>
      <dgm:t>
        <a:bodyPr/>
        <a:lstStyle/>
        <a:p>
          <a:pPr rtl="0"/>
          <a:r>
            <a:rPr lang="en-US" dirty="0"/>
            <a:t>Cognitive-behavioral therapy</a:t>
          </a:r>
        </a:p>
      </dgm:t>
    </dgm:pt>
    <dgm:pt modelId="{6C1D4158-107F-6741-8911-23B44E89C28F}" type="parTrans" cxnId="{7860C079-3EFC-BC46-B0F5-49C71217C763}">
      <dgm:prSet/>
      <dgm:spPr/>
      <dgm:t>
        <a:bodyPr/>
        <a:lstStyle/>
        <a:p>
          <a:endParaRPr lang="en-US"/>
        </a:p>
      </dgm:t>
    </dgm:pt>
    <dgm:pt modelId="{76A7B89A-AD97-4247-8F3D-E4F551F4F8F6}" type="sibTrans" cxnId="{7860C079-3EFC-BC46-B0F5-49C71217C763}">
      <dgm:prSet/>
      <dgm:spPr/>
      <dgm:t>
        <a:bodyPr/>
        <a:lstStyle/>
        <a:p>
          <a:endParaRPr lang="en-US"/>
        </a:p>
      </dgm:t>
    </dgm:pt>
    <dgm:pt modelId="{75D3077C-C917-EF45-B844-C4B81028C227}" type="pres">
      <dgm:prSet presAssocID="{3B9B024A-8D8E-1945-877F-4962A4EBD287}" presName="Name0" presStyleCnt="0">
        <dgm:presLayoutVars>
          <dgm:chPref val="1"/>
          <dgm:dir/>
          <dgm:animOne val="branch"/>
          <dgm:animLvl val="lvl"/>
          <dgm:resizeHandles val="exact"/>
        </dgm:presLayoutVars>
      </dgm:prSet>
      <dgm:spPr/>
    </dgm:pt>
    <dgm:pt modelId="{C960BAFA-E987-3E47-A0B0-DDF881FD89CA}" type="pres">
      <dgm:prSet presAssocID="{AE57F4B3-1D3C-C34D-BBBA-3F20F1BF9AAD}" presName="root1" presStyleCnt="0"/>
      <dgm:spPr/>
    </dgm:pt>
    <dgm:pt modelId="{761365F8-34F1-984D-BF69-A0E0D2306D48}" type="pres">
      <dgm:prSet presAssocID="{AE57F4B3-1D3C-C34D-BBBA-3F20F1BF9AAD}" presName="LevelOneTextNode" presStyleLbl="node0" presStyleIdx="0" presStyleCnt="1" custScaleX="174692" custLinFactNeighborX="-103">
        <dgm:presLayoutVars>
          <dgm:chPref val="3"/>
        </dgm:presLayoutVars>
      </dgm:prSet>
      <dgm:spPr>
        <a:prstGeom prst="cube">
          <a:avLst/>
        </a:prstGeom>
      </dgm:spPr>
    </dgm:pt>
    <dgm:pt modelId="{95CCE970-6389-8D49-BC5A-D55A91A47934}" type="pres">
      <dgm:prSet presAssocID="{AE57F4B3-1D3C-C34D-BBBA-3F20F1BF9AAD}" presName="level2hierChild" presStyleCnt="0"/>
      <dgm:spPr/>
    </dgm:pt>
    <dgm:pt modelId="{3CA9EF93-C7F3-1C40-BB9C-EACB64BD4041}" type="pres">
      <dgm:prSet presAssocID="{C69DBE6B-6393-C54B-9FA5-A424F281F367}" presName="conn2-1" presStyleLbl="parChTrans1D2" presStyleIdx="0" presStyleCnt="2"/>
      <dgm:spPr/>
    </dgm:pt>
    <dgm:pt modelId="{BCFFC9E4-07EF-9C49-BAAE-0CC1C2799A97}" type="pres">
      <dgm:prSet presAssocID="{C69DBE6B-6393-C54B-9FA5-A424F281F367}" presName="connTx" presStyleLbl="parChTrans1D2" presStyleIdx="0" presStyleCnt="2"/>
      <dgm:spPr/>
    </dgm:pt>
    <dgm:pt modelId="{0F41C84D-3344-CF49-83FE-F38AE10EFC39}" type="pres">
      <dgm:prSet presAssocID="{E6197743-6351-3A4F-BE30-2A8B47C8E13C}" presName="root2" presStyleCnt="0"/>
      <dgm:spPr/>
    </dgm:pt>
    <dgm:pt modelId="{5E97927C-5838-AB4B-9321-17EB74357896}" type="pres">
      <dgm:prSet presAssocID="{E6197743-6351-3A4F-BE30-2A8B47C8E13C}" presName="LevelTwoTextNode" presStyleLbl="node2" presStyleIdx="0" presStyleCnt="2" custScaleX="176444" custScaleY="117900">
        <dgm:presLayoutVars>
          <dgm:chPref val="3"/>
        </dgm:presLayoutVars>
      </dgm:prSet>
      <dgm:spPr/>
    </dgm:pt>
    <dgm:pt modelId="{61BB2CB5-5C5B-1243-8E58-B04D4658EBD2}" type="pres">
      <dgm:prSet presAssocID="{E6197743-6351-3A4F-BE30-2A8B47C8E13C}" presName="level3hierChild" presStyleCnt="0"/>
      <dgm:spPr/>
    </dgm:pt>
    <dgm:pt modelId="{38CBA1C8-3A47-DF43-9C38-8A52E8226251}" type="pres">
      <dgm:prSet presAssocID="{6C1D4158-107F-6741-8911-23B44E89C28F}" presName="conn2-1" presStyleLbl="parChTrans1D2" presStyleIdx="1" presStyleCnt="2"/>
      <dgm:spPr/>
    </dgm:pt>
    <dgm:pt modelId="{FAEBED48-789E-BB43-9AE2-DD820D2539EF}" type="pres">
      <dgm:prSet presAssocID="{6C1D4158-107F-6741-8911-23B44E89C28F}" presName="connTx" presStyleLbl="parChTrans1D2" presStyleIdx="1" presStyleCnt="2"/>
      <dgm:spPr/>
    </dgm:pt>
    <dgm:pt modelId="{83B5A207-9B33-CD4D-AECF-9659E0115368}" type="pres">
      <dgm:prSet presAssocID="{8F61C2F9-270A-844F-B996-C75CDAF74FAE}" presName="root2" presStyleCnt="0"/>
      <dgm:spPr/>
    </dgm:pt>
    <dgm:pt modelId="{7FEFAE1B-618E-A745-8DF9-7898242F40F1}" type="pres">
      <dgm:prSet presAssocID="{8F61C2F9-270A-844F-B996-C75CDAF74FAE}" presName="LevelTwoTextNode" presStyleLbl="node2" presStyleIdx="1" presStyleCnt="2" custScaleX="176444">
        <dgm:presLayoutVars>
          <dgm:chPref val="3"/>
        </dgm:presLayoutVars>
      </dgm:prSet>
      <dgm:spPr/>
    </dgm:pt>
    <dgm:pt modelId="{3E1197D3-6982-3149-BA85-04FC4F5FA570}" type="pres">
      <dgm:prSet presAssocID="{8F61C2F9-270A-844F-B996-C75CDAF74FAE}" presName="level3hierChild" presStyleCnt="0"/>
      <dgm:spPr/>
    </dgm:pt>
  </dgm:ptLst>
  <dgm:cxnLst>
    <dgm:cxn modelId="{2F5C2211-9A69-49C4-A86B-B7850542108C}" type="presOf" srcId="{E6197743-6351-3A4F-BE30-2A8B47C8E13C}" destId="{5E97927C-5838-AB4B-9321-17EB74357896}" srcOrd="0" destOrd="0" presId="urn:microsoft.com/office/officeart/2008/layout/HorizontalMultiLevelHierarchy"/>
    <dgm:cxn modelId="{7860C079-3EFC-BC46-B0F5-49C71217C763}" srcId="{AE57F4B3-1D3C-C34D-BBBA-3F20F1BF9AAD}" destId="{8F61C2F9-270A-844F-B996-C75CDAF74FAE}" srcOrd="1" destOrd="0" parTransId="{6C1D4158-107F-6741-8911-23B44E89C28F}" sibTransId="{76A7B89A-AD97-4247-8F3D-E4F551F4F8F6}"/>
    <dgm:cxn modelId="{6B6EBF89-3BEC-614E-AA39-FCD65575F25A}" srcId="{3B9B024A-8D8E-1945-877F-4962A4EBD287}" destId="{AE57F4B3-1D3C-C34D-BBBA-3F20F1BF9AAD}" srcOrd="0" destOrd="0" parTransId="{30482E26-BA13-124C-8DEB-C8FE6481B67D}" sibTransId="{FCC52347-C838-2745-962B-DFC48A706D30}"/>
    <dgm:cxn modelId="{F88CD39C-8BCF-4E39-8579-253E197CC385}" type="presOf" srcId="{C69DBE6B-6393-C54B-9FA5-A424F281F367}" destId="{BCFFC9E4-07EF-9C49-BAAE-0CC1C2799A97}" srcOrd="1" destOrd="0" presId="urn:microsoft.com/office/officeart/2008/layout/HorizontalMultiLevelHierarchy"/>
    <dgm:cxn modelId="{256C0A9D-C7D2-A842-BC0A-6881D30507B5}" srcId="{AE57F4B3-1D3C-C34D-BBBA-3F20F1BF9AAD}" destId="{E6197743-6351-3A4F-BE30-2A8B47C8E13C}" srcOrd="0" destOrd="0" parTransId="{C69DBE6B-6393-C54B-9FA5-A424F281F367}" sibTransId="{F5A56CB8-B23C-5244-859E-8AA8B897AFDA}"/>
    <dgm:cxn modelId="{E3C196AC-A07F-4627-BAD6-2BC6B72031AA}" type="presOf" srcId="{3B9B024A-8D8E-1945-877F-4962A4EBD287}" destId="{75D3077C-C917-EF45-B844-C4B81028C227}" srcOrd="0" destOrd="0" presId="urn:microsoft.com/office/officeart/2008/layout/HorizontalMultiLevelHierarchy"/>
    <dgm:cxn modelId="{57DEAEB3-5633-431F-930C-0BBB7A18EC70}" type="presOf" srcId="{6C1D4158-107F-6741-8911-23B44E89C28F}" destId="{FAEBED48-789E-BB43-9AE2-DD820D2539EF}" srcOrd="1" destOrd="0" presId="urn:microsoft.com/office/officeart/2008/layout/HorizontalMultiLevelHierarchy"/>
    <dgm:cxn modelId="{DE71FAB6-1753-426C-9CD5-189285FADBB8}" type="presOf" srcId="{8F61C2F9-270A-844F-B996-C75CDAF74FAE}" destId="{7FEFAE1B-618E-A745-8DF9-7898242F40F1}" srcOrd="0" destOrd="0" presId="urn:microsoft.com/office/officeart/2008/layout/HorizontalMultiLevelHierarchy"/>
    <dgm:cxn modelId="{E63B06BD-C347-4DFA-A094-04781F57D1EF}" type="presOf" srcId="{6C1D4158-107F-6741-8911-23B44E89C28F}" destId="{38CBA1C8-3A47-DF43-9C38-8A52E8226251}" srcOrd="0" destOrd="0" presId="urn:microsoft.com/office/officeart/2008/layout/HorizontalMultiLevelHierarchy"/>
    <dgm:cxn modelId="{69DC07BD-D386-498C-B572-E329AA2C8D0B}" type="presOf" srcId="{C69DBE6B-6393-C54B-9FA5-A424F281F367}" destId="{3CA9EF93-C7F3-1C40-BB9C-EACB64BD4041}" srcOrd="0" destOrd="0" presId="urn:microsoft.com/office/officeart/2008/layout/HorizontalMultiLevelHierarchy"/>
    <dgm:cxn modelId="{580D46F4-1654-4D7E-9F2F-54B93BED9507}" type="presOf" srcId="{AE57F4B3-1D3C-C34D-BBBA-3F20F1BF9AAD}" destId="{761365F8-34F1-984D-BF69-A0E0D2306D48}" srcOrd="0" destOrd="0" presId="urn:microsoft.com/office/officeart/2008/layout/HorizontalMultiLevelHierarchy"/>
    <dgm:cxn modelId="{83375A8A-44E0-4E72-BD18-2C1A456FB6D4}" type="presParOf" srcId="{75D3077C-C917-EF45-B844-C4B81028C227}" destId="{C960BAFA-E987-3E47-A0B0-DDF881FD89CA}" srcOrd="0" destOrd="0" presId="urn:microsoft.com/office/officeart/2008/layout/HorizontalMultiLevelHierarchy"/>
    <dgm:cxn modelId="{BF338862-02D3-4B18-A9F7-3D6EC5BC3AC8}" type="presParOf" srcId="{C960BAFA-E987-3E47-A0B0-DDF881FD89CA}" destId="{761365F8-34F1-984D-BF69-A0E0D2306D48}" srcOrd="0" destOrd="0" presId="urn:microsoft.com/office/officeart/2008/layout/HorizontalMultiLevelHierarchy"/>
    <dgm:cxn modelId="{7F5F1975-4119-4377-8AD8-2C08F516C7D3}" type="presParOf" srcId="{C960BAFA-E987-3E47-A0B0-DDF881FD89CA}" destId="{95CCE970-6389-8D49-BC5A-D55A91A47934}" srcOrd="1" destOrd="0" presId="urn:microsoft.com/office/officeart/2008/layout/HorizontalMultiLevelHierarchy"/>
    <dgm:cxn modelId="{B5CA75F4-34BA-4F8E-97CD-FA9FE6BC0286}" type="presParOf" srcId="{95CCE970-6389-8D49-BC5A-D55A91A47934}" destId="{3CA9EF93-C7F3-1C40-BB9C-EACB64BD4041}" srcOrd="0" destOrd="0" presId="urn:microsoft.com/office/officeart/2008/layout/HorizontalMultiLevelHierarchy"/>
    <dgm:cxn modelId="{731E9664-50B4-4AD9-93B9-F5BA3B000131}" type="presParOf" srcId="{3CA9EF93-C7F3-1C40-BB9C-EACB64BD4041}" destId="{BCFFC9E4-07EF-9C49-BAAE-0CC1C2799A97}" srcOrd="0" destOrd="0" presId="urn:microsoft.com/office/officeart/2008/layout/HorizontalMultiLevelHierarchy"/>
    <dgm:cxn modelId="{124C1FB3-2510-4A37-8688-11EC57BEFAE3}" type="presParOf" srcId="{95CCE970-6389-8D49-BC5A-D55A91A47934}" destId="{0F41C84D-3344-CF49-83FE-F38AE10EFC39}" srcOrd="1" destOrd="0" presId="urn:microsoft.com/office/officeart/2008/layout/HorizontalMultiLevelHierarchy"/>
    <dgm:cxn modelId="{5DCBC619-4CDA-4E19-BBA5-FC752123EB5F}" type="presParOf" srcId="{0F41C84D-3344-CF49-83FE-F38AE10EFC39}" destId="{5E97927C-5838-AB4B-9321-17EB74357896}" srcOrd="0" destOrd="0" presId="urn:microsoft.com/office/officeart/2008/layout/HorizontalMultiLevelHierarchy"/>
    <dgm:cxn modelId="{FDB6DF81-3B95-4585-8301-2CFFB0484661}" type="presParOf" srcId="{0F41C84D-3344-CF49-83FE-F38AE10EFC39}" destId="{61BB2CB5-5C5B-1243-8E58-B04D4658EBD2}" srcOrd="1" destOrd="0" presId="urn:microsoft.com/office/officeart/2008/layout/HorizontalMultiLevelHierarchy"/>
    <dgm:cxn modelId="{E30506EE-B10D-453A-AA4B-76BF317F769D}" type="presParOf" srcId="{95CCE970-6389-8D49-BC5A-D55A91A47934}" destId="{38CBA1C8-3A47-DF43-9C38-8A52E8226251}" srcOrd="2" destOrd="0" presId="urn:microsoft.com/office/officeart/2008/layout/HorizontalMultiLevelHierarchy"/>
    <dgm:cxn modelId="{F0668E77-0870-41F9-9541-E23D2AACA6CA}" type="presParOf" srcId="{38CBA1C8-3A47-DF43-9C38-8A52E8226251}" destId="{FAEBED48-789E-BB43-9AE2-DD820D2539EF}" srcOrd="0" destOrd="0" presId="urn:microsoft.com/office/officeart/2008/layout/HorizontalMultiLevelHierarchy"/>
    <dgm:cxn modelId="{25851057-B4B4-457C-9685-F8AEB4CADEDC}" type="presParOf" srcId="{95CCE970-6389-8D49-BC5A-D55A91A47934}" destId="{83B5A207-9B33-CD4D-AECF-9659E0115368}" srcOrd="3" destOrd="0" presId="urn:microsoft.com/office/officeart/2008/layout/HorizontalMultiLevelHierarchy"/>
    <dgm:cxn modelId="{E579AEFC-C172-4987-A516-36DD5A20BB47}" type="presParOf" srcId="{83B5A207-9B33-CD4D-AECF-9659E0115368}" destId="{7FEFAE1B-618E-A745-8DF9-7898242F40F1}" srcOrd="0" destOrd="0" presId="urn:microsoft.com/office/officeart/2008/layout/HorizontalMultiLevelHierarchy"/>
    <dgm:cxn modelId="{9875791A-C19A-4DF3-B573-E7714C87F54D}" type="presParOf" srcId="{83B5A207-9B33-CD4D-AECF-9659E0115368}" destId="{3E1197D3-6982-3149-BA85-04FC4F5FA57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66B2A-B1EE-BB41-98FB-4E13E3482B2D}">
      <dsp:nvSpPr>
        <dsp:cNvPr id="0" name=""/>
        <dsp:cNvSpPr/>
      </dsp:nvSpPr>
      <dsp:spPr>
        <a:xfrm>
          <a:off x="2785074" y="2247106"/>
          <a:ext cx="560158" cy="533687"/>
        </a:xfrm>
        <a:custGeom>
          <a:avLst/>
          <a:gdLst/>
          <a:ahLst/>
          <a:cxnLst/>
          <a:rect l="0" t="0" r="0" b="0"/>
          <a:pathLst>
            <a:path>
              <a:moveTo>
                <a:pt x="0" y="0"/>
              </a:moveTo>
              <a:lnTo>
                <a:pt x="280079" y="0"/>
              </a:lnTo>
              <a:lnTo>
                <a:pt x="280079" y="533687"/>
              </a:lnTo>
              <a:lnTo>
                <a:pt x="560158" y="5336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45811" y="2494607"/>
        <a:ext cx="38684" cy="38684"/>
      </dsp:txXfrm>
    </dsp:sp>
    <dsp:sp modelId="{B5AA42BD-1871-4002-8963-41365DCFA6D4}">
      <dsp:nvSpPr>
        <dsp:cNvPr id="0" name=""/>
        <dsp:cNvSpPr/>
      </dsp:nvSpPr>
      <dsp:spPr>
        <a:xfrm>
          <a:off x="2785074" y="1713418"/>
          <a:ext cx="560158" cy="533687"/>
        </a:xfrm>
        <a:custGeom>
          <a:avLst/>
          <a:gdLst/>
          <a:ahLst/>
          <a:cxnLst/>
          <a:rect l="0" t="0" r="0" b="0"/>
          <a:pathLst>
            <a:path>
              <a:moveTo>
                <a:pt x="0" y="533687"/>
              </a:moveTo>
              <a:lnTo>
                <a:pt x="280079" y="533687"/>
              </a:lnTo>
              <a:lnTo>
                <a:pt x="280079" y="0"/>
              </a:lnTo>
              <a:lnTo>
                <a:pt x="56015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45811" y="1960919"/>
        <a:ext cx="38684" cy="38684"/>
      </dsp:txXfrm>
    </dsp:sp>
    <dsp:sp modelId="{1B50BF07-3D85-834D-89AF-27099BB868F8}">
      <dsp:nvSpPr>
        <dsp:cNvPr id="0" name=""/>
        <dsp:cNvSpPr/>
      </dsp:nvSpPr>
      <dsp:spPr>
        <a:xfrm rot="16200000">
          <a:off x="111018" y="1820155"/>
          <a:ext cx="4494212" cy="853900"/>
        </a:xfrm>
        <a:prstGeom prst="cube">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rtl="0">
            <a:lnSpc>
              <a:spcPct val="90000"/>
            </a:lnSpc>
            <a:spcBef>
              <a:spcPct val="0"/>
            </a:spcBef>
            <a:spcAft>
              <a:spcPct val="35000"/>
            </a:spcAft>
            <a:buNone/>
          </a:pPr>
          <a:r>
            <a:rPr lang="en-US" sz="4200" kern="1200" dirty="0"/>
            <a:t>Treatment</a:t>
          </a:r>
        </a:p>
      </dsp:txBody>
      <dsp:txXfrm>
        <a:off x="324493" y="2033630"/>
        <a:ext cx="4280737" cy="640425"/>
      </dsp:txXfrm>
    </dsp:sp>
    <dsp:sp modelId="{0AE17329-F517-4152-9EF9-522103037C97}">
      <dsp:nvSpPr>
        <dsp:cNvPr id="0" name=""/>
        <dsp:cNvSpPr/>
      </dsp:nvSpPr>
      <dsp:spPr>
        <a:xfrm>
          <a:off x="3345232" y="1286468"/>
          <a:ext cx="2800792" cy="853900"/>
        </a:xfrm>
        <a:prstGeom prst="rect">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rPr>
            <a:t>Antidepressants and other medication</a:t>
          </a:r>
        </a:p>
      </dsp:txBody>
      <dsp:txXfrm>
        <a:off x="3345232" y="1286468"/>
        <a:ext cx="2800792" cy="853900"/>
      </dsp:txXfrm>
    </dsp:sp>
    <dsp:sp modelId="{E37C079E-C81E-A44C-B94B-EC9A2A73D7C8}">
      <dsp:nvSpPr>
        <dsp:cNvPr id="0" name=""/>
        <dsp:cNvSpPr/>
      </dsp:nvSpPr>
      <dsp:spPr>
        <a:xfrm>
          <a:off x="3345232" y="2353843"/>
          <a:ext cx="2800792" cy="853900"/>
        </a:xfrm>
        <a:prstGeom prst="rect">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FFFFFF"/>
              </a:solidFill>
            </a:rPr>
            <a:t>Cognitive-behavioral and interpersonal therapy</a:t>
          </a:r>
        </a:p>
      </dsp:txBody>
      <dsp:txXfrm>
        <a:off x="3345232" y="2353843"/>
        <a:ext cx="2800792" cy="85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1BF2C-D8B7-E247-AD68-B15C45F1A4D0}">
      <dsp:nvSpPr>
        <dsp:cNvPr id="0" name=""/>
        <dsp:cNvSpPr/>
      </dsp:nvSpPr>
      <dsp:spPr>
        <a:xfrm>
          <a:off x="982580" y="1714499"/>
          <a:ext cx="1221548" cy="814387"/>
        </a:xfrm>
        <a:custGeom>
          <a:avLst/>
          <a:gdLst/>
          <a:ahLst/>
          <a:cxnLst/>
          <a:rect l="0" t="0" r="0" b="0"/>
          <a:pathLst>
            <a:path>
              <a:moveTo>
                <a:pt x="0" y="0"/>
              </a:moveTo>
              <a:lnTo>
                <a:pt x="610774" y="0"/>
              </a:lnTo>
              <a:lnTo>
                <a:pt x="610774" y="814387"/>
              </a:lnTo>
              <a:lnTo>
                <a:pt x="1221548" y="814387"/>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04040"/>
            </a:solidFill>
          </a:endParaRPr>
        </a:p>
      </dsp:txBody>
      <dsp:txXfrm>
        <a:off x="1556651" y="2084989"/>
        <a:ext cx="73406" cy="73406"/>
      </dsp:txXfrm>
    </dsp:sp>
    <dsp:sp modelId="{EE36E0EA-1DD6-104D-991D-B7C117FB3860}">
      <dsp:nvSpPr>
        <dsp:cNvPr id="0" name=""/>
        <dsp:cNvSpPr/>
      </dsp:nvSpPr>
      <dsp:spPr>
        <a:xfrm>
          <a:off x="982580" y="1668779"/>
          <a:ext cx="1221548" cy="91440"/>
        </a:xfrm>
        <a:custGeom>
          <a:avLst/>
          <a:gdLst/>
          <a:ahLst/>
          <a:cxnLst/>
          <a:rect l="0" t="0" r="0" b="0"/>
          <a:pathLst>
            <a:path>
              <a:moveTo>
                <a:pt x="0" y="45720"/>
              </a:moveTo>
              <a:lnTo>
                <a:pt x="1221548" y="4572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04040"/>
            </a:solidFill>
          </a:endParaRPr>
        </a:p>
      </dsp:txBody>
      <dsp:txXfrm>
        <a:off x="1562816" y="1683960"/>
        <a:ext cx="61077" cy="61077"/>
      </dsp:txXfrm>
    </dsp:sp>
    <dsp:sp modelId="{4F1B2531-4B64-C749-B4DA-4BBF194A22D5}">
      <dsp:nvSpPr>
        <dsp:cNvPr id="0" name=""/>
        <dsp:cNvSpPr/>
      </dsp:nvSpPr>
      <dsp:spPr>
        <a:xfrm>
          <a:off x="982580" y="900112"/>
          <a:ext cx="1221548" cy="814387"/>
        </a:xfrm>
        <a:custGeom>
          <a:avLst/>
          <a:gdLst/>
          <a:ahLst/>
          <a:cxnLst/>
          <a:rect l="0" t="0" r="0" b="0"/>
          <a:pathLst>
            <a:path>
              <a:moveTo>
                <a:pt x="0" y="814387"/>
              </a:moveTo>
              <a:lnTo>
                <a:pt x="610774" y="814387"/>
              </a:lnTo>
              <a:lnTo>
                <a:pt x="610774" y="0"/>
              </a:lnTo>
              <a:lnTo>
                <a:pt x="1221548" y="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04040"/>
            </a:solidFill>
          </a:endParaRPr>
        </a:p>
      </dsp:txBody>
      <dsp:txXfrm>
        <a:off x="1556651" y="1270602"/>
        <a:ext cx="73406" cy="73406"/>
      </dsp:txXfrm>
    </dsp:sp>
    <dsp:sp modelId="{BAAC7F48-B872-854C-A706-84EE7BA15C85}">
      <dsp:nvSpPr>
        <dsp:cNvPr id="0" name=""/>
        <dsp:cNvSpPr/>
      </dsp:nvSpPr>
      <dsp:spPr>
        <a:xfrm rot="16200000">
          <a:off x="-689600" y="1375821"/>
          <a:ext cx="2667006" cy="677355"/>
        </a:xfrm>
        <a:prstGeom prst="cube">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Common </a:t>
          </a:r>
          <a:br>
            <a:rPr lang="en-US" sz="1600" kern="1200" dirty="0"/>
          </a:br>
          <a:r>
            <a:rPr lang="en-US" sz="1600" kern="1200" dirty="0"/>
            <a:t>treatments </a:t>
          </a:r>
        </a:p>
      </dsp:txBody>
      <dsp:txXfrm>
        <a:off x="-520261" y="1545160"/>
        <a:ext cx="2497667" cy="508016"/>
      </dsp:txXfrm>
    </dsp:sp>
    <dsp:sp modelId="{264F613F-3111-234B-BFBE-B613BBFD1764}">
      <dsp:nvSpPr>
        <dsp:cNvPr id="0" name=""/>
        <dsp:cNvSpPr/>
      </dsp:nvSpPr>
      <dsp:spPr>
        <a:xfrm>
          <a:off x="2204129" y="574357"/>
          <a:ext cx="3424145" cy="651509"/>
        </a:xfrm>
        <a:prstGeom prst="rect">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Antidepressants or other medications</a:t>
          </a:r>
        </a:p>
      </dsp:txBody>
      <dsp:txXfrm>
        <a:off x="2204129" y="574357"/>
        <a:ext cx="3424145" cy="651509"/>
      </dsp:txXfrm>
    </dsp:sp>
    <dsp:sp modelId="{D4E5321E-2652-9940-B519-3007FBF04F4F}">
      <dsp:nvSpPr>
        <dsp:cNvPr id="0" name=""/>
        <dsp:cNvSpPr/>
      </dsp:nvSpPr>
      <dsp:spPr>
        <a:xfrm>
          <a:off x="2204129" y="1388744"/>
          <a:ext cx="3424145" cy="651509"/>
        </a:xfrm>
        <a:prstGeom prst="rect">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Family therapy</a:t>
          </a:r>
        </a:p>
      </dsp:txBody>
      <dsp:txXfrm>
        <a:off x="2204129" y="1388744"/>
        <a:ext cx="3424145" cy="651509"/>
      </dsp:txXfrm>
    </dsp:sp>
    <dsp:sp modelId="{48B5FC36-C0E0-5342-BC35-14BA8FC7FED0}">
      <dsp:nvSpPr>
        <dsp:cNvPr id="0" name=""/>
        <dsp:cNvSpPr/>
      </dsp:nvSpPr>
      <dsp:spPr>
        <a:xfrm>
          <a:off x="2204129" y="2203131"/>
          <a:ext cx="3424145" cy="651509"/>
        </a:xfrm>
        <a:prstGeom prst="rect">
          <a:avLst/>
        </a:prstGeom>
        <a:solidFill>
          <a:srgbClr val="6B6B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Cognitive-behavioral therapy</a:t>
          </a:r>
        </a:p>
      </dsp:txBody>
      <dsp:txXfrm>
        <a:off x="2204129" y="2203131"/>
        <a:ext cx="3424145" cy="651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C6F7-25D8-3F43-9916-C4330BE29C79}">
      <dsp:nvSpPr>
        <dsp:cNvPr id="0" name=""/>
        <dsp:cNvSpPr/>
      </dsp:nvSpPr>
      <dsp:spPr>
        <a:xfrm>
          <a:off x="0" y="1136550"/>
          <a:ext cx="8077200" cy="26491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880" tIns="604012" rIns="626880"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t>Biological factors</a:t>
          </a:r>
        </a:p>
        <a:p>
          <a:pPr marL="285750" lvl="1" indent="-285750" algn="l" defTabSz="1289050" rtl="0">
            <a:lnSpc>
              <a:spcPct val="90000"/>
            </a:lnSpc>
            <a:spcBef>
              <a:spcPct val="0"/>
            </a:spcBef>
            <a:spcAft>
              <a:spcPct val="15000"/>
            </a:spcAft>
            <a:buChar char="•"/>
          </a:pPr>
          <a:r>
            <a:rPr lang="en-US" sz="2900" kern="1200" dirty="0"/>
            <a:t>Sociocultural factors</a:t>
          </a:r>
        </a:p>
        <a:p>
          <a:pPr marL="285750" lvl="1" indent="-285750" algn="l" defTabSz="1289050" rtl="0">
            <a:lnSpc>
              <a:spcPct val="90000"/>
            </a:lnSpc>
            <a:spcBef>
              <a:spcPct val="0"/>
            </a:spcBef>
            <a:spcAft>
              <a:spcPct val="15000"/>
            </a:spcAft>
            <a:buChar char="•"/>
          </a:pPr>
          <a:r>
            <a:rPr lang="en-US" sz="2900" kern="1200" dirty="0"/>
            <a:t>Family influences</a:t>
          </a:r>
        </a:p>
        <a:p>
          <a:pPr marL="285750" lvl="1" indent="-285750" algn="l" defTabSz="1289050" rtl="0">
            <a:lnSpc>
              <a:spcPct val="90000"/>
            </a:lnSpc>
            <a:spcBef>
              <a:spcPct val="0"/>
            </a:spcBef>
            <a:spcAft>
              <a:spcPct val="15000"/>
            </a:spcAft>
            <a:buChar char="•"/>
          </a:pPr>
          <a:r>
            <a:rPr lang="en-US" sz="2900" kern="1200" dirty="0"/>
            <a:t>Individual risk factors</a:t>
          </a:r>
        </a:p>
      </dsp:txBody>
      <dsp:txXfrm>
        <a:off x="0" y="1136550"/>
        <a:ext cx="8077200" cy="2649150"/>
      </dsp:txXfrm>
    </dsp:sp>
    <dsp:sp modelId="{D34F6418-1E4F-1C44-BE6F-199B8BB35F01}">
      <dsp:nvSpPr>
        <dsp:cNvPr id="0" name=""/>
        <dsp:cNvSpPr/>
      </dsp:nvSpPr>
      <dsp:spPr>
        <a:xfrm>
          <a:off x="152400" y="0"/>
          <a:ext cx="5654040" cy="8560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1289050" rtl="0">
            <a:lnSpc>
              <a:spcPct val="90000"/>
            </a:lnSpc>
            <a:spcBef>
              <a:spcPct val="0"/>
            </a:spcBef>
            <a:spcAft>
              <a:spcPct val="35000"/>
            </a:spcAft>
            <a:buNone/>
          </a:pPr>
          <a:r>
            <a:rPr lang="en-US" sz="2900" kern="1200" dirty="0"/>
            <a:t>Eating disorders multi-determined</a:t>
          </a:r>
        </a:p>
      </dsp:txBody>
      <dsp:txXfrm>
        <a:off x="194190" y="41790"/>
        <a:ext cx="557046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BA1C8-3A47-DF43-9C38-8A52E8226251}">
      <dsp:nvSpPr>
        <dsp:cNvPr id="0" name=""/>
        <dsp:cNvSpPr/>
      </dsp:nvSpPr>
      <dsp:spPr>
        <a:xfrm>
          <a:off x="2087738" y="1843881"/>
          <a:ext cx="460364" cy="500632"/>
        </a:xfrm>
        <a:custGeom>
          <a:avLst/>
          <a:gdLst/>
          <a:ahLst/>
          <a:cxnLst/>
          <a:rect l="0" t="0" r="0" b="0"/>
          <a:pathLst>
            <a:path>
              <a:moveTo>
                <a:pt x="0" y="0"/>
              </a:moveTo>
              <a:lnTo>
                <a:pt x="230182" y="0"/>
              </a:lnTo>
              <a:lnTo>
                <a:pt x="230182" y="500632"/>
              </a:lnTo>
              <a:lnTo>
                <a:pt x="460364" y="50063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0917" y="2077193"/>
        <a:ext cx="34006" cy="34006"/>
      </dsp:txXfrm>
    </dsp:sp>
    <dsp:sp modelId="{3CA9EF93-C7F3-1C40-BB9C-EACB64BD4041}">
      <dsp:nvSpPr>
        <dsp:cNvPr id="0" name=""/>
        <dsp:cNvSpPr/>
      </dsp:nvSpPr>
      <dsp:spPr>
        <a:xfrm>
          <a:off x="2087738" y="1405959"/>
          <a:ext cx="460364" cy="437921"/>
        </a:xfrm>
        <a:custGeom>
          <a:avLst/>
          <a:gdLst/>
          <a:ahLst/>
          <a:cxnLst/>
          <a:rect l="0" t="0" r="0" b="0"/>
          <a:pathLst>
            <a:path>
              <a:moveTo>
                <a:pt x="0" y="437921"/>
              </a:moveTo>
              <a:lnTo>
                <a:pt x="230182" y="437921"/>
              </a:lnTo>
              <a:lnTo>
                <a:pt x="230182" y="0"/>
              </a:lnTo>
              <a:lnTo>
                <a:pt x="460364"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2036" y="1609035"/>
        <a:ext cx="31769" cy="31769"/>
      </dsp:txXfrm>
    </dsp:sp>
    <dsp:sp modelId="{761365F8-34F1-984D-BF69-A0E0D2306D48}">
      <dsp:nvSpPr>
        <dsp:cNvPr id="0" name=""/>
        <dsp:cNvSpPr/>
      </dsp:nvSpPr>
      <dsp:spPr>
        <a:xfrm rot="16200000">
          <a:off x="-368153" y="1231869"/>
          <a:ext cx="3687762" cy="1224022"/>
        </a:xfrm>
        <a:prstGeom prst="cub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Common</a:t>
          </a:r>
          <a:br>
            <a:rPr lang="en-US" sz="3000" kern="1200" dirty="0"/>
          </a:br>
          <a:r>
            <a:rPr lang="en-US" sz="3000" kern="1200" dirty="0"/>
            <a:t> treatments </a:t>
          </a:r>
        </a:p>
      </dsp:txBody>
      <dsp:txXfrm>
        <a:off x="-62148" y="1537874"/>
        <a:ext cx="3381757" cy="918016"/>
      </dsp:txXfrm>
    </dsp:sp>
    <dsp:sp modelId="{5E97927C-5838-AB4B-9321-17EB74357896}">
      <dsp:nvSpPr>
        <dsp:cNvPr id="0" name=""/>
        <dsp:cNvSpPr/>
      </dsp:nvSpPr>
      <dsp:spPr>
        <a:xfrm>
          <a:off x="2548103" y="992911"/>
          <a:ext cx="4055059" cy="826095"/>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Antidepressants or other medications</a:t>
          </a:r>
        </a:p>
      </dsp:txBody>
      <dsp:txXfrm>
        <a:off x="2548103" y="992911"/>
        <a:ext cx="4055059" cy="826095"/>
      </dsp:txXfrm>
    </dsp:sp>
    <dsp:sp modelId="{7FEFAE1B-618E-A745-8DF9-7898242F40F1}">
      <dsp:nvSpPr>
        <dsp:cNvPr id="0" name=""/>
        <dsp:cNvSpPr/>
      </dsp:nvSpPr>
      <dsp:spPr>
        <a:xfrm>
          <a:off x="2548103" y="1994175"/>
          <a:ext cx="4055059" cy="700674"/>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kern="1200" dirty="0"/>
            <a:t>Cognitive-behavioral therapy</a:t>
          </a:r>
        </a:p>
      </dsp:txBody>
      <dsp:txXfrm>
        <a:off x="2548103" y="1994175"/>
        <a:ext cx="4055059" cy="7006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ECC3A7-3CC5-445D-A0DD-5F1AE3BF194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27E2D9B-D39A-4E9F-B2DA-D1C1D3DC3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29699A-3EE9-41C3-9B97-9EE0537A9EB3}" type="datetimeFigureOut">
              <a:rPr lang="en-US"/>
              <a:pPr>
                <a:defRPr/>
              </a:pPr>
              <a:t>3/8/2021</a:t>
            </a:fld>
            <a:endParaRPr lang="en-US"/>
          </a:p>
        </p:txBody>
      </p:sp>
      <p:sp>
        <p:nvSpPr>
          <p:cNvPr id="4" name="Slide Image Placeholder 3">
            <a:extLst>
              <a:ext uri="{FF2B5EF4-FFF2-40B4-BE49-F238E27FC236}">
                <a16:creationId xmlns:a16="http://schemas.microsoft.com/office/drawing/2014/main" id="{EFCB5E92-EE80-4967-8340-655E2A9248F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8DAA87-7274-474F-A1E6-7E824C1E1F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592AED6-1E3F-478B-9CBF-4B2E20FEE0D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8BBE1C7-1A83-4C58-9D79-825401D7F75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8BA6A9-E410-4938-AC3F-8353EAAA94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46CC10A-70BB-4D7F-8D1E-ACBEA553F5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9278EF1-B1C6-4600-9F2D-413694387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panose="02020603050405020304" pitchFamily="18" charset="0"/>
            </a:endParaRPr>
          </a:p>
        </p:txBody>
      </p:sp>
      <p:sp>
        <p:nvSpPr>
          <p:cNvPr id="54276" name="Slide Number Placeholder 3">
            <a:extLst>
              <a:ext uri="{FF2B5EF4-FFF2-40B4-BE49-F238E27FC236}">
                <a16:creationId xmlns:a16="http://schemas.microsoft.com/office/drawing/2014/main" id="{4A8C42F7-8903-4E14-A668-F21C421BD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1989FB-5282-4188-B4DA-AADBB8FFC4E2}" type="slidenum">
              <a:rPr lang="en-US" altLang="en-US">
                <a:solidFill>
                  <a:srgbClr val="CC0000"/>
                </a:solidFill>
                <a:latin typeface="Times" panose="02020603050405020304" pitchFamily="18" charset="0"/>
                <a:ea typeface="MS PGothic" panose="020B0600070205080204" pitchFamily="34" charset="-128"/>
              </a:rPr>
              <a:pPr/>
              <a:t>12</a:t>
            </a:fld>
            <a:endParaRPr lang="en-US" altLang="en-US">
              <a:solidFill>
                <a:srgbClr val="CC0000"/>
              </a:solidFill>
              <a:latin typeface="Times" panose="02020603050405020304" pitchFamily="18"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4B1CB2D-24C6-41B1-91EE-7A4EBAFF67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82047F4-51CC-4079-86C8-6C844D18E826}" type="slidenum">
              <a:rPr lang="en-US" altLang="en-US"/>
              <a:pPr/>
              <a:t>26</a:t>
            </a:fld>
            <a:endParaRPr lang="en-US" altLang="en-US"/>
          </a:p>
        </p:txBody>
      </p:sp>
      <p:sp>
        <p:nvSpPr>
          <p:cNvPr id="63491" name="Rectangle 2">
            <a:extLst>
              <a:ext uri="{FF2B5EF4-FFF2-40B4-BE49-F238E27FC236}">
                <a16:creationId xmlns:a16="http://schemas.microsoft.com/office/drawing/2014/main" id="{43922615-0BE9-4255-8B75-A8806EF87B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A104BF2D-614F-4A05-AD8D-3CAE77ABD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CC8BA6A9-E410-4938-AC3F-8353EAAA9444}" type="slidenum">
              <a:rPr lang="en-US" altLang="en-US" smtClean="0"/>
              <a:pPr/>
              <a:t>28</a:t>
            </a:fld>
            <a:endParaRPr lang="en-US" altLang="en-US"/>
          </a:p>
        </p:txBody>
      </p:sp>
    </p:spTree>
    <p:extLst>
      <p:ext uri="{BB962C8B-B14F-4D97-AF65-F5344CB8AC3E}">
        <p14:creationId xmlns:p14="http://schemas.microsoft.com/office/powerpoint/2010/main" val="394079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CC8BA6A9-E410-4938-AC3F-8353EAAA9444}" type="slidenum">
              <a:rPr lang="en-US" altLang="en-US" smtClean="0"/>
              <a:pPr/>
              <a:t>32</a:t>
            </a:fld>
            <a:endParaRPr lang="en-US" altLang="en-US"/>
          </a:p>
        </p:txBody>
      </p:sp>
    </p:spTree>
    <p:extLst>
      <p:ext uri="{BB962C8B-B14F-4D97-AF65-F5344CB8AC3E}">
        <p14:creationId xmlns:p14="http://schemas.microsoft.com/office/powerpoint/2010/main" val="323712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CC8BA6A9-E410-4938-AC3F-8353EAAA9444}" type="slidenum">
              <a:rPr lang="en-US" altLang="en-US" smtClean="0"/>
              <a:pPr/>
              <a:t>33</a:t>
            </a:fld>
            <a:endParaRPr lang="en-US" altLang="en-US"/>
          </a:p>
        </p:txBody>
      </p:sp>
    </p:spTree>
    <p:extLst>
      <p:ext uri="{BB962C8B-B14F-4D97-AF65-F5344CB8AC3E}">
        <p14:creationId xmlns:p14="http://schemas.microsoft.com/office/powerpoint/2010/main" val="268626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AB1345E-7176-4232-90E4-33F513FC4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3960E39-76C3-4C5B-A50C-3F0FB0E1C32E}" type="slidenum">
              <a:rPr lang="en-US" altLang="en-US">
                <a:solidFill>
                  <a:srgbClr val="000000"/>
                </a:solidFill>
                <a:latin typeface="Arial" panose="020B0604020202020204" pitchFamily="34" charset="0"/>
              </a:rPr>
              <a:pPr/>
              <a:t>34</a:t>
            </a:fld>
            <a:endParaRPr lang="en-US" altLang="en-US">
              <a:solidFill>
                <a:srgbClr val="000000"/>
              </a:solidFill>
              <a:latin typeface="Arial" panose="020B0604020202020204" pitchFamily="34" charset="0"/>
            </a:endParaRPr>
          </a:p>
        </p:txBody>
      </p:sp>
      <p:sp>
        <p:nvSpPr>
          <p:cNvPr id="64515" name="Rectangle 2">
            <a:extLst>
              <a:ext uri="{FF2B5EF4-FFF2-40B4-BE49-F238E27FC236}">
                <a16:creationId xmlns:a16="http://schemas.microsoft.com/office/drawing/2014/main" id="{230C3AC3-7A82-4E6D-BF7D-B43F4022D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A3C3A0EA-73EE-4DF6-911D-042D4F3EC152}"/>
              </a:ext>
            </a:extLst>
          </p:cNvPr>
          <p:cNvSpPr>
            <a:spLocks noGrp="1"/>
          </p:cNvSpPr>
          <p:nvPr>
            <p:ph type="body" idx="1"/>
          </p:nvPr>
        </p:nvSpPr>
        <p:spPr bwMode="auto"/>
        <p:txBody>
          <a:bodyPr wrap="square" numCol="1" anchor="t" anchorCtr="0" compatLnSpc="1">
            <a:prstTxWarp prst="textNoShape">
              <a:avLst/>
            </a:prstTxWarp>
            <a:normAutofit/>
          </a:bodyPr>
          <a:lstStyle/>
          <a:p>
            <a:pPr marL="228600" indent="-228600" fontAlgn="auto">
              <a:spcBef>
                <a:spcPts val="0"/>
              </a:spcBef>
              <a:spcAft>
                <a:spcPts val="0"/>
              </a:spcAft>
              <a:defRPr/>
            </a:pPr>
            <a:endParaRPr lang="en-US"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8C3CE27-803E-4AD3-8BFD-786F9908DC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056153D-BF1E-4A05-8878-364231B30473}" type="slidenum">
              <a:rPr lang="en-US" altLang="en-US"/>
              <a:pPr/>
              <a:t>36</a:t>
            </a:fld>
            <a:endParaRPr lang="en-US" altLang="en-US"/>
          </a:p>
        </p:txBody>
      </p:sp>
      <p:sp>
        <p:nvSpPr>
          <p:cNvPr id="65539" name="Rectangle 2">
            <a:extLst>
              <a:ext uri="{FF2B5EF4-FFF2-40B4-BE49-F238E27FC236}">
                <a16:creationId xmlns:a16="http://schemas.microsoft.com/office/drawing/2014/main" id="{DBF2CA44-D274-45A2-9ACF-B1B0999792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4E094904-BBA0-4812-8FD9-797F15C9A7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26A0756-6472-44C6-8193-44A2CB3B2D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3BF9C96-07CC-47B3-B7A2-49113DA9DB29}" type="slidenum">
              <a:rPr lang="en-US" altLang="en-US"/>
              <a:pPr/>
              <a:t>37</a:t>
            </a:fld>
            <a:endParaRPr lang="en-US" altLang="en-US"/>
          </a:p>
        </p:txBody>
      </p:sp>
      <p:sp>
        <p:nvSpPr>
          <p:cNvPr id="66563" name="Rectangle 2">
            <a:extLst>
              <a:ext uri="{FF2B5EF4-FFF2-40B4-BE49-F238E27FC236}">
                <a16:creationId xmlns:a16="http://schemas.microsoft.com/office/drawing/2014/main" id="{8D7CACE2-38C9-4DB0-9086-4B9DF20287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13BEDA81-9D83-4169-8368-B445BBDCAC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B434E40-D065-4AFF-AF24-98A5D8F5E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2F9629-0C72-4ED0-A261-D7E753BCE392}" type="slidenum">
              <a:rPr lang="en-US" altLang="en-US"/>
              <a:pPr/>
              <a:t>38</a:t>
            </a:fld>
            <a:endParaRPr lang="en-US" altLang="en-US"/>
          </a:p>
        </p:txBody>
      </p:sp>
      <p:sp>
        <p:nvSpPr>
          <p:cNvPr id="69635" name="Rectangle 2">
            <a:extLst>
              <a:ext uri="{FF2B5EF4-FFF2-40B4-BE49-F238E27FC236}">
                <a16:creationId xmlns:a16="http://schemas.microsoft.com/office/drawing/2014/main" id="{FF51AED1-2767-4B56-AA95-066B616501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8D834C4F-2649-4216-A488-E7A20EA979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3129EEF-444A-4F78-B4FC-201D102E26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0DE0EE0-BA09-45D1-87BA-86D7EFEFBAAA}" type="slidenum">
              <a:rPr lang="en-US" altLang="en-US">
                <a:solidFill>
                  <a:srgbClr val="000000"/>
                </a:solidFill>
                <a:latin typeface="Arial" panose="020B0604020202020204" pitchFamily="34" charset="0"/>
              </a:rPr>
              <a:pPr/>
              <a:t>39</a:t>
            </a:fld>
            <a:endParaRPr lang="en-US" altLang="en-US">
              <a:solidFill>
                <a:srgbClr val="000000"/>
              </a:solidFill>
              <a:latin typeface="Arial" panose="020B0604020202020204" pitchFamily="34" charset="0"/>
            </a:endParaRPr>
          </a:p>
        </p:txBody>
      </p:sp>
      <p:sp>
        <p:nvSpPr>
          <p:cNvPr id="72707" name="Rectangle 2">
            <a:extLst>
              <a:ext uri="{FF2B5EF4-FFF2-40B4-BE49-F238E27FC236}">
                <a16:creationId xmlns:a16="http://schemas.microsoft.com/office/drawing/2014/main" id="{91E8BD0F-6FFE-463A-BBE9-975481A27C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82476BF6-567D-4FC9-A06D-0735084872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FBA8BED-303C-40AD-BFD8-30292F190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EC84DE-8089-4561-A06F-CAB299BFD37A}" type="slidenum">
              <a:rPr lang="en-US" altLang="en-US">
                <a:solidFill>
                  <a:srgbClr val="000000"/>
                </a:solidFill>
                <a:latin typeface="Arial" panose="020B0604020202020204" pitchFamily="34" charset="0"/>
              </a:rPr>
              <a:pPr/>
              <a:t>40</a:t>
            </a:fld>
            <a:endParaRPr lang="en-US" altLang="en-US">
              <a:solidFill>
                <a:srgbClr val="000000"/>
              </a:solidFill>
              <a:latin typeface="Arial" panose="020B0604020202020204" pitchFamily="34" charset="0"/>
            </a:endParaRPr>
          </a:p>
        </p:txBody>
      </p:sp>
      <p:sp>
        <p:nvSpPr>
          <p:cNvPr id="71683" name="Rectangle 2">
            <a:extLst>
              <a:ext uri="{FF2B5EF4-FFF2-40B4-BE49-F238E27FC236}">
                <a16:creationId xmlns:a16="http://schemas.microsoft.com/office/drawing/2014/main" id="{44E2B61A-9374-4399-BC7E-4C0C31E131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8CF02114-4E89-43E6-A5EB-0519164997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9B5AE73-B490-4725-B43B-99FDD60AA0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BE5F37E-41ED-4EB2-9CAD-EBFA19905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6DE4A4BB-5411-4E63-8637-8FB84D0BB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B9CFD1-892E-4A54-B129-340541CF41A7}" type="slidenum">
              <a:rPr lang="en-US" altLang="en-US"/>
              <a:pPr/>
              <a:t>13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84A4627-61DB-4682-BA8B-7953A2F610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3D7097-2BCE-4F18-BBA3-D285A2194D0A}" type="slidenum">
              <a:rPr lang="en-US" altLang="en-US"/>
              <a:pPr/>
              <a:t>41</a:t>
            </a:fld>
            <a:endParaRPr lang="en-US" altLang="en-US"/>
          </a:p>
        </p:txBody>
      </p:sp>
      <p:sp>
        <p:nvSpPr>
          <p:cNvPr id="73731" name="Rectangle 2">
            <a:extLst>
              <a:ext uri="{FF2B5EF4-FFF2-40B4-BE49-F238E27FC236}">
                <a16:creationId xmlns:a16="http://schemas.microsoft.com/office/drawing/2014/main" id="{55A49233-6FA1-4C28-A1FF-A27B51C03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5ECBC15B-1C57-4E67-88C5-714CCB3B06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7EEF584-393D-40C4-9BC4-DA0F5E1EE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1275D63-6938-4F70-829E-5187F675B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en-US"/>
              <a:t>People may develop this disorder as the result of a conditioned negative response to having an aversive experience while eating, such as choking.</a:t>
            </a:r>
          </a:p>
          <a:p>
            <a:pPr marL="171450" indent="-171450">
              <a:spcBef>
                <a:spcPct val="0"/>
              </a:spcBef>
              <a:buFontTx/>
              <a:buChar char="•"/>
            </a:pPr>
            <a:r>
              <a:rPr lang="en-US" altLang="en-US"/>
              <a:t>Previously included as a feeding disorder of infancy or early childhood in the </a:t>
            </a:r>
            <a:r>
              <a:rPr lang="en-US" altLang="en-US" i="1"/>
              <a:t>DSMIV- TR</a:t>
            </a:r>
            <a:r>
              <a:rPr lang="en-US" altLang="en-US"/>
              <a:t>, this diagnosis is now applicable to individuals of any age who do not have another eating disorder or concurrent medical condition, or who are following culturally prescribed eating restrictions.</a:t>
            </a:r>
          </a:p>
          <a:p>
            <a:pPr marL="171450" indent="-171450">
              <a:spcBef>
                <a:spcPct val="0"/>
              </a:spcBef>
              <a:buFontTx/>
              <a:buChar char="•"/>
            </a:pPr>
            <a:r>
              <a:rPr lang="en-US" altLang="en-US"/>
              <a:t>As a result of adding this disorder to </a:t>
            </a:r>
            <a:r>
              <a:rPr lang="en-US" altLang="en-US" i="1"/>
              <a:t>DSM-5, </a:t>
            </a:r>
            <a:r>
              <a:rPr lang="en-US" altLang="en-US"/>
              <a:t>researchers believe that the frequency of eating disorder “not otherwise specified” will be cut in half, leading to better chances of appropriate diagnosis and treatment</a:t>
            </a:r>
          </a:p>
        </p:txBody>
      </p:sp>
      <p:sp>
        <p:nvSpPr>
          <p:cNvPr id="56324" name="Slide Number Placeholder 3">
            <a:extLst>
              <a:ext uri="{FF2B5EF4-FFF2-40B4-BE49-F238E27FC236}">
                <a16:creationId xmlns:a16="http://schemas.microsoft.com/office/drawing/2014/main" id="{00602D10-1163-4B28-9229-AC61F2912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6E06C4-CEDD-4D73-938C-03B1FE8CC71A}" type="slidenum">
              <a:rPr lang="en-US" altLang="en-US"/>
              <a:pPr/>
              <a:t>14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9B4BB8A-4B33-4FFB-B69F-A7A6B3A1E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743C18A-4F37-4850-BB84-2E433E07F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panose="02020603050405020304" pitchFamily="18" charset="0"/>
            </a:endParaRPr>
          </a:p>
        </p:txBody>
      </p:sp>
      <p:sp>
        <p:nvSpPr>
          <p:cNvPr id="57348" name="Slide Number Placeholder 3">
            <a:extLst>
              <a:ext uri="{FF2B5EF4-FFF2-40B4-BE49-F238E27FC236}">
                <a16:creationId xmlns:a16="http://schemas.microsoft.com/office/drawing/2014/main" id="{29432EE5-1F56-4188-9FD4-C826764B07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BA254E-EC51-404C-A855-351C6940ADF1}" type="slidenum">
              <a:rPr lang="en-US" altLang="en-US">
                <a:solidFill>
                  <a:srgbClr val="CC0000"/>
                </a:solidFill>
                <a:latin typeface="Times" panose="02020603050405020304" pitchFamily="18" charset="0"/>
                <a:ea typeface="MS PGothic" panose="020B0600070205080204" pitchFamily="34" charset="-128"/>
              </a:rPr>
              <a:pPr/>
              <a:t>15</a:t>
            </a:fld>
            <a:endParaRPr lang="en-US" altLang="en-US">
              <a:solidFill>
                <a:srgbClr val="CC0000"/>
              </a:solidFill>
              <a:latin typeface="Times" panose="02020603050405020304" pitchFamily="18"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09BBF22-CDAC-404F-BF05-5F95B1E42A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7ECABBD-E31E-4B85-AC5D-A1608F0BA783}" type="slidenum">
              <a:rPr lang="en-US" altLang="en-US"/>
              <a:pPr/>
              <a:t>20</a:t>
            </a:fld>
            <a:endParaRPr lang="en-US" altLang="en-US"/>
          </a:p>
        </p:txBody>
      </p:sp>
      <p:sp>
        <p:nvSpPr>
          <p:cNvPr id="58371" name="Rectangle 2">
            <a:extLst>
              <a:ext uri="{FF2B5EF4-FFF2-40B4-BE49-F238E27FC236}">
                <a16:creationId xmlns:a16="http://schemas.microsoft.com/office/drawing/2014/main" id="{9A036438-18B0-49E5-9D82-B7F746C4E1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38A06572-30B7-4ACC-B8FE-C5674622C5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17037F0-BC71-4030-9947-02FA45824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A74BF11E-3315-4D57-BDA1-2166E5F37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EC94F5A0-FD91-4C36-A048-B0CA4EFECB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2D4765-8A9D-4C9F-A59C-DC42ACE45E58}" type="slidenum">
              <a:rPr lang="en-US" altLang="en-US"/>
              <a:pPr/>
              <a:t>21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FD862F2-6D63-467A-B2EA-F3182E3F01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1428A5-5036-404F-8B88-C42A1C9CBCAC}" type="slidenum">
              <a:rPr lang="en-US" altLang="en-US">
                <a:solidFill>
                  <a:srgbClr val="000000"/>
                </a:solidFill>
                <a:latin typeface="Arial" panose="020B0604020202020204" pitchFamily="34" charset="0"/>
              </a:rPr>
              <a:pPr/>
              <a:t>22</a:t>
            </a:fld>
            <a:endParaRPr lang="en-US" altLang="en-US">
              <a:solidFill>
                <a:srgbClr val="000000"/>
              </a:solidFill>
              <a:latin typeface="Arial" panose="020B0604020202020204" pitchFamily="34" charset="0"/>
            </a:endParaRPr>
          </a:p>
        </p:txBody>
      </p:sp>
      <p:sp>
        <p:nvSpPr>
          <p:cNvPr id="60419" name="Rectangle 2">
            <a:extLst>
              <a:ext uri="{FF2B5EF4-FFF2-40B4-BE49-F238E27FC236}">
                <a16:creationId xmlns:a16="http://schemas.microsoft.com/office/drawing/2014/main" id="{8DC0B923-389C-4607-BDB9-53F3592B6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D5C657FD-841C-42E3-95FF-67B6B00F2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DADE325-18EC-44FF-831E-E83E3CD410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9243DB-4368-4E76-A431-22A0C6262C10}" type="slidenum">
              <a:rPr lang="en-US" altLang="en-US"/>
              <a:pPr/>
              <a:t>24</a:t>
            </a:fld>
            <a:endParaRPr lang="en-US" altLang="en-US"/>
          </a:p>
        </p:txBody>
      </p:sp>
      <p:sp>
        <p:nvSpPr>
          <p:cNvPr id="61443" name="Rectangle 2">
            <a:extLst>
              <a:ext uri="{FF2B5EF4-FFF2-40B4-BE49-F238E27FC236}">
                <a16:creationId xmlns:a16="http://schemas.microsoft.com/office/drawing/2014/main" id="{6E9E5B9E-881A-418D-AA33-09AAF92827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EFEF5307-DB3F-4CCC-B2E6-26F971E021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E7C1EA1-9F3C-41F0-88E2-2D7C523CE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47E8FC-3A59-4F85-9EC2-1AE49A1E7C47}" type="slidenum">
              <a:rPr lang="en-US" altLang="en-US"/>
              <a:pPr/>
              <a:t>25</a:t>
            </a:fld>
            <a:endParaRPr lang="en-US" altLang="en-US"/>
          </a:p>
        </p:txBody>
      </p:sp>
      <p:sp>
        <p:nvSpPr>
          <p:cNvPr id="62467" name="Rectangle 2">
            <a:extLst>
              <a:ext uri="{FF2B5EF4-FFF2-40B4-BE49-F238E27FC236}">
                <a16:creationId xmlns:a16="http://schemas.microsoft.com/office/drawing/2014/main" id="{497BCC6A-03B6-40A4-8E77-E177ACFD8E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6D2CA571-8EDE-42B3-A4E8-049AC0E8F5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38E601-F5DB-4383-82FE-4CFD20F44F01}"/>
              </a:ext>
            </a:extLst>
          </p:cNvPr>
          <p:cNvSpPr>
            <a:spLocks noGrp="1"/>
          </p:cNvSpPr>
          <p:nvPr>
            <p:ph type="dt" sz="half" idx="10"/>
          </p:nvPr>
        </p:nvSpPr>
        <p:spPr/>
        <p:txBody>
          <a:bodyPr/>
          <a:lstStyle>
            <a:lvl1pPr>
              <a:defRPr/>
            </a:lvl1pPr>
          </a:lstStyle>
          <a:p>
            <a:pPr>
              <a:defRPr/>
            </a:pPr>
            <a:fld id="{67249D95-B9E9-4E15-950E-3E86F7A580F1}" type="datetimeFigureOut">
              <a:rPr lang="en-US"/>
              <a:pPr>
                <a:defRPr/>
              </a:pPr>
              <a:t>3/8/2021</a:t>
            </a:fld>
            <a:endParaRPr lang="en-US"/>
          </a:p>
        </p:txBody>
      </p:sp>
      <p:sp>
        <p:nvSpPr>
          <p:cNvPr id="5" name="Footer Placeholder 4">
            <a:extLst>
              <a:ext uri="{FF2B5EF4-FFF2-40B4-BE49-F238E27FC236}">
                <a16:creationId xmlns:a16="http://schemas.microsoft.com/office/drawing/2014/main" id="{03F14A61-0F47-4F4D-BBDC-D092DC0A96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8C2D5-0085-45C5-A91D-1CE7A2638435}"/>
              </a:ext>
            </a:extLst>
          </p:cNvPr>
          <p:cNvSpPr>
            <a:spLocks noGrp="1"/>
          </p:cNvSpPr>
          <p:nvPr>
            <p:ph type="sldNum" sz="quarter" idx="12"/>
          </p:nvPr>
        </p:nvSpPr>
        <p:spPr/>
        <p:txBody>
          <a:bodyPr/>
          <a:lstStyle>
            <a:lvl1pPr>
              <a:defRPr/>
            </a:lvl1pPr>
          </a:lstStyle>
          <a:p>
            <a:fld id="{A23FA0B8-3F3E-4D35-A35C-AA843094C1C3}" type="slidenum">
              <a:rPr lang="en-US" altLang="en-US"/>
              <a:pPr/>
              <a:t>‹#›</a:t>
            </a:fld>
            <a:endParaRPr lang="en-US" altLang="en-US"/>
          </a:p>
        </p:txBody>
      </p:sp>
    </p:spTree>
    <p:extLst>
      <p:ext uri="{BB962C8B-B14F-4D97-AF65-F5344CB8AC3E}">
        <p14:creationId xmlns:p14="http://schemas.microsoft.com/office/powerpoint/2010/main" val="427279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56319-A43C-4D15-8BCA-C47734D8193E}"/>
              </a:ext>
            </a:extLst>
          </p:cNvPr>
          <p:cNvSpPr>
            <a:spLocks noGrp="1"/>
          </p:cNvSpPr>
          <p:nvPr>
            <p:ph type="dt" sz="half" idx="10"/>
          </p:nvPr>
        </p:nvSpPr>
        <p:spPr/>
        <p:txBody>
          <a:bodyPr/>
          <a:lstStyle>
            <a:lvl1pPr>
              <a:defRPr/>
            </a:lvl1pPr>
          </a:lstStyle>
          <a:p>
            <a:pPr>
              <a:defRPr/>
            </a:pPr>
            <a:fld id="{6CEBEACD-9410-40C5-8FF3-F23FBAD70941}" type="datetimeFigureOut">
              <a:rPr lang="en-US"/>
              <a:pPr>
                <a:defRPr/>
              </a:pPr>
              <a:t>3/8/2021</a:t>
            </a:fld>
            <a:endParaRPr lang="en-US"/>
          </a:p>
        </p:txBody>
      </p:sp>
      <p:sp>
        <p:nvSpPr>
          <p:cNvPr id="5" name="Footer Placeholder 4">
            <a:extLst>
              <a:ext uri="{FF2B5EF4-FFF2-40B4-BE49-F238E27FC236}">
                <a16:creationId xmlns:a16="http://schemas.microsoft.com/office/drawing/2014/main" id="{68C706D8-0878-43B1-A7BC-43CFF2A2C6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9C090D-9F25-4F55-8B1E-E12352B62D61}"/>
              </a:ext>
            </a:extLst>
          </p:cNvPr>
          <p:cNvSpPr>
            <a:spLocks noGrp="1"/>
          </p:cNvSpPr>
          <p:nvPr>
            <p:ph type="sldNum" sz="quarter" idx="12"/>
          </p:nvPr>
        </p:nvSpPr>
        <p:spPr/>
        <p:txBody>
          <a:bodyPr/>
          <a:lstStyle>
            <a:lvl1pPr>
              <a:defRPr/>
            </a:lvl1pPr>
          </a:lstStyle>
          <a:p>
            <a:fld id="{D7A8E374-A192-45C7-8D40-ECE08CCDAEA3}" type="slidenum">
              <a:rPr lang="en-US" altLang="en-US"/>
              <a:pPr/>
              <a:t>‹#›</a:t>
            </a:fld>
            <a:endParaRPr lang="en-US" altLang="en-US"/>
          </a:p>
        </p:txBody>
      </p:sp>
    </p:spTree>
    <p:extLst>
      <p:ext uri="{BB962C8B-B14F-4D97-AF65-F5344CB8AC3E}">
        <p14:creationId xmlns:p14="http://schemas.microsoft.com/office/powerpoint/2010/main" val="40666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37D44-B75F-40F4-A700-A534BE2B8CDD}"/>
              </a:ext>
            </a:extLst>
          </p:cNvPr>
          <p:cNvSpPr>
            <a:spLocks noGrp="1"/>
          </p:cNvSpPr>
          <p:nvPr>
            <p:ph type="dt" sz="half" idx="10"/>
          </p:nvPr>
        </p:nvSpPr>
        <p:spPr/>
        <p:txBody>
          <a:bodyPr/>
          <a:lstStyle>
            <a:lvl1pPr>
              <a:defRPr/>
            </a:lvl1pPr>
          </a:lstStyle>
          <a:p>
            <a:pPr>
              <a:defRPr/>
            </a:pPr>
            <a:fld id="{E5ABFEA1-CE72-4FFF-8EC4-F7E0CEE9189C}" type="datetimeFigureOut">
              <a:rPr lang="en-US"/>
              <a:pPr>
                <a:defRPr/>
              </a:pPr>
              <a:t>3/8/2021</a:t>
            </a:fld>
            <a:endParaRPr lang="en-US"/>
          </a:p>
        </p:txBody>
      </p:sp>
      <p:sp>
        <p:nvSpPr>
          <p:cNvPr id="5" name="Footer Placeholder 4">
            <a:extLst>
              <a:ext uri="{FF2B5EF4-FFF2-40B4-BE49-F238E27FC236}">
                <a16:creationId xmlns:a16="http://schemas.microsoft.com/office/drawing/2014/main" id="{C3CE8594-DBCD-423D-91C7-6379C0802D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E8BD15-214B-4C53-B7AF-D2378108F498}"/>
              </a:ext>
            </a:extLst>
          </p:cNvPr>
          <p:cNvSpPr>
            <a:spLocks noGrp="1"/>
          </p:cNvSpPr>
          <p:nvPr>
            <p:ph type="sldNum" sz="quarter" idx="12"/>
          </p:nvPr>
        </p:nvSpPr>
        <p:spPr/>
        <p:txBody>
          <a:bodyPr/>
          <a:lstStyle>
            <a:lvl1pPr>
              <a:defRPr/>
            </a:lvl1pPr>
          </a:lstStyle>
          <a:p>
            <a:fld id="{AF176E84-1181-436E-AB4F-EA097B13881B}" type="slidenum">
              <a:rPr lang="en-US" altLang="en-US"/>
              <a:pPr/>
              <a:t>‹#›</a:t>
            </a:fld>
            <a:endParaRPr lang="en-US" altLang="en-US"/>
          </a:p>
        </p:txBody>
      </p:sp>
    </p:spTree>
    <p:extLst>
      <p:ext uri="{BB962C8B-B14F-4D97-AF65-F5344CB8AC3E}">
        <p14:creationId xmlns:p14="http://schemas.microsoft.com/office/powerpoint/2010/main" val="247254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E524370-EFF0-46D8-AA27-7A5DC1CCBB51}"/>
              </a:ext>
            </a:extLst>
          </p:cNvPr>
          <p:cNvSpPr>
            <a:spLocks noGrp="1"/>
          </p:cNvSpPr>
          <p:nvPr>
            <p:ph type="dt" sz="half" idx="10"/>
          </p:nvPr>
        </p:nvSpPr>
        <p:spPr>
          <a:xfrm>
            <a:off x="457200" y="6248400"/>
            <a:ext cx="2133600" cy="457200"/>
          </a:xfrm>
        </p:spPr>
        <p:txBody>
          <a:bodyPr/>
          <a:lstStyle>
            <a:lvl1pPr>
              <a:defRPr smtClean="0"/>
            </a:lvl1pPr>
          </a:lstStyle>
          <a:p>
            <a:pPr>
              <a:defRPr/>
            </a:pPr>
            <a:endParaRPr lang="en-US" altLang="en-US"/>
          </a:p>
        </p:txBody>
      </p:sp>
      <p:sp>
        <p:nvSpPr>
          <p:cNvPr id="7" name="Footer Placeholder 6">
            <a:extLst>
              <a:ext uri="{FF2B5EF4-FFF2-40B4-BE49-F238E27FC236}">
                <a16:creationId xmlns:a16="http://schemas.microsoft.com/office/drawing/2014/main" id="{7D857C60-A544-40A1-BB46-75857059C092}"/>
              </a:ext>
            </a:extLst>
          </p:cNvPr>
          <p:cNvSpPr>
            <a:spLocks noGrp="1"/>
          </p:cNvSpPr>
          <p:nvPr>
            <p:ph type="ftr" sz="quarter" idx="11"/>
          </p:nvPr>
        </p:nvSpPr>
        <p:spPr>
          <a:xfrm>
            <a:off x="3124200" y="6248400"/>
            <a:ext cx="2895600" cy="457200"/>
          </a:xfrm>
        </p:spPr>
        <p:txBody>
          <a:bodyPr/>
          <a:lstStyle>
            <a:lvl1pPr>
              <a:defRPr smtClean="0"/>
            </a:lvl1pPr>
          </a:lstStyle>
          <a:p>
            <a:pPr>
              <a:defRPr/>
            </a:pPr>
            <a:endParaRPr lang="en-US" altLang="en-US"/>
          </a:p>
        </p:txBody>
      </p:sp>
      <p:sp>
        <p:nvSpPr>
          <p:cNvPr id="8" name="Slide Number Placeholder 7">
            <a:extLst>
              <a:ext uri="{FF2B5EF4-FFF2-40B4-BE49-F238E27FC236}">
                <a16:creationId xmlns:a16="http://schemas.microsoft.com/office/drawing/2014/main" id="{33C9619E-E980-4EAE-8FCB-38B48CAB7999}"/>
              </a:ext>
            </a:extLst>
          </p:cNvPr>
          <p:cNvSpPr>
            <a:spLocks noGrp="1"/>
          </p:cNvSpPr>
          <p:nvPr>
            <p:ph type="sldNum" sz="quarter" idx="12"/>
          </p:nvPr>
        </p:nvSpPr>
        <p:spPr>
          <a:xfrm>
            <a:off x="6553200" y="6248400"/>
            <a:ext cx="2133600" cy="457200"/>
          </a:xfrm>
        </p:spPr>
        <p:txBody>
          <a:bodyPr/>
          <a:lstStyle>
            <a:lvl1pPr>
              <a:defRPr/>
            </a:lvl1pPr>
          </a:lstStyle>
          <a:p>
            <a:fld id="{1373A3D2-5FC0-49C8-ABB9-F91792A71397}" type="slidenum">
              <a:rPr lang="en-US" altLang="en-US"/>
              <a:pPr/>
              <a:t>‹#›</a:t>
            </a:fld>
            <a:endParaRPr lang="en-US" altLang="en-US"/>
          </a:p>
        </p:txBody>
      </p:sp>
    </p:spTree>
    <p:extLst>
      <p:ext uri="{BB962C8B-B14F-4D97-AF65-F5344CB8AC3E}">
        <p14:creationId xmlns:p14="http://schemas.microsoft.com/office/powerpoint/2010/main" val="344480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DEE74-4445-4E47-BD28-3E9DF189C891}"/>
              </a:ext>
            </a:extLst>
          </p:cNvPr>
          <p:cNvSpPr>
            <a:spLocks noGrp="1"/>
          </p:cNvSpPr>
          <p:nvPr>
            <p:ph type="dt" sz="half" idx="10"/>
          </p:nvPr>
        </p:nvSpPr>
        <p:spPr/>
        <p:txBody>
          <a:bodyPr/>
          <a:lstStyle>
            <a:lvl1pPr>
              <a:defRPr/>
            </a:lvl1pPr>
          </a:lstStyle>
          <a:p>
            <a:pPr>
              <a:defRPr/>
            </a:pPr>
            <a:fld id="{F2E4A9AA-F54E-4FAC-8551-48240AD648F0}" type="datetimeFigureOut">
              <a:rPr lang="en-US"/>
              <a:pPr>
                <a:defRPr/>
              </a:pPr>
              <a:t>3/8/2021</a:t>
            </a:fld>
            <a:endParaRPr lang="en-US"/>
          </a:p>
        </p:txBody>
      </p:sp>
      <p:sp>
        <p:nvSpPr>
          <p:cNvPr id="5" name="Footer Placeholder 4">
            <a:extLst>
              <a:ext uri="{FF2B5EF4-FFF2-40B4-BE49-F238E27FC236}">
                <a16:creationId xmlns:a16="http://schemas.microsoft.com/office/drawing/2014/main" id="{942C11DC-0D58-42DD-92C8-E244A537A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00C1A7-B3FE-4D9F-AF91-E72D3AC032F4}"/>
              </a:ext>
            </a:extLst>
          </p:cNvPr>
          <p:cNvSpPr>
            <a:spLocks noGrp="1"/>
          </p:cNvSpPr>
          <p:nvPr>
            <p:ph type="sldNum" sz="quarter" idx="12"/>
          </p:nvPr>
        </p:nvSpPr>
        <p:spPr/>
        <p:txBody>
          <a:bodyPr/>
          <a:lstStyle>
            <a:lvl1pPr>
              <a:defRPr/>
            </a:lvl1pPr>
          </a:lstStyle>
          <a:p>
            <a:fld id="{79C4AF4D-DED3-411A-9EF9-678B680E975F}" type="slidenum">
              <a:rPr lang="en-US" altLang="en-US"/>
              <a:pPr/>
              <a:t>‹#›</a:t>
            </a:fld>
            <a:endParaRPr lang="en-US" altLang="en-US"/>
          </a:p>
        </p:txBody>
      </p:sp>
    </p:spTree>
    <p:extLst>
      <p:ext uri="{BB962C8B-B14F-4D97-AF65-F5344CB8AC3E}">
        <p14:creationId xmlns:p14="http://schemas.microsoft.com/office/powerpoint/2010/main" val="422178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EB-6EBD-48C6-8656-CAAA9FF98CE2}"/>
              </a:ext>
            </a:extLst>
          </p:cNvPr>
          <p:cNvSpPr>
            <a:spLocks noGrp="1"/>
          </p:cNvSpPr>
          <p:nvPr>
            <p:ph type="dt" sz="half" idx="10"/>
          </p:nvPr>
        </p:nvSpPr>
        <p:spPr/>
        <p:txBody>
          <a:bodyPr/>
          <a:lstStyle>
            <a:lvl1pPr>
              <a:defRPr/>
            </a:lvl1pPr>
          </a:lstStyle>
          <a:p>
            <a:pPr>
              <a:defRPr/>
            </a:pPr>
            <a:fld id="{FB102E77-247F-45A7-966C-B614A1DE017C}" type="datetimeFigureOut">
              <a:rPr lang="en-US"/>
              <a:pPr>
                <a:defRPr/>
              </a:pPr>
              <a:t>3/8/2021</a:t>
            </a:fld>
            <a:endParaRPr lang="en-US"/>
          </a:p>
        </p:txBody>
      </p:sp>
      <p:sp>
        <p:nvSpPr>
          <p:cNvPr id="5" name="Footer Placeholder 4">
            <a:extLst>
              <a:ext uri="{FF2B5EF4-FFF2-40B4-BE49-F238E27FC236}">
                <a16:creationId xmlns:a16="http://schemas.microsoft.com/office/drawing/2014/main" id="{F9E07053-CC82-4E5C-AE95-24CD2556D8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80D1ED-0871-419B-94AB-B23D03296060}"/>
              </a:ext>
            </a:extLst>
          </p:cNvPr>
          <p:cNvSpPr>
            <a:spLocks noGrp="1"/>
          </p:cNvSpPr>
          <p:nvPr>
            <p:ph type="sldNum" sz="quarter" idx="12"/>
          </p:nvPr>
        </p:nvSpPr>
        <p:spPr/>
        <p:txBody>
          <a:bodyPr/>
          <a:lstStyle>
            <a:lvl1pPr>
              <a:defRPr/>
            </a:lvl1pPr>
          </a:lstStyle>
          <a:p>
            <a:fld id="{26FBF5EB-5F43-42FC-8766-670FEC2C028D}" type="slidenum">
              <a:rPr lang="en-US" altLang="en-US"/>
              <a:pPr/>
              <a:t>‹#›</a:t>
            </a:fld>
            <a:endParaRPr lang="en-US" altLang="en-US"/>
          </a:p>
        </p:txBody>
      </p:sp>
    </p:spTree>
    <p:extLst>
      <p:ext uri="{BB962C8B-B14F-4D97-AF65-F5344CB8AC3E}">
        <p14:creationId xmlns:p14="http://schemas.microsoft.com/office/powerpoint/2010/main" val="153363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4715B1-8AC1-43CC-9D9B-32DF77B581D2}"/>
              </a:ext>
            </a:extLst>
          </p:cNvPr>
          <p:cNvSpPr>
            <a:spLocks noGrp="1"/>
          </p:cNvSpPr>
          <p:nvPr>
            <p:ph type="dt" sz="half" idx="10"/>
          </p:nvPr>
        </p:nvSpPr>
        <p:spPr/>
        <p:txBody>
          <a:bodyPr/>
          <a:lstStyle>
            <a:lvl1pPr>
              <a:defRPr/>
            </a:lvl1pPr>
          </a:lstStyle>
          <a:p>
            <a:pPr>
              <a:defRPr/>
            </a:pPr>
            <a:fld id="{3A5DF4C6-E152-49C7-B270-F64695A80555}" type="datetimeFigureOut">
              <a:rPr lang="en-US"/>
              <a:pPr>
                <a:defRPr/>
              </a:pPr>
              <a:t>3/8/2021</a:t>
            </a:fld>
            <a:endParaRPr lang="en-US"/>
          </a:p>
        </p:txBody>
      </p:sp>
      <p:sp>
        <p:nvSpPr>
          <p:cNvPr id="6" name="Footer Placeholder 4">
            <a:extLst>
              <a:ext uri="{FF2B5EF4-FFF2-40B4-BE49-F238E27FC236}">
                <a16:creationId xmlns:a16="http://schemas.microsoft.com/office/drawing/2014/main" id="{EEF9E7A8-04CC-43A9-8DC4-E101EBFD68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4C5D04-18B2-4D71-9615-B4377E07E76A}"/>
              </a:ext>
            </a:extLst>
          </p:cNvPr>
          <p:cNvSpPr>
            <a:spLocks noGrp="1"/>
          </p:cNvSpPr>
          <p:nvPr>
            <p:ph type="sldNum" sz="quarter" idx="12"/>
          </p:nvPr>
        </p:nvSpPr>
        <p:spPr/>
        <p:txBody>
          <a:bodyPr/>
          <a:lstStyle>
            <a:lvl1pPr>
              <a:defRPr/>
            </a:lvl1pPr>
          </a:lstStyle>
          <a:p>
            <a:fld id="{1F0455FF-3231-456B-A981-3AA6DD3FB664}" type="slidenum">
              <a:rPr lang="en-US" altLang="en-US"/>
              <a:pPr/>
              <a:t>‹#›</a:t>
            </a:fld>
            <a:endParaRPr lang="en-US" altLang="en-US"/>
          </a:p>
        </p:txBody>
      </p:sp>
    </p:spTree>
    <p:extLst>
      <p:ext uri="{BB962C8B-B14F-4D97-AF65-F5344CB8AC3E}">
        <p14:creationId xmlns:p14="http://schemas.microsoft.com/office/powerpoint/2010/main" val="297451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ED0688-8530-4437-B086-7C96870337AE}"/>
              </a:ext>
            </a:extLst>
          </p:cNvPr>
          <p:cNvSpPr>
            <a:spLocks noGrp="1"/>
          </p:cNvSpPr>
          <p:nvPr>
            <p:ph type="dt" sz="half" idx="10"/>
          </p:nvPr>
        </p:nvSpPr>
        <p:spPr/>
        <p:txBody>
          <a:bodyPr/>
          <a:lstStyle>
            <a:lvl1pPr>
              <a:defRPr/>
            </a:lvl1pPr>
          </a:lstStyle>
          <a:p>
            <a:pPr>
              <a:defRPr/>
            </a:pPr>
            <a:fld id="{D63EC3B0-3C7D-4FB3-AEA0-AD1C0BD9A871}" type="datetimeFigureOut">
              <a:rPr lang="en-US"/>
              <a:pPr>
                <a:defRPr/>
              </a:pPr>
              <a:t>3/8/2021</a:t>
            </a:fld>
            <a:endParaRPr lang="en-US"/>
          </a:p>
        </p:txBody>
      </p:sp>
      <p:sp>
        <p:nvSpPr>
          <p:cNvPr id="8" name="Footer Placeholder 4">
            <a:extLst>
              <a:ext uri="{FF2B5EF4-FFF2-40B4-BE49-F238E27FC236}">
                <a16:creationId xmlns:a16="http://schemas.microsoft.com/office/drawing/2014/main" id="{D7F6BF68-8040-4942-B55D-BCE56929C6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478B83-42B2-4F63-8D51-587D8CFECE5F}"/>
              </a:ext>
            </a:extLst>
          </p:cNvPr>
          <p:cNvSpPr>
            <a:spLocks noGrp="1"/>
          </p:cNvSpPr>
          <p:nvPr>
            <p:ph type="sldNum" sz="quarter" idx="12"/>
          </p:nvPr>
        </p:nvSpPr>
        <p:spPr/>
        <p:txBody>
          <a:bodyPr/>
          <a:lstStyle>
            <a:lvl1pPr>
              <a:defRPr/>
            </a:lvl1pPr>
          </a:lstStyle>
          <a:p>
            <a:fld id="{476F25C8-1DCB-47B5-8B97-B89DBACE77D3}" type="slidenum">
              <a:rPr lang="en-US" altLang="en-US"/>
              <a:pPr/>
              <a:t>‹#›</a:t>
            </a:fld>
            <a:endParaRPr lang="en-US" altLang="en-US"/>
          </a:p>
        </p:txBody>
      </p:sp>
    </p:spTree>
    <p:extLst>
      <p:ext uri="{BB962C8B-B14F-4D97-AF65-F5344CB8AC3E}">
        <p14:creationId xmlns:p14="http://schemas.microsoft.com/office/powerpoint/2010/main" val="163502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C4BAD5D-FB4D-4AAF-BA93-1BBA806A44D2}"/>
              </a:ext>
            </a:extLst>
          </p:cNvPr>
          <p:cNvSpPr>
            <a:spLocks noGrp="1"/>
          </p:cNvSpPr>
          <p:nvPr>
            <p:ph type="dt" sz="half" idx="10"/>
          </p:nvPr>
        </p:nvSpPr>
        <p:spPr/>
        <p:txBody>
          <a:bodyPr/>
          <a:lstStyle>
            <a:lvl1pPr>
              <a:defRPr/>
            </a:lvl1pPr>
          </a:lstStyle>
          <a:p>
            <a:pPr>
              <a:defRPr/>
            </a:pPr>
            <a:fld id="{B6FC37DF-80B1-461E-B383-1112DD1181C9}" type="datetimeFigureOut">
              <a:rPr lang="en-US"/>
              <a:pPr>
                <a:defRPr/>
              </a:pPr>
              <a:t>3/8/2021</a:t>
            </a:fld>
            <a:endParaRPr lang="en-US"/>
          </a:p>
        </p:txBody>
      </p:sp>
      <p:sp>
        <p:nvSpPr>
          <p:cNvPr id="4" name="Footer Placeholder 4">
            <a:extLst>
              <a:ext uri="{FF2B5EF4-FFF2-40B4-BE49-F238E27FC236}">
                <a16:creationId xmlns:a16="http://schemas.microsoft.com/office/drawing/2014/main" id="{413E05F2-5706-417F-B061-6C4E002389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4D0556C-B32E-44CB-A896-327D4B98BC95}"/>
              </a:ext>
            </a:extLst>
          </p:cNvPr>
          <p:cNvSpPr>
            <a:spLocks noGrp="1"/>
          </p:cNvSpPr>
          <p:nvPr>
            <p:ph type="sldNum" sz="quarter" idx="12"/>
          </p:nvPr>
        </p:nvSpPr>
        <p:spPr/>
        <p:txBody>
          <a:bodyPr/>
          <a:lstStyle>
            <a:lvl1pPr>
              <a:defRPr/>
            </a:lvl1pPr>
          </a:lstStyle>
          <a:p>
            <a:fld id="{8F457964-4988-476F-AE3B-30515D6A52B6}" type="slidenum">
              <a:rPr lang="en-US" altLang="en-US"/>
              <a:pPr/>
              <a:t>‹#›</a:t>
            </a:fld>
            <a:endParaRPr lang="en-US" altLang="en-US"/>
          </a:p>
        </p:txBody>
      </p:sp>
    </p:spTree>
    <p:extLst>
      <p:ext uri="{BB962C8B-B14F-4D97-AF65-F5344CB8AC3E}">
        <p14:creationId xmlns:p14="http://schemas.microsoft.com/office/powerpoint/2010/main" val="301294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7CAEAB-71AF-4821-BDDD-E074C8BDC289}"/>
              </a:ext>
            </a:extLst>
          </p:cNvPr>
          <p:cNvSpPr>
            <a:spLocks noGrp="1"/>
          </p:cNvSpPr>
          <p:nvPr>
            <p:ph type="dt" sz="half" idx="10"/>
          </p:nvPr>
        </p:nvSpPr>
        <p:spPr/>
        <p:txBody>
          <a:bodyPr/>
          <a:lstStyle>
            <a:lvl1pPr>
              <a:defRPr/>
            </a:lvl1pPr>
          </a:lstStyle>
          <a:p>
            <a:pPr>
              <a:defRPr/>
            </a:pPr>
            <a:fld id="{820F5714-DAB0-4743-AD05-6CF534742397}" type="datetimeFigureOut">
              <a:rPr lang="en-US"/>
              <a:pPr>
                <a:defRPr/>
              </a:pPr>
              <a:t>3/8/2021</a:t>
            </a:fld>
            <a:endParaRPr lang="en-US"/>
          </a:p>
        </p:txBody>
      </p:sp>
      <p:sp>
        <p:nvSpPr>
          <p:cNvPr id="3" name="Footer Placeholder 4">
            <a:extLst>
              <a:ext uri="{FF2B5EF4-FFF2-40B4-BE49-F238E27FC236}">
                <a16:creationId xmlns:a16="http://schemas.microsoft.com/office/drawing/2014/main" id="{AEEB700E-AEE1-4606-BD2A-BCA410CB6D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93E52C9-6C0A-4769-9E81-103F98731FA4}"/>
              </a:ext>
            </a:extLst>
          </p:cNvPr>
          <p:cNvSpPr>
            <a:spLocks noGrp="1"/>
          </p:cNvSpPr>
          <p:nvPr>
            <p:ph type="sldNum" sz="quarter" idx="12"/>
          </p:nvPr>
        </p:nvSpPr>
        <p:spPr/>
        <p:txBody>
          <a:bodyPr/>
          <a:lstStyle>
            <a:lvl1pPr>
              <a:defRPr/>
            </a:lvl1pPr>
          </a:lstStyle>
          <a:p>
            <a:fld id="{03168643-2CF2-4C29-910E-6366A21345BD}" type="slidenum">
              <a:rPr lang="en-US" altLang="en-US"/>
              <a:pPr/>
              <a:t>‹#›</a:t>
            </a:fld>
            <a:endParaRPr lang="en-US" altLang="en-US"/>
          </a:p>
        </p:txBody>
      </p:sp>
    </p:spTree>
    <p:extLst>
      <p:ext uri="{BB962C8B-B14F-4D97-AF65-F5344CB8AC3E}">
        <p14:creationId xmlns:p14="http://schemas.microsoft.com/office/powerpoint/2010/main" val="100869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3240775-EB24-4D51-9BFE-76670D1E635E}"/>
              </a:ext>
            </a:extLst>
          </p:cNvPr>
          <p:cNvSpPr>
            <a:spLocks noGrp="1"/>
          </p:cNvSpPr>
          <p:nvPr>
            <p:ph type="dt" sz="half" idx="10"/>
          </p:nvPr>
        </p:nvSpPr>
        <p:spPr/>
        <p:txBody>
          <a:bodyPr/>
          <a:lstStyle>
            <a:lvl1pPr>
              <a:defRPr/>
            </a:lvl1pPr>
          </a:lstStyle>
          <a:p>
            <a:pPr>
              <a:defRPr/>
            </a:pPr>
            <a:fld id="{C5D21519-18CF-4164-8BB1-B50D0ACD278A}" type="datetimeFigureOut">
              <a:rPr lang="en-US"/>
              <a:pPr>
                <a:defRPr/>
              </a:pPr>
              <a:t>3/8/2021</a:t>
            </a:fld>
            <a:endParaRPr lang="en-US"/>
          </a:p>
        </p:txBody>
      </p:sp>
      <p:sp>
        <p:nvSpPr>
          <p:cNvPr id="6" name="Footer Placeholder 4">
            <a:extLst>
              <a:ext uri="{FF2B5EF4-FFF2-40B4-BE49-F238E27FC236}">
                <a16:creationId xmlns:a16="http://schemas.microsoft.com/office/drawing/2014/main" id="{9BFF24DD-8069-410D-9708-399C0E9144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1F6770-00C1-488F-978F-572881B48FB4}"/>
              </a:ext>
            </a:extLst>
          </p:cNvPr>
          <p:cNvSpPr>
            <a:spLocks noGrp="1"/>
          </p:cNvSpPr>
          <p:nvPr>
            <p:ph type="sldNum" sz="quarter" idx="12"/>
          </p:nvPr>
        </p:nvSpPr>
        <p:spPr/>
        <p:txBody>
          <a:bodyPr/>
          <a:lstStyle>
            <a:lvl1pPr>
              <a:defRPr/>
            </a:lvl1pPr>
          </a:lstStyle>
          <a:p>
            <a:fld id="{8521829E-7D22-4AC3-B843-C949D27575BF}" type="slidenum">
              <a:rPr lang="en-US" altLang="en-US"/>
              <a:pPr/>
              <a:t>‹#›</a:t>
            </a:fld>
            <a:endParaRPr lang="en-US" altLang="en-US"/>
          </a:p>
        </p:txBody>
      </p:sp>
    </p:spTree>
    <p:extLst>
      <p:ext uri="{BB962C8B-B14F-4D97-AF65-F5344CB8AC3E}">
        <p14:creationId xmlns:p14="http://schemas.microsoft.com/office/powerpoint/2010/main" val="73057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A002C7E-886B-49B1-A015-41F29E4840B4}"/>
              </a:ext>
            </a:extLst>
          </p:cNvPr>
          <p:cNvSpPr>
            <a:spLocks noGrp="1"/>
          </p:cNvSpPr>
          <p:nvPr>
            <p:ph type="dt" sz="half" idx="10"/>
          </p:nvPr>
        </p:nvSpPr>
        <p:spPr/>
        <p:txBody>
          <a:bodyPr/>
          <a:lstStyle>
            <a:lvl1pPr>
              <a:defRPr/>
            </a:lvl1pPr>
          </a:lstStyle>
          <a:p>
            <a:pPr>
              <a:defRPr/>
            </a:pPr>
            <a:fld id="{50168A0F-74D6-4B64-84E3-FFA7DE92906C}" type="datetimeFigureOut">
              <a:rPr lang="en-US"/>
              <a:pPr>
                <a:defRPr/>
              </a:pPr>
              <a:t>3/8/2021</a:t>
            </a:fld>
            <a:endParaRPr lang="en-US"/>
          </a:p>
        </p:txBody>
      </p:sp>
      <p:sp>
        <p:nvSpPr>
          <p:cNvPr id="6" name="Footer Placeholder 4">
            <a:extLst>
              <a:ext uri="{FF2B5EF4-FFF2-40B4-BE49-F238E27FC236}">
                <a16:creationId xmlns:a16="http://schemas.microsoft.com/office/drawing/2014/main" id="{DECAF195-6F9B-406A-A19B-F89647C0BF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6E21D5-BB90-4EB6-BAE5-ED2E996AADCD}"/>
              </a:ext>
            </a:extLst>
          </p:cNvPr>
          <p:cNvSpPr>
            <a:spLocks noGrp="1"/>
          </p:cNvSpPr>
          <p:nvPr>
            <p:ph type="sldNum" sz="quarter" idx="12"/>
          </p:nvPr>
        </p:nvSpPr>
        <p:spPr/>
        <p:txBody>
          <a:bodyPr/>
          <a:lstStyle>
            <a:lvl1pPr>
              <a:defRPr/>
            </a:lvl1pPr>
          </a:lstStyle>
          <a:p>
            <a:fld id="{C51F3BE4-E465-4E0A-BC06-7D751FF5AF8F}" type="slidenum">
              <a:rPr lang="en-US" altLang="en-US"/>
              <a:pPr/>
              <a:t>‹#›</a:t>
            </a:fld>
            <a:endParaRPr lang="en-US" altLang="en-US"/>
          </a:p>
        </p:txBody>
      </p:sp>
    </p:spTree>
    <p:extLst>
      <p:ext uri="{BB962C8B-B14F-4D97-AF65-F5344CB8AC3E}">
        <p14:creationId xmlns:p14="http://schemas.microsoft.com/office/powerpoint/2010/main" val="149209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37B4F7-29AA-4764-AC47-8B614AF5A0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DDDDE7-D27E-4310-8EDC-5EED49D1BF3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4F8D25-A52F-4F04-BFB4-92A74566E2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B5F4268-F4B4-4DBC-9634-43685DE53943}" type="datetimeFigureOut">
              <a:rPr lang="en-US"/>
              <a:pPr>
                <a:defRPr/>
              </a:pPr>
              <a:t>3/8/2021</a:t>
            </a:fld>
            <a:endParaRPr lang="en-US"/>
          </a:p>
        </p:txBody>
      </p:sp>
      <p:sp>
        <p:nvSpPr>
          <p:cNvPr id="5" name="Footer Placeholder 4">
            <a:extLst>
              <a:ext uri="{FF2B5EF4-FFF2-40B4-BE49-F238E27FC236}">
                <a16:creationId xmlns:a16="http://schemas.microsoft.com/office/drawing/2014/main" id="{8C3FB406-D347-4BA4-83C6-1C8F0CF29A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868FE94-B211-43A8-8BA0-18F1C48168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589FAAC-8419-4F1A-AC7D-FF576BB095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hyperlink" Target="http://www.eatingdisorders.org.au/eating-disorders/classifying-eating-disorders/dsm-5"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2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3.xml" /><Relationship Id="rId1" Type="http://schemas.openxmlformats.org/officeDocument/2006/relationships/slideLayout" Target="../slideLayouts/slideLayout12.xml" /></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3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7.xml" /><Relationship Id="rId1" Type="http://schemas.openxmlformats.org/officeDocument/2006/relationships/slideLayout" Target="../slideLayouts/slideLayout4.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39.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notesSlide" Target="../notesSlides/notesSlide18.xml"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9.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B9740EF-CD25-497F-AAA1-504BCFF80955}"/>
              </a:ext>
            </a:extLst>
          </p:cNvPr>
          <p:cNvSpPr>
            <a:spLocks noGrp="1"/>
          </p:cNvSpPr>
          <p:nvPr>
            <p:ph type="ctrTitle"/>
          </p:nvPr>
        </p:nvSpPr>
        <p:spPr/>
        <p:txBody>
          <a:bodyPr/>
          <a:lstStyle/>
          <a:p>
            <a:r>
              <a:rPr lang="en-US" altLang="en-US" sz="3600" b="1"/>
              <a:t>Feeding and Eating Disorders </a:t>
            </a:r>
            <a:br>
              <a:rPr lang="en-US" altLang="en-US" sz="3600" b="1"/>
            </a:br>
            <a:r>
              <a:rPr lang="en-US" altLang="en-US" sz="3600" b="1"/>
              <a:t>LECTURE</a:t>
            </a:r>
          </a:p>
        </p:txBody>
      </p:sp>
      <p:sp>
        <p:nvSpPr>
          <p:cNvPr id="5" name="Rectangle 5">
            <a:extLst>
              <a:ext uri="{FF2B5EF4-FFF2-40B4-BE49-F238E27FC236}">
                <a16:creationId xmlns:a16="http://schemas.microsoft.com/office/drawing/2014/main" id="{03EF2966-60FA-4B0F-8926-56DEB8946CFC}"/>
              </a:ext>
            </a:extLst>
          </p:cNvPr>
          <p:cNvSpPr txBox="1">
            <a:spLocks noGrp="1" noChangeArrowheads="1"/>
          </p:cNvSpPr>
          <p:nvPr>
            <p:ph type="subTitle" idx="1"/>
          </p:nvPr>
        </p:nvSpPr>
        <p:spPr>
          <a:ln>
            <a:miter lim="800000"/>
            <a:headEnd/>
            <a:tailEnd/>
          </a:ln>
        </p:spPr>
        <p:txBody>
          <a:bodyPr rtlCol="0">
            <a:normAutofit fontScale="92500" lnSpcReduction="10000"/>
          </a:bodyPr>
          <a:lstStyle/>
          <a:p>
            <a:pPr fontAlgn="auto">
              <a:lnSpc>
                <a:spcPct val="90000"/>
              </a:lnSpc>
              <a:spcAft>
                <a:spcPts val="0"/>
              </a:spcAft>
              <a:buClr>
                <a:schemeClr val="accent2"/>
              </a:buClr>
              <a:buFont typeface="Wingdings" pitchFamily="2" charset="2"/>
              <a:buNone/>
              <a:defRPr/>
            </a:pPr>
            <a:r>
              <a:rPr lang="en-ZA" b="1" kern="0" dirty="0">
                <a:solidFill>
                  <a:schemeClr val="tx1"/>
                </a:solidFill>
                <a:latin typeface="+mj-lt"/>
              </a:rPr>
              <a:t>DR RACHEL KANG’ETHE</a:t>
            </a:r>
          </a:p>
          <a:p>
            <a:pPr fontAlgn="auto">
              <a:lnSpc>
                <a:spcPct val="90000"/>
              </a:lnSpc>
              <a:spcAft>
                <a:spcPts val="0"/>
              </a:spcAft>
              <a:buClr>
                <a:schemeClr val="accent2"/>
              </a:buClr>
              <a:buFont typeface="Wingdings" pitchFamily="2" charset="2"/>
              <a:buNone/>
              <a:defRPr/>
            </a:pPr>
            <a:r>
              <a:rPr lang="en-ZA" b="1" kern="0" dirty="0">
                <a:solidFill>
                  <a:schemeClr val="tx1"/>
                </a:solidFill>
                <a:latin typeface="+mj-lt"/>
              </a:rPr>
              <a:t>CONSULTANT PSYCHIATRIST</a:t>
            </a:r>
          </a:p>
          <a:p>
            <a:pPr fontAlgn="auto">
              <a:lnSpc>
                <a:spcPct val="90000"/>
              </a:lnSpc>
              <a:spcAft>
                <a:spcPts val="0"/>
              </a:spcAft>
              <a:buClr>
                <a:schemeClr val="accent2"/>
              </a:buClr>
              <a:buFont typeface="Wingdings" pitchFamily="2" charset="2"/>
              <a:buNone/>
              <a:defRPr/>
            </a:pPr>
            <a:r>
              <a:rPr lang="en-ZA" b="1" kern="0" dirty="0">
                <a:solidFill>
                  <a:schemeClr val="tx1"/>
                </a:solidFill>
                <a:latin typeface="+mj-lt"/>
              </a:rPr>
              <a:t>SENIOR LECTURER NAIROBI UNIVERSITY</a:t>
            </a:r>
          </a:p>
          <a:p>
            <a:pPr fontAlgn="auto">
              <a:lnSpc>
                <a:spcPct val="90000"/>
              </a:lnSpc>
              <a:spcAft>
                <a:spcPts val="0"/>
              </a:spcAft>
              <a:buClr>
                <a:schemeClr val="accent2"/>
              </a:buClr>
              <a:buFont typeface="Wingdings" pitchFamily="2" charset="2"/>
              <a:buNone/>
              <a:defRPr/>
            </a:pPr>
            <a:endParaRPr lang="en-ZA" sz="2800" b="1" kern="0" dirty="0"/>
          </a:p>
          <a:p>
            <a:pPr fontAlgn="auto">
              <a:lnSpc>
                <a:spcPct val="90000"/>
              </a:lnSpc>
              <a:spcAft>
                <a:spcPts val="0"/>
              </a:spcAft>
              <a:buClr>
                <a:schemeClr val="accent2"/>
              </a:buClr>
              <a:buFont typeface="Wingdings" pitchFamily="2" charset="2"/>
              <a:buNone/>
              <a:defRPr/>
            </a:pPr>
            <a:endParaRPr lang="en-US" sz="2800" b="1"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7A91E24A-558E-4261-BFE3-722D7CB9D551}"/>
              </a:ext>
            </a:extLst>
          </p:cNvPr>
          <p:cNvSpPr>
            <a:spLocks noGrp="1"/>
          </p:cNvSpPr>
          <p:nvPr>
            <p:ph idx="1"/>
          </p:nvPr>
        </p:nvSpPr>
        <p:spPr>
          <a:xfrm>
            <a:off x="304800" y="381000"/>
            <a:ext cx="8534400" cy="6172200"/>
          </a:xfrm>
        </p:spPr>
        <p:txBody>
          <a:bodyPr/>
          <a:lstStyle/>
          <a:p>
            <a:r>
              <a:rPr lang="en-US" altLang="en-US" dirty="0"/>
              <a:t>For additional description of FEDs check out: </a:t>
            </a:r>
            <a:r>
              <a:rPr lang="en-US" altLang="en-US" b="1" u="sng" dirty="0">
                <a:hlinkClick r:id="rId2"/>
              </a:rPr>
              <a:t>http://www.eatingdisorders.org.au/eating-disorders/ classifying-eating-disorders/dsm-5</a:t>
            </a:r>
            <a:endParaRPr lang="en-US" altLang="en-US" dirty="0"/>
          </a:p>
          <a:p>
            <a:pPr>
              <a:buFont typeface="Arial" panose="020B0604020202020204" pitchFamily="34" charset="0"/>
              <a:buNone/>
            </a:pPr>
            <a:endParaRPr lang="en-US" altLang="en-US" dirty="0"/>
          </a:p>
          <a:p>
            <a:r>
              <a:rPr lang="en-GB" altLang="en-US" dirty="0"/>
              <a:t>Make up your own </a:t>
            </a:r>
            <a:r>
              <a:rPr lang="en-US" altLang="en-US" b="1" dirty="0"/>
              <a:t>mnemonic</a:t>
            </a:r>
            <a:r>
              <a:rPr lang="en-US" altLang="en-US" dirty="0"/>
              <a:t> to remember DSM-V Feeding &amp; Eating Disorders, eg,</a:t>
            </a:r>
          </a:p>
          <a:p>
            <a:pPr lvl="1"/>
            <a:r>
              <a:rPr lang="en-US" altLang="en-US" sz="3200" dirty="0"/>
              <a:t> “</a:t>
            </a:r>
            <a:r>
              <a:rPr lang="en-US" altLang="en-US" sz="3200" b="1" dirty="0"/>
              <a:t>A</a:t>
            </a:r>
            <a:r>
              <a:rPr lang="en-US" altLang="en-US" sz="3200" dirty="0"/>
              <a:t>ppetite </a:t>
            </a:r>
            <a:r>
              <a:rPr lang="en-US" altLang="en-US" sz="3200" b="1" dirty="0"/>
              <a:t>b</a:t>
            </a:r>
            <a:r>
              <a:rPr lang="en-US" altLang="en-US" sz="3200" dirty="0"/>
              <a:t>ody </a:t>
            </a:r>
            <a:r>
              <a:rPr lang="en-US" altLang="en-US" sz="3200" b="1" dirty="0"/>
              <a:t>b</a:t>
            </a:r>
            <a:r>
              <a:rPr lang="en-US" altLang="en-US" sz="3200" dirty="0"/>
              <a:t>attles, </a:t>
            </a:r>
            <a:r>
              <a:rPr lang="en-US" altLang="en-US" sz="3200" b="1" dirty="0"/>
              <a:t>u</a:t>
            </a:r>
            <a:r>
              <a:rPr lang="en-US" altLang="en-US" sz="3200" dirty="0"/>
              <a:t>nspecified </a:t>
            </a:r>
            <a:r>
              <a:rPr lang="en-US" altLang="en-US" sz="3200" b="1" dirty="0"/>
              <a:t>o</a:t>
            </a:r>
            <a:r>
              <a:rPr lang="en-US" altLang="en-US" sz="3200" dirty="0"/>
              <a:t>r specified </a:t>
            </a:r>
            <a:r>
              <a:rPr lang="en-US" altLang="en-US" sz="3200" b="1" dirty="0"/>
              <a:t>a</a:t>
            </a:r>
            <a:r>
              <a:rPr lang="en-US" altLang="en-US" sz="3200" dirty="0"/>
              <a:t>re </a:t>
            </a:r>
            <a:r>
              <a:rPr lang="en-US" altLang="en-US" sz="3200" b="1" dirty="0"/>
              <a:t>r</a:t>
            </a:r>
            <a:r>
              <a:rPr lang="en-US" altLang="en-US" sz="3200" dirty="0"/>
              <a:t>eally </a:t>
            </a:r>
            <a:r>
              <a:rPr lang="en-US" altLang="en-US" sz="3200" b="1" dirty="0"/>
              <a:t>p</a:t>
            </a:r>
            <a:r>
              <a:rPr lang="en-US" altLang="en-US" sz="3200" dirty="0"/>
              <a:t>lenty” –   </a:t>
            </a:r>
            <a:r>
              <a:rPr lang="en-GB" altLang="en-US" sz="3200" dirty="0"/>
              <a:t>to remember - </a:t>
            </a:r>
            <a:r>
              <a:rPr lang="en-US" altLang="en-US" sz="3200" b="1" dirty="0"/>
              <a:t>a</a:t>
            </a:r>
            <a:r>
              <a:rPr lang="en-US" altLang="en-US" sz="3200" dirty="0"/>
              <a:t>norexia nervosa, </a:t>
            </a:r>
            <a:r>
              <a:rPr lang="en-US" altLang="en-US" sz="3200" b="1" dirty="0"/>
              <a:t>b</a:t>
            </a:r>
            <a:r>
              <a:rPr lang="en-US" altLang="en-US" sz="3200" dirty="0"/>
              <a:t>ulimia nervosa, </a:t>
            </a:r>
            <a:r>
              <a:rPr lang="en-US" altLang="en-US" sz="3200" b="1" dirty="0"/>
              <a:t>b</a:t>
            </a:r>
            <a:r>
              <a:rPr lang="en-US" altLang="en-US" sz="3200" dirty="0"/>
              <a:t>inge eating disorder, </a:t>
            </a:r>
            <a:r>
              <a:rPr lang="en-US" altLang="en-US" sz="3200" b="1" dirty="0"/>
              <a:t>u</a:t>
            </a:r>
            <a:r>
              <a:rPr lang="en-US" altLang="en-US" sz="3200" dirty="0"/>
              <a:t>nspecified FEDs, </a:t>
            </a:r>
            <a:r>
              <a:rPr lang="en-US" altLang="en-US" sz="3200" b="1" dirty="0"/>
              <a:t>o</a:t>
            </a:r>
            <a:r>
              <a:rPr lang="en-US" altLang="en-US" sz="3200" dirty="0"/>
              <a:t>ther specified FEDs, </a:t>
            </a:r>
            <a:r>
              <a:rPr lang="en-US" altLang="en-US" sz="3200" b="1" dirty="0"/>
              <a:t>a</a:t>
            </a:r>
            <a:r>
              <a:rPr lang="en-US" altLang="en-US" sz="3200" dirty="0"/>
              <a:t>voidance/restrictive FEDs, </a:t>
            </a:r>
            <a:r>
              <a:rPr lang="en-US" altLang="en-US" sz="3200" b="1" dirty="0"/>
              <a:t>r</a:t>
            </a:r>
            <a:r>
              <a:rPr lang="en-US" altLang="en-US" sz="3200" dirty="0"/>
              <a:t>umination and </a:t>
            </a:r>
            <a:r>
              <a:rPr lang="en-US" altLang="en-US" sz="3200" b="1" dirty="0"/>
              <a:t>p</a:t>
            </a:r>
            <a:r>
              <a:rPr lang="en-US" altLang="en-US" sz="3200" dirty="0"/>
              <a:t>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EFAC-A5AC-4400-99A8-959512C7A459}"/>
              </a:ext>
            </a:extLst>
          </p:cNvPr>
          <p:cNvSpPr>
            <a:spLocks noGrp="1"/>
          </p:cNvSpPr>
          <p:nvPr>
            <p:ph type="title"/>
          </p:nvPr>
        </p:nvSpPr>
        <p:spPr/>
        <p:txBody>
          <a:bodyPr rtlCol="0">
            <a:normAutofit fontScale="90000"/>
          </a:bodyPr>
          <a:lstStyle/>
          <a:p>
            <a:pPr fontAlgn="auto">
              <a:spcAft>
                <a:spcPts val="0"/>
              </a:spcAft>
              <a:defRPr/>
            </a:pPr>
            <a:r>
              <a:rPr lang="en-US" sz="3100" u="sng" dirty="0"/>
              <a:t>Specific </a:t>
            </a:r>
            <a:r>
              <a:rPr lang="en-US" sz="3100" b="0" u="sng" dirty="0"/>
              <a:t>FEEDING AND EATING DISORDERS [FED] </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DA513F0B-FEB0-4A1E-B1A9-4CEE5A3D6D33}"/>
              </a:ext>
            </a:extLst>
          </p:cNvPr>
          <p:cNvSpPr>
            <a:spLocks noGrp="1" noChangeArrowheads="1"/>
          </p:cNvSpPr>
          <p:nvPr>
            <p:ph idx="1"/>
          </p:nvPr>
        </p:nvSpPr>
        <p:spPr>
          <a:xfrm>
            <a:off x="228600" y="304800"/>
            <a:ext cx="8686800" cy="6400800"/>
          </a:xfrm>
        </p:spPr>
        <p:txBody>
          <a:bodyPr/>
          <a:lstStyle/>
          <a:p>
            <a:pPr>
              <a:buFont typeface="Arial" panose="020B0604020202020204" pitchFamily="34" charset="0"/>
              <a:buNone/>
            </a:pPr>
            <a:r>
              <a:rPr lang="en-US" altLang="en-US" sz="2800" b="1"/>
              <a:t>PICA</a:t>
            </a:r>
            <a:r>
              <a:rPr lang="en-US" altLang="en-US" sz="2800"/>
              <a:t> is a FED defined as developmentally inappropriate </a:t>
            </a:r>
          </a:p>
          <a:p>
            <a:pPr>
              <a:buFont typeface="Arial" panose="020B0604020202020204" pitchFamily="34" charset="0"/>
              <a:buNone/>
            </a:pPr>
            <a:r>
              <a:rPr lang="en-US" altLang="en-US" sz="2800"/>
              <a:t>persistent ingestion of non-nutritive substances for at least </a:t>
            </a:r>
          </a:p>
          <a:p>
            <a:pPr>
              <a:buFont typeface="Arial" panose="020B0604020202020204" pitchFamily="34" charset="0"/>
              <a:buNone/>
            </a:pPr>
            <a:r>
              <a:rPr lang="en-US" altLang="en-US" sz="2800"/>
              <a:t>1 month  with benign or life threatening consequences.</a:t>
            </a:r>
            <a:r>
              <a:rPr lang="en-US" altLang="en-US" sz="2800" b="1"/>
              <a:t>  </a:t>
            </a:r>
          </a:p>
          <a:p>
            <a:r>
              <a:rPr lang="en-US" altLang="en-US" sz="2800"/>
              <a:t>Substances ingested vary with age &amp; availability include </a:t>
            </a:r>
          </a:p>
          <a:p>
            <a:pPr>
              <a:buFontTx/>
              <a:buChar char="-"/>
            </a:pPr>
            <a:r>
              <a:rPr lang="en-US" altLang="en-US" sz="2800"/>
              <a:t>paper, soap, cloth, hair, string, soil, chalk, paint, gum, </a:t>
            </a:r>
          </a:p>
          <a:p>
            <a:pPr>
              <a:buFont typeface="Arial" panose="020B0604020202020204" pitchFamily="34" charset="0"/>
              <a:buNone/>
            </a:pPr>
            <a:r>
              <a:rPr lang="en-US" altLang="en-US" sz="2800"/>
              <a:t>metal, pebbles, charcoal, ash, clay, starch. Risk of lead </a:t>
            </a:r>
          </a:p>
          <a:p>
            <a:pPr>
              <a:buFont typeface="Arial" panose="020B0604020202020204" pitchFamily="34" charset="0"/>
              <a:buNone/>
            </a:pPr>
            <a:r>
              <a:rPr lang="en-US" altLang="en-US" sz="2800"/>
              <a:t>poisoning or intestinal obstruction. Mostly very young </a:t>
            </a:r>
          </a:p>
          <a:p>
            <a:pPr>
              <a:buFont typeface="Arial" panose="020B0604020202020204" pitchFamily="34" charset="0"/>
              <a:buNone/>
            </a:pPr>
            <a:r>
              <a:rPr lang="en-US" altLang="en-US" sz="2800"/>
              <a:t>children &amp; those with intellectual disability [0.3-14.4% </a:t>
            </a:r>
          </a:p>
          <a:p>
            <a:pPr>
              <a:buFont typeface="Arial" panose="020B0604020202020204" pitchFamily="34" charset="0"/>
              <a:buNone/>
            </a:pPr>
            <a:r>
              <a:rPr lang="en-US" altLang="en-US" sz="2800"/>
              <a:t>with intellectual disabilities affected]. </a:t>
            </a:r>
          </a:p>
          <a:p>
            <a:r>
              <a:rPr lang="en-US" altLang="en-US" sz="2800"/>
              <a:t>Treatments based on operant conditioning procedures </a:t>
            </a:r>
          </a:p>
          <a:p>
            <a:pPr>
              <a:buFont typeface="Arial" panose="020B0604020202020204" pitchFamily="34" charset="0"/>
              <a:buNone/>
            </a:pPr>
            <a:r>
              <a:rPr lang="en-US" altLang="en-US" sz="2800"/>
              <a:t>&amp; teaching caregivers to keep the child</a:t>
            </a:r>
            <a:r>
              <a:rPr lang="en-US" altLang="ja-JP" sz="2800"/>
              <a:t>’s environment </a:t>
            </a:r>
          </a:p>
          <a:p>
            <a:pPr>
              <a:buFont typeface="Arial" panose="020B0604020202020204" pitchFamily="34" charset="0"/>
              <a:buNone/>
            </a:pPr>
            <a:r>
              <a:rPr lang="en-US" altLang="ja-JP" sz="2800"/>
              <a:t>tidy and removing dangerous substances.</a:t>
            </a:r>
            <a:endParaRPr lang="en-US" altLang="en-US" sz="2800"/>
          </a:p>
          <a:p>
            <a:pPr>
              <a:buFont typeface="Arial" panose="020B0604020202020204" pitchFamily="34" charset="0"/>
              <a:buNone/>
            </a:pPr>
            <a:endParaRPr lang="en-US" altLang="en-US" sz="2800"/>
          </a:p>
          <a:p>
            <a:pPr>
              <a:buFont typeface="Arial" panose="020B0604020202020204" pitchFamily="34" charset="0"/>
              <a:buNone/>
            </a:pPr>
            <a:endParaRPr lang="en-US" altLang="en-US" sz="2800"/>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466B9-989B-470E-BA16-2D3C52B029E0}"/>
              </a:ext>
            </a:extLst>
          </p:cNvPr>
          <p:cNvSpPr>
            <a:spLocks noGrp="1"/>
          </p:cNvSpPr>
          <p:nvPr>
            <p:ph idx="1"/>
          </p:nvPr>
        </p:nvSpPr>
        <p:spPr>
          <a:xfrm>
            <a:off x="228600" y="228600"/>
            <a:ext cx="8915400" cy="6324600"/>
          </a:xfrm>
        </p:spPr>
        <p:txBody>
          <a:bodyPr rtlCol="0">
            <a:noAutofit/>
          </a:bodyPr>
          <a:lstStyle/>
          <a:p>
            <a:pPr fontAlgn="auto">
              <a:spcAft>
                <a:spcPts val="0"/>
              </a:spcAft>
              <a:buFont typeface="Arial" panose="020B0604020202020204" pitchFamily="34" charset="0"/>
              <a:buNone/>
              <a:defRPr/>
            </a:pPr>
            <a:r>
              <a:rPr lang="en-US" sz="2800" b="1" dirty="0"/>
              <a:t>Types of Pica Disorder  </a:t>
            </a:r>
            <a:r>
              <a:rPr lang="en-US" sz="2800" dirty="0"/>
              <a:t>include</a:t>
            </a:r>
            <a:r>
              <a:rPr lang="en-US" sz="2800" b="1" dirty="0"/>
              <a:t>:                                                                                                                                                          </a:t>
            </a:r>
          </a:p>
          <a:p>
            <a:pPr marL="457200" indent="-457200" fontAlgn="auto">
              <a:spcAft>
                <a:spcPts val="0"/>
              </a:spcAft>
              <a:buFont typeface="Arial" panose="020B0604020202020204" pitchFamily="34" charset="0"/>
              <a:buAutoNum type="arabicPeriod"/>
              <a:defRPr/>
            </a:pPr>
            <a:r>
              <a:rPr lang="en-US" sz="2800" u="sng" dirty="0"/>
              <a:t>Amylophagia</a:t>
            </a:r>
            <a:r>
              <a:rPr lang="en-US" sz="2800" dirty="0"/>
              <a:t> is excessive consumption of purified starch.                                                                                                          </a:t>
            </a:r>
          </a:p>
          <a:p>
            <a:pPr marL="457200" indent="-457200" fontAlgn="auto">
              <a:spcAft>
                <a:spcPts val="0"/>
              </a:spcAft>
              <a:buFont typeface="Arial" panose="020B0604020202020204" pitchFamily="34" charset="0"/>
              <a:buAutoNum type="arabicPeriod"/>
              <a:defRPr/>
            </a:pPr>
            <a:r>
              <a:rPr lang="en-US" sz="2800" dirty="0"/>
              <a:t> </a:t>
            </a:r>
            <a:r>
              <a:rPr lang="en-US" sz="2800" u="sng" dirty="0"/>
              <a:t>Coprophagy</a:t>
            </a:r>
            <a:r>
              <a:rPr lang="en-US" sz="2800" dirty="0"/>
              <a:t> is characterized by eating feces.                                                                                                        </a:t>
            </a:r>
          </a:p>
          <a:p>
            <a:pPr marL="457200" indent="-457200" fontAlgn="auto">
              <a:spcAft>
                <a:spcPts val="0"/>
              </a:spcAft>
              <a:buFont typeface="Arial" panose="020B0604020202020204" pitchFamily="34" charset="0"/>
              <a:buAutoNum type="arabicPeriod"/>
              <a:defRPr/>
            </a:pPr>
            <a:r>
              <a:rPr lang="en-US" sz="2800" u="sng" dirty="0"/>
              <a:t>Geophagy</a:t>
            </a:r>
            <a:r>
              <a:rPr lang="en-US" sz="2800" dirty="0"/>
              <a:t> craving for soil-like substances clay, chalk, soil                                                     </a:t>
            </a:r>
          </a:p>
          <a:p>
            <a:pPr marL="457200" indent="-457200" fontAlgn="auto">
              <a:spcAft>
                <a:spcPts val="0"/>
              </a:spcAft>
              <a:buFont typeface="Arial" panose="020B0604020202020204" pitchFamily="34" charset="0"/>
              <a:buAutoNum type="arabicPeriod"/>
              <a:defRPr/>
            </a:pPr>
            <a:r>
              <a:rPr lang="en-US" sz="2800" u="sng" dirty="0"/>
              <a:t>Hyalophagia</a:t>
            </a:r>
            <a:r>
              <a:rPr lang="en-US" sz="2800" dirty="0"/>
              <a:t> is eating glass objects.                                                                                              </a:t>
            </a:r>
          </a:p>
          <a:p>
            <a:pPr marL="457200" indent="-457200" fontAlgn="auto">
              <a:spcAft>
                <a:spcPts val="0"/>
              </a:spcAft>
              <a:buFont typeface="Arial" panose="020B0604020202020204" pitchFamily="34" charset="0"/>
              <a:buAutoNum type="arabicPeriod"/>
              <a:defRPr/>
            </a:pPr>
            <a:r>
              <a:rPr lang="en-US" sz="2800" u="sng" dirty="0"/>
              <a:t>Mucophagi</a:t>
            </a:r>
            <a:r>
              <a:rPr lang="en-US" sz="2800" dirty="0"/>
              <a:t>a is feeding on mucus of invertebrates/fishes.                                             </a:t>
            </a:r>
          </a:p>
          <a:p>
            <a:pPr marL="457200" indent="-457200" fontAlgn="auto">
              <a:spcAft>
                <a:spcPts val="0"/>
              </a:spcAft>
              <a:buFont typeface="Arial" panose="020B0604020202020204" pitchFamily="34" charset="0"/>
              <a:buAutoNum type="arabicPeriod"/>
              <a:defRPr/>
            </a:pPr>
            <a:r>
              <a:rPr lang="en-US" sz="2800" u="sng" dirty="0"/>
              <a:t>Pagophagia</a:t>
            </a:r>
            <a:r>
              <a:rPr lang="en-US" sz="2800" dirty="0"/>
              <a:t>: Excessive ice cubes consumption</a:t>
            </a:r>
          </a:p>
          <a:p>
            <a:pPr marL="457200" indent="-457200" fontAlgn="auto">
              <a:spcAft>
                <a:spcPts val="0"/>
              </a:spcAft>
              <a:buFont typeface="Arial" panose="020B0604020202020204" pitchFamily="34" charset="0"/>
              <a:buAutoNum type="arabicPeriod"/>
              <a:defRPr/>
            </a:pPr>
            <a:r>
              <a:rPr lang="en-US" sz="2800" u="sng" dirty="0"/>
              <a:t>Self-cannibalism</a:t>
            </a:r>
            <a:r>
              <a:rPr lang="en-US" sz="2800" dirty="0"/>
              <a:t>/ autocannibalism is self-eating</a:t>
            </a:r>
          </a:p>
          <a:p>
            <a:pPr marL="457200" indent="-457200" fontAlgn="auto">
              <a:spcAft>
                <a:spcPts val="0"/>
              </a:spcAft>
              <a:buFont typeface="Arial" panose="020B0604020202020204" pitchFamily="34" charset="0"/>
              <a:buAutoNum type="arabicPeriod"/>
              <a:defRPr/>
            </a:pPr>
            <a:r>
              <a:rPr lang="en-US" sz="2800" u="sng" dirty="0"/>
              <a:t>Trichophagi</a:t>
            </a:r>
            <a:r>
              <a:rPr lang="en-US" sz="2800" dirty="0"/>
              <a:t>a is eating hair, mostly one’s own.                                              </a:t>
            </a:r>
          </a:p>
          <a:p>
            <a:pPr marL="457200" indent="-457200" fontAlgn="auto">
              <a:spcAft>
                <a:spcPts val="0"/>
              </a:spcAft>
              <a:buFont typeface="Arial" panose="020B0604020202020204" pitchFamily="34" charset="0"/>
              <a:buAutoNum type="arabicPeriod"/>
              <a:defRPr/>
            </a:pPr>
            <a:r>
              <a:rPr lang="en-US" sz="2800" u="sng" dirty="0"/>
              <a:t>Urophagia </a:t>
            </a:r>
            <a:r>
              <a:rPr lang="en-US" sz="2800" dirty="0"/>
              <a:t>is the practice of consuming urine.                                                                        </a:t>
            </a:r>
          </a:p>
          <a:p>
            <a:pPr marL="457200" indent="-457200" fontAlgn="auto">
              <a:spcAft>
                <a:spcPts val="0"/>
              </a:spcAft>
              <a:buFont typeface="Arial" panose="020B0604020202020204" pitchFamily="34" charset="0"/>
              <a:buAutoNum type="arabicPeriod"/>
              <a:defRPr/>
            </a:pPr>
            <a:r>
              <a:rPr lang="en-US" sz="2800" u="sng" dirty="0"/>
              <a:t>Xylophagia </a:t>
            </a:r>
            <a:r>
              <a:rPr lang="en-US" sz="2800" dirty="0"/>
              <a:t>is consumption of things made of wood eg pencil, etc</a:t>
            </a:r>
          </a:p>
          <a:p>
            <a:pPr fontAlgn="auto">
              <a:spcAft>
                <a:spcPts val="0"/>
              </a:spcAft>
              <a:defRPr/>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C970E4B-20D9-455F-A01F-AF115AA4DF02}"/>
              </a:ext>
            </a:extLst>
          </p:cNvPr>
          <p:cNvSpPr>
            <a:spLocks noGrp="1"/>
          </p:cNvSpPr>
          <p:nvPr>
            <p:ph type="title"/>
          </p:nvPr>
        </p:nvSpPr>
        <p:spPr>
          <a:xfrm>
            <a:off x="457200" y="274638"/>
            <a:ext cx="8229600" cy="715962"/>
          </a:xfrm>
        </p:spPr>
        <p:txBody>
          <a:bodyPr/>
          <a:lstStyle/>
          <a:p>
            <a:r>
              <a:rPr lang="en-US" altLang="en-US" sz="3600" b="1"/>
              <a:t>Avoidant/Restrictive Food Intake Disorder</a:t>
            </a:r>
          </a:p>
        </p:txBody>
      </p:sp>
      <p:sp>
        <p:nvSpPr>
          <p:cNvPr id="18435" name="Content Placeholder 2">
            <a:extLst>
              <a:ext uri="{FF2B5EF4-FFF2-40B4-BE49-F238E27FC236}">
                <a16:creationId xmlns:a16="http://schemas.microsoft.com/office/drawing/2014/main" id="{D6BA0CE3-F679-4737-AF43-C628F8B72919}"/>
              </a:ext>
            </a:extLst>
          </p:cNvPr>
          <p:cNvSpPr>
            <a:spLocks noGrp="1"/>
          </p:cNvSpPr>
          <p:nvPr>
            <p:ph idx="1"/>
          </p:nvPr>
        </p:nvSpPr>
        <p:spPr>
          <a:xfrm>
            <a:off x="304800" y="990600"/>
            <a:ext cx="8534400" cy="5562600"/>
          </a:xfrm>
        </p:spPr>
        <p:txBody>
          <a:bodyPr/>
          <a:lstStyle/>
          <a:p>
            <a:r>
              <a:rPr lang="en-US" altLang="en-US" sz="2800"/>
              <a:t>Individuals show an apparent lack of interest in eating or food because they are concerned about the aversive consequences. Food avoided based on its sensory characteristics: color, smell, texture, temp, taste. </a:t>
            </a:r>
          </a:p>
          <a:p>
            <a:r>
              <a:rPr lang="en-US" altLang="en-US" sz="2800"/>
              <a:t>As a result, significant weight loss occurs &amp; psychosocial function is disturbed.</a:t>
            </a:r>
          </a:p>
          <a:p>
            <a:r>
              <a:rPr lang="en-US" altLang="en-US" sz="2800"/>
              <a:t>Affects up to one-third of young children, equally common among boys and girls</a:t>
            </a:r>
          </a:p>
          <a:p>
            <a:r>
              <a:rPr lang="en-US" altLang="en-US" sz="2800"/>
              <a:t>Many factors lead to the problem such as family disadvantage, poverty, unemployment, social isolation, parental mental illness and maternal eating disorders (specific risk factor) </a:t>
            </a:r>
          </a:p>
          <a:p>
            <a:endParaRPr lang="en-US" altLang="en-US"/>
          </a:p>
          <a:p>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CC1FC9E2-3A47-449B-AE96-1AA932DA1B36}"/>
              </a:ext>
            </a:extLst>
          </p:cNvPr>
          <p:cNvSpPr>
            <a:spLocks noGrp="1" noChangeArrowheads="1"/>
          </p:cNvSpPr>
          <p:nvPr>
            <p:ph idx="1"/>
          </p:nvPr>
        </p:nvSpPr>
        <p:spPr>
          <a:xfrm>
            <a:off x="228600" y="304800"/>
            <a:ext cx="8686800" cy="6400800"/>
          </a:xfrm>
        </p:spPr>
        <p:txBody>
          <a:bodyPr/>
          <a:lstStyle/>
          <a:p>
            <a:r>
              <a:rPr lang="en-US" altLang="en-US" sz="2800"/>
              <a:t>Avoidant/Restrictive Food Intake Disorder characterized by a sudden or marked deceleration of weight gain and slowing or disruption of emotional and social development prior to age 6</a:t>
            </a:r>
          </a:p>
          <a:p>
            <a:r>
              <a:rPr lang="en-US" altLang="en-US" sz="2800" i="1"/>
              <a:t>DSM5</a:t>
            </a:r>
            <a:r>
              <a:rPr lang="en-US" altLang="en-US" sz="2800"/>
              <a:t> diagnosis of Avoidant/Restrictive Food Intake Disorder incorporates nutritional complications and acknowledges that feeding disorders are common in certain medical conditions; however, it requires that severity of the eating disturbance exceeds that associated with the condition and specifically excludes children whose primary challenge is a skill deficit</a:t>
            </a:r>
          </a:p>
          <a:p>
            <a:r>
              <a:rPr lang="en-US" altLang="en-US" sz="2800"/>
              <a:t>Treatment involves detailed assessment of feeding behavior and parent-child interactions, while allowing parents to play a role in the infant’s recovery</a:t>
            </a:r>
          </a:p>
          <a:p>
            <a:pPr lvl="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1B20-219A-4AE1-8ECE-428F4DA69111}"/>
              </a:ext>
            </a:extLst>
          </p:cNvPr>
          <p:cNvSpPr>
            <a:spLocks noGrp="1"/>
          </p:cNvSpPr>
          <p:nvPr>
            <p:ph type="title"/>
          </p:nvPr>
        </p:nvSpPr>
        <p:spPr>
          <a:xfrm>
            <a:off x="457200" y="0"/>
            <a:ext cx="8229600" cy="563563"/>
          </a:xfrm>
        </p:spPr>
        <p:txBody>
          <a:bodyPr rtlCol="0">
            <a:normAutofit fontScale="90000"/>
          </a:bodyPr>
          <a:lstStyle/>
          <a:p>
            <a:pPr fontAlgn="auto">
              <a:spcAft>
                <a:spcPts val="0"/>
              </a:spcAft>
              <a:defRPr/>
            </a:pPr>
            <a:r>
              <a:rPr lang="en-US" sz="3200" b="1" dirty="0"/>
              <a:t>Rumination Disorder</a:t>
            </a:r>
          </a:p>
        </p:txBody>
      </p:sp>
      <p:sp>
        <p:nvSpPr>
          <p:cNvPr id="20483" name="Content Placeholder 2">
            <a:extLst>
              <a:ext uri="{FF2B5EF4-FFF2-40B4-BE49-F238E27FC236}">
                <a16:creationId xmlns:a16="http://schemas.microsoft.com/office/drawing/2014/main" id="{DA5715DC-4D6F-493B-A63F-7189609927AF}"/>
              </a:ext>
            </a:extLst>
          </p:cNvPr>
          <p:cNvSpPr>
            <a:spLocks noGrp="1"/>
          </p:cNvSpPr>
          <p:nvPr>
            <p:ph idx="1"/>
          </p:nvPr>
        </p:nvSpPr>
        <p:spPr>
          <a:xfrm>
            <a:off x="179388" y="685800"/>
            <a:ext cx="8785225" cy="5767388"/>
          </a:xfrm>
        </p:spPr>
        <p:txBody>
          <a:bodyPr/>
          <a:lstStyle/>
          <a:p>
            <a:r>
              <a:rPr lang="en-US" altLang="en-US" sz="2800"/>
              <a:t>Rumination Disorder is a FED in which the infant or child regurgitates food after it has been swallowed and then either spits it out or re-swallows it.</a:t>
            </a:r>
          </a:p>
          <a:p>
            <a:r>
              <a:rPr lang="en-US" altLang="en-US" sz="2800"/>
              <a:t>Five common disturbances include:</a:t>
            </a:r>
          </a:p>
          <a:p>
            <a:pPr lvl="1"/>
            <a:r>
              <a:rPr lang="en-US" altLang="en-US"/>
              <a:t>(1) delayed or absent development of feeding and eating skills,</a:t>
            </a:r>
          </a:p>
          <a:p>
            <a:pPr lvl="1"/>
            <a:r>
              <a:rPr lang="en-US" altLang="en-US"/>
              <a:t>(2) difficulty managing or tolerating food or drink</a:t>
            </a:r>
          </a:p>
          <a:p>
            <a:pPr lvl="1"/>
            <a:r>
              <a:rPr lang="en-US" altLang="en-US"/>
              <a:t>(3) reluctance to eat food based on taste, texture, and other sensory factors, </a:t>
            </a:r>
          </a:p>
          <a:p>
            <a:pPr lvl="1"/>
            <a:r>
              <a:rPr lang="en-US" altLang="en-US"/>
              <a:t>(4) lack of appetite or interest in food</a:t>
            </a:r>
          </a:p>
          <a:p>
            <a:pPr lvl="1"/>
            <a:r>
              <a:rPr lang="en-US" altLang="en-US"/>
              <a:t>(5) the use of feeding behaviors to comfort, self-soothe or self-stimulate.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AC5E7BC9-36A9-42C4-9ACF-70280A4D6BAC}"/>
              </a:ext>
            </a:extLst>
          </p:cNvPr>
          <p:cNvSpPr>
            <a:spLocks noGrp="1" noChangeArrowheads="1"/>
          </p:cNvSpPr>
          <p:nvPr>
            <p:ph idx="1"/>
          </p:nvPr>
        </p:nvSpPr>
        <p:spPr>
          <a:xfrm>
            <a:off x="228600" y="228600"/>
            <a:ext cx="8610600" cy="6248400"/>
          </a:xfrm>
        </p:spPr>
        <p:txBody>
          <a:bodyPr/>
          <a:lstStyle/>
          <a:p>
            <a:pPr>
              <a:buFont typeface="Arial" panose="020B0604020202020204" pitchFamily="34" charset="0"/>
              <a:buNone/>
            </a:pPr>
            <a:r>
              <a:rPr lang="en-US" altLang="en-US" b="1"/>
              <a:t>Unspecified Feeding or Eating Disorder (UFED) </a:t>
            </a:r>
            <a:br>
              <a:rPr lang="en-US" altLang="en-US" sz="3600" b="1"/>
            </a:br>
            <a:r>
              <a:rPr lang="en-US" altLang="en-US" b="1" i="1"/>
              <a:t>Formerly Eating Disorder NOS (EDNOS)</a:t>
            </a:r>
          </a:p>
          <a:p>
            <a:pPr>
              <a:buFont typeface="Arial" panose="020B0604020202020204" pitchFamily="34" charset="0"/>
              <a:buNone/>
            </a:pPr>
            <a:endParaRPr lang="en-US" altLang="en-US"/>
          </a:p>
          <a:p>
            <a:pPr>
              <a:buFont typeface="Wingdings" panose="05000000000000000000" pitchFamily="2" charset="2"/>
              <a:buChar char="n"/>
            </a:pPr>
            <a:r>
              <a:rPr lang="en-US" altLang="en-US" sz="2800"/>
              <a:t>Clinically significant distress/impairment but do not meet criteria for other </a:t>
            </a:r>
            <a:r>
              <a:rPr lang="en-US" altLang="en-US" sz="2800" b="1"/>
              <a:t>FEDs</a:t>
            </a:r>
          </a:p>
          <a:p>
            <a:pPr>
              <a:buFont typeface="Wingdings" panose="05000000000000000000" pitchFamily="2" charset="2"/>
              <a:buChar char="n"/>
            </a:pPr>
            <a:endParaRPr lang="en-US" altLang="en-US" sz="2800"/>
          </a:p>
          <a:p>
            <a:pPr>
              <a:buFont typeface="Wingdings" panose="05000000000000000000" pitchFamily="2" charset="2"/>
              <a:buChar char="n"/>
            </a:pPr>
            <a:r>
              <a:rPr lang="en-US" altLang="en-US" sz="2800"/>
              <a:t>May be used when not enough clinical information (ie. emergency room settings)</a:t>
            </a:r>
          </a:p>
          <a:p>
            <a:pPr>
              <a:buFont typeface="Arial" panose="020B0604020202020204" pitchFamily="34" charset="0"/>
              <a:buNone/>
            </a:pPr>
            <a:endParaRPr lang="en-US" altLang="en-US" sz="2800"/>
          </a:p>
          <a:p>
            <a:pPr>
              <a:buFont typeface="Wingdings" panose="05000000000000000000" pitchFamily="2" charset="2"/>
              <a:buChar char="n"/>
            </a:pPr>
            <a:r>
              <a:rPr lang="en-US" altLang="en-US" sz="2800"/>
              <a:t>Atypical presentations</a:t>
            </a:r>
          </a:p>
          <a:p>
            <a:pPr>
              <a:buFont typeface="Wingdings" panose="05000000000000000000" pitchFamily="2" charset="2"/>
              <a:buNone/>
            </a:pPr>
            <a:endParaRPr lang="en-US"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0B7D0A8-6DC0-4F57-90CE-025DA3AFB9C8}"/>
              </a:ext>
            </a:extLst>
          </p:cNvPr>
          <p:cNvSpPr>
            <a:spLocks noGrp="1" noChangeArrowheads="1"/>
          </p:cNvSpPr>
          <p:nvPr>
            <p:ph type="title"/>
          </p:nvPr>
        </p:nvSpPr>
        <p:spPr>
          <a:xfrm>
            <a:off x="457200" y="304800"/>
            <a:ext cx="8229600" cy="457200"/>
          </a:xfrm>
        </p:spPr>
        <p:txBody>
          <a:bodyPr rtlCol="0">
            <a:normAutofit fontScale="90000"/>
          </a:bodyPr>
          <a:lstStyle/>
          <a:p>
            <a:pPr fontAlgn="auto">
              <a:spcAft>
                <a:spcPts val="0"/>
              </a:spcAft>
              <a:defRPr/>
            </a:pPr>
            <a:r>
              <a:rPr lang="en-US" sz="3600" b="1" dirty="0"/>
              <a:t>Binge Eating Disorder (BED) – DSM 5</a:t>
            </a:r>
          </a:p>
        </p:txBody>
      </p:sp>
      <p:sp>
        <p:nvSpPr>
          <p:cNvPr id="22531" name="Rectangle 3">
            <a:extLst>
              <a:ext uri="{FF2B5EF4-FFF2-40B4-BE49-F238E27FC236}">
                <a16:creationId xmlns:a16="http://schemas.microsoft.com/office/drawing/2014/main" id="{65635E23-BBB8-431F-9C17-795908B53786}"/>
              </a:ext>
            </a:extLst>
          </p:cNvPr>
          <p:cNvSpPr>
            <a:spLocks noGrp="1" noChangeArrowheads="1"/>
          </p:cNvSpPr>
          <p:nvPr>
            <p:ph idx="1"/>
          </p:nvPr>
        </p:nvSpPr>
        <p:spPr>
          <a:xfrm>
            <a:off x="304800" y="838200"/>
            <a:ext cx="8610600" cy="6019800"/>
          </a:xfrm>
        </p:spPr>
        <p:txBody>
          <a:bodyPr/>
          <a:lstStyle/>
          <a:p>
            <a:pPr>
              <a:buFont typeface="Wingdings" panose="05000000000000000000" pitchFamily="2" charset="2"/>
              <a:buChar char="n"/>
            </a:pPr>
            <a:r>
              <a:rPr lang="en-US" altLang="en-US" sz="2400"/>
              <a:t>Recurrent episodes of binge eating</a:t>
            </a:r>
          </a:p>
          <a:p>
            <a:pPr lvl="1">
              <a:buFont typeface="Wingdings" panose="05000000000000000000" pitchFamily="2" charset="2"/>
              <a:buChar char="¨"/>
            </a:pPr>
            <a:r>
              <a:rPr lang="en-US" altLang="en-US" sz="2400"/>
              <a:t>Eating definitely more than most people would eat in discrete 2-hour period of time</a:t>
            </a:r>
          </a:p>
          <a:p>
            <a:pPr lvl="1">
              <a:buFont typeface="Wingdings" panose="05000000000000000000" pitchFamily="2" charset="2"/>
              <a:buChar char="¨"/>
            </a:pPr>
            <a:r>
              <a:rPr lang="en-US" altLang="en-US" sz="2400"/>
              <a:t>Sense of lack of control during the episode</a:t>
            </a:r>
          </a:p>
          <a:p>
            <a:pPr>
              <a:buFont typeface="Wingdings" panose="05000000000000000000" pitchFamily="2" charset="2"/>
              <a:buChar char="n"/>
            </a:pPr>
            <a:r>
              <a:rPr lang="en-US" altLang="en-US" sz="2400"/>
              <a:t>Three or more of the following:</a:t>
            </a:r>
          </a:p>
          <a:p>
            <a:pPr lvl="1">
              <a:buFont typeface="Wingdings" panose="05000000000000000000" pitchFamily="2" charset="2"/>
              <a:buChar char="¨"/>
            </a:pPr>
            <a:r>
              <a:rPr lang="en-US" altLang="en-US" sz="2400"/>
              <a:t>Eating much more rapidly than normal</a:t>
            </a:r>
          </a:p>
          <a:p>
            <a:pPr lvl="1">
              <a:buFont typeface="Wingdings" panose="05000000000000000000" pitchFamily="2" charset="2"/>
              <a:buChar char="¨"/>
            </a:pPr>
            <a:r>
              <a:rPr lang="en-US" altLang="en-US" sz="2400"/>
              <a:t>Eating until uncomfortably full</a:t>
            </a:r>
          </a:p>
          <a:p>
            <a:pPr lvl="1">
              <a:buFont typeface="Wingdings" panose="05000000000000000000" pitchFamily="2" charset="2"/>
              <a:buChar char="¨"/>
            </a:pPr>
            <a:r>
              <a:rPr lang="en-US" altLang="en-US" sz="2400"/>
              <a:t>Eating large amounts when not physically hungry</a:t>
            </a:r>
          </a:p>
          <a:p>
            <a:pPr lvl="1">
              <a:buFont typeface="Wingdings" panose="05000000000000000000" pitchFamily="2" charset="2"/>
              <a:buChar char="¨"/>
            </a:pPr>
            <a:r>
              <a:rPr lang="en-US" altLang="en-US" sz="2400"/>
              <a:t>Eating alone because embarrassed by how much eating</a:t>
            </a:r>
          </a:p>
          <a:p>
            <a:pPr lvl="1">
              <a:buFont typeface="Wingdings" panose="05000000000000000000" pitchFamily="2" charset="2"/>
              <a:buChar char="¨"/>
            </a:pPr>
            <a:r>
              <a:rPr lang="en-US" altLang="en-US" sz="2400"/>
              <a:t>Feeling disgusted, depressed, or guilty afterwards</a:t>
            </a:r>
          </a:p>
          <a:p>
            <a:pPr>
              <a:buFont typeface="Wingdings" panose="05000000000000000000" pitchFamily="2" charset="2"/>
              <a:buChar char="n"/>
            </a:pPr>
            <a:r>
              <a:rPr lang="en-US" altLang="en-US" sz="2400"/>
              <a:t>Marked distress regarding binge eating</a:t>
            </a:r>
          </a:p>
          <a:p>
            <a:pPr>
              <a:buFont typeface="Wingdings" panose="05000000000000000000" pitchFamily="2" charset="2"/>
              <a:buChar char="n"/>
            </a:pPr>
            <a:r>
              <a:rPr lang="en-US" altLang="en-US" sz="2400"/>
              <a:t>On average at least once a week for 3 months</a:t>
            </a:r>
          </a:p>
          <a:p>
            <a:pPr>
              <a:buFont typeface="Wingdings" panose="05000000000000000000" pitchFamily="2" charset="2"/>
              <a:buChar char="n"/>
            </a:pPr>
            <a:r>
              <a:rPr lang="en-US" altLang="en-US" sz="2400"/>
              <a:t>No compensatory behaviours such as in bulmia nervosa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F59F90D-8A22-4233-B569-260B40FBFD2C}"/>
              </a:ext>
            </a:extLst>
          </p:cNvPr>
          <p:cNvSpPr>
            <a:spLocks noGrp="1" noChangeArrowheads="1"/>
          </p:cNvSpPr>
          <p:nvPr>
            <p:ph type="title"/>
          </p:nvPr>
        </p:nvSpPr>
        <p:spPr/>
        <p:txBody>
          <a:bodyPr/>
          <a:lstStyle/>
          <a:p>
            <a:r>
              <a:rPr lang="en-US" altLang="en-US" sz="3200" b="1"/>
              <a:t>Binge Eating Disorder [BED]:  Etiology</a:t>
            </a:r>
          </a:p>
        </p:txBody>
      </p:sp>
      <p:sp>
        <p:nvSpPr>
          <p:cNvPr id="23555" name="Rectangle 3">
            <a:extLst>
              <a:ext uri="{FF2B5EF4-FFF2-40B4-BE49-F238E27FC236}">
                <a16:creationId xmlns:a16="http://schemas.microsoft.com/office/drawing/2014/main" id="{B297A30F-9992-4C0E-93E1-09F5B11A9858}"/>
              </a:ext>
            </a:extLst>
          </p:cNvPr>
          <p:cNvSpPr>
            <a:spLocks noGrp="1" noChangeArrowheads="1"/>
          </p:cNvSpPr>
          <p:nvPr>
            <p:ph idx="1"/>
          </p:nvPr>
        </p:nvSpPr>
        <p:spPr>
          <a:xfrm>
            <a:off x="228600" y="1219200"/>
            <a:ext cx="8686800" cy="5638800"/>
          </a:xfrm>
        </p:spPr>
        <p:txBody>
          <a:bodyPr/>
          <a:lstStyle/>
          <a:p>
            <a:pPr>
              <a:buFont typeface="Wingdings" panose="05000000000000000000" pitchFamily="2" charset="2"/>
              <a:buChar char="n"/>
            </a:pPr>
            <a:r>
              <a:rPr lang="en-US" altLang="en-US"/>
              <a:t>Etiology</a:t>
            </a:r>
            <a:r>
              <a:rPr lang="en-US" altLang="en-US" b="1"/>
              <a:t> - </a:t>
            </a:r>
            <a:r>
              <a:rPr lang="en-US" altLang="en-US"/>
              <a:t>Multifactorial!!!</a:t>
            </a:r>
          </a:p>
          <a:p>
            <a:pPr>
              <a:buFont typeface="Wingdings" panose="05000000000000000000" pitchFamily="2" charset="2"/>
              <a:buChar char="n"/>
            </a:pPr>
            <a:r>
              <a:rPr lang="en-US" altLang="en-US" sz="2400" u="sng"/>
              <a:t>Lifetime prevalence</a:t>
            </a:r>
            <a:r>
              <a:rPr lang="en-US" altLang="en-US" sz="2400"/>
              <a:t>:</a:t>
            </a:r>
          </a:p>
          <a:p>
            <a:r>
              <a:rPr lang="en-US" altLang="en-US" sz="2400"/>
              <a:t>3.5% women</a:t>
            </a:r>
          </a:p>
          <a:p>
            <a:r>
              <a:rPr lang="en-US" altLang="en-US" sz="2400"/>
              <a:t>2% men  </a:t>
            </a:r>
          </a:p>
          <a:p>
            <a:pPr>
              <a:buFont typeface="Wingdings" panose="05000000000000000000" pitchFamily="2" charset="2"/>
              <a:buNone/>
            </a:pPr>
            <a:endParaRPr lang="en-US" altLang="en-US"/>
          </a:p>
        </p:txBody>
      </p:sp>
      <p:sp>
        <p:nvSpPr>
          <p:cNvPr id="23556" name="Oval 4">
            <a:extLst>
              <a:ext uri="{FF2B5EF4-FFF2-40B4-BE49-F238E27FC236}">
                <a16:creationId xmlns:a16="http://schemas.microsoft.com/office/drawing/2014/main" id="{EB1248BC-A232-4B05-BA26-DA35614B1542}"/>
              </a:ext>
            </a:extLst>
          </p:cNvPr>
          <p:cNvSpPr>
            <a:spLocks noChangeArrowheads="1"/>
          </p:cNvSpPr>
          <p:nvPr/>
        </p:nvSpPr>
        <p:spPr bwMode="auto">
          <a:xfrm>
            <a:off x="2209800" y="4191000"/>
            <a:ext cx="2590800" cy="2362200"/>
          </a:xfrm>
          <a:prstGeom prst="ellipse">
            <a:avLst/>
          </a:prstGeom>
          <a:solidFill>
            <a:srgbClr val="FF66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Media factors</a:t>
            </a:r>
          </a:p>
        </p:txBody>
      </p:sp>
      <p:sp>
        <p:nvSpPr>
          <p:cNvPr id="23557" name="Oval 5">
            <a:extLst>
              <a:ext uri="{FF2B5EF4-FFF2-40B4-BE49-F238E27FC236}">
                <a16:creationId xmlns:a16="http://schemas.microsoft.com/office/drawing/2014/main" id="{66728E42-739B-4576-91D1-D7E007565B1B}"/>
              </a:ext>
            </a:extLst>
          </p:cNvPr>
          <p:cNvSpPr>
            <a:spLocks noChangeArrowheads="1"/>
          </p:cNvSpPr>
          <p:nvPr/>
        </p:nvSpPr>
        <p:spPr bwMode="auto">
          <a:xfrm>
            <a:off x="2819400" y="1752600"/>
            <a:ext cx="2819400" cy="2286000"/>
          </a:xfrm>
          <a:prstGeom prst="ellipse">
            <a:avLst/>
          </a:prstGeom>
          <a:solidFill>
            <a:srgbClr val="0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genetic</a:t>
            </a:r>
          </a:p>
        </p:txBody>
      </p:sp>
      <p:sp>
        <p:nvSpPr>
          <p:cNvPr id="23558" name="Oval 6">
            <a:extLst>
              <a:ext uri="{FF2B5EF4-FFF2-40B4-BE49-F238E27FC236}">
                <a16:creationId xmlns:a16="http://schemas.microsoft.com/office/drawing/2014/main" id="{474EF172-27DC-4C0C-B2D6-DDC9DEC6635E}"/>
              </a:ext>
            </a:extLst>
          </p:cNvPr>
          <p:cNvSpPr>
            <a:spLocks noChangeArrowheads="1"/>
          </p:cNvSpPr>
          <p:nvPr/>
        </p:nvSpPr>
        <p:spPr bwMode="auto">
          <a:xfrm>
            <a:off x="1600200" y="2743200"/>
            <a:ext cx="2667000" cy="2743200"/>
          </a:xfrm>
          <a:prstGeom prst="ellipse">
            <a:avLst/>
          </a:prstGeom>
          <a:solidFill>
            <a:srgbClr val="FF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Individual </a:t>
            </a:r>
          </a:p>
          <a:p>
            <a:pPr algn="ctr"/>
            <a:r>
              <a:rPr lang="en-US" altLang="en-US" b="1">
                <a:latin typeface="Arial" panose="020B0604020202020204" pitchFamily="34" charset="0"/>
                <a:ea typeface="MS PGothic" panose="020B0600070205080204" pitchFamily="34" charset="-128"/>
              </a:rPr>
              <a:t>Temperament</a:t>
            </a:r>
          </a:p>
          <a:p>
            <a:pPr algn="ctr"/>
            <a:r>
              <a:rPr lang="en-US" altLang="en-US" b="1">
                <a:latin typeface="Arial" panose="020B0604020202020204" pitchFamily="34" charset="0"/>
                <a:ea typeface="MS PGothic" panose="020B0600070205080204" pitchFamily="34" charset="-128"/>
              </a:rPr>
              <a:t>(ie. impulsive)</a:t>
            </a:r>
          </a:p>
        </p:txBody>
      </p:sp>
      <p:sp>
        <p:nvSpPr>
          <p:cNvPr id="23559" name="Oval 7">
            <a:extLst>
              <a:ext uri="{FF2B5EF4-FFF2-40B4-BE49-F238E27FC236}">
                <a16:creationId xmlns:a16="http://schemas.microsoft.com/office/drawing/2014/main" id="{4FF21BE0-C638-4AF0-BD36-D04C4CB6A8D4}"/>
              </a:ext>
            </a:extLst>
          </p:cNvPr>
          <p:cNvSpPr>
            <a:spLocks noChangeArrowheads="1"/>
          </p:cNvSpPr>
          <p:nvPr/>
        </p:nvSpPr>
        <p:spPr bwMode="auto">
          <a:xfrm>
            <a:off x="3962400" y="4343400"/>
            <a:ext cx="2743200" cy="2286000"/>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biological</a:t>
            </a:r>
          </a:p>
        </p:txBody>
      </p:sp>
      <p:sp>
        <p:nvSpPr>
          <p:cNvPr id="23560" name="Oval 8">
            <a:extLst>
              <a:ext uri="{FF2B5EF4-FFF2-40B4-BE49-F238E27FC236}">
                <a16:creationId xmlns:a16="http://schemas.microsoft.com/office/drawing/2014/main" id="{8FC91F8D-8F33-43F2-AC46-2C0DF982AF55}"/>
              </a:ext>
            </a:extLst>
          </p:cNvPr>
          <p:cNvSpPr>
            <a:spLocks noChangeArrowheads="1"/>
          </p:cNvSpPr>
          <p:nvPr/>
        </p:nvSpPr>
        <p:spPr bwMode="auto">
          <a:xfrm>
            <a:off x="4800600" y="1905000"/>
            <a:ext cx="2743200" cy="2438400"/>
          </a:xfrm>
          <a:prstGeom prst="ellipse">
            <a:avLst/>
          </a:prstGeom>
          <a:solidFill>
            <a:srgbClr val="8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Family dynamics</a:t>
            </a:r>
          </a:p>
        </p:txBody>
      </p:sp>
      <p:sp>
        <p:nvSpPr>
          <p:cNvPr id="23561" name="Oval 9">
            <a:extLst>
              <a:ext uri="{FF2B5EF4-FFF2-40B4-BE49-F238E27FC236}">
                <a16:creationId xmlns:a16="http://schemas.microsoft.com/office/drawing/2014/main" id="{CBC8D632-BC3E-4DE5-BCCB-7201BECBC08C}"/>
              </a:ext>
            </a:extLst>
          </p:cNvPr>
          <p:cNvSpPr>
            <a:spLocks noChangeArrowheads="1"/>
          </p:cNvSpPr>
          <p:nvPr/>
        </p:nvSpPr>
        <p:spPr bwMode="auto">
          <a:xfrm>
            <a:off x="5105400" y="3276600"/>
            <a:ext cx="2667000" cy="2362200"/>
          </a:xfrm>
          <a:prstGeom prst="ellipse">
            <a:avLst/>
          </a:prstGeom>
          <a:solidFill>
            <a:srgbClr val="00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b="1">
                <a:latin typeface="Arial" panose="020B0604020202020204" pitchFamily="34" charset="0"/>
                <a:ea typeface="MS PGothic" panose="020B0600070205080204" pitchFamily="34" charset="-128"/>
              </a:rPr>
              <a:t>Societal,</a:t>
            </a:r>
            <a:r>
              <a:rPr lang="en-US" altLang="en-US">
                <a:latin typeface="Arial" panose="020B0604020202020204" pitchFamily="34" charset="0"/>
                <a:ea typeface="MS PGothic" panose="020B0600070205080204" pitchFamily="34" charset="-128"/>
              </a:rPr>
              <a:t> </a:t>
            </a:r>
            <a:r>
              <a:rPr lang="en-US" altLang="en-US" b="1">
                <a:latin typeface="Arial" panose="020B0604020202020204" pitchFamily="34" charset="0"/>
                <a:ea typeface="MS PGothic" panose="020B0600070205080204" pitchFamily="34" charset="-128"/>
              </a:rPr>
              <a:t>cultural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D28517BC-D3DB-4DA9-983F-11683E422DF8}"/>
              </a:ext>
            </a:extLst>
          </p:cNvPr>
          <p:cNvSpPr>
            <a:spLocks noGrp="1"/>
          </p:cNvSpPr>
          <p:nvPr>
            <p:ph idx="1"/>
          </p:nvPr>
        </p:nvSpPr>
        <p:spPr>
          <a:xfrm>
            <a:off x="381000" y="381000"/>
            <a:ext cx="8458200" cy="6172200"/>
          </a:xfrm>
        </p:spPr>
        <p:txBody>
          <a:bodyPr/>
          <a:lstStyle/>
          <a:p>
            <a:pPr>
              <a:buFont typeface="Wingdings" panose="05000000000000000000" pitchFamily="2" charset="2"/>
              <a:buNone/>
            </a:pPr>
            <a:r>
              <a:rPr lang="en-US" altLang="en-US"/>
              <a:t>References</a:t>
            </a:r>
          </a:p>
          <a:p>
            <a:pPr>
              <a:buFont typeface="Verdana" panose="020B0604030504040204" pitchFamily="34" charset="0"/>
              <a:buAutoNum type="arabicPeriod"/>
            </a:pPr>
            <a:r>
              <a:rPr lang="en-US" altLang="en-US" sz="2400"/>
              <a:t>Child Psychology and Psychiatry: Frameworks for Practice. Edited by David Skuse, Helen Bruce, Linda Dowdney and David Mrazek: © 2011 John Wiley &amp; Sons, Ltd. Published 2011 by John Wiley &amp; Sons, Ltd. ISBN: 978-0-470-97382-0</a:t>
            </a:r>
          </a:p>
          <a:p>
            <a:pPr>
              <a:buFont typeface="Verdana" panose="020B0604030504040204" pitchFamily="34" charset="0"/>
              <a:buAutoNum type="arabicPeriod"/>
            </a:pPr>
            <a:endParaRPr lang="en-US" altLang="en-US" sz="2400"/>
          </a:p>
          <a:p>
            <a:pPr>
              <a:buFont typeface="Verdana" panose="020B0604030504040204" pitchFamily="34" charset="0"/>
              <a:buAutoNum type="arabicPeriod"/>
            </a:pPr>
            <a:r>
              <a:rPr lang="en-US" altLang="en-US" sz="2400" b="1"/>
              <a:t>Kang’ethe R</a:t>
            </a:r>
            <a:r>
              <a:rPr lang="en-US" altLang="en-US" sz="2400"/>
              <a:t>, et al. Child and Adolescent Psychiatry. In: Njenga FG, editor. Essentials of Clinical Psychiatry in sub-Saharan Africa. Milan: Masson; 2005. </a:t>
            </a:r>
          </a:p>
          <a:p>
            <a:pPr>
              <a:buFont typeface="Verdana" panose="020B0604030504040204" pitchFamily="34" charset="0"/>
              <a:buAutoNum type="arabicPeriod"/>
            </a:pPr>
            <a:endParaRPr lang="en-US" altLang="en-US" sz="2400"/>
          </a:p>
          <a:p>
            <a:pPr>
              <a:buFont typeface="Verdana" panose="020B0604030504040204" pitchFamily="34" charset="0"/>
              <a:buAutoNum type="arabicPeriod"/>
            </a:pPr>
            <a:r>
              <a:rPr lang="en-US" altLang="en-US" sz="2400"/>
              <a:t>The African textbook of psychiatry and mental health by Ndetei et al 2006</a:t>
            </a:r>
          </a:p>
          <a:p>
            <a:pPr>
              <a:buFont typeface="Wingdings" panose="05000000000000000000" pitchFamily="2" charset="2"/>
              <a:buAutoNum type="arabicPeriod"/>
            </a:pPr>
            <a:endParaRPr lang="en-US"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36F5DB64-6B76-4E5A-B9A5-A080E433FD99}"/>
              </a:ext>
            </a:extLst>
          </p:cNvPr>
          <p:cNvSpPr>
            <a:spLocks noGrp="1" noChangeArrowheads="1"/>
          </p:cNvSpPr>
          <p:nvPr>
            <p:ph idx="1"/>
          </p:nvPr>
        </p:nvSpPr>
        <p:spPr>
          <a:xfrm>
            <a:off x="457200" y="1411288"/>
            <a:ext cx="8229600" cy="5294312"/>
          </a:xfrm>
        </p:spPr>
        <p:txBody>
          <a:bodyPr/>
          <a:lstStyle/>
          <a:p>
            <a:r>
              <a:rPr lang="en-US" altLang="en-US"/>
              <a:t>Similar to bulimia without the compensatory behaviors</a:t>
            </a:r>
          </a:p>
          <a:p>
            <a:pPr lvl="1"/>
            <a:r>
              <a:rPr lang="en-US" altLang="en-US"/>
              <a:t>Involves periods of eating more than other people would, accompanied by feeling of loss of control</a:t>
            </a:r>
          </a:p>
          <a:p>
            <a:pPr lvl="1"/>
            <a:r>
              <a:rPr lang="en-US" altLang="en-US"/>
              <a:t>Affects 1.5%-3% of adolescents</a:t>
            </a:r>
          </a:p>
          <a:p>
            <a:pPr lvl="1"/>
            <a:r>
              <a:rPr lang="en-US" altLang="en-US"/>
              <a:t>Has negative health correlates</a:t>
            </a:r>
          </a:p>
        </p:txBody>
      </p:sp>
      <p:sp>
        <p:nvSpPr>
          <p:cNvPr id="24579" name="Rectangle 2">
            <a:extLst>
              <a:ext uri="{FF2B5EF4-FFF2-40B4-BE49-F238E27FC236}">
                <a16:creationId xmlns:a16="http://schemas.microsoft.com/office/drawing/2014/main" id="{6742EF0B-67EC-4A2E-B3B9-A76B54E6A895}"/>
              </a:ext>
            </a:extLst>
          </p:cNvPr>
          <p:cNvSpPr>
            <a:spLocks noGrp="1" noChangeArrowheads="1"/>
          </p:cNvSpPr>
          <p:nvPr>
            <p:ph type="title"/>
          </p:nvPr>
        </p:nvSpPr>
        <p:spPr>
          <a:xfrm>
            <a:off x="0" y="12700"/>
            <a:ext cx="9139238" cy="1282700"/>
          </a:xfrm>
        </p:spPr>
        <p:txBody>
          <a:bodyPr/>
          <a:lstStyle/>
          <a:p>
            <a:r>
              <a:rPr lang="en-US" altLang="en-US"/>
              <a:t>Binge Eating Disorder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id="{BA7A48DB-B40C-4C80-85DB-CBE45CFC88B0}"/>
              </a:ext>
            </a:extLst>
          </p:cNvPr>
          <p:cNvSpPr>
            <a:spLocks noGrp="1"/>
          </p:cNvSpPr>
          <p:nvPr>
            <p:ph type="title"/>
          </p:nvPr>
        </p:nvSpPr>
        <p:spPr>
          <a:xfrm>
            <a:off x="0" y="12700"/>
            <a:ext cx="9139238" cy="1282700"/>
          </a:xfrm>
        </p:spPr>
        <p:txBody>
          <a:bodyPr rtlCol="0">
            <a:normAutofit/>
          </a:bodyPr>
          <a:lstStyle/>
          <a:p>
            <a:pPr fontAlgn="auto">
              <a:spcAft>
                <a:spcPts val="0"/>
              </a:spcAft>
              <a:defRPr/>
            </a:pPr>
            <a:r>
              <a:rPr lang="en-US" altLang="en-US" sz="3200" b="1" u="sng" dirty="0"/>
              <a:t>Diagnostic Criteria for Binge Eating Disorder</a:t>
            </a:r>
          </a:p>
        </p:txBody>
      </p:sp>
      <p:pic>
        <p:nvPicPr>
          <p:cNvPr id="25603" name="Picture 3" descr="Table 14.3. Diagnostic Criteria for Binge Eating Disorder.">
            <a:extLst>
              <a:ext uri="{FF2B5EF4-FFF2-40B4-BE49-F238E27FC236}">
                <a16:creationId xmlns:a16="http://schemas.microsoft.com/office/drawing/2014/main" id="{A550423C-62CA-4FDB-8C87-1A5866B7DB87}"/>
              </a:ext>
            </a:extLst>
          </p:cNvPr>
          <p:cNvPicPr>
            <a:picLocks noChangeAspect="1"/>
          </p:cNvPicPr>
          <p:nvPr/>
        </p:nvPicPr>
        <p:blipFill rotWithShape="1">
          <a:blip r:embed="rId3">
            <a:extLst>
              <a:ext uri="{28A0092B-C50C-407E-A947-70E740481C1C}">
                <a14:useLocalDpi xmlns:a14="http://schemas.microsoft.com/office/drawing/2010/main" val="0"/>
              </a:ext>
            </a:extLst>
          </a:blip>
          <a:srcRect t="10526"/>
          <a:stretch/>
        </p:blipFill>
        <p:spPr bwMode="auto">
          <a:xfrm>
            <a:off x="457200" y="1295400"/>
            <a:ext cx="388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Table 14.3. Diagnostic Criteria for Binge Eating Disorder.">
            <a:extLst>
              <a:ext uri="{FF2B5EF4-FFF2-40B4-BE49-F238E27FC236}">
                <a16:creationId xmlns:a16="http://schemas.microsoft.com/office/drawing/2014/main" id="{5AC788B0-E8DF-44F4-AD2A-BB694DFDAB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9975" y="1291390"/>
            <a:ext cx="3883025"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8C16F029-CFAD-4CDA-B525-814CE64E1FB2}"/>
              </a:ext>
            </a:extLst>
          </p:cNvPr>
          <p:cNvSpPr>
            <a:spLocks noGrp="1" noChangeArrowheads="1"/>
          </p:cNvSpPr>
          <p:nvPr>
            <p:ph type="title"/>
          </p:nvPr>
        </p:nvSpPr>
        <p:spPr/>
        <p:txBody>
          <a:bodyPr rtlCol="0">
            <a:normAutofit fontScale="90000"/>
          </a:bodyPr>
          <a:lstStyle/>
          <a:p>
            <a:pPr fontAlgn="auto">
              <a:spcAft>
                <a:spcPts val="0"/>
              </a:spcAft>
              <a:defRPr/>
            </a:pPr>
            <a:r>
              <a:rPr lang="en-US" dirty="0"/>
              <a:t>Treatment of </a:t>
            </a:r>
            <a:br>
              <a:rPr lang="en-US" dirty="0"/>
            </a:br>
            <a:r>
              <a:rPr lang="en-US" dirty="0"/>
              <a:t>Binge-Eating Disorder</a:t>
            </a:r>
          </a:p>
        </p:txBody>
      </p:sp>
      <p:graphicFrame>
        <p:nvGraphicFramePr>
          <p:cNvPr id="2" name="Content Placeholder 1">
            <a:extLst>
              <a:ext uri="{FF2B5EF4-FFF2-40B4-BE49-F238E27FC236}">
                <a16:creationId xmlns:a16="http://schemas.microsoft.com/office/drawing/2014/main" id="{A0C58C0A-9996-4172-A95B-D8D450C85693}"/>
              </a:ext>
            </a:extLst>
          </p:cNvPr>
          <p:cNvGraphicFramePr>
            <a:graphicFrameLocks noGrp="1"/>
          </p:cNvGraphicFramePr>
          <p:nvPr>
            <p:ph idx="1"/>
          </p:nvPr>
        </p:nvGraphicFramePr>
        <p:xfrm>
          <a:off x="685800" y="1830388"/>
          <a:ext cx="8077200" cy="449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2EADEBC-C821-4F29-9D3A-F227C2EC320F}"/>
              </a:ext>
            </a:extLst>
          </p:cNvPr>
          <p:cNvSpPr>
            <a:spLocks noGrp="1" noChangeArrowheads="1"/>
          </p:cNvSpPr>
          <p:nvPr>
            <p:ph type="title"/>
          </p:nvPr>
        </p:nvSpPr>
        <p:spPr>
          <a:xfrm>
            <a:off x="457200" y="274638"/>
            <a:ext cx="8229600" cy="411162"/>
          </a:xfrm>
        </p:spPr>
        <p:txBody>
          <a:bodyPr/>
          <a:lstStyle/>
          <a:p>
            <a:r>
              <a:rPr lang="en-US" altLang="en-US" sz="3200" b="1"/>
              <a:t>BED: Treatment</a:t>
            </a:r>
          </a:p>
        </p:txBody>
      </p:sp>
      <p:sp>
        <p:nvSpPr>
          <p:cNvPr id="43011" name="Rectangle 3">
            <a:extLst>
              <a:ext uri="{FF2B5EF4-FFF2-40B4-BE49-F238E27FC236}">
                <a16:creationId xmlns:a16="http://schemas.microsoft.com/office/drawing/2014/main" id="{E26384F2-3499-49B7-9091-248148FF6FCE}"/>
              </a:ext>
            </a:extLst>
          </p:cNvPr>
          <p:cNvSpPr>
            <a:spLocks noGrp="1" noChangeArrowheads="1"/>
          </p:cNvSpPr>
          <p:nvPr>
            <p:ph idx="1"/>
          </p:nvPr>
        </p:nvSpPr>
        <p:spPr>
          <a:xfrm>
            <a:off x="304800" y="762000"/>
            <a:ext cx="8534400" cy="5715000"/>
          </a:xfrm>
        </p:spPr>
        <p:txBody>
          <a:bodyPr rtlCol="0">
            <a:normAutofit fontScale="85000" lnSpcReduction="10000"/>
          </a:bodyPr>
          <a:lstStyle/>
          <a:p>
            <a:pPr fontAlgn="auto">
              <a:spcAft>
                <a:spcPts val="0"/>
              </a:spcAft>
              <a:buFont typeface="Arial" panose="020B0604020202020204" pitchFamily="34" charset="0"/>
              <a:buNone/>
              <a:defRPr/>
            </a:pPr>
            <a:r>
              <a:rPr lang="en-US" sz="3100" b="1" dirty="0"/>
              <a:t>Medication </a:t>
            </a:r>
          </a:p>
          <a:p>
            <a:pPr fontAlgn="auto">
              <a:spcAft>
                <a:spcPts val="0"/>
              </a:spcAft>
              <a:buFont typeface="Wingdings" charset="0"/>
              <a:buChar char="n"/>
              <a:defRPr/>
            </a:pPr>
            <a:r>
              <a:rPr lang="en-US" sz="3100" dirty="0"/>
              <a:t>SSRI - </a:t>
            </a:r>
            <a:r>
              <a:rPr lang="en-US" sz="3100" dirty="0">
                <a:ea typeface="Arial" pitchFamily="34" charset="0"/>
              </a:rPr>
              <a:t>high dose reduces binge behavior short-term but doesn</a:t>
            </a:r>
            <a:r>
              <a:rPr lang="en-US" sz="3100" dirty="0">
                <a:ea typeface="ＭＳ Ｐゴシック" charset="-128"/>
              </a:rPr>
              <a:t>’</a:t>
            </a:r>
            <a:r>
              <a:rPr lang="en-US" altLang="ja-JP" sz="3100" dirty="0"/>
              <a:t>t help weight loss</a:t>
            </a:r>
          </a:p>
          <a:p>
            <a:pPr fontAlgn="auto">
              <a:spcAft>
                <a:spcPts val="0"/>
              </a:spcAft>
              <a:buFont typeface="Wingdings" charset="0"/>
              <a:buChar char="n"/>
              <a:defRPr/>
            </a:pPr>
            <a:r>
              <a:rPr lang="en-US" sz="3100" dirty="0" err="1"/>
              <a:t>Topiramate</a:t>
            </a:r>
            <a:r>
              <a:rPr lang="en-US" sz="3100" dirty="0"/>
              <a:t> - h</a:t>
            </a:r>
            <a:r>
              <a:rPr lang="en-US" sz="3100" dirty="0">
                <a:ea typeface="Arial" pitchFamily="34" charset="0"/>
              </a:rPr>
              <a:t>elps binge reduction &amp; weight loss</a:t>
            </a:r>
          </a:p>
          <a:p>
            <a:pPr fontAlgn="auto">
              <a:spcAft>
                <a:spcPts val="0"/>
              </a:spcAft>
              <a:buFont typeface="Arial" panose="020B0604020202020204" pitchFamily="34" charset="0"/>
              <a:buNone/>
              <a:defRPr/>
            </a:pPr>
            <a:r>
              <a:rPr lang="en-US" sz="3100" b="1" dirty="0"/>
              <a:t>Psychotherapy</a:t>
            </a:r>
          </a:p>
          <a:p>
            <a:pPr fontAlgn="auto">
              <a:spcAft>
                <a:spcPts val="0"/>
              </a:spcAft>
              <a:buFont typeface="Wingdings" charset="0"/>
              <a:buChar char="n"/>
              <a:defRPr/>
            </a:pPr>
            <a:r>
              <a:rPr lang="en-US" sz="3100" dirty="0"/>
              <a:t>Therapies either prioritize…W</a:t>
            </a:r>
            <a:r>
              <a:rPr lang="en-US" sz="3100" dirty="0">
                <a:ea typeface="Arial" pitchFamily="34" charset="0"/>
              </a:rPr>
              <a:t>eight loss, Binge-reduction OR relationships, depression etc</a:t>
            </a:r>
          </a:p>
          <a:p>
            <a:pPr fontAlgn="auto">
              <a:spcAft>
                <a:spcPts val="0"/>
              </a:spcAft>
              <a:buFont typeface="Wingdings" charset="0"/>
              <a:buChar char="n"/>
              <a:defRPr/>
            </a:pPr>
            <a:r>
              <a:rPr lang="en-US" sz="3100" dirty="0"/>
              <a:t>Group psychotherapy</a:t>
            </a:r>
          </a:p>
          <a:p>
            <a:pPr fontAlgn="auto">
              <a:spcAft>
                <a:spcPts val="0"/>
              </a:spcAft>
              <a:buFont typeface="Arial" panose="020B0604020202020204" pitchFamily="34" charset="0"/>
              <a:buNone/>
              <a:defRPr/>
            </a:pPr>
            <a:r>
              <a:rPr lang="en-US" sz="3100" b="1" dirty="0"/>
              <a:t>Psychosocial Support</a:t>
            </a:r>
          </a:p>
          <a:p>
            <a:pPr fontAlgn="auto">
              <a:spcAft>
                <a:spcPts val="0"/>
              </a:spcAft>
              <a:buFont typeface="Wingdings" charset="0"/>
              <a:buChar char="n"/>
              <a:defRPr/>
            </a:pPr>
            <a:r>
              <a:rPr lang="en-US" sz="3100" dirty="0"/>
              <a:t>Family may need help with co-dependency</a:t>
            </a:r>
          </a:p>
          <a:p>
            <a:pPr fontAlgn="auto">
              <a:spcAft>
                <a:spcPts val="0"/>
              </a:spcAft>
              <a:buFont typeface="Wingdings" charset="0"/>
              <a:buChar char="n"/>
              <a:defRPr/>
            </a:pPr>
            <a:r>
              <a:rPr lang="en-US" sz="3100" dirty="0"/>
              <a:t>Weight loss programs</a:t>
            </a:r>
          </a:p>
          <a:p>
            <a:pPr fontAlgn="auto">
              <a:spcAft>
                <a:spcPts val="0"/>
              </a:spcAft>
              <a:buFont typeface="Wingdings" charset="0"/>
              <a:buChar char="n"/>
              <a:defRPr/>
            </a:pPr>
            <a:r>
              <a:rPr lang="en-US" sz="3100" dirty="0"/>
              <a:t>12-step self-help groups (addressing problem as addiction)</a:t>
            </a:r>
          </a:p>
          <a:p>
            <a:pPr fontAlgn="auto">
              <a:spcAft>
                <a:spcPts val="0"/>
              </a:spcAft>
              <a:buFont typeface="Wingdings" charset="0"/>
              <a:buChar char="n"/>
              <a:defRPr/>
            </a:pPr>
            <a:r>
              <a:rPr lang="en-US" sz="3100" dirty="0"/>
              <a:t>Food Addicts in Recovery Anonymous</a:t>
            </a:r>
            <a:endParaRPr lang="en-US" sz="3100" b="1" dirty="0">
              <a:ea typeface="Arial" pitchFamily="34" charset="0"/>
            </a:endParaRPr>
          </a:p>
          <a:p>
            <a:pPr fontAlgn="auto">
              <a:spcAft>
                <a:spcPts val="0"/>
              </a:spcAft>
              <a:defRPr/>
            </a:pPr>
            <a:endParaRPr lang="en-US" sz="2800" dirty="0"/>
          </a:p>
          <a:p>
            <a:pPr lvl="1" fontAlgn="auto">
              <a:spcAft>
                <a:spcPts val="0"/>
              </a:spcAft>
              <a:buFont typeface="Wingdings" pitchFamily="2" charset="2"/>
              <a:buNone/>
              <a:defRPr/>
            </a:pPr>
            <a:endParaRPr lang="en-US" sz="2400" dirty="0">
              <a:ea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76D575D4-60F3-4B34-964E-59B12BB50DF6}"/>
              </a:ext>
            </a:extLst>
          </p:cNvPr>
          <p:cNvSpPr>
            <a:spLocks noGrp="1" noChangeArrowheads="1"/>
          </p:cNvSpPr>
          <p:nvPr>
            <p:ph idx="1"/>
          </p:nvPr>
        </p:nvSpPr>
        <p:spPr>
          <a:xfrm>
            <a:off x="304800" y="762000"/>
            <a:ext cx="8610600" cy="5943600"/>
          </a:xfrm>
        </p:spPr>
        <p:txBody>
          <a:bodyPr/>
          <a:lstStyle/>
          <a:p>
            <a:r>
              <a:rPr lang="en-US" altLang="en-US" sz="2400" dirty="0"/>
              <a:t>Characterized by refusal to maintain minimally normal body weight; intense fear of gaining weight; and significant disturbance in perception and experiences of body size</a:t>
            </a:r>
          </a:p>
          <a:p>
            <a:r>
              <a:rPr lang="en-US" altLang="en-US" sz="2400" b="1" dirty="0"/>
              <a:t>DSM-5 subtypes </a:t>
            </a:r>
          </a:p>
          <a:p>
            <a:pPr lvl="1"/>
            <a:r>
              <a:rPr lang="en-US" altLang="en-US" sz="2400" dirty="0"/>
              <a:t>Restricting type - individual loses weight through diet, fasting, or excessive exercise</a:t>
            </a:r>
          </a:p>
          <a:p>
            <a:pPr lvl="1"/>
            <a:r>
              <a:rPr lang="en-US" altLang="en-US" sz="2400" dirty="0"/>
              <a:t>Binge-eating/purging type</a:t>
            </a:r>
          </a:p>
          <a:p>
            <a:r>
              <a:rPr lang="en-US" altLang="en-US" sz="2400" b="1" dirty="0"/>
              <a:t>Risk Factors</a:t>
            </a:r>
          </a:p>
          <a:p>
            <a:pPr>
              <a:buFont typeface="Wingdings" panose="05000000000000000000" pitchFamily="2" charset="2"/>
              <a:buChar char="n"/>
            </a:pPr>
            <a:r>
              <a:rPr lang="en-US" altLang="en-US" sz="2400" dirty="0"/>
              <a:t>Perfectionism for AN; Athletics; Beginning a diet</a:t>
            </a:r>
          </a:p>
          <a:p>
            <a:pPr>
              <a:buFont typeface="Wingdings" panose="05000000000000000000" pitchFamily="2" charset="2"/>
              <a:buChar char="n"/>
            </a:pPr>
            <a:r>
              <a:rPr lang="en-US" altLang="en-US" sz="2400" dirty="0"/>
              <a:t>Early Puberty; Antecedent illness with weight loss</a:t>
            </a:r>
          </a:p>
          <a:p>
            <a:pPr>
              <a:buFont typeface="Wingdings" panose="05000000000000000000" pitchFamily="2" charset="2"/>
              <a:buChar char="n"/>
            </a:pPr>
            <a:r>
              <a:rPr lang="en-US" altLang="en-US" sz="2400" dirty="0"/>
              <a:t>Failed attempts to lose weight; Discovery purging, fasting or exercising compensates for binging </a:t>
            </a:r>
          </a:p>
          <a:p>
            <a:pPr>
              <a:buFont typeface="Wingdings" panose="05000000000000000000" pitchFamily="2" charset="2"/>
              <a:buChar char="n"/>
            </a:pPr>
            <a:r>
              <a:rPr lang="en-US" altLang="en-US" sz="2400" dirty="0"/>
              <a:t>Family hx of eating disorder, substance abuse or mood disorder</a:t>
            </a:r>
          </a:p>
          <a:p>
            <a:endParaRPr lang="en-US" altLang="en-US" sz="2400" b="1" dirty="0"/>
          </a:p>
        </p:txBody>
      </p:sp>
      <p:sp>
        <p:nvSpPr>
          <p:cNvPr id="28675" name="Rectangle 2">
            <a:extLst>
              <a:ext uri="{FF2B5EF4-FFF2-40B4-BE49-F238E27FC236}">
                <a16:creationId xmlns:a16="http://schemas.microsoft.com/office/drawing/2014/main" id="{969A3A32-8E8B-410D-926E-C9D65D88A8FF}"/>
              </a:ext>
            </a:extLst>
          </p:cNvPr>
          <p:cNvSpPr>
            <a:spLocks noGrp="1" noChangeArrowheads="1"/>
          </p:cNvSpPr>
          <p:nvPr>
            <p:ph type="title"/>
          </p:nvPr>
        </p:nvSpPr>
        <p:spPr>
          <a:xfrm>
            <a:off x="0" y="12700"/>
            <a:ext cx="9139238" cy="749300"/>
          </a:xfrm>
        </p:spPr>
        <p:txBody>
          <a:bodyPr/>
          <a:lstStyle/>
          <a:p>
            <a:r>
              <a:rPr lang="en-US" altLang="en-US" dirty="0"/>
              <a:t>Anorexia Nervosa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27727FA6-C53D-4D10-8471-7FE08CBBC901}"/>
              </a:ext>
            </a:extLst>
          </p:cNvPr>
          <p:cNvSpPr>
            <a:spLocks noGrp="1" noRot="1" noChangeArrowheads="1"/>
          </p:cNvSpPr>
          <p:nvPr>
            <p:ph type="body" idx="1"/>
          </p:nvPr>
        </p:nvSpPr>
        <p:spPr>
          <a:xfrm>
            <a:off x="152400" y="381000"/>
            <a:ext cx="8839200" cy="6400800"/>
          </a:xfrm>
        </p:spPr>
        <p:txBody>
          <a:bodyPr/>
          <a:lstStyle/>
          <a:p>
            <a:pPr marL="0" indent="0">
              <a:buNone/>
            </a:pPr>
            <a:r>
              <a:rPr lang="en-US" altLang="en-US" sz="2400" b="1" dirty="0"/>
              <a:t>The Impact of Media</a:t>
            </a:r>
          </a:p>
          <a:p>
            <a:r>
              <a:rPr lang="en-US" altLang="en-US" sz="2400" dirty="0"/>
              <a:t>90% of all girls ages 3-11 yrs have a Barbie Doll. If Barbie was a real woman, her measurements would be 38-18-33. The body type portrayed in advertising as the ideal is possessed naturally by only 5% of females. The desirable female figure had curves and ample fat until Twiggy and the diet industry came on the scene in 1960</a:t>
            </a:r>
            <a:r>
              <a:rPr lang="ja-JP" altLang="en-US" sz="2400" dirty="0"/>
              <a:t>’</a:t>
            </a:r>
            <a:r>
              <a:rPr lang="en-US" altLang="ja-JP" sz="2400" dirty="0"/>
              <a:t>s</a:t>
            </a:r>
          </a:p>
          <a:p>
            <a:pPr marL="0" indent="0">
              <a:lnSpc>
                <a:spcPct val="90000"/>
              </a:lnSpc>
              <a:buNone/>
            </a:pPr>
            <a:r>
              <a:rPr lang="en-US" altLang="en-US" sz="2400" b="1" dirty="0"/>
              <a:t>Risk factors for AN:  </a:t>
            </a:r>
          </a:p>
          <a:p>
            <a:pPr>
              <a:lnSpc>
                <a:spcPct val="90000"/>
              </a:lnSpc>
            </a:pPr>
            <a:r>
              <a:rPr lang="en-US" altLang="en-US" sz="2400" dirty="0"/>
              <a:t>puberty; perfectionistic personality; family h/o affective, OCD, Anxiety disorder; impaired family interactions, stressful life events (e.g., sexual abuse, beginning college, etc.)</a:t>
            </a:r>
          </a:p>
          <a:p>
            <a:pPr marL="0" indent="0">
              <a:lnSpc>
                <a:spcPct val="90000"/>
              </a:lnSpc>
              <a:buNone/>
            </a:pPr>
            <a:r>
              <a:rPr lang="en-US" altLang="en-US" sz="2400" b="1" dirty="0"/>
              <a:t>Prognostic indicators for AN:  </a:t>
            </a:r>
          </a:p>
          <a:p>
            <a:pPr>
              <a:lnSpc>
                <a:spcPct val="90000"/>
              </a:lnSpc>
            </a:pPr>
            <a:r>
              <a:rPr lang="en-US" altLang="en-US" sz="2400" dirty="0"/>
              <a:t>age of onset (12 - 18 is better as prior to 18yr families can mandate treatment; prior to 12yr is bad prognosis); weight at treatment; </a:t>
            </a:r>
          </a:p>
          <a:p>
            <a:pPr>
              <a:lnSpc>
                <a:spcPct val="90000"/>
              </a:lnSpc>
            </a:pPr>
            <a:r>
              <a:rPr lang="en-US" altLang="en-US" sz="2400" dirty="0"/>
              <a:t>bulimic/purging symptoms-worse prognosis (restrictors do better); </a:t>
            </a:r>
          </a:p>
          <a:p>
            <a:pPr>
              <a:lnSpc>
                <a:spcPct val="90000"/>
              </a:lnSpc>
            </a:pPr>
            <a:r>
              <a:rPr lang="en-US" altLang="en-US" sz="2400" dirty="0"/>
              <a:t>chronicity of illness (&gt;6 yrs of illness with little treatment benefit); </a:t>
            </a:r>
          </a:p>
          <a:p>
            <a:pPr>
              <a:lnSpc>
                <a:spcPct val="90000"/>
              </a:lnSpc>
            </a:pPr>
            <a:r>
              <a:rPr lang="en-US" altLang="en-US" sz="2400" dirty="0"/>
              <a:t>repeated hospitalizations; poor social functioning</a:t>
            </a:r>
          </a:p>
          <a:p>
            <a:pPr marL="0" indent="0">
              <a:lnSpc>
                <a:spcPct val="90000"/>
              </a:lnSpc>
              <a:buNone/>
            </a:pPr>
            <a:endParaRPr lang="en-US" altLang="en-US" sz="2400" dirty="0">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AC4B8B6-BC0A-4C45-8CF5-26BAA8B48656}"/>
              </a:ext>
            </a:extLst>
          </p:cNvPr>
          <p:cNvSpPr>
            <a:spLocks noGrp="1" noChangeArrowheads="1"/>
          </p:cNvSpPr>
          <p:nvPr>
            <p:ph type="title"/>
          </p:nvPr>
        </p:nvSpPr>
        <p:spPr>
          <a:xfrm>
            <a:off x="0" y="12700"/>
            <a:ext cx="9139238" cy="1282700"/>
          </a:xfrm>
        </p:spPr>
        <p:txBody>
          <a:bodyPr rtlCol="0">
            <a:normAutofit fontScale="90000"/>
          </a:bodyPr>
          <a:lstStyle/>
          <a:p>
            <a:pPr fontAlgn="auto">
              <a:spcAft>
                <a:spcPts val="0"/>
              </a:spcAft>
              <a:defRPr/>
            </a:pPr>
            <a:r>
              <a:rPr lang="en-US" altLang="en-US"/>
              <a:t>Diagnostic Criteria for Anorexia Nervosa</a:t>
            </a:r>
          </a:p>
        </p:txBody>
      </p:sp>
      <p:pic>
        <p:nvPicPr>
          <p:cNvPr id="32771" name="Picture 2" descr="Table 14.1 Diagnostic criteria for Anorexia Nervosa&#10;">
            <a:extLst>
              <a:ext uri="{FF2B5EF4-FFF2-40B4-BE49-F238E27FC236}">
                <a16:creationId xmlns:a16="http://schemas.microsoft.com/office/drawing/2014/main" id="{E5D71E0D-E02B-49C9-B5F8-525523ED4B70}"/>
              </a:ext>
            </a:extLst>
          </p:cNvPr>
          <p:cNvPicPr>
            <a:picLocks noChangeAspect="1"/>
          </p:cNvPicPr>
          <p:nvPr/>
        </p:nvPicPr>
        <p:blipFill rotWithShape="1">
          <a:blip r:embed="rId3">
            <a:extLst>
              <a:ext uri="{28A0092B-C50C-407E-A947-70E740481C1C}">
                <a14:useLocalDpi xmlns:a14="http://schemas.microsoft.com/office/drawing/2010/main" val="0"/>
              </a:ext>
            </a:extLst>
          </a:blip>
          <a:srcRect t="13003"/>
          <a:stretch/>
        </p:blipFill>
        <p:spPr bwMode="auto">
          <a:xfrm>
            <a:off x="290511" y="971550"/>
            <a:ext cx="465703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id="{BCF58666-DC90-497A-A747-545CDA2219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2" y="971550"/>
            <a:ext cx="3932238"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ED25FE3A-6C5A-4247-BB09-E8194342EDA7}"/>
              </a:ext>
            </a:extLst>
          </p:cNvPr>
          <p:cNvSpPr>
            <a:spLocks noGrp="1"/>
          </p:cNvSpPr>
          <p:nvPr/>
        </p:nvSpPr>
        <p:spPr bwMode="auto">
          <a:xfrm>
            <a:off x="4667250" y="1944688"/>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endParaRPr lang="en-US" altLang="en-US" sz="2800" b="1">
              <a:solidFill>
                <a:srgbClr val="003399"/>
              </a:solidFill>
            </a:endParaRPr>
          </a:p>
        </p:txBody>
      </p:sp>
      <p:sp>
        <p:nvSpPr>
          <p:cNvPr id="33795" name="Rectangle 3">
            <a:extLst>
              <a:ext uri="{FF2B5EF4-FFF2-40B4-BE49-F238E27FC236}">
                <a16:creationId xmlns:a16="http://schemas.microsoft.com/office/drawing/2014/main" id="{77470154-0D22-4575-A500-E8C3005B1774}"/>
              </a:ext>
            </a:extLst>
          </p:cNvPr>
          <p:cNvSpPr txBox="1">
            <a:spLocks noChangeArrowheads="1"/>
          </p:cNvSpPr>
          <p:nvPr/>
        </p:nvSpPr>
        <p:spPr bwMode="auto">
          <a:xfrm>
            <a:off x="0" y="304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buFont typeface="Arial" panose="020B0604020202020204" pitchFamily="34" charset="0"/>
              <a:buNone/>
            </a:pPr>
            <a:r>
              <a:rPr lang="en-US" altLang="en-US" sz="2000" b="1"/>
              <a:t>Medical Risks</a:t>
            </a:r>
          </a:p>
          <a:p>
            <a:pPr>
              <a:lnSpc>
                <a:spcPct val="80000"/>
              </a:lnSpc>
              <a:spcBef>
                <a:spcPct val="20000"/>
              </a:spcBef>
              <a:buFont typeface="Wingdings" panose="05000000000000000000" pitchFamily="2" charset="2"/>
              <a:buChar char="n"/>
            </a:pPr>
            <a:r>
              <a:rPr lang="en-US" altLang="en-US" sz="2000"/>
              <a:t>Death (suicide, starvation, sudden cardiac death)</a:t>
            </a:r>
          </a:p>
          <a:p>
            <a:pPr>
              <a:lnSpc>
                <a:spcPct val="80000"/>
              </a:lnSpc>
              <a:spcBef>
                <a:spcPct val="20000"/>
              </a:spcBef>
              <a:buFont typeface="Wingdings" panose="05000000000000000000" pitchFamily="2" charset="2"/>
              <a:buChar char="n"/>
            </a:pPr>
            <a:r>
              <a:rPr lang="en-US" altLang="en-US" sz="2000"/>
              <a:t>Hypometabolic state (bradycardia, hypotension, hypothermia)</a:t>
            </a:r>
          </a:p>
          <a:p>
            <a:pPr>
              <a:lnSpc>
                <a:spcPct val="80000"/>
              </a:lnSpc>
              <a:spcBef>
                <a:spcPct val="20000"/>
              </a:spcBef>
              <a:buFont typeface="Wingdings" panose="05000000000000000000" pitchFamily="2" charset="2"/>
              <a:buChar char="n"/>
            </a:pPr>
            <a:r>
              <a:rPr lang="en-US" altLang="en-US" sz="2000"/>
              <a:t>Orthostasis</a:t>
            </a:r>
          </a:p>
          <a:p>
            <a:pPr>
              <a:lnSpc>
                <a:spcPct val="80000"/>
              </a:lnSpc>
              <a:spcBef>
                <a:spcPct val="20000"/>
              </a:spcBef>
              <a:buFont typeface="Wingdings" panose="05000000000000000000" pitchFamily="2" charset="2"/>
              <a:buChar char="n"/>
            </a:pPr>
            <a:r>
              <a:rPr lang="en-US" altLang="en-US" sz="2000"/>
              <a:t>Dehydration</a:t>
            </a:r>
          </a:p>
          <a:p>
            <a:pPr>
              <a:lnSpc>
                <a:spcPct val="80000"/>
              </a:lnSpc>
              <a:spcBef>
                <a:spcPct val="20000"/>
              </a:spcBef>
              <a:buFont typeface="Wingdings" panose="05000000000000000000" pitchFamily="2" charset="2"/>
              <a:buChar char="n"/>
            </a:pPr>
            <a:r>
              <a:rPr lang="en-US" altLang="en-US" sz="2000"/>
              <a:t>Arrhythmia, heart failure, liver failure</a:t>
            </a:r>
          </a:p>
          <a:p>
            <a:pPr>
              <a:lnSpc>
                <a:spcPct val="80000"/>
              </a:lnSpc>
              <a:spcBef>
                <a:spcPct val="20000"/>
              </a:spcBef>
              <a:buFont typeface="Wingdings" panose="05000000000000000000" pitchFamily="2" charset="2"/>
              <a:buChar char="n"/>
            </a:pPr>
            <a:r>
              <a:rPr lang="en-US" altLang="en-US" sz="2000"/>
              <a:t>Malnourishment</a:t>
            </a:r>
          </a:p>
          <a:p>
            <a:pPr>
              <a:lnSpc>
                <a:spcPct val="80000"/>
              </a:lnSpc>
              <a:spcBef>
                <a:spcPct val="20000"/>
              </a:spcBef>
              <a:buFont typeface="Wingdings" panose="05000000000000000000" pitchFamily="2" charset="2"/>
              <a:buChar char="n"/>
            </a:pPr>
            <a:r>
              <a:rPr lang="en-US" altLang="en-US" sz="2000"/>
              <a:t>Bone loss</a:t>
            </a:r>
          </a:p>
          <a:p>
            <a:pPr>
              <a:lnSpc>
                <a:spcPct val="80000"/>
              </a:lnSpc>
              <a:spcBef>
                <a:spcPct val="20000"/>
              </a:spcBef>
              <a:buFont typeface="Wingdings" panose="05000000000000000000" pitchFamily="2" charset="2"/>
              <a:buChar char="n"/>
            </a:pPr>
            <a:r>
              <a:rPr lang="en-US" altLang="en-US" sz="2000"/>
              <a:t>Lanugo</a:t>
            </a:r>
          </a:p>
          <a:p>
            <a:pPr>
              <a:lnSpc>
                <a:spcPct val="80000"/>
              </a:lnSpc>
              <a:spcBef>
                <a:spcPct val="20000"/>
              </a:spcBef>
              <a:buFont typeface="Wingdings" panose="05000000000000000000" pitchFamily="2" charset="2"/>
              <a:buChar char="n"/>
            </a:pPr>
            <a:r>
              <a:rPr lang="en-US" altLang="en-US" sz="2000"/>
              <a:t>Peripheral edema</a:t>
            </a:r>
          </a:p>
          <a:p>
            <a:pPr>
              <a:lnSpc>
                <a:spcPct val="80000"/>
              </a:lnSpc>
              <a:spcBef>
                <a:spcPct val="20000"/>
              </a:spcBef>
              <a:buFont typeface="Wingdings" panose="05000000000000000000" pitchFamily="2" charset="2"/>
              <a:buChar char="n"/>
            </a:pPr>
            <a:r>
              <a:rPr lang="en-US" altLang="en-US" sz="2000"/>
              <a:t>Stunted growth</a:t>
            </a:r>
          </a:p>
          <a:p>
            <a:pPr>
              <a:lnSpc>
                <a:spcPct val="80000"/>
              </a:lnSpc>
              <a:spcBef>
                <a:spcPct val="20000"/>
              </a:spcBef>
              <a:buFont typeface="Wingdings" panose="05000000000000000000" pitchFamily="2" charset="2"/>
              <a:buChar char="n"/>
            </a:pPr>
            <a:r>
              <a:rPr lang="en-US" altLang="en-US" sz="2000"/>
              <a:t>Delayed sexual maturity</a:t>
            </a:r>
          </a:p>
          <a:p>
            <a:pPr>
              <a:lnSpc>
                <a:spcPct val="80000"/>
              </a:lnSpc>
              <a:spcBef>
                <a:spcPct val="20000"/>
              </a:spcBef>
              <a:buFont typeface="Wingdings" panose="05000000000000000000" pitchFamily="2" charset="2"/>
              <a:buChar char="n"/>
            </a:pPr>
            <a:r>
              <a:rPr lang="en-US" altLang="en-US" sz="2000"/>
              <a:t>Hair loss, brittle hair</a:t>
            </a:r>
          </a:p>
          <a:p>
            <a:pPr>
              <a:lnSpc>
                <a:spcPct val="80000"/>
              </a:lnSpc>
              <a:spcBef>
                <a:spcPct val="20000"/>
              </a:spcBef>
              <a:buFont typeface="Wingdings" panose="05000000000000000000" pitchFamily="2" charset="2"/>
              <a:buChar char="n"/>
            </a:pPr>
            <a:r>
              <a:rPr lang="en-US" altLang="en-US" sz="2000"/>
              <a:t>Cognitive impairment </a:t>
            </a:r>
          </a:p>
          <a:p>
            <a:pPr>
              <a:lnSpc>
                <a:spcPct val="80000"/>
              </a:lnSpc>
              <a:spcBef>
                <a:spcPct val="20000"/>
              </a:spcBef>
              <a:buFont typeface="Wingdings" panose="05000000000000000000" pitchFamily="2" charset="2"/>
              <a:buChar char="n"/>
            </a:pPr>
            <a:r>
              <a:rPr lang="en-US" altLang="en-US" sz="2000"/>
              <a:t>Water intoxication</a:t>
            </a:r>
          </a:p>
          <a:p>
            <a:pPr>
              <a:lnSpc>
                <a:spcPct val="80000"/>
              </a:lnSpc>
              <a:spcBef>
                <a:spcPct val="20000"/>
              </a:spcBef>
              <a:buFont typeface="Wingdings" panose="05000000000000000000" pitchFamily="2" charset="2"/>
              <a:buChar char="n"/>
            </a:pPr>
            <a:r>
              <a:rPr lang="en-US" altLang="en-US" sz="2000"/>
              <a:t>On recovery:  Re-feeding syndrome</a:t>
            </a:r>
          </a:p>
        </p:txBody>
      </p:sp>
      <p:pic>
        <p:nvPicPr>
          <p:cNvPr id="33796" name="Picture 1" descr="AALGNPY0.jpg">
            <a:extLst>
              <a:ext uri="{FF2B5EF4-FFF2-40B4-BE49-F238E27FC236}">
                <a16:creationId xmlns:a16="http://schemas.microsoft.com/office/drawing/2014/main" id="{43384857-8F90-4D97-B9EA-35CC91B0F8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a:extLst>
              <a:ext uri="{FF2B5EF4-FFF2-40B4-BE49-F238E27FC236}">
                <a16:creationId xmlns:a16="http://schemas.microsoft.com/office/drawing/2014/main" id="{69D2B512-FDF2-4C17-9E42-33A8A3B19DA7}"/>
              </a:ext>
            </a:extLst>
          </p:cNvPr>
          <p:cNvSpPr>
            <a:spLocks noGrp="1" noChangeArrowheads="1"/>
          </p:cNvSpPr>
          <p:nvPr/>
        </p:nvSpPr>
        <p:spPr bwMode="auto">
          <a:xfrm>
            <a:off x="0" y="57150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r>
              <a:rPr lang="en-US" altLang="en-US" sz="2000" b="1">
                <a:solidFill>
                  <a:srgbClr val="7030A0"/>
                </a:solidFill>
              </a:rPr>
              <a:t>Cerebral Atrophy. Associated with weight loss but not necessarily with lowest BMI. May improve but do not necessarily return to 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a:extLst>
              <a:ext uri="{FF2B5EF4-FFF2-40B4-BE49-F238E27FC236}">
                <a16:creationId xmlns:a16="http://schemas.microsoft.com/office/drawing/2014/main" id="{1EC51D38-7D94-423F-A6DF-E6498ABE7918}"/>
              </a:ext>
            </a:extLst>
          </p:cNvPr>
          <p:cNvSpPr>
            <a:spLocks noGrp="1" noChangeArrowheads="1"/>
          </p:cNvSpPr>
          <p:nvPr>
            <p:ph type="body" idx="1"/>
          </p:nvPr>
        </p:nvSpPr>
        <p:spPr>
          <a:xfrm>
            <a:off x="304800" y="304800"/>
            <a:ext cx="8610600" cy="6292851"/>
          </a:xfrm>
        </p:spPr>
        <p:txBody>
          <a:bodyPr rtlCol="0">
            <a:normAutofit fontScale="25000" lnSpcReduction="20000"/>
          </a:bodyPr>
          <a:lstStyle/>
          <a:p>
            <a:pPr fontAlgn="auto">
              <a:lnSpc>
                <a:spcPct val="120000"/>
              </a:lnSpc>
              <a:spcAft>
                <a:spcPts val="0"/>
              </a:spcAft>
              <a:buFont typeface="Wingdings" pitchFamily="2" charset="2"/>
              <a:buNone/>
              <a:defRPr/>
            </a:pPr>
            <a:r>
              <a:rPr lang="en-GB" altLang="en-US" sz="9600" b="1" dirty="0"/>
              <a:t>MEDICAL COMPLICATIONS: </a:t>
            </a:r>
            <a:r>
              <a:rPr lang="en-GB" sz="9600" b="1" u="sng" dirty="0"/>
              <a:t>UNDERWEIGHT</a:t>
            </a:r>
          </a:p>
          <a:p>
            <a:pPr fontAlgn="auto">
              <a:lnSpc>
                <a:spcPct val="120000"/>
              </a:lnSpc>
              <a:spcAft>
                <a:spcPts val="0"/>
              </a:spcAft>
              <a:defRPr/>
            </a:pPr>
            <a:r>
              <a:rPr lang="en-GB" sz="9600" b="1" i="1" dirty="0"/>
              <a:t>CVS</a:t>
            </a:r>
            <a:r>
              <a:rPr lang="en-GB" sz="9600" dirty="0"/>
              <a:t>: ECG (low voltage; sinus bradycardia; T wave inversions: ST depression-electrolyte imbalance: prolonged QTc), dysrhythmias, pericardial effusions – all reversible except following ipecac use</a:t>
            </a:r>
          </a:p>
          <a:p>
            <a:pPr fontAlgn="auto">
              <a:lnSpc>
                <a:spcPct val="120000"/>
              </a:lnSpc>
              <a:spcAft>
                <a:spcPts val="0"/>
              </a:spcAft>
              <a:defRPr/>
            </a:pPr>
            <a:r>
              <a:rPr lang="en-GB" sz="9600" b="1" i="1" dirty="0"/>
              <a:t>Growth and development</a:t>
            </a:r>
            <a:r>
              <a:rPr lang="en-GB" sz="9600" dirty="0"/>
              <a:t>: pubertal/growth delay, </a:t>
            </a:r>
            <a:r>
              <a:rPr lang="en-US" sz="9600" dirty="0">
                <a:cs typeface="Arial" pitchFamily="34" charset="0"/>
              </a:rPr>
              <a:t>delayed bone mineral accretion and 1˚ </a:t>
            </a:r>
            <a:r>
              <a:rPr lang="en-US" sz="9600" dirty="0" err="1">
                <a:cs typeface="Arial" pitchFamily="34" charset="0"/>
              </a:rPr>
              <a:t>amenorrhoea</a:t>
            </a:r>
            <a:r>
              <a:rPr lang="en-US" sz="9600" dirty="0">
                <a:cs typeface="Arial" pitchFamily="34" charset="0"/>
              </a:rPr>
              <a:t>,. </a:t>
            </a:r>
          </a:p>
          <a:p>
            <a:pPr fontAlgn="auto">
              <a:lnSpc>
                <a:spcPct val="120000"/>
              </a:lnSpc>
              <a:spcAft>
                <a:spcPts val="0"/>
              </a:spcAft>
              <a:defRPr/>
            </a:pPr>
            <a:r>
              <a:rPr lang="en-GB" sz="9600" b="1" i="1" dirty="0">
                <a:cs typeface="Arial" pitchFamily="34" charset="0"/>
              </a:rPr>
              <a:t>Dietary deficiencies: </a:t>
            </a:r>
            <a:r>
              <a:rPr lang="en-GB" sz="9600" dirty="0">
                <a:cs typeface="Arial" pitchFamily="34" charset="0"/>
              </a:rPr>
              <a:t>calcium, vit D , folate, B12</a:t>
            </a:r>
          </a:p>
          <a:p>
            <a:pPr fontAlgn="auto">
              <a:lnSpc>
                <a:spcPct val="120000"/>
              </a:lnSpc>
              <a:spcAft>
                <a:spcPts val="0"/>
              </a:spcAft>
              <a:defRPr/>
            </a:pPr>
            <a:r>
              <a:rPr lang="en-GB" sz="9600" b="1" i="1" dirty="0">
                <a:cs typeface="Arial" pitchFamily="34" charset="0"/>
              </a:rPr>
              <a:t>GIT: </a:t>
            </a:r>
            <a:r>
              <a:rPr lang="en-GB" sz="9600" dirty="0">
                <a:cs typeface="Arial" pitchFamily="34" charset="0"/>
              </a:rPr>
              <a:t>delayed gastric emptying, ↓gastric motility, constipation, bloating, abnormal LFTs, hypercholesterolaemia, pancreatitis, superior mesenteric artery syndrome– all reversible</a:t>
            </a:r>
          </a:p>
          <a:p>
            <a:pPr fontAlgn="auto">
              <a:lnSpc>
                <a:spcPct val="120000"/>
              </a:lnSpc>
              <a:spcAft>
                <a:spcPts val="0"/>
              </a:spcAft>
              <a:defRPr/>
            </a:pPr>
            <a:r>
              <a:rPr lang="en-GB" sz="9600" b="1" i="1" dirty="0">
                <a:cs typeface="Arial" pitchFamily="34" charset="0"/>
              </a:rPr>
              <a:t>Renal: </a:t>
            </a:r>
            <a:r>
              <a:rPr lang="en-GB" sz="9600" dirty="0">
                <a:cs typeface="Arial" pitchFamily="34" charset="0"/>
              </a:rPr>
              <a:t>dehydration, ↓GFR, stones, polyuria, total body Na and K depletion; peripheral </a:t>
            </a:r>
            <a:r>
              <a:rPr lang="en-GB" sz="9600" dirty="0" err="1">
                <a:cs typeface="Arial" pitchFamily="34" charset="0"/>
              </a:rPr>
              <a:t>edema</a:t>
            </a:r>
            <a:r>
              <a:rPr lang="en-GB" sz="9600" dirty="0">
                <a:cs typeface="Arial" pitchFamily="34" charset="0"/>
              </a:rPr>
              <a:t> with refeeding</a:t>
            </a:r>
          </a:p>
          <a:p>
            <a:pPr fontAlgn="auto">
              <a:lnSpc>
                <a:spcPct val="120000"/>
              </a:lnSpc>
              <a:spcAft>
                <a:spcPts val="0"/>
              </a:spcAft>
              <a:defRPr/>
            </a:pPr>
            <a:r>
              <a:rPr lang="en-GB" sz="9600" b="1" i="1" dirty="0">
                <a:cs typeface="Arial" pitchFamily="34" charset="0"/>
              </a:rPr>
              <a:t>Haematologic</a:t>
            </a:r>
            <a:r>
              <a:rPr lang="en-GB" sz="9600" dirty="0">
                <a:cs typeface="Arial" pitchFamily="34" charset="0"/>
              </a:rPr>
              <a:t>: </a:t>
            </a:r>
            <a:r>
              <a:rPr lang="en-GB" sz="9600" dirty="0" err="1">
                <a:cs typeface="Arial" pitchFamily="34" charset="0"/>
              </a:rPr>
              <a:t>leukopoenia</a:t>
            </a:r>
            <a:r>
              <a:rPr lang="en-GB" sz="9600" dirty="0">
                <a:cs typeface="Arial" pitchFamily="34" charset="0"/>
              </a:rPr>
              <a:t>, anaemia, </a:t>
            </a:r>
            <a:r>
              <a:rPr lang="en-GB" sz="9600" dirty="0" err="1">
                <a:cs typeface="Arial" pitchFamily="34" charset="0"/>
              </a:rPr>
              <a:t>thrombocytopoenia</a:t>
            </a:r>
            <a:r>
              <a:rPr lang="en-GB" sz="9600" dirty="0">
                <a:cs typeface="Arial" pitchFamily="34" charset="0"/>
              </a:rPr>
              <a:t>, </a:t>
            </a:r>
          </a:p>
          <a:p>
            <a:pPr fontAlgn="auto">
              <a:lnSpc>
                <a:spcPct val="120000"/>
              </a:lnSpc>
              <a:spcAft>
                <a:spcPts val="0"/>
              </a:spcAft>
              <a:defRPr/>
            </a:pPr>
            <a:r>
              <a:rPr lang="en-GB" sz="9600" b="1" i="1" dirty="0">
                <a:cs typeface="Arial" pitchFamily="34" charset="0"/>
              </a:rPr>
              <a:t>Endocrine</a:t>
            </a:r>
            <a:r>
              <a:rPr lang="en-GB" sz="9600" dirty="0">
                <a:cs typeface="Arial" pitchFamily="34" charset="0"/>
              </a:rPr>
              <a:t>: sick euthyroid syndrome, amenorrhoea, osteopenia</a:t>
            </a:r>
          </a:p>
          <a:p>
            <a:pPr fontAlgn="auto">
              <a:lnSpc>
                <a:spcPct val="120000"/>
              </a:lnSpc>
              <a:spcAft>
                <a:spcPts val="0"/>
              </a:spcAft>
              <a:defRPr/>
            </a:pPr>
            <a:r>
              <a:rPr lang="en-GB" sz="9600" b="1" i="1" dirty="0">
                <a:cs typeface="Arial" pitchFamily="34" charset="0"/>
              </a:rPr>
              <a:t>Neurologic: </a:t>
            </a:r>
            <a:r>
              <a:rPr lang="en-GB" sz="9600" dirty="0">
                <a:cs typeface="Arial" pitchFamily="34" charset="0"/>
              </a:rPr>
              <a:t>cortical atrophy, seizures</a:t>
            </a:r>
          </a:p>
          <a:p>
            <a:pPr fontAlgn="auto">
              <a:lnSpc>
                <a:spcPct val="80000"/>
              </a:lnSpc>
              <a:spcAft>
                <a:spcPts val="0"/>
              </a:spcAft>
              <a:buFont typeface="Wingdings" pitchFamily="2" charset="2"/>
              <a:buNone/>
              <a:defRPr/>
            </a:pPr>
            <a:endParaRPr lang="en-US" sz="1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D812F51C-7D11-4039-991B-E2B561F02391}"/>
              </a:ext>
            </a:extLst>
          </p:cNvPr>
          <p:cNvSpPr>
            <a:spLocks noGrp="1" noRot="1" noChangeArrowheads="1"/>
          </p:cNvSpPr>
          <p:nvPr>
            <p:ph type="body" idx="1"/>
          </p:nvPr>
        </p:nvSpPr>
        <p:spPr>
          <a:xfrm>
            <a:off x="381000" y="304800"/>
            <a:ext cx="8458200" cy="6248400"/>
          </a:xfrm>
        </p:spPr>
        <p:txBody>
          <a:bodyPr/>
          <a:lstStyle/>
          <a:p>
            <a:pPr marL="0" indent="0">
              <a:lnSpc>
                <a:spcPct val="90000"/>
              </a:lnSpc>
              <a:buNone/>
            </a:pPr>
            <a:r>
              <a:rPr lang="en-US" altLang="en-US" sz="2400" b="1" dirty="0"/>
              <a:t>DIFFERENTIAL DIAGNOSIS</a:t>
            </a:r>
          </a:p>
          <a:p>
            <a:pPr>
              <a:lnSpc>
                <a:spcPct val="90000"/>
              </a:lnSpc>
            </a:pPr>
            <a:r>
              <a:rPr lang="en-US" altLang="en-US" sz="2400" dirty="0"/>
              <a:t>Schizophrenia, MDD, OCD (ritualistic eating behaviors)</a:t>
            </a:r>
          </a:p>
          <a:p>
            <a:pPr>
              <a:lnSpc>
                <a:spcPct val="90000"/>
              </a:lnSpc>
            </a:pPr>
            <a:r>
              <a:rPr lang="en-US" altLang="en-US" sz="2400" dirty="0"/>
              <a:t>Important associated general medical conditions are:                           (1) </a:t>
            </a:r>
            <a:r>
              <a:rPr lang="en-US" altLang="en-US" sz="2400" dirty="0" err="1"/>
              <a:t>Kleine</a:t>
            </a:r>
            <a:r>
              <a:rPr lang="en-US" altLang="en-US" sz="2400" dirty="0"/>
              <a:t>-Levin Syndrome (hyperphagia, hypersomnia, and irritability seen in adolescents with a self limiting course); and (2) </a:t>
            </a:r>
            <a:r>
              <a:rPr lang="en-US" altLang="en-US" sz="2400" dirty="0" err="1"/>
              <a:t>Kluver-Bucy</a:t>
            </a:r>
            <a:r>
              <a:rPr lang="en-US" altLang="en-US" sz="2400" dirty="0"/>
              <a:t> Syndrome (limbic system dysfunction with visual and auditory agnosia, placidity, hyperorality, hypersexuality, hyperphagia, seen in Pick</a:t>
            </a:r>
            <a:r>
              <a:rPr lang="ja-JP" altLang="en-US" sz="2400" dirty="0"/>
              <a:t>’</a:t>
            </a:r>
            <a:r>
              <a:rPr lang="en-US" altLang="ja-JP" sz="2400" dirty="0"/>
              <a:t>s Disease, HIV Encephalopathy, Herpes Encephalitis, brain tumors, etc.)</a:t>
            </a:r>
          </a:p>
          <a:p>
            <a:pPr marL="0" indent="0">
              <a:lnSpc>
                <a:spcPct val="90000"/>
              </a:lnSpc>
              <a:buNone/>
            </a:pPr>
            <a:r>
              <a:rPr lang="en-US" altLang="en-US" sz="2400" b="1" dirty="0">
                <a:latin typeface="Times New Roman" panose="02020603050405020304" pitchFamily="18" charset="0"/>
              </a:rPr>
              <a:t>COMORBIDITY</a:t>
            </a:r>
          </a:p>
          <a:p>
            <a:pPr>
              <a:lnSpc>
                <a:spcPct val="90000"/>
              </a:lnSpc>
            </a:pPr>
            <a:r>
              <a:rPr lang="en-US" altLang="en-US" sz="2400" dirty="0"/>
              <a:t>Most with an eating disorder also meet criteria for another psychiatric disorder, commonly MDD or a PD such as Borderline</a:t>
            </a:r>
          </a:p>
          <a:p>
            <a:pPr>
              <a:lnSpc>
                <a:spcPct val="90000"/>
              </a:lnSpc>
            </a:pPr>
            <a:r>
              <a:rPr lang="en-US" altLang="en-US" sz="2400" dirty="0"/>
              <a:t>Rates of OCD in anorexia is about 5x the general population; OCPD found in 30% of parents of anorexics.</a:t>
            </a:r>
          </a:p>
          <a:p>
            <a:pPr>
              <a:lnSpc>
                <a:spcPct val="90000"/>
              </a:lnSpc>
            </a:pPr>
            <a:r>
              <a:rPr lang="en-US" altLang="en-US" sz="2400" dirty="0">
                <a:latin typeface="Times New Roman" panose="02020603050405020304" pitchFamily="18" charset="0"/>
              </a:rPr>
              <a:t>Anorectics face an increased risk of depression, anxiety d/o (especially OCD &amp; Social Phobia), and personality d/o (cluster C in anorectic restrictors; cluster B and C in anorectic bulimics)</a:t>
            </a:r>
          </a:p>
          <a:p>
            <a:pPr>
              <a:lnSpc>
                <a:spcPct val="90000"/>
              </a:lnSpc>
            </a:pPr>
            <a:endParaRPr lang="en-US" altLang="en-US" sz="2400" dirty="0"/>
          </a:p>
          <a:p>
            <a:pPr marL="0" indent="0">
              <a:lnSpc>
                <a:spcPct val="90000"/>
              </a:lnSpc>
              <a:buNone/>
            </a:pPr>
            <a:endParaRPr lang="en-US" altLang="en-US" sz="24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562A802-BC6D-4BAD-8DE4-2B14D86DA01F}"/>
              </a:ext>
            </a:extLst>
          </p:cNvPr>
          <p:cNvSpPr>
            <a:spLocks noGrp="1"/>
          </p:cNvSpPr>
          <p:nvPr>
            <p:ph type="title"/>
          </p:nvPr>
        </p:nvSpPr>
        <p:spPr/>
        <p:txBody>
          <a:bodyPr/>
          <a:lstStyle/>
          <a:p>
            <a:pPr algn="l"/>
            <a:r>
              <a:rPr lang="en-US" altLang="en-US" sz="4000" b="1"/>
              <a:t>Learning Objectives </a:t>
            </a:r>
          </a:p>
        </p:txBody>
      </p:sp>
      <p:sp>
        <p:nvSpPr>
          <p:cNvPr id="5123" name="Content Placeholder 2">
            <a:extLst>
              <a:ext uri="{FF2B5EF4-FFF2-40B4-BE49-F238E27FC236}">
                <a16:creationId xmlns:a16="http://schemas.microsoft.com/office/drawing/2014/main" id="{EF723BD0-237D-4CAA-BE82-63867AE8DFC1}"/>
              </a:ext>
            </a:extLst>
          </p:cNvPr>
          <p:cNvSpPr>
            <a:spLocks noGrp="1"/>
          </p:cNvSpPr>
          <p:nvPr>
            <p:ph idx="1"/>
          </p:nvPr>
        </p:nvSpPr>
        <p:spPr/>
        <p:txBody>
          <a:bodyPr/>
          <a:lstStyle/>
          <a:p>
            <a:pPr marL="514350" indent="-514350">
              <a:buFont typeface="Calibri" panose="020F0502020204030204" pitchFamily="34" charset="0"/>
              <a:buAutoNum type="arabicParenR"/>
            </a:pPr>
            <a:r>
              <a:rPr lang="en-US" altLang="en-US"/>
              <a:t>Identify types of Feeding and Eating Disorders (FED) </a:t>
            </a:r>
          </a:p>
          <a:p>
            <a:pPr marL="514350" indent="-514350">
              <a:buFont typeface="Calibri" panose="020F0502020204030204" pitchFamily="34" charset="0"/>
              <a:buAutoNum type="arabicParenR"/>
            </a:pPr>
            <a:r>
              <a:rPr lang="en-US" altLang="en-US"/>
              <a:t>List FEDs delineated in the DSM-V                                    </a:t>
            </a:r>
          </a:p>
          <a:p>
            <a:pPr marL="514350" indent="-514350">
              <a:buFont typeface="Calibri" panose="020F0502020204030204" pitchFamily="34" charset="0"/>
              <a:buAutoNum type="arabicParenR"/>
            </a:pPr>
            <a:r>
              <a:rPr lang="en-US" altLang="en-US"/>
              <a:t>Describe FEDs DSM-5 diagnostic criteria                                                     </a:t>
            </a:r>
          </a:p>
          <a:p>
            <a:pPr marL="514350" indent="-514350">
              <a:buFont typeface="Calibri" panose="020F0502020204030204" pitchFamily="34" charset="0"/>
              <a:buAutoNum type="arabicParenR"/>
            </a:pPr>
            <a:r>
              <a:rPr lang="en-US" altLang="en-US"/>
              <a:t>Describe clinical features, assessment and treatment strategies for Feeding and Eating Disorders (FED) </a:t>
            </a:r>
          </a:p>
          <a:p>
            <a:pPr marL="514350" indent="-514350">
              <a:buFont typeface="Calibri" panose="020F0502020204030204" pitchFamily="34" charset="0"/>
              <a:buAutoNum type="arabicParenR"/>
            </a:pPr>
            <a:r>
              <a:rPr lang="en-US" altLang="en-US"/>
              <a:t>Outline components of FEDs treatment plan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736F52-85A4-4C69-A142-1506EB8F1BF1}"/>
              </a:ext>
            </a:extLst>
          </p:cNvPr>
          <p:cNvSpPr>
            <a:spLocks noGrp="1" noRot="1" noChangeArrowheads="1"/>
          </p:cNvSpPr>
          <p:nvPr>
            <p:ph type="title"/>
          </p:nvPr>
        </p:nvSpPr>
        <p:spPr>
          <a:xfrm>
            <a:off x="457200" y="228600"/>
            <a:ext cx="8229600" cy="838200"/>
          </a:xfrm>
        </p:spPr>
        <p:txBody>
          <a:bodyPr/>
          <a:lstStyle/>
          <a:p>
            <a:r>
              <a:rPr lang="en-US" altLang="en-US" sz="4800" dirty="0">
                <a:latin typeface="Times New Roman" panose="02020603050405020304" pitchFamily="18" charset="0"/>
              </a:rPr>
              <a:t>Comorbidity</a:t>
            </a:r>
          </a:p>
        </p:txBody>
      </p:sp>
      <p:sp>
        <p:nvSpPr>
          <p:cNvPr id="36867" name="Rectangle 3">
            <a:extLst>
              <a:ext uri="{FF2B5EF4-FFF2-40B4-BE49-F238E27FC236}">
                <a16:creationId xmlns:a16="http://schemas.microsoft.com/office/drawing/2014/main" id="{A5E7D073-2EC0-47C4-81CA-B86FAF370AB2}"/>
              </a:ext>
            </a:extLst>
          </p:cNvPr>
          <p:cNvSpPr>
            <a:spLocks noGrp="1" noRot="1" noChangeArrowheads="1"/>
          </p:cNvSpPr>
          <p:nvPr>
            <p:ph type="body" idx="1"/>
          </p:nvPr>
        </p:nvSpPr>
        <p:spPr>
          <a:xfrm>
            <a:off x="457200" y="1066800"/>
            <a:ext cx="8229600" cy="5410200"/>
          </a:xfrm>
        </p:spPr>
        <p:txBody>
          <a:bodyPr/>
          <a:lstStyle/>
          <a:p>
            <a:pPr>
              <a:lnSpc>
                <a:spcPct val="150000"/>
              </a:lnSpc>
            </a:pPr>
            <a:r>
              <a:rPr lang="en-US" altLang="en-US" sz="2800" dirty="0">
                <a:latin typeface="Times New Roman" panose="02020603050405020304" pitchFamily="18" charset="0"/>
              </a:rPr>
              <a:t>Bulimics face an increased risk of depression; anxiety d/o may also be increased</a:t>
            </a:r>
          </a:p>
          <a:p>
            <a:pPr>
              <a:lnSpc>
                <a:spcPct val="150000"/>
              </a:lnSpc>
            </a:pPr>
            <a:r>
              <a:rPr lang="en-US" altLang="en-US" sz="2800" dirty="0">
                <a:latin typeface="Times New Roman" panose="02020603050405020304" pitchFamily="18" charset="0"/>
              </a:rPr>
              <a:t>The lifetime prevalence of substance abuse/dependence among bulimics (particularly alcohol and stimulants) is at least 30% (25% among all patients with an eating disorder)</a:t>
            </a:r>
          </a:p>
          <a:p>
            <a:pPr>
              <a:lnSpc>
                <a:spcPct val="150000"/>
              </a:lnSpc>
            </a:pPr>
            <a:r>
              <a:rPr lang="en-US" altLang="en-US" sz="2800" dirty="0">
                <a:latin typeface="Times New Roman" panose="02020603050405020304" pitchFamily="18" charset="0"/>
              </a:rPr>
              <a:t>The diagnosis of a personality d/o among bulimics is not uncommon (especially Borderline PD)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DAB73DC8-1710-46ED-A7D1-878B2465C7FC}"/>
              </a:ext>
            </a:extLst>
          </p:cNvPr>
          <p:cNvSpPr>
            <a:spLocks noGrp="1" noChangeArrowheads="1"/>
          </p:cNvSpPr>
          <p:nvPr>
            <p:ph sz="half" idx="1"/>
          </p:nvPr>
        </p:nvSpPr>
        <p:spPr>
          <a:xfrm>
            <a:off x="304800" y="304800"/>
            <a:ext cx="8382000" cy="6324600"/>
          </a:xfrm>
        </p:spPr>
        <p:txBody>
          <a:bodyPr/>
          <a:lstStyle/>
          <a:p>
            <a:pPr>
              <a:lnSpc>
                <a:spcPct val="90000"/>
              </a:lnSpc>
              <a:buFont typeface="Arial" panose="020B0604020202020204" pitchFamily="34" charset="0"/>
              <a:buNone/>
            </a:pPr>
            <a:r>
              <a:rPr lang="en-GB" altLang="en-US" sz="2400" b="1" dirty="0"/>
              <a:t>HISTORY</a:t>
            </a:r>
          </a:p>
          <a:p>
            <a:pPr>
              <a:buFont typeface="Wingdings" panose="05000000000000000000" pitchFamily="2" charset="2"/>
              <a:buChar char="n"/>
            </a:pPr>
            <a:r>
              <a:rPr lang="en-GB" altLang="en-US" sz="2400" dirty="0"/>
              <a:t> Detailed feeding history; duration eating concerns,  </a:t>
            </a:r>
          </a:p>
          <a:p>
            <a:pPr>
              <a:buFont typeface="Wingdings" panose="05000000000000000000" pitchFamily="2" charset="2"/>
              <a:buChar char="n"/>
            </a:pPr>
            <a:r>
              <a:rPr lang="en-GB" altLang="en-US" sz="2400" dirty="0"/>
              <a:t>Current intake &amp; pattern even fluids, weight / shape cognitions, </a:t>
            </a:r>
          </a:p>
          <a:p>
            <a:pPr>
              <a:buFont typeface="Wingdings" panose="05000000000000000000" pitchFamily="2" charset="2"/>
              <a:buChar char="n"/>
            </a:pPr>
            <a:r>
              <a:rPr lang="en-GB" altLang="en-US" sz="2400" dirty="0"/>
              <a:t>Rapidity weight loss - &gt; 1 kg/week serious, menstrual history / pubertal progression, Use laxatives, diuretics etc</a:t>
            </a:r>
          </a:p>
          <a:p>
            <a:pPr>
              <a:buFont typeface="Wingdings" panose="05000000000000000000" pitchFamily="2" charset="2"/>
              <a:buChar char="n"/>
            </a:pPr>
            <a:r>
              <a:rPr lang="en-GB" altLang="en-US" sz="2400" dirty="0"/>
              <a:t>Sleep pattern, Activities / exercise, Co-morbid mental illness (anxiety, phobia, OCD, depression), Personality description from relatives, Suicidal ideation, DSH, overdose</a:t>
            </a:r>
          </a:p>
          <a:p>
            <a:pPr>
              <a:buFont typeface="Wingdings" panose="05000000000000000000" pitchFamily="2" charset="2"/>
              <a:buChar char="n"/>
            </a:pPr>
            <a:r>
              <a:rPr lang="en-GB" altLang="en-US" sz="2400" dirty="0"/>
              <a:t> Symptoms of hyperthyroidism,  dm, malignancy, IBD, etc</a:t>
            </a:r>
          </a:p>
          <a:p>
            <a:pPr>
              <a:buFont typeface="Wingdings" panose="05000000000000000000" pitchFamily="2" charset="2"/>
              <a:buChar char="n"/>
            </a:pPr>
            <a:r>
              <a:rPr lang="en-GB" altLang="en-US" sz="2400" dirty="0"/>
              <a:t>Relationships, Family history – ED , mental illness</a:t>
            </a:r>
          </a:p>
          <a:p>
            <a:pPr>
              <a:buFont typeface="Wingdings" panose="05000000000000000000" pitchFamily="2" charset="2"/>
              <a:buChar char="n"/>
            </a:pPr>
            <a:r>
              <a:rPr lang="en-GB" altLang="en-US" sz="2400" dirty="0"/>
              <a:t>Female relative of one with an ED is </a:t>
            </a:r>
            <a:r>
              <a:rPr lang="en-GB" altLang="en-US" sz="2400" b="1" dirty="0"/>
              <a:t>&gt; x4 likely to have BN</a:t>
            </a:r>
            <a:r>
              <a:rPr lang="en-GB" altLang="en-US" sz="2400" dirty="0"/>
              <a:t> and</a:t>
            </a:r>
            <a:r>
              <a:rPr lang="en-GB" altLang="en-US" sz="2400" b="1" dirty="0"/>
              <a:t> &gt; x11 likely to have AN </a:t>
            </a:r>
            <a:r>
              <a:rPr lang="en-GB" altLang="en-US" sz="2400" dirty="0"/>
              <a:t>than one with no family history</a:t>
            </a:r>
          </a:p>
          <a:p>
            <a:pPr marL="0" indent="0">
              <a:buNone/>
            </a:pPr>
            <a:endParaRPr lang="en-GB" sz="2400" b="1" dirty="0"/>
          </a:p>
          <a:p>
            <a:pPr marL="0" indent="0">
              <a:buNone/>
            </a:pPr>
            <a:r>
              <a:rPr lang="en-GB" sz="2400" b="1" dirty="0"/>
              <a:t>MEDICAL ASSESSMENT</a:t>
            </a:r>
          </a:p>
          <a:p>
            <a:pPr>
              <a:buFont typeface="Wingdings" panose="05000000000000000000" pitchFamily="2" charset="2"/>
              <a:buChar char="n"/>
            </a:pPr>
            <a:r>
              <a:rPr lang="en-GB" sz="2400" dirty="0"/>
              <a:t>History/Weight/ BMI/Temp</a:t>
            </a:r>
            <a:r>
              <a:rPr lang="en-GB" sz="1600" dirty="0"/>
              <a:t>	</a:t>
            </a:r>
          </a:p>
          <a:p>
            <a:pPr>
              <a:buFont typeface="Wingdings" panose="05000000000000000000" pitchFamily="2" charset="2"/>
              <a:buChar char="n"/>
            </a:pPr>
            <a:endParaRPr lang="en-GB" altLang="en-US" sz="1600" dirty="0"/>
          </a:p>
          <a:p>
            <a:pPr>
              <a:lnSpc>
                <a:spcPct val="90000"/>
              </a:lnSpc>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308690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F3D38E2-9544-4701-8A06-2C166628DB00}"/>
              </a:ext>
            </a:extLst>
          </p:cNvPr>
          <p:cNvSpPr>
            <a:spLocks noGrp="1" noChangeArrowheads="1"/>
          </p:cNvSpPr>
          <p:nvPr>
            <p:ph sz="half" idx="2"/>
          </p:nvPr>
        </p:nvSpPr>
        <p:spPr>
          <a:xfrm>
            <a:off x="228600" y="304800"/>
            <a:ext cx="8534400" cy="6324600"/>
          </a:xfrm>
        </p:spPr>
        <p:txBody>
          <a:bodyPr rtlCol="0">
            <a:noAutofit/>
          </a:bodyPr>
          <a:lstStyle/>
          <a:p>
            <a:pPr fontAlgn="auto">
              <a:lnSpc>
                <a:spcPct val="80000"/>
              </a:lnSpc>
              <a:spcAft>
                <a:spcPts val="0"/>
              </a:spcAft>
              <a:buFont typeface="Wingdings" panose="05000000000000000000" pitchFamily="2" charset="2"/>
              <a:buChar char="Ø"/>
              <a:defRPr/>
            </a:pPr>
            <a:r>
              <a:rPr lang="en-GB" sz="2400" b="1" dirty="0"/>
              <a:t>EXAMINATION</a:t>
            </a:r>
          </a:p>
          <a:p>
            <a:pPr fontAlgn="auto">
              <a:spcAft>
                <a:spcPts val="0"/>
              </a:spcAft>
              <a:buFont typeface="Wingdings" charset="0"/>
              <a:buChar char="n"/>
              <a:defRPr/>
            </a:pPr>
            <a:r>
              <a:rPr lang="en-GB" sz="2400" dirty="0"/>
              <a:t>Oversized clothes; Muscle wasting / lack subcutaneous fat, malnutrition, Lanugo, dull thin scalp hair, Dehydration. </a:t>
            </a:r>
          </a:p>
          <a:p>
            <a:pPr fontAlgn="auto">
              <a:spcAft>
                <a:spcPts val="0"/>
              </a:spcAft>
              <a:buFont typeface="Wingdings" charset="0"/>
              <a:buChar char="n"/>
              <a:defRPr/>
            </a:pPr>
            <a:r>
              <a:rPr lang="en-GB" sz="2400" dirty="0"/>
              <a:t>Cold extremities, cyanosis. Anaemia. Murmurs, arrythmias,</a:t>
            </a:r>
          </a:p>
          <a:p>
            <a:pPr fontAlgn="auto">
              <a:spcAft>
                <a:spcPts val="0"/>
              </a:spcAft>
              <a:buFont typeface="Wingdings" charset="0"/>
              <a:buChar char="n"/>
              <a:defRPr/>
            </a:pPr>
            <a:r>
              <a:rPr lang="en-GB" sz="2400" u="sng" dirty="0"/>
              <a:t>Signs bingeing / purging</a:t>
            </a:r>
            <a:r>
              <a:rPr lang="en-GB" sz="2400" dirty="0"/>
              <a:t>: Russell’s sign, palatal scratches / petechiae, dental erosions, parotitis</a:t>
            </a:r>
          </a:p>
          <a:p>
            <a:pPr fontAlgn="auto">
              <a:spcAft>
                <a:spcPts val="0"/>
              </a:spcAft>
              <a:buFont typeface="Wingdings" charset="0"/>
              <a:buChar char="n"/>
              <a:defRPr/>
            </a:pPr>
            <a:r>
              <a:rPr lang="en-GB" sz="2400" u="sng" dirty="0"/>
              <a:t>Vitamin and mineral deficiency</a:t>
            </a:r>
            <a:r>
              <a:rPr lang="en-GB" sz="2400" dirty="0"/>
              <a:t>: anaemia, dry/sallow skin, carotenaemia , glossitis, lip fissures, bleeding gums, brittle nails, Chvostek’s sign, Trousseau’s sign</a:t>
            </a:r>
          </a:p>
          <a:p>
            <a:pPr fontAlgn="auto">
              <a:spcAft>
                <a:spcPts val="0"/>
              </a:spcAft>
              <a:buFont typeface="Wingdings" charset="0"/>
              <a:buChar char="n"/>
              <a:defRPr/>
            </a:pPr>
            <a:r>
              <a:rPr lang="en-GB" sz="2400" dirty="0"/>
              <a:t>Look for signs to possible underlying medical condition</a:t>
            </a:r>
          </a:p>
          <a:p>
            <a:pPr fontAlgn="auto">
              <a:lnSpc>
                <a:spcPct val="80000"/>
              </a:lnSpc>
              <a:spcAft>
                <a:spcPts val="0"/>
              </a:spcAft>
              <a:buFont typeface="Wingdings" panose="05000000000000000000" pitchFamily="2" charset="2"/>
              <a:buChar char="Ø"/>
              <a:defRPr/>
            </a:pPr>
            <a:r>
              <a:rPr lang="en-GB" sz="2400" b="1" dirty="0"/>
              <a:t>MSE</a:t>
            </a:r>
          </a:p>
          <a:p>
            <a:pPr fontAlgn="auto">
              <a:lnSpc>
                <a:spcPct val="80000"/>
              </a:lnSpc>
              <a:spcAft>
                <a:spcPts val="0"/>
              </a:spcAft>
              <a:buFont typeface="Wingdings" panose="05000000000000000000" pitchFamily="2" charset="2"/>
              <a:buChar char="Ø"/>
              <a:defRPr/>
            </a:pPr>
            <a:r>
              <a:rPr lang="en-GB" sz="2400" b="1" dirty="0"/>
              <a:t>INVESTIGATIONS</a:t>
            </a:r>
          </a:p>
          <a:p>
            <a:pPr fontAlgn="auto">
              <a:lnSpc>
                <a:spcPct val="90000"/>
              </a:lnSpc>
              <a:spcAft>
                <a:spcPts val="0"/>
              </a:spcAft>
              <a:defRPr/>
            </a:pPr>
            <a:r>
              <a:rPr lang="en-GB" sz="2400" dirty="0"/>
              <a:t>Baseline bloods - clotting, Ca, PO4, Mg, HCO3, iron studies, folate, B12, Vit D, amylase, ESR, CRP,TFTs, lipids, glucose. ECG. Urinalysis </a:t>
            </a:r>
          </a:p>
          <a:p>
            <a:pPr fontAlgn="auto">
              <a:lnSpc>
                <a:spcPct val="90000"/>
              </a:lnSpc>
              <a:spcAft>
                <a:spcPts val="0"/>
              </a:spcAft>
              <a:defRPr/>
            </a:pPr>
            <a:r>
              <a:rPr lang="en-GB" sz="2400" dirty="0"/>
              <a:t>Wrist Xray - Bone age / density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malnutrition">
            <a:extLst>
              <a:ext uri="{FF2B5EF4-FFF2-40B4-BE49-F238E27FC236}">
                <a16:creationId xmlns:a16="http://schemas.microsoft.com/office/drawing/2014/main" id="{C34958A4-615E-4244-A4D3-69409F33D46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05800" y="228600"/>
            <a:ext cx="541893" cy="767682"/>
          </a:xfrm>
          <a:noFill/>
        </p:spPr>
      </p:pic>
      <p:sp>
        <p:nvSpPr>
          <p:cNvPr id="5" name="Rectangle 3">
            <a:extLst>
              <a:ext uri="{FF2B5EF4-FFF2-40B4-BE49-F238E27FC236}">
                <a16:creationId xmlns:a16="http://schemas.microsoft.com/office/drawing/2014/main" id="{17AC404E-2EB6-4F97-81AC-B0CD65231357}"/>
              </a:ext>
            </a:extLst>
          </p:cNvPr>
          <p:cNvSpPr txBox="1">
            <a:spLocks noRot="1" noChangeArrowheads="1"/>
          </p:cNvSpPr>
          <p:nvPr/>
        </p:nvSpPr>
        <p:spPr>
          <a:xfrm>
            <a:off x="446643" y="152400"/>
            <a:ext cx="8401050" cy="6705600"/>
          </a:xfrm>
          <a:prstGeom prst="rect">
            <a:avLst/>
          </a:prstGeom>
        </p:spPr>
        <p:txBody>
          <a:bodyPr>
            <a:noAutofit/>
          </a:bodyPr>
          <a:lstStyle/>
          <a:p>
            <a:pPr marL="342900" indent="-342900" fontAlgn="auto">
              <a:spcBef>
                <a:spcPct val="20000"/>
              </a:spcBef>
              <a:spcAft>
                <a:spcPts val="0"/>
              </a:spcAft>
              <a:defRPr/>
            </a:pPr>
            <a:r>
              <a:rPr lang="en-GB" sz="2800" b="1" dirty="0">
                <a:solidFill>
                  <a:srgbClr val="FF0000"/>
                </a:solidFill>
                <a:latin typeface="+mn-lt"/>
                <a:cs typeface="+mn-cs"/>
              </a:rPr>
              <a:t>MALNUTRITION IS A MEDICAL EMERGENCY</a:t>
            </a:r>
            <a:endParaRPr lang="en-US" sz="2800" b="1" dirty="0">
              <a:solidFill>
                <a:srgbClr val="FF0000"/>
              </a:solidFill>
              <a:latin typeface="+mn-lt"/>
              <a:cs typeface="+mn-cs"/>
            </a:endParaRPr>
          </a:p>
          <a:p>
            <a:pPr marL="342900" indent="-342900" fontAlgn="auto">
              <a:spcBef>
                <a:spcPct val="20000"/>
              </a:spcBef>
              <a:spcAft>
                <a:spcPts val="0"/>
              </a:spcAft>
              <a:buFont typeface="Wingdings" panose="05000000000000000000" pitchFamily="2" charset="2"/>
              <a:buChar char="§"/>
              <a:defRPr/>
            </a:pPr>
            <a:r>
              <a:rPr lang="en-US" sz="2800" dirty="0">
                <a:latin typeface="+mn-lt"/>
                <a:cs typeface="+mn-cs"/>
              </a:rPr>
              <a:t>Treatment of AN must focus on three primary issues: </a:t>
            </a:r>
          </a:p>
          <a:p>
            <a:pPr marL="342900" indent="-342900" fontAlgn="auto">
              <a:spcBef>
                <a:spcPct val="20000"/>
              </a:spcBef>
              <a:spcAft>
                <a:spcPts val="0"/>
              </a:spcAft>
              <a:defRPr/>
            </a:pPr>
            <a:r>
              <a:rPr lang="en-US" sz="2800" dirty="0">
                <a:latin typeface="+mn-lt"/>
                <a:cs typeface="+mn-cs"/>
              </a:rPr>
              <a:t> (1) Restoring weight; (2) modifying distorted eating behavior &amp; (3) addressing psychological/family issues.  </a:t>
            </a:r>
          </a:p>
          <a:p>
            <a:pPr marL="342900" indent="-342900" fontAlgn="auto">
              <a:spcBef>
                <a:spcPct val="20000"/>
              </a:spcBef>
              <a:spcAft>
                <a:spcPts val="0"/>
              </a:spcAft>
              <a:buFont typeface="Wingdings" panose="05000000000000000000" pitchFamily="2" charset="2"/>
              <a:buChar char="§"/>
              <a:defRPr/>
            </a:pPr>
            <a:r>
              <a:rPr lang="en-US" sz="2800" dirty="0">
                <a:latin typeface="+mn-lt"/>
                <a:cs typeface="+mn-cs"/>
              </a:rPr>
              <a:t>Treatment methods typically include nutritional rehabilitation, psychotherapy, and medication.  </a:t>
            </a:r>
          </a:p>
          <a:p>
            <a:pPr marL="342900" indent="-342900" fontAlgn="auto">
              <a:spcBef>
                <a:spcPct val="20000"/>
              </a:spcBef>
              <a:spcAft>
                <a:spcPts val="0"/>
              </a:spcAft>
              <a:buFont typeface="Wingdings" panose="05000000000000000000" pitchFamily="2" charset="2"/>
              <a:buChar char="§"/>
              <a:defRPr/>
            </a:pPr>
            <a:r>
              <a:rPr lang="en-US" sz="2800" dirty="0">
                <a:latin typeface="+mn-lt"/>
                <a:cs typeface="+mn-cs"/>
              </a:rPr>
              <a:t>Often outpatient with intensive day treatment</a:t>
            </a:r>
          </a:p>
          <a:p>
            <a:pPr marL="342900" indent="-342900" fontAlgn="auto">
              <a:spcBef>
                <a:spcPct val="20000"/>
              </a:spcBef>
              <a:spcAft>
                <a:spcPts val="0"/>
              </a:spcAft>
              <a:buFont typeface="Wingdings" panose="05000000000000000000" pitchFamily="2" charset="2"/>
              <a:buChar char="§"/>
              <a:defRPr/>
            </a:pPr>
            <a:r>
              <a:rPr lang="en-US" sz="2800" dirty="0">
                <a:latin typeface="+mn-lt"/>
                <a:ea typeface="ＭＳ Ｐゴシック" charset="0"/>
                <a:cs typeface="ＭＳ Ｐゴシック" charset="0"/>
              </a:rPr>
              <a:t>Hospitalization is typically encouraged when the patient is severely malnourished, dehydrated, suffering from an electrolyte imbalance, or facing other physically threatening complications.  And also if outpatient treatment has not been effective, there is a risk of suicide, psychosis is present, or there is a major lack of motivation toward resolving the FED.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58358A19-E636-47F3-8DF4-94D7989C5910}"/>
              </a:ext>
            </a:extLst>
          </p:cNvPr>
          <p:cNvSpPr>
            <a:spLocks noGrp="1" noChangeArrowheads="1"/>
          </p:cNvSpPr>
          <p:nvPr>
            <p:ph type="title"/>
          </p:nvPr>
        </p:nvSpPr>
        <p:spPr>
          <a:xfrm>
            <a:off x="457200" y="274638"/>
            <a:ext cx="8229600" cy="563562"/>
          </a:xfrm>
        </p:spPr>
        <p:txBody>
          <a:bodyPr rtlCol="0">
            <a:normAutofit fontScale="90000"/>
          </a:bodyPr>
          <a:lstStyle/>
          <a:p>
            <a:pPr fontAlgn="auto">
              <a:spcAft>
                <a:spcPts val="0"/>
              </a:spcAft>
              <a:defRPr/>
            </a:pPr>
            <a:r>
              <a:rPr lang="en-US" altLang="en-US" dirty="0"/>
              <a:t>Treatment of Anorexia Nervosa</a:t>
            </a:r>
          </a:p>
        </p:txBody>
      </p:sp>
      <p:graphicFrame>
        <p:nvGraphicFramePr>
          <p:cNvPr id="2" name="Content Placeholder 1">
            <a:extLst>
              <a:ext uri="{FF2B5EF4-FFF2-40B4-BE49-F238E27FC236}">
                <a16:creationId xmlns:a16="http://schemas.microsoft.com/office/drawing/2014/main" id="{6A3E2EAC-744E-4D79-8BC8-E0C7A1776E0C}"/>
              </a:ext>
            </a:extLst>
          </p:cNvPr>
          <p:cNvGraphicFramePr>
            <a:graphicFrameLocks noGrp="1"/>
          </p:cNvGraphicFramePr>
          <p:nvPr>
            <p:ph idx="1"/>
            <p:extLst>
              <p:ext uri="{D42A27DB-BD31-4B8C-83A1-F6EECF244321}">
                <p14:modId xmlns:p14="http://schemas.microsoft.com/office/powerpoint/2010/main" val="4119592275"/>
              </p:ext>
            </p:extLst>
          </p:nvPr>
        </p:nvGraphicFramePr>
        <p:xfrm>
          <a:off x="0" y="274638"/>
          <a:ext cx="6727658"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2" name="Rectangle 7">
            <a:extLst>
              <a:ext uri="{FF2B5EF4-FFF2-40B4-BE49-F238E27FC236}">
                <a16:creationId xmlns:a16="http://schemas.microsoft.com/office/drawing/2014/main" id="{C35D7A87-E840-4725-A999-404C330BF745}"/>
              </a:ext>
            </a:extLst>
          </p:cNvPr>
          <p:cNvSpPr>
            <a:spLocks noChangeArrowheads="1"/>
          </p:cNvSpPr>
          <p:nvPr/>
        </p:nvSpPr>
        <p:spPr bwMode="auto">
          <a:xfrm>
            <a:off x="5715000" y="973474"/>
            <a:ext cx="322245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Wingdings" panose="05000000000000000000" pitchFamily="2" charset="2"/>
              <a:buChar char="n"/>
            </a:pPr>
            <a:r>
              <a:rPr lang="en-US" altLang="en-US" sz="2000" dirty="0"/>
              <a:t>Multidisciplinary teams  ESSENTIAL!</a:t>
            </a:r>
          </a:p>
          <a:p>
            <a:pPr lvl="1">
              <a:lnSpc>
                <a:spcPct val="90000"/>
              </a:lnSpc>
              <a:buFont typeface="Wingdings" panose="05000000000000000000" pitchFamily="2" charset="2"/>
              <a:buChar char="¨"/>
            </a:pPr>
            <a:r>
              <a:rPr lang="en-US" altLang="en-US" sz="2000" dirty="0"/>
              <a:t>Primary care provider</a:t>
            </a:r>
          </a:p>
          <a:p>
            <a:pPr lvl="1">
              <a:lnSpc>
                <a:spcPct val="90000"/>
              </a:lnSpc>
              <a:buFont typeface="Wingdings" panose="05000000000000000000" pitchFamily="2" charset="2"/>
              <a:buChar char="¨"/>
            </a:pPr>
            <a:r>
              <a:rPr lang="en-US" altLang="en-US" sz="2000" dirty="0"/>
              <a:t>Psychiatrist</a:t>
            </a:r>
          </a:p>
          <a:p>
            <a:pPr lvl="1">
              <a:lnSpc>
                <a:spcPct val="90000"/>
              </a:lnSpc>
              <a:buFont typeface="Wingdings" panose="05000000000000000000" pitchFamily="2" charset="2"/>
              <a:buChar char="¨"/>
            </a:pPr>
            <a:r>
              <a:rPr lang="en-US" altLang="en-US" sz="2000" dirty="0"/>
              <a:t>Individual therapist</a:t>
            </a:r>
          </a:p>
          <a:p>
            <a:pPr lvl="1">
              <a:lnSpc>
                <a:spcPct val="90000"/>
              </a:lnSpc>
              <a:buFont typeface="Wingdings" panose="05000000000000000000" pitchFamily="2" charset="2"/>
              <a:buChar char="¨"/>
            </a:pPr>
            <a:r>
              <a:rPr lang="en-US" altLang="en-US" sz="2000" dirty="0"/>
              <a:t>Family therapist</a:t>
            </a:r>
          </a:p>
          <a:p>
            <a:pPr lvl="1">
              <a:lnSpc>
                <a:spcPct val="90000"/>
              </a:lnSpc>
              <a:buFont typeface="Wingdings" panose="05000000000000000000" pitchFamily="2" charset="2"/>
              <a:buChar char="¨"/>
            </a:pPr>
            <a:r>
              <a:rPr lang="en-US" altLang="en-US" sz="2000" dirty="0"/>
              <a:t>Nutritionist</a:t>
            </a:r>
          </a:p>
        </p:txBody>
      </p:sp>
      <p:sp>
        <p:nvSpPr>
          <p:cNvPr id="8" name="TextBox 7">
            <a:extLst>
              <a:ext uri="{FF2B5EF4-FFF2-40B4-BE49-F238E27FC236}">
                <a16:creationId xmlns:a16="http://schemas.microsoft.com/office/drawing/2014/main" id="{7DE5B177-FF58-4C10-813A-971D091430E6}"/>
              </a:ext>
            </a:extLst>
          </p:cNvPr>
          <p:cNvSpPr txBox="1"/>
          <p:nvPr/>
        </p:nvSpPr>
        <p:spPr>
          <a:xfrm>
            <a:off x="178468" y="3433011"/>
            <a:ext cx="8508332" cy="2591479"/>
          </a:xfrm>
          <a:prstGeom prst="rect">
            <a:avLst/>
          </a:prstGeom>
          <a:noFill/>
        </p:spPr>
        <p:txBody>
          <a:bodyPr wrap="square">
            <a:spAutoFit/>
          </a:bodyPr>
          <a:lstStyle/>
          <a:p>
            <a:pPr marL="342900" marR="0" lvl="0" indent="-342900" algn="l" defTabSz="914400" rtl="0" eaLnBrk="1" fontAlgn="auto" latinLnBrk="0" hangingPunct="1">
              <a:lnSpc>
                <a:spcPct val="90000"/>
              </a:lnSpc>
              <a:spcBef>
                <a:spcPct val="20000"/>
              </a:spcBef>
              <a:spcAft>
                <a:spcPts val="0"/>
              </a:spcAft>
              <a:buClrTx/>
              <a:buSzTx/>
              <a:buFont typeface="Wingdings" charset="0"/>
              <a:buChar char="n"/>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Prozac/other SSRI for co-morbid depression or anxiety</a:t>
            </a:r>
          </a:p>
          <a:p>
            <a:pPr marL="342900" marR="0" lvl="0" indent="-342900" algn="l" defTabSz="914400" rtl="0" eaLnBrk="1" fontAlgn="auto" latinLnBrk="0" hangingPunct="1">
              <a:lnSpc>
                <a:spcPct val="90000"/>
              </a:lnSpc>
              <a:spcBef>
                <a:spcPct val="20000"/>
              </a:spcBef>
              <a:spcAft>
                <a:spcPts val="0"/>
              </a:spcAft>
              <a:buClrTx/>
              <a:buSzTx/>
              <a:buFont typeface="Wingdings" charset="0"/>
              <a:buChar char="n"/>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Low-dose  Zyprexa/Atypical Antipsychotics for near-psychotic thinking characteristic of anorexia, may help with weight gain</a:t>
            </a:r>
          </a:p>
          <a:p>
            <a:pPr marL="342900" indent="-342900" fontAlgn="auto">
              <a:lnSpc>
                <a:spcPct val="90000"/>
              </a:lnSpc>
              <a:spcBef>
                <a:spcPct val="20000"/>
              </a:spcBef>
              <a:spcAft>
                <a:spcPts val="0"/>
              </a:spcAft>
              <a:buFont typeface="Wingdings" charset="0"/>
              <a:buChar char="n"/>
              <a:defRPr/>
            </a:pPr>
            <a:r>
              <a:rPr lang="en-US" sz="2800" dirty="0">
                <a:latin typeface="+mn-lt"/>
                <a:cs typeface="+mn-cs"/>
              </a:rPr>
              <a:t>CBT &amp; Group psychotherapy mainstay of treatment for AN in both inpatient and outpatient settings.</a:t>
            </a:r>
            <a:r>
              <a:rPr lang="en-US" sz="2800" dirty="0">
                <a:latin typeface="+mn-lt"/>
                <a:ea typeface="ＭＳ Ｐゴシック" charset="0"/>
                <a:cs typeface="ＭＳ Ｐゴシック" charset="0"/>
              </a:rP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82CE79C9-3C9E-4700-8129-26160785A588}"/>
              </a:ext>
            </a:extLst>
          </p:cNvPr>
          <p:cNvSpPr>
            <a:spLocks noGrp="1" noRot="1" noChangeArrowheads="1"/>
          </p:cNvSpPr>
          <p:nvPr>
            <p:ph type="body" idx="1"/>
          </p:nvPr>
        </p:nvSpPr>
        <p:spPr>
          <a:xfrm>
            <a:off x="381000" y="304800"/>
            <a:ext cx="8458200" cy="6019800"/>
          </a:xfrm>
        </p:spPr>
        <p:txBody>
          <a:bodyPr/>
          <a:lstStyle/>
          <a:p>
            <a:pPr marL="0" indent="0">
              <a:lnSpc>
                <a:spcPct val="80000"/>
              </a:lnSpc>
              <a:buNone/>
            </a:pPr>
            <a:r>
              <a:rPr lang="en-US" altLang="en-US" b="1" dirty="0"/>
              <a:t>Family Based Treatment/</a:t>
            </a:r>
            <a:r>
              <a:rPr lang="en-US" altLang="ja-JP" b="1" dirty="0"/>
              <a:t>Maudsley Approach</a:t>
            </a:r>
          </a:p>
          <a:p>
            <a:pPr>
              <a:lnSpc>
                <a:spcPct val="80000"/>
              </a:lnSpc>
            </a:pPr>
            <a:r>
              <a:rPr lang="en-US" altLang="en-US" dirty="0">
                <a:cs typeface="Arial" panose="020B0604020202020204" pitchFamily="34" charset="0"/>
              </a:rPr>
              <a:t>no-blame approach, family did not cause AN </a:t>
            </a:r>
          </a:p>
          <a:p>
            <a:pPr>
              <a:lnSpc>
                <a:spcPct val="80000"/>
              </a:lnSpc>
            </a:pPr>
            <a:r>
              <a:rPr lang="en-US" altLang="en-US" dirty="0">
                <a:cs typeface="Arial" panose="020B0604020202020204" pitchFamily="34" charset="0"/>
              </a:rPr>
              <a:t>family best resource to help her/him get better</a:t>
            </a:r>
          </a:p>
          <a:p>
            <a:pPr>
              <a:lnSpc>
                <a:spcPct val="80000"/>
              </a:lnSpc>
            </a:pPr>
            <a:r>
              <a:rPr lang="en-US" altLang="en-US" dirty="0">
                <a:cs typeface="Arial" panose="020B0604020202020204" pitchFamily="34" charset="0"/>
              </a:rPr>
              <a:t>Empower parents to get young person to eat in order to save their life </a:t>
            </a:r>
          </a:p>
          <a:p>
            <a:pPr>
              <a:lnSpc>
                <a:spcPct val="80000"/>
              </a:lnSpc>
            </a:pPr>
            <a:r>
              <a:rPr lang="en-US" altLang="en-US" dirty="0">
                <a:cs typeface="Arial" panose="020B0604020202020204" pitchFamily="34" charset="0"/>
              </a:rPr>
              <a:t>Align siblings with the patient for support </a:t>
            </a:r>
          </a:p>
          <a:p>
            <a:pPr>
              <a:lnSpc>
                <a:spcPct val="80000"/>
              </a:lnSpc>
            </a:pPr>
            <a:r>
              <a:rPr lang="en-US" altLang="en-US" dirty="0">
                <a:cs typeface="Arial" panose="020B0604020202020204" pitchFamily="34" charset="0"/>
              </a:rPr>
              <a:t>“Externalize” the AN/Family Meal/Focus on weight restoration first, </a:t>
            </a:r>
            <a:r>
              <a:rPr lang="en-US" altLang="en-US" i="1" dirty="0">
                <a:cs typeface="Arial" panose="020B0604020202020204" pitchFamily="34" charset="0"/>
              </a:rPr>
              <a:t>then </a:t>
            </a:r>
            <a:r>
              <a:rPr lang="en-US" altLang="en-US" dirty="0">
                <a:cs typeface="Arial" panose="020B0604020202020204" pitchFamily="34" charset="0"/>
              </a:rPr>
              <a:t>explore the family dynamics and psychological issues that may get in the way of maintaining weight</a:t>
            </a:r>
          </a:p>
          <a:p>
            <a:pPr>
              <a:lnSpc>
                <a:spcPct val="90000"/>
              </a:lnSpc>
              <a:buFont typeface="Wingdings" panose="05000000000000000000" pitchFamily="2" charset="2"/>
              <a:buChar char="n"/>
            </a:pPr>
            <a:r>
              <a:rPr lang="en-US" altLang="en-US" b="1" dirty="0">
                <a:cs typeface="Arial" panose="020B0604020202020204" pitchFamily="34" charset="0"/>
              </a:rPr>
              <a:t>Prognosis-</a:t>
            </a:r>
            <a:r>
              <a:rPr lang="en-US" altLang="en-US" dirty="0"/>
              <a:t>1/3 recover. 1/3 mild </a:t>
            </a:r>
            <a:r>
              <a:rPr lang="en-US" altLang="en-US" i="1" dirty="0"/>
              <a:t>course</a:t>
            </a:r>
            <a:r>
              <a:rPr lang="en-US" altLang="en-US" dirty="0"/>
              <a:t> &amp; 1/3 chronic severe course. </a:t>
            </a:r>
          </a:p>
          <a:p>
            <a:pPr>
              <a:lnSpc>
                <a:spcPct val="90000"/>
              </a:lnSpc>
              <a:buFont typeface="Wingdings" panose="05000000000000000000" pitchFamily="2" charset="2"/>
              <a:buChar char="n"/>
            </a:pPr>
            <a:r>
              <a:rPr lang="en-US" altLang="en-US" dirty="0"/>
              <a:t>&gt; 3 years of illness:  prognosis is poor </a:t>
            </a:r>
          </a:p>
        </p:txBody>
      </p:sp>
    </p:spTree>
    <p:extLst>
      <p:ext uri="{BB962C8B-B14F-4D97-AF65-F5344CB8AC3E}">
        <p14:creationId xmlns:p14="http://schemas.microsoft.com/office/powerpoint/2010/main" val="21427941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a:extLst>
              <a:ext uri="{FF2B5EF4-FFF2-40B4-BE49-F238E27FC236}">
                <a16:creationId xmlns:a16="http://schemas.microsoft.com/office/drawing/2014/main" id="{A7A23556-2F57-4CAC-B42E-549E41E097EB}"/>
              </a:ext>
            </a:extLst>
          </p:cNvPr>
          <p:cNvSpPr>
            <a:spLocks noGrp="1" noChangeArrowheads="1"/>
          </p:cNvSpPr>
          <p:nvPr>
            <p:ph idx="1"/>
          </p:nvPr>
        </p:nvSpPr>
        <p:spPr>
          <a:xfrm>
            <a:off x="304800" y="609600"/>
            <a:ext cx="8610600" cy="6096000"/>
          </a:xfrm>
        </p:spPr>
        <p:txBody>
          <a:bodyPr/>
          <a:lstStyle/>
          <a:p>
            <a:r>
              <a:rPr lang="en-US" altLang="en-US" sz="2400" dirty="0"/>
              <a:t>Much more common than anorexia </a:t>
            </a:r>
          </a:p>
          <a:p>
            <a:r>
              <a:rPr lang="en-US" altLang="en-US" sz="2400" dirty="0"/>
              <a:t>Primary feature is recurrent binge eating</a:t>
            </a:r>
          </a:p>
          <a:p>
            <a:r>
              <a:rPr lang="en-US" altLang="en-US" sz="2400" dirty="0"/>
              <a:t>Binges are followed by compensatory behaviors (intended to prevent weight gain) in the form of two subtypes: </a:t>
            </a:r>
          </a:p>
          <a:p>
            <a:pPr lvl="1"/>
            <a:r>
              <a:rPr lang="en-US" altLang="en-US" sz="2400" dirty="0"/>
              <a:t>Purging</a:t>
            </a:r>
          </a:p>
          <a:p>
            <a:pPr lvl="1"/>
            <a:r>
              <a:rPr lang="en-US" altLang="en-US" sz="2400" dirty="0"/>
              <a:t>Non-purging</a:t>
            </a:r>
          </a:p>
        </p:txBody>
      </p:sp>
      <p:sp>
        <p:nvSpPr>
          <p:cNvPr id="41987" name="Rectangle 8">
            <a:extLst>
              <a:ext uri="{FF2B5EF4-FFF2-40B4-BE49-F238E27FC236}">
                <a16:creationId xmlns:a16="http://schemas.microsoft.com/office/drawing/2014/main" id="{C32F385C-E882-4661-AAE7-0835FCA75F07}"/>
              </a:ext>
            </a:extLst>
          </p:cNvPr>
          <p:cNvSpPr>
            <a:spLocks noGrp="1" noChangeArrowheads="1"/>
          </p:cNvSpPr>
          <p:nvPr>
            <p:ph type="title"/>
          </p:nvPr>
        </p:nvSpPr>
        <p:spPr>
          <a:xfrm>
            <a:off x="0" y="12700"/>
            <a:ext cx="9139238" cy="749300"/>
          </a:xfrm>
        </p:spPr>
        <p:txBody>
          <a:bodyPr/>
          <a:lstStyle/>
          <a:p>
            <a:r>
              <a:rPr lang="en-US" altLang="en-US" sz="3200" b="1" dirty="0">
                <a:effectLst>
                  <a:outerShdw blurRad="38100" dist="38100" dir="2700000" algn="tl">
                    <a:srgbClr val="000000">
                      <a:alpha val="43137"/>
                    </a:srgbClr>
                  </a:outerShdw>
                </a:effectLst>
              </a:rPr>
              <a:t>Bulimia Nervosa</a:t>
            </a:r>
          </a:p>
        </p:txBody>
      </p:sp>
      <p:pic>
        <p:nvPicPr>
          <p:cNvPr id="2" name="Picture 1">
            <a:extLst>
              <a:ext uri="{FF2B5EF4-FFF2-40B4-BE49-F238E27FC236}">
                <a16:creationId xmlns:a16="http://schemas.microsoft.com/office/drawing/2014/main" id="{BDECDFDF-366E-4E6C-93F0-1A83FB824D08}"/>
              </a:ext>
            </a:extLst>
          </p:cNvPr>
          <p:cNvPicPr>
            <a:picLocks noChangeAspect="1"/>
          </p:cNvPicPr>
          <p:nvPr/>
        </p:nvPicPr>
        <p:blipFill>
          <a:blip r:embed="rId3"/>
          <a:stretch>
            <a:fillRect/>
          </a:stretch>
        </p:blipFill>
        <p:spPr>
          <a:xfrm>
            <a:off x="3592508" y="3062842"/>
            <a:ext cx="5246692" cy="364275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2D1A2B-31B4-4569-B8EF-FEB950850403}"/>
              </a:ext>
            </a:extLst>
          </p:cNvPr>
          <p:cNvSpPr>
            <a:spLocks noGrp="1" noChangeArrowheads="1"/>
          </p:cNvSpPr>
          <p:nvPr>
            <p:ph type="title"/>
          </p:nvPr>
        </p:nvSpPr>
        <p:spPr>
          <a:xfrm>
            <a:off x="0" y="12700"/>
            <a:ext cx="9139238" cy="1282700"/>
          </a:xfrm>
        </p:spPr>
        <p:txBody>
          <a:bodyPr/>
          <a:lstStyle/>
          <a:p>
            <a:r>
              <a:rPr lang="en-US" altLang="en-US"/>
              <a:t>Diagnostic Criteria for Bulimia Nervosa</a:t>
            </a:r>
          </a:p>
        </p:txBody>
      </p:sp>
      <p:pic>
        <p:nvPicPr>
          <p:cNvPr id="43011" name="Picture 2" descr="Table 14.2 Diagnostic criteria for Bulimia Nervosa&#10;">
            <a:extLst>
              <a:ext uri="{FF2B5EF4-FFF2-40B4-BE49-F238E27FC236}">
                <a16:creationId xmlns:a16="http://schemas.microsoft.com/office/drawing/2014/main" id="{4E65FE2C-A045-4EA5-93D4-54B01584B348}"/>
              </a:ext>
            </a:extLst>
          </p:cNvPr>
          <p:cNvPicPr>
            <a:picLocks noChangeAspect="1"/>
          </p:cNvPicPr>
          <p:nvPr/>
        </p:nvPicPr>
        <p:blipFill rotWithShape="1">
          <a:blip r:embed="rId3">
            <a:extLst>
              <a:ext uri="{28A0092B-C50C-407E-A947-70E740481C1C}">
                <a14:useLocalDpi xmlns:a14="http://schemas.microsoft.com/office/drawing/2010/main" val="0"/>
              </a:ext>
            </a:extLst>
          </a:blip>
          <a:srcRect t="6344" b="41782"/>
          <a:stretch/>
        </p:blipFill>
        <p:spPr bwMode="auto">
          <a:xfrm>
            <a:off x="228203" y="1144588"/>
            <a:ext cx="4022725" cy="456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Table 14.2 Diagnostic criteria for Bulimia Nervosa&#10;">
            <a:extLst>
              <a:ext uri="{FF2B5EF4-FFF2-40B4-BE49-F238E27FC236}">
                <a16:creationId xmlns:a16="http://schemas.microsoft.com/office/drawing/2014/main" id="{7A94054A-8342-480B-AC86-FAA3CF780985}"/>
              </a:ext>
            </a:extLst>
          </p:cNvPr>
          <p:cNvPicPr>
            <a:picLocks noChangeAspect="1"/>
          </p:cNvPicPr>
          <p:nvPr/>
        </p:nvPicPr>
        <p:blipFill rotWithShape="1">
          <a:blip r:embed="rId3">
            <a:extLst>
              <a:ext uri="{28A0092B-C50C-407E-A947-70E740481C1C}">
                <a14:useLocalDpi xmlns:a14="http://schemas.microsoft.com/office/drawing/2010/main" val="0"/>
              </a:ext>
            </a:extLst>
          </a:blip>
          <a:srcRect t="57920" b="3714"/>
          <a:stretch/>
        </p:blipFill>
        <p:spPr bwMode="auto">
          <a:xfrm>
            <a:off x="4781551" y="1041399"/>
            <a:ext cx="4022725" cy="337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0C7BFE-D707-4EDB-A33C-659EA094D7AD}"/>
              </a:ext>
            </a:extLst>
          </p:cNvPr>
          <p:cNvPicPr>
            <a:picLocks noChangeAspect="1"/>
          </p:cNvPicPr>
          <p:nvPr/>
        </p:nvPicPr>
        <p:blipFill rotWithShape="1">
          <a:blip r:embed="rId4"/>
          <a:srcRect t="23169"/>
          <a:stretch/>
        </p:blipFill>
        <p:spPr>
          <a:xfrm>
            <a:off x="4702243" y="4419600"/>
            <a:ext cx="4181340" cy="1447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C2E9CF76-8824-4FF2-93D0-A4392DB17528}"/>
              </a:ext>
            </a:extLst>
          </p:cNvPr>
          <p:cNvSpPr>
            <a:spLocks noGrp="1" noRot="1" noChangeArrowheads="1"/>
          </p:cNvSpPr>
          <p:nvPr>
            <p:ph type="title"/>
          </p:nvPr>
        </p:nvSpPr>
        <p:spPr>
          <a:xfrm>
            <a:off x="457200" y="0"/>
            <a:ext cx="8229600" cy="1143000"/>
          </a:xfrm>
        </p:spPr>
        <p:txBody>
          <a:bodyPr/>
          <a:lstStyle/>
          <a:p>
            <a:r>
              <a:rPr lang="en-US" altLang="en-US" sz="4800" dirty="0">
                <a:latin typeface="Times New Roman" panose="02020603050405020304" pitchFamily="18" charset="0"/>
              </a:rPr>
              <a:t>Anorexia vs. Bulimia</a:t>
            </a:r>
          </a:p>
        </p:txBody>
      </p:sp>
      <p:sp>
        <p:nvSpPr>
          <p:cNvPr id="46083" name="Rectangle 5">
            <a:extLst>
              <a:ext uri="{FF2B5EF4-FFF2-40B4-BE49-F238E27FC236}">
                <a16:creationId xmlns:a16="http://schemas.microsoft.com/office/drawing/2014/main" id="{415B14CA-5B3D-4843-8ACD-F4C90FA2BCBA}"/>
              </a:ext>
            </a:extLst>
          </p:cNvPr>
          <p:cNvSpPr>
            <a:spLocks noGrp="1" noRot="1" noChangeArrowheads="1"/>
          </p:cNvSpPr>
          <p:nvPr>
            <p:ph type="body" sz="half" idx="1"/>
          </p:nvPr>
        </p:nvSpPr>
        <p:spPr>
          <a:xfrm>
            <a:off x="228599" y="1143000"/>
            <a:ext cx="3752851" cy="2438400"/>
          </a:xfrm>
        </p:spPr>
        <p:txBody>
          <a:bodyPr/>
          <a:lstStyle/>
          <a:p>
            <a:r>
              <a:rPr lang="en-US" altLang="en-US" sz="2400" dirty="0"/>
              <a:t>Denies abnormal eating behavior</a:t>
            </a:r>
          </a:p>
          <a:p>
            <a:r>
              <a:rPr lang="en-US" altLang="en-US" sz="2400" dirty="0"/>
              <a:t>Introverted</a:t>
            </a:r>
          </a:p>
          <a:p>
            <a:r>
              <a:rPr lang="en-US" altLang="en-US" sz="2400" dirty="0"/>
              <a:t>Turns away food to cope</a:t>
            </a:r>
          </a:p>
          <a:p>
            <a:r>
              <a:rPr lang="en-US" altLang="en-US" sz="2400" dirty="0"/>
              <a:t>Preoccupation with losing more and more weight</a:t>
            </a:r>
          </a:p>
        </p:txBody>
      </p:sp>
      <p:sp>
        <p:nvSpPr>
          <p:cNvPr id="46084" name="Rectangle 6">
            <a:extLst>
              <a:ext uri="{FF2B5EF4-FFF2-40B4-BE49-F238E27FC236}">
                <a16:creationId xmlns:a16="http://schemas.microsoft.com/office/drawing/2014/main" id="{B7B54A47-E1EA-4D21-A2E0-63D5EC87F0FD}"/>
              </a:ext>
            </a:extLst>
          </p:cNvPr>
          <p:cNvSpPr>
            <a:spLocks noGrp="1" noRot="1" noChangeArrowheads="1"/>
          </p:cNvSpPr>
          <p:nvPr>
            <p:ph type="body" sz="half" idx="2"/>
          </p:nvPr>
        </p:nvSpPr>
        <p:spPr>
          <a:xfrm>
            <a:off x="3962400" y="1206457"/>
            <a:ext cx="5143500" cy="2453481"/>
          </a:xfrm>
        </p:spPr>
        <p:txBody>
          <a:bodyPr/>
          <a:lstStyle/>
          <a:p>
            <a:r>
              <a:rPr lang="en-US" altLang="en-US" sz="2400" dirty="0"/>
              <a:t>Recognizes abnormal eating behavior</a:t>
            </a:r>
          </a:p>
          <a:p>
            <a:r>
              <a:rPr lang="en-US" altLang="en-US" sz="2400" dirty="0"/>
              <a:t>Extroverted</a:t>
            </a:r>
          </a:p>
          <a:p>
            <a:r>
              <a:rPr lang="en-US" altLang="en-US" sz="2400" dirty="0"/>
              <a:t>Turns to food to cope</a:t>
            </a:r>
          </a:p>
          <a:p>
            <a:r>
              <a:rPr lang="en-US" altLang="en-US" sz="2400" dirty="0"/>
              <a:t>Preoccupation with attaining an </a:t>
            </a:r>
            <a:r>
              <a:rPr lang="ja-JP" altLang="en-US" sz="2400" dirty="0"/>
              <a:t>“</a:t>
            </a:r>
            <a:r>
              <a:rPr lang="en-US" altLang="ja-JP" sz="2400" dirty="0"/>
              <a:t>ideal,</a:t>
            </a:r>
            <a:r>
              <a:rPr lang="ja-JP" altLang="en-US" sz="2400" dirty="0"/>
              <a:t> </a:t>
            </a:r>
            <a:r>
              <a:rPr lang="en-US" altLang="ja-JP" sz="2400" dirty="0"/>
              <a:t>but often unrealistic weight</a:t>
            </a:r>
            <a:endParaRPr lang="en-US" altLang="en-US" sz="2400" dirty="0"/>
          </a:p>
        </p:txBody>
      </p:sp>
      <p:sp>
        <p:nvSpPr>
          <p:cNvPr id="6" name="TextBox 5">
            <a:extLst>
              <a:ext uri="{FF2B5EF4-FFF2-40B4-BE49-F238E27FC236}">
                <a16:creationId xmlns:a16="http://schemas.microsoft.com/office/drawing/2014/main" id="{2753088E-AF44-44FC-A5F8-34DF596EEBC6}"/>
              </a:ext>
            </a:extLst>
          </p:cNvPr>
          <p:cNvSpPr txBox="1"/>
          <p:nvPr/>
        </p:nvSpPr>
        <p:spPr>
          <a:xfrm>
            <a:off x="1447800" y="3910522"/>
            <a:ext cx="6715125" cy="461665"/>
          </a:xfrm>
          <a:prstGeom prst="rect">
            <a:avLst/>
          </a:prstGeom>
          <a:noFill/>
        </p:spPr>
        <p:txBody>
          <a:bodyPr wrap="square">
            <a:spAutoFit/>
          </a:bodyPr>
          <a:lstStyle/>
          <a:p>
            <a:r>
              <a:rPr kumimoji="0" lang="en-US" sz="2400" b="1" u="sng" strike="noStrike" kern="1200" cap="none" spc="0" normalizeH="0" baseline="0" noProof="0" dirty="0">
                <a:ln>
                  <a:noFill/>
                </a:ln>
                <a:solidFill>
                  <a:prstClr val="black"/>
                </a:solidFill>
                <a:effectLst/>
                <a:uLnTx/>
                <a:uFillTx/>
                <a:latin typeface="Calibri"/>
                <a:ea typeface="+mj-ea"/>
                <a:cs typeface="+mj-cs"/>
              </a:rPr>
              <a:t>Medical Complications of Eating Disorders</a:t>
            </a:r>
            <a:endParaRPr lang="en-KE" sz="2400" b="1" u="sng" dirty="0"/>
          </a:p>
        </p:txBody>
      </p:sp>
      <p:pic>
        <p:nvPicPr>
          <p:cNvPr id="3" name="Picture 2">
            <a:extLst>
              <a:ext uri="{FF2B5EF4-FFF2-40B4-BE49-F238E27FC236}">
                <a16:creationId xmlns:a16="http://schemas.microsoft.com/office/drawing/2014/main" id="{6169A1F5-65D8-4D56-AAA7-3215AACFDE38}"/>
              </a:ext>
            </a:extLst>
          </p:cNvPr>
          <p:cNvPicPr>
            <a:picLocks noChangeAspect="1"/>
          </p:cNvPicPr>
          <p:nvPr/>
        </p:nvPicPr>
        <p:blipFill>
          <a:blip r:embed="rId3"/>
          <a:stretch>
            <a:fillRect/>
          </a:stretch>
        </p:blipFill>
        <p:spPr>
          <a:xfrm>
            <a:off x="247649" y="4416594"/>
            <a:ext cx="2800351" cy="962056"/>
          </a:xfrm>
          <a:prstGeom prst="rect">
            <a:avLst/>
          </a:prstGeom>
        </p:spPr>
      </p:pic>
      <p:pic>
        <p:nvPicPr>
          <p:cNvPr id="4" name="Picture 3">
            <a:extLst>
              <a:ext uri="{FF2B5EF4-FFF2-40B4-BE49-F238E27FC236}">
                <a16:creationId xmlns:a16="http://schemas.microsoft.com/office/drawing/2014/main" id="{77606425-9CE2-4BB7-9D2E-5A907DF0B932}"/>
              </a:ext>
            </a:extLst>
          </p:cNvPr>
          <p:cNvPicPr>
            <a:picLocks noChangeAspect="1"/>
          </p:cNvPicPr>
          <p:nvPr/>
        </p:nvPicPr>
        <p:blipFill rotWithShape="1">
          <a:blip r:embed="rId4"/>
          <a:srcRect b="37888"/>
          <a:stretch/>
        </p:blipFill>
        <p:spPr>
          <a:xfrm>
            <a:off x="295273" y="5300788"/>
            <a:ext cx="2667001" cy="1386671"/>
          </a:xfrm>
          <a:prstGeom prst="rect">
            <a:avLst/>
          </a:prstGeom>
        </p:spPr>
      </p:pic>
      <p:pic>
        <p:nvPicPr>
          <p:cNvPr id="5" name="Picture 4">
            <a:extLst>
              <a:ext uri="{FF2B5EF4-FFF2-40B4-BE49-F238E27FC236}">
                <a16:creationId xmlns:a16="http://schemas.microsoft.com/office/drawing/2014/main" id="{BF6200CF-A5AA-40E4-9DA3-18EDDA556AAE}"/>
              </a:ext>
            </a:extLst>
          </p:cNvPr>
          <p:cNvPicPr>
            <a:picLocks noChangeAspect="1"/>
          </p:cNvPicPr>
          <p:nvPr/>
        </p:nvPicPr>
        <p:blipFill rotWithShape="1">
          <a:blip r:embed="rId5"/>
          <a:srcRect t="23543" b="25914"/>
          <a:stretch/>
        </p:blipFill>
        <p:spPr>
          <a:xfrm>
            <a:off x="5881579" y="4435644"/>
            <a:ext cx="2805221" cy="487096"/>
          </a:xfrm>
          <a:prstGeom prst="rect">
            <a:avLst/>
          </a:prstGeom>
        </p:spPr>
      </p:pic>
      <p:pic>
        <p:nvPicPr>
          <p:cNvPr id="8" name="Picture 7">
            <a:extLst>
              <a:ext uri="{FF2B5EF4-FFF2-40B4-BE49-F238E27FC236}">
                <a16:creationId xmlns:a16="http://schemas.microsoft.com/office/drawing/2014/main" id="{C3B75E6E-D516-4949-9D6F-398460721B34}"/>
              </a:ext>
            </a:extLst>
          </p:cNvPr>
          <p:cNvPicPr>
            <a:picLocks noChangeAspect="1"/>
          </p:cNvPicPr>
          <p:nvPr/>
        </p:nvPicPr>
        <p:blipFill rotWithShape="1">
          <a:blip r:embed="rId6"/>
          <a:srcRect b="20309"/>
          <a:stretch/>
        </p:blipFill>
        <p:spPr>
          <a:xfrm>
            <a:off x="6191253" y="4888034"/>
            <a:ext cx="2266948" cy="1799425"/>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7F12C2B-A917-4BD9-8F76-E1290D67C513}"/>
              </a:ext>
            </a:extLst>
          </p:cNvPr>
          <p:cNvGraphicFramePr>
            <a:graphicFrameLocks noGrp="1"/>
          </p:cNvGraphicFramePr>
          <p:nvPr>
            <p:ph idx="1"/>
            <p:extLst>
              <p:ext uri="{D42A27DB-BD31-4B8C-83A1-F6EECF244321}">
                <p14:modId xmlns:p14="http://schemas.microsoft.com/office/powerpoint/2010/main" val="612095217"/>
              </p:ext>
            </p:extLst>
          </p:nvPr>
        </p:nvGraphicFramePr>
        <p:xfrm>
          <a:off x="685800" y="685800"/>
          <a:ext cx="8077200" cy="4494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0179" name="Picture 2" descr="Figure 13.6 A dynamic perspective on the determinants of eating disorders. &#10;">
            <a:extLst>
              <a:ext uri="{FF2B5EF4-FFF2-40B4-BE49-F238E27FC236}">
                <a16:creationId xmlns:a16="http://schemas.microsoft.com/office/drawing/2014/main" id="{90FA4E8D-917A-480B-8A08-D0CA6ABF0BBF}"/>
              </a:ext>
            </a:extLst>
          </p:cNvPr>
          <p:cNvPicPr>
            <a:picLocks noChangeAspect="1"/>
          </p:cNvPicPr>
          <p:nvPr/>
        </p:nvPicPr>
        <p:blipFill>
          <a:blip r:embed="rId8">
            <a:extLst>
              <a:ext uri="{28A0092B-C50C-407E-A947-70E740481C1C}">
                <a14:useLocalDpi xmlns:a14="http://schemas.microsoft.com/office/drawing/2010/main" val="0"/>
              </a:ext>
            </a:extLst>
          </a:blip>
          <a:srcRect t="4929"/>
          <a:stretch>
            <a:fillRect/>
          </a:stretch>
        </p:blipFill>
        <p:spPr bwMode="auto">
          <a:xfrm>
            <a:off x="5614988" y="1752600"/>
            <a:ext cx="33670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3518-6739-44FD-8922-0AAA0585172E}"/>
              </a:ext>
            </a:extLst>
          </p:cNvPr>
          <p:cNvSpPr>
            <a:spLocks noGrp="1"/>
          </p:cNvSpPr>
          <p:nvPr>
            <p:ph type="title"/>
          </p:nvPr>
        </p:nvSpPr>
        <p:spPr>
          <a:xfrm>
            <a:off x="304800" y="4406900"/>
            <a:ext cx="8534400" cy="1362075"/>
          </a:xfrm>
        </p:spPr>
        <p:txBody>
          <a:bodyPr rtlCol="0">
            <a:normAutofit fontScale="90000"/>
          </a:bodyPr>
          <a:lstStyle/>
          <a:p>
            <a:pPr algn="ctr" fontAlgn="auto">
              <a:spcAft>
                <a:spcPts val="0"/>
              </a:spcAft>
              <a:defRPr/>
            </a:pPr>
            <a:r>
              <a:rPr lang="en-US" dirty="0"/>
              <a:t>Feeding and Eating Disorders (FED):</a:t>
            </a:r>
            <a:br>
              <a:rPr lang="en-US" dirty="0"/>
            </a:br>
            <a:r>
              <a:rPr lang="en-US" altLang="en-US" sz="4000" b="1" dirty="0"/>
              <a:t>INTRODUCTION</a:t>
            </a:r>
            <a:br>
              <a:rPr lang="en-US" altLang="en-US" sz="4000" b="1" dirty="0"/>
            </a:b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D1550B59-81AC-48CD-8F11-71FDFC0F3457}"/>
              </a:ext>
            </a:extLst>
          </p:cNvPr>
          <p:cNvSpPr>
            <a:spLocks noGrp="1" noChangeArrowheads="1"/>
          </p:cNvSpPr>
          <p:nvPr>
            <p:ph type="title"/>
          </p:nvPr>
        </p:nvSpPr>
        <p:spPr>
          <a:xfrm>
            <a:off x="457200" y="274638"/>
            <a:ext cx="8229600" cy="715962"/>
          </a:xfrm>
        </p:spPr>
        <p:txBody>
          <a:bodyPr rtlCol="0">
            <a:noAutofit/>
          </a:bodyPr>
          <a:lstStyle/>
          <a:p>
            <a:pPr fontAlgn="auto">
              <a:spcAft>
                <a:spcPts val="0"/>
              </a:spcAft>
              <a:defRPr/>
            </a:pPr>
            <a:r>
              <a:rPr lang="en-US" altLang="en-US" sz="3200" b="1" u="sng" dirty="0"/>
              <a:t>TREATMENT OF BULIMIA NERVOSA</a:t>
            </a:r>
          </a:p>
        </p:txBody>
      </p:sp>
      <p:graphicFrame>
        <p:nvGraphicFramePr>
          <p:cNvPr id="2" name="Content Placeholder 1">
            <a:extLst>
              <a:ext uri="{FF2B5EF4-FFF2-40B4-BE49-F238E27FC236}">
                <a16:creationId xmlns:a16="http://schemas.microsoft.com/office/drawing/2014/main" id="{FCBF82C5-DCA1-42D3-9DC3-DCBAE51806C8}"/>
              </a:ext>
            </a:extLst>
          </p:cNvPr>
          <p:cNvGraphicFramePr>
            <a:graphicFrameLocks noGrp="1"/>
          </p:cNvGraphicFramePr>
          <p:nvPr>
            <p:ph idx="1"/>
            <p:extLst>
              <p:ext uri="{D42A27DB-BD31-4B8C-83A1-F6EECF244321}">
                <p14:modId xmlns:p14="http://schemas.microsoft.com/office/powerpoint/2010/main" val="3960183093"/>
              </p:ext>
            </p:extLst>
          </p:nvPr>
        </p:nvGraphicFramePr>
        <p:xfrm>
          <a:off x="838200" y="2895600"/>
          <a:ext cx="7467600" cy="3687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Rectangle 4">
            <a:extLst>
              <a:ext uri="{FF2B5EF4-FFF2-40B4-BE49-F238E27FC236}">
                <a16:creationId xmlns:a16="http://schemas.microsoft.com/office/drawing/2014/main" id="{D07B1C8C-67B9-458B-B9C6-29142E6DB7DB}"/>
              </a:ext>
            </a:extLst>
          </p:cNvPr>
          <p:cNvSpPr>
            <a:spLocks noChangeArrowheads="1"/>
          </p:cNvSpPr>
          <p:nvPr/>
        </p:nvSpPr>
        <p:spPr bwMode="auto">
          <a:xfrm>
            <a:off x="609600" y="990600"/>
            <a:ext cx="8229600" cy="14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buFont typeface="Wingdings" panose="05000000000000000000" pitchFamily="2" charset="2"/>
              <a:buChar char="n"/>
            </a:pPr>
            <a:r>
              <a:rPr lang="en-US" altLang="en-US" sz="2800" dirty="0">
                <a:latin typeface="+mn-lt"/>
              </a:rPr>
              <a:t>Multidisciplinary team!!!</a:t>
            </a:r>
          </a:p>
          <a:p>
            <a:pPr>
              <a:lnSpc>
                <a:spcPct val="80000"/>
              </a:lnSpc>
              <a:buFont typeface="Wingdings" panose="05000000000000000000" pitchFamily="2" charset="2"/>
              <a:buChar char="n"/>
            </a:pPr>
            <a:r>
              <a:rPr lang="en-US" altLang="en-US" sz="2800" dirty="0">
                <a:latin typeface="+mn-lt"/>
              </a:rPr>
              <a:t>Best evidence: CBT + Antidepressant (SSRI)</a:t>
            </a:r>
          </a:p>
          <a:p>
            <a:pPr>
              <a:lnSpc>
                <a:spcPct val="80000"/>
              </a:lnSpc>
              <a:buFont typeface="Wingdings" panose="05000000000000000000" pitchFamily="2" charset="2"/>
              <a:buChar char="n"/>
            </a:pPr>
            <a:r>
              <a:rPr lang="en-US" altLang="en-US" sz="2800" dirty="0">
                <a:latin typeface="+mn-lt"/>
              </a:rPr>
              <a:t>Adolescents - Family-Based Treatment (FBT) modified for BN (good evidence, but not as good as for AN)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073F2AB-5511-425D-AC65-0CA957A1A3F6}"/>
              </a:ext>
            </a:extLst>
          </p:cNvPr>
          <p:cNvSpPr>
            <a:spLocks noGrp="1" noRot="1" noChangeArrowheads="1"/>
          </p:cNvSpPr>
          <p:nvPr>
            <p:ph type="title"/>
          </p:nvPr>
        </p:nvSpPr>
        <p:spPr>
          <a:xfrm>
            <a:off x="457200" y="274638"/>
            <a:ext cx="8229600" cy="563562"/>
          </a:xfrm>
        </p:spPr>
        <p:txBody>
          <a:bodyPr/>
          <a:lstStyle/>
          <a:p>
            <a:r>
              <a:rPr lang="en-US" altLang="en-US" sz="4800" dirty="0">
                <a:latin typeface="Times New Roman" panose="02020603050405020304" pitchFamily="18" charset="0"/>
              </a:rPr>
              <a:t>BN:  Risk Factors &amp; Prognosis</a:t>
            </a:r>
          </a:p>
        </p:txBody>
      </p:sp>
      <p:sp>
        <p:nvSpPr>
          <p:cNvPr id="51203" name="Rectangle 3">
            <a:extLst>
              <a:ext uri="{FF2B5EF4-FFF2-40B4-BE49-F238E27FC236}">
                <a16:creationId xmlns:a16="http://schemas.microsoft.com/office/drawing/2014/main" id="{312467F0-F38E-41E2-AB99-D1CC0C8E75C4}"/>
              </a:ext>
            </a:extLst>
          </p:cNvPr>
          <p:cNvSpPr>
            <a:spLocks noGrp="1" noRot="1" noChangeArrowheads="1"/>
          </p:cNvSpPr>
          <p:nvPr>
            <p:ph type="body" idx="1"/>
          </p:nvPr>
        </p:nvSpPr>
        <p:spPr>
          <a:xfrm>
            <a:off x="457200" y="1066800"/>
            <a:ext cx="8382000" cy="5486400"/>
          </a:xfrm>
        </p:spPr>
        <p:txBody>
          <a:bodyPr/>
          <a:lstStyle/>
          <a:p>
            <a:pPr marL="0" indent="0">
              <a:buNone/>
            </a:pPr>
            <a:r>
              <a:rPr lang="en-US" altLang="en-US" sz="2400" b="1" i="1" dirty="0">
                <a:latin typeface="Times New Roman" panose="02020603050405020304" pitchFamily="18" charset="0"/>
              </a:rPr>
              <a:t>Risk Factors for BN:  </a:t>
            </a:r>
          </a:p>
          <a:p>
            <a:r>
              <a:rPr lang="en-US" altLang="en-US" sz="2400" dirty="0">
                <a:latin typeface="Times New Roman" panose="02020603050405020304" pitchFamily="18" charset="0"/>
              </a:rPr>
              <a:t>dieting, </a:t>
            </a:r>
          </a:p>
          <a:p>
            <a:r>
              <a:rPr lang="en-US" altLang="en-US" sz="2400" dirty="0">
                <a:latin typeface="Times New Roman" panose="02020603050405020304" pitchFamily="18" charset="0"/>
              </a:rPr>
              <a:t>puberty, </a:t>
            </a:r>
          </a:p>
          <a:p>
            <a:r>
              <a:rPr lang="en-US" altLang="en-US" sz="2400" dirty="0">
                <a:latin typeface="Times New Roman" panose="02020603050405020304" pitchFamily="18" charset="0"/>
              </a:rPr>
              <a:t>transitions (e.g., college, new job, relationship break-up), </a:t>
            </a:r>
          </a:p>
          <a:p>
            <a:r>
              <a:rPr lang="en-US" altLang="en-US" sz="2400" dirty="0">
                <a:latin typeface="Times New Roman" panose="02020603050405020304" pitchFamily="18" charset="0"/>
              </a:rPr>
              <a:t>various jobs (athletes, actors, models), </a:t>
            </a:r>
          </a:p>
          <a:p>
            <a:r>
              <a:rPr lang="en-US" altLang="en-US" sz="2400" dirty="0">
                <a:latin typeface="Times New Roman" panose="02020603050405020304" pitchFamily="18" charset="0"/>
              </a:rPr>
              <a:t>anorexia, </a:t>
            </a:r>
          </a:p>
          <a:p>
            <a:r>
              <a:rPr lang="en-US" altLang="en-US" sz="2400" dirty="0">
                <a:latin typeface="Times New Roman" panose="02020603050405020304" pitchFamily="18" charset="0"/>
              </a:rPr>
              <a:t>impulsivity, </a:t>
            </a:r>
          </a:p>
          <a:p>
            <a:r>
              <a:rPr lang="en-US" altLang="en-US" sz="2400" dirty="0">
                <a:latin typeface="Times New Roman" panose="02020603050405020304" pitchFamily="18" charset="0"/>
              </a:rPr>
              <a:t>anxiety, </a:t>
            </a:r>
          </a:p>
          <a:p>
            <a:pPr marL="0" indent="0">
              <a:lnSpc>
                <a:spcPct val="90000"/>
              </a:lnSpc>
              <a:buNone/>
            </a:pPr>
            <a:r>
              <a:rPr lang="en-US" altLang="en-US" sz="2400" b="1" dirty="0">
                <a:latin typeface="Times New Roman" panose="02020603050405020304" pitchFamily="18" charset="0"/>
              </a:rPr>
              <a:t>Favorable Prognostic Indicators for BN:  </a:t>
            </a:r>
          </a:p>
          <a:p>
            <a:pPr>
              <a:lnSpc>
                <a:spcPct val="90000"/>
              </a:lnSpc>
            </a:pPr>
            <a:r>
              <a:rPr lang="en-US" altLang="en-US" sz="2400" dirty="0">
                <a:latin typeface="Times New Roman" panose="02020603050405020304" pitchFamily="18" charset="0"/>
              </a:rPr>
              <a:t>younger age at onset;</a:t>
            </a:r>
          </a:p>
          <a:p>
            <a:pPr>
              <a:lnSpc>
                <a:spcPct val="90000"/>
              </a:lnSpc>
            </a:pPr>
            <a:r>
              <a:rPr lang="en-US" altLang="en-US" sz="2400" dirty="0">
                <a:latin typeface="Times New Roman" panose="02020603050405020304" pitchFamily="18" charset="0"/>
              </a:rPr>
              <a:t> higher social class, and </a:t>
            </a:r>
          </a:p>
          <a:p>
            <a:pPr>
              <a:lnSpc>
                <a:spcPct val="90000"/>
              </a:lnSpc>
            </a:pPr>
            <a:r>
              <a:rPr lang="en-US" altLang="en-US" sz="2400" dirty="0">
                <a:latin typeface="Times New Roman" panose="02020603050405020304" pitchFamily="18" charset="0"/>
              </a:rPr>
              <a:t>family history of alcohol abuse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2F2A2961-1313-477F-8985-C955098F1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645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a:extLst>
              <a:ext uri="{FF2B5EF4-FFF2-40B4-BE49-F238E27FC236}">
                <a16:creationId xmlns:a16="http://schemas.microsoft.com/office/drawing/2014/main" id="{0535DF22-DF21-4105-92AA-FF721D5E6DFF}"/>
              </a:ext>
            </a:extLst>
          </p:cNvPr>
          <p:cNvSpPr>
            <a:spLocks noChangeArrowheads="1"/>
          </p:cNvSpPr>
          <p:nvPr/>
        </p:nvSpPr>
        <p:spPr bwMode="auto">
          <a:xfrm>
            <a:off x="1295400" y="8382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4800" b="1">
                <a:latin typeface="Castellar" panose="020A0402060406010301" pitchFamily="18" charset="0"/>
              </a:rPr>
              <a:t>ASANTE SANA</a:t>
            </a:r>
            <a:endParaRPr lang="en-US" altLang="en-US"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a:extLst>
              <a:ext uri="{FF2B5EF4-FFF2-40B4-BE49-F238E27FC236}">
                <a16:creationId xmlns:a16="http://schemas.microsoft.com/office/drawing/2014/main" id="{5E84AF2E-0EFF-4B97-B762-CD623D2BB647}"/>
              </a:ext>
            </a:extLst>
          </p:cNvPr>
          <p:cNvSpPr>
            <a:spLocks noGrp="1" noChangeArrowheads="1"/>
          </p:cNvSpPr>
          <p:nvPr>
            <p:ph type="title"/>
          </p:nvPr>
        </p:nvSpPr>
        <p:spPr/>
        <p:txBody>
          <a:bodyPr/>
          <a:lstStyle/>
          <a:p>
            <a:r>
              <a:rPr lang="en-GB" altLang="en-US"/>
              <a:t>USE OF TERMS</a:t>
            </a:r>
            <a:endParaRPr lang="en-US" altLang="en-US"/>
          </a:p>
        </p:txBody>
      </p:sp>
      <p:sp>
        <p:nvSpPr>
          <p:cNvPr id="9219" name="Text Box 20">
            <a:extLst>
              <a:ext uri="{FF2B5EF4-FFF2-40B4-BE49-F238E27FC236}">
                <a16:creationId xmlns:a16="http://schemas.microsoft.com/office/drawing/2014/main" id="{E2CE9B8C-5F6B-4E62-9AD0-29AA8C774FF1}"/>
              </a:ext>
            </a:extLst>
          </p:cNvPr>
          <p:cNvSpPr txBox="1">
            <a:spLocks noChangeArrowheads="1"/>
          </p:cNvSpPr>
          <p:nvPr/>
        </p:nvSpPr>
        <p:spPr bwMode="auto">
          <a:xfrm>
            <a:off x="5651500" y="17732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sz="1200"/>
          </a:p>
        </p:txBody>
      </p:sp>
      <p:sp>
        <p:nvSpPr>
          <p:cNvPr id="9220" name="Text Box 21">
            <a:extLst>
              <a:ext uri="{FF2B5EF4-FFF2-40B4-BE49-F238E27FC236}">
                <a16:creationId xmlns:a16="http://schemas.microsoft.com/office/drawing/2014/main" id="{229C22E6-9FF6-4506-A1CA-8947F1E97249}"/>
              </a:ext>
            </a:extLst>
          </p:cNvPr>
          <p:cNvSpPr txBox="1">
            <a:spLocks noChangeArrowheads="1"/>
          </p:cNvSpPr>
          <p:nvPr/>
        </p:nvSpPr>
        <p:spPr bwMode="auto">
          <a:xfrm>
            <a:off x="7235825" y="2492375"/>
            <a:ext cx="127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200"/>
              <a:t>EATING</a:t>
            </a:r>
          </a:p>
          <a:p>
            <a:r>
              <a:rPr lang="en-GB" altLang="en-US" sz="1200"/>
              <a:t>DISTURBANCE</a:t>
            </a:r>
            <a:endParaRPr lang="en-US" altLang="en-US" sz="1200"/>
          </a:p>
        </p:txBody>
      </p:sp>
      <p:sp>
        <p:nvSpPr>
          <p:cNvPr id="9221" name="Oval 22">
            <a:extLst>
              <a:ext uri="{FF2B5EF4-FFF2-40B4-BE49-F238E27FC236}">
                <a16:creationId xmlns:a16="http://schemas.microsoft.com/office/drawing/2014/main" id="{9E454B75-B7DE-403E-B243-FDA0B5E72820}"/>
              </a:ext>
            </a:extLst>
          </p:cNvPr>
          <p:cNvSpPr>
            <a:spLocks noChangeArrowheads="1"/>
          </p:cNvSpPr>
          <p:nvPr/>
        </p:nvSpPr>
        <p:spPr bwMode="auto">
          <a:xfrm>
            <a:off x="6659563" y="2420938"/>
            <a:ext cx="187325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EATING</a:t>
            </a:r>
          </a:p>
          <a:p>
            <a:pPr algn="ctr"/>
            <a:r>
              <a:rPr lang="en-GB" altLang="en-US"/>
              <a:t>DISTURBANCE</a:t>
            </a:r>
            <a:endParaRPr lang="en-US" altLang="en-US"/>
          </a:p>
        </p:txBody>
      </p:sp>
      <p:sp>
        <p:nvSpPr>
          <p:cNvPr id="9222" name="Oval 25">
            <a:extLst>
              <a:ext uri="{FF2B5EF4-FFF2-40B4-BE49-F238E27FC236}">
                <a16:creationId xmlns:a16="http://schemas.microsoft.com/office/drawing/2014/main" id="{35760309-F39F-44E8-9E90-72FD132B9054}"/>
              </a:ext>
            </a:extLst>
          </p:cNvPr>
          <p:cNvSpPr>
            <a:spLocks noChangeArrowheads="1"/>
          </p:cNvSpPr>
          <p:nvPr/>
        </p:nvSpPr>
        <p:spPr bwMode="auto">
          <a:xfrm>
            <a:off x="5435600" y="3933825"/>
            <a:ext cx="134620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FEEDING</a:t>
            </a:r>
          </a:p>
          <a:p>
            <a:pPr algn="ctr"/>
            <a:r>
              <a:rPr lang="en-GB" altLang="en-US"/>
              <a:t>PROBLEM</a:t>
            </a:r>
            <a:endParaRPr lang="en-US" altLang="en-US"/>
          </a:p>
        </p:txBody>
      </p:sp>
      <p:sp>
        <p:nvSpPr>
          <p:cNvPr id="9223" name="Oval 27">
            <a:extLst>
              <a:ext uri="{FF2B5EF4-FFF2-40B4-BE49-F238E27FC236}">
                <a16:creationId xmlns:a16="http://schemas.microsoft.com/office/drawing/2014/main" id="{0C69729A-B69B-4F6C-81DB-5D1671C48FB1}"/>
              </a:ext>
            </a:extLst>
          </p:cNvPr>
          <p:cNvSpPr>
            <a:spLocks noChangeArrowheads="1"/>
          </p:cNvSpPr>
          <p:nvPr/>
        </p:nvSpPr>
        <p:spPr bwMode="auto">
          <a:xfrm>
            <a:off x="2484438" y="4005263"/>
            <a:ext cx="134620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EATING</a:t>
            </a:r>
          </a:p>
          <a:p>
            <a:pPr algn="ctr"/>
            <a:r>
              <a:rPr lang="en-GB" altLang="en-US"/>
              <a:t>PROBLEM</a:t>
            </a:r>
            <a:endParaRPr lang="en-US" altLang="en-US"/>
          </a:p>
        </p:txBody>
      </p:sp>
      <p:sp>
        <p:nvSpPr>
          <p:cNvPr id="9224" name="Oval 29">
            <a:extLst>
              <a:ext uri="{FF2B5EF4-FFF2-40B4-BE49-F238E27FC236}">
                <a16:creationId xmlns:a16="http://schemas.microsoft.com/office/drawing/2014/main" id="{F472D56B-FE70-4F38-8C05-FDB3DBC47C5E}"/>
              </a:ext>
            </a:extLst>
          </p:cNvPr>
          <p:cNvSpPr>
            <a:spLocks noChangeArrowheads="1"/>
          </p:cNvSpPr>
          <p:nvPr/>
        </p:nvSpPr>
        <p:spPr bwMode="auto">
          <a:xfrm>
            <a:off x="250825" y="5373688"/>
            <a:ext cx="2017713"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FEEDING</a:t>
            </a:r>
          </a:p>
          <a:p>
            <a:pPr algn="ctr"/>
            <a:r>
              <a:rPr lang="en-GB" altLang="en-US"/>
              <a:t>DISTURBANCE</a:t>
            </a:r>
            <a:endParaRPr lang="en-US" altLang="en-US"/>
          </a:p>
        </p:txBody>
      </p:sp>
      <p:sp>
        <p:nvSpPr>
          <p:cNvPr id="9225" name="Oval 31">
            <a:extLst>
              <a:ext uri="{FF2B5EF4-FFF2-40B4-BE49-F238E27FC236}">
                <a16:creationId xmlns:a16="http://schemas.microsoft.com/office/drawing/2014/main" id="{798626AA-9791-4242-A71E-E45C14D728E0}"/>
              </a:ext>
            </a:extLst>
          </p:cNvPr>
          <p:cNvSpPr>
            <a:spLocks noChangeArrowheads="1"/>
          </p:cNvSpPr>
          <p:nvPr/>
        </p:nvSpPr>
        <p:spPr bwMode="auto">
          <a:xfrm>
            <a:off x="3563938" y="5373688"/>
            <a:ext cx="199390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EATING</a:t>
            </a:r>
          </a:p>
          <a:p>
            <a:pPr algn="ctr"/>
            <a:r>
              <a:rPr lang="en-GB" altLang="en-US"/>
              <a:t>DISORDER</a:t>
            </a:r>
            <a:endParaRPr lang="en-US" altLang="en-US"/>
          </a:p>
        </p:txBody>
      </p:sp>
      <p:sp>
        <p:nvSpPr>
          <p:cNvPr id="9226" name="Oval 35">
            <a:extLst>
              <a:ext uri="{FF2B5EF4-FFF2-40B4-BE49-F238E27FC236}">
                <a16:creationId xmlns:a16="http://schemas.microsoft.com/office/drawing/2014/main" id="{8F41371A-241D-4A5C-9FD8-FBCE5355EC0D}"/>
              </a:ext>
            </a:extLst>
          </p:cNvPr>
          <p:cNvSpPr>
            <a:spLocks noChangeArrowheads="1"/>
          </p:cNvSpPr>
          <p:nvPr/>
        </p:nvSpPr>
        <p:spPr bwMode="auto">
          <a:xfrm>
            <a:off x="611188" y="2205038"/>
            <a:ext cx="1439862"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FEEDING </a:t>
            </a:r>
          </a:p>
          <a:p>
            <a:pPr algn="ctr"/>
            <a:r>
              <a:rPr lang="en-GB" altLang="en-US"/>
              <a:t>DISORDER</a:t>
            </a:r>
            <a:endParaRPr lang="en-US" altLang="en-US"/>
          </a:p>
        </p:txBody>
      </p:sp>
      <p:sp>
        <p:nvSpPr>
          <p:cNvPr id="9227" name="Oval 36">
            <a:extLst>
              <a:ext uri="{FF2B5EF4-FFF2-40B4-BE49-F238E27FC236}">
                <a16:creationId xmlns:a16="http://schemas.microsoft.com/office/drawing/2014/main" id="{1ACCBF6E-A8AC-4F92-9AC6-2FC34215A551}"/>
              </a:ext>
            </a:extLst>
          </p:cNvPr>
          <p:cNvSpPr>
            <a:spLocks noChangeArrowheads="1"/>
          </p:cNvSpPr>
          <p:nvPr/>
        </p:nvSpPr>
        <p:spPr bwMode="auto">
          <a:xfrm>
            <a:off x="2627313" y="1916113"/>
            <a:ext cx="1635125"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EATING</a:t>
            </a:r>
          </a:p>
          <a:p>
            <a:pPr algn="ctr"/>
            <a:r>
              <a:rPr lang="en-GB" altLang="en-US"/>
              <a:t>DIFFICULTY</a:t>
            </a:r>
            <a:endParaRPr lang="en-US" altLang="en-US"/>
          </a:p>
        </p:txBody>
      </p:sp>
      <p:sp>
        <p:nvSpPr>
          <p:cNvPr id="9228" name="Oval 37">
            <a:extLst>
              <a:ext uri="{FF2B5EF4-FFF2-40B4-BE49-F238E27FC236}">
                <a16:creationId xmlns:a16="http://schemas.microsoft.com/office/drawing/2014/main" id="{6B3C6ADC-FC58-44C0-8CE8-2C2E515E1626}"/>
              </a:ext>
            </a:extLst>
          </p:cNvPr>
          <p:cNvSpPr>
            <a:spLocks noChangeArrowheads="1"/>
          </p:cNvSpPr>
          <p:nvPr/>
        </p:nvSpPr>
        <p:spPr bwMode="auto">
          <a:xfrm>
            <a:off x="4500563" y="2420938"/>
            <a:ext cx="156210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EATING</a:t>
            </a:r>
          </a:p>
          <a:p>
            <a:pPr algn="ctr"/>
            <a:r>
              <a:rPr lang="en-GB" altLang="en-US"/>
              <a:t>DISTRESS</a:t>
            </a:r>
            <a:endParaRPr lang="en-US" altLang="en-US"/>
          </a:p>
        </p:txBody>
      </p:sp>
      <p:sp>
        <p:nvSpPr>
          <p:cNvPr id="9229" name="Oval 38">
            <a:extLst>
              <a:ext uri="{FF2B5EF4-FFF2-40B4-BE49-F238E27FC236}">
                <a16:creationId xmlns:a16="http://schemas.microsoft.com/office/drawing/2014/main" id="{820DA63D-5319-4165-9D59-5D8D5D09F1FF}"/>
              </a:ext>
            </a:extLst>
          </p:cNvPr>
          <p:cNvSpPr>
            <a:spLocks noChangeArrowheads="1"/>
          </p:cNvSpPr>
          <p:nvPr/>
        </p:nvSpPr>
        <p:spPr bwMode="auto">
          <a:xfrm>
            <a:off x="7092950" y="4365625"/>
            <a:ext cx="1562100" cy="914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a:t>FEEDING</a:t>
            </a:r>
          </a:p>
          <a:p>
            <a:pPr algn="ctr"/>
            <a:r>
              <a:rPr lang="en-GB" altLang="en-US"/>
              <a:t>DIFFICULTY</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0526455C-2CE5-4AE5-9B27-06F559D94344}"/>
              </a:ext>
            </a:extLst>
          </p:cNvPr>
          <p:cNvSpPr>
            <a:spLocks noGrp="1"/>
          </p:cNvSpPr>
          <p:nvPr>
            <p:ph idx="1"/>
          </p:nvPr>
        </p:nvSpPr>
        <p:spPr>
          <a:xfrm>
            <a:off x="304800" y="228600"/>
            <a:ext cx="8610600" cy="6248400"/>
          </a:xfrm>
        </p:spPr>
        <p:txBody>
          <a:bodyPr/>
          <a:lstStyle/>
          <a:p>
            <a:pPr>
              <a:buFont typeface="Arial" panose="020B0604020202020204" pitchFamily="34" charset="0"/>
              <a:buNone/>
            </a:pPr>
            <a:r>
              <a:rPr lang="en-US" altLang="en-US" sz="2400" b="1" dirty="0"/>
              <a:t>INTRODUCTION</a:t>
            </a:r>
          </a:p>
          <a:p>
            <a:r>
              <a:rPr lang="en-US" altLang="en-US" sz="2400" b="1" dirty="0"/>
              <a:t>Food is very important in African culture.  </a:t>
            </a:r>
            <a:r>
              <a:rPr lang="en-US" altLang="en-US" sz="2400" dirty="0"/>
              <a:t>The</a:t>
            </a:r>
            <a:r>
              <a:rPr lang="en-US" altLang="en-US" sz="2400" b="1" dirty="0"/>
              <a:t> </a:t>
            </a:r>
            <a:r>
              <a:rPr lang="en-US" altLang="en-US" sz="2400" dirty="0"/>
              <a:t>Maasai proverb that says – "Happiness is as good as food” - in a way is 'scientific' as eating, releases dopamine in pleasure/ reward </a:t>
            </a:r>
            <a:r>
              <a:rPr lang="en-US" altLang="en-US" sz="2400" dirty="0" err="1"/>
              <a:t>centres</a:t>
            </a:r>
            <a:r>
              <a:rPr lang="en-US" altLang="en-US" sz="2400" dirty="0"/>
              <a:t> in our brains, and is one of the great pleasures in life!</a:t>
            </a:r>
            <a:r>
              <a:rPr lang="en-US" altLang="en-US" sz="2400" b="1" dirty="0"/>
              <a:t>   </a:t>
            </a:r>
            <a:r>
              <a:rPr lang="en-US" altLang="en-US" sz="2400" dirty="0"/>
              <a:t> </a:t>
            </a:r>
            <a:r>
              <a:rPr lang="en-US" altLang="en-US" sz="2400" b="1" dirty="0"/>
              <a:t>                                                                                                                                                                                                                                                                                                                      </a:t>
            </a:r>
            <a:r>
              <a:rPr lang="en-US" altLang="en-US" sz="2400" dirty="0"/>
              <a:t> </a:t>
            </a:r>
          </a:p>
          <a:p>
            <a:r>
              <a:rPr lang="en-US" sz="2400" b="1" dirty="0">
                <a:solidFill>
                  <a:srgbClr val="000000"/>
                </a:solidFill>
                <a:effectLst/>
                <a:latin typeface="GillHandbookBook"/>
                <a:ea typeface="GillHandbookBook"/>
                <a:cs typeface="GillHandbookBook"/>
              </a:rPr>
              <a:t>Issues to do with food and eating don’t always constitute a feeding and eating disorder. </a:t>
            </a:r>
          </a:p>
          <a:p>
            <a:pPr lvl="1"/>
            <a:r>
              <a:rPr lang="en-US" altLang="en-US" sz="2400" dirty="0"/>
              <a:t>Once in a while all experience various eating problems such as - bouts of over-or-under-eating.  </a:t>
            </a:r>
          </a:p>
          <a:p>
            <a:pPr lvl="1"/>
            <a:r>
              <a:rPr lang="en-US" sz="2400" dirty="0">
                <a:solidFill>
                  <a:srgbClr val="000000"/>
                </a:solidFill>
                <a:effectLst/>
                <a:latin typeface="GillHandbookBook"/>
                <a:ea typeface="GillHandbookBook"/>
                <a:cs typeface="GillHandbookBook"/>
              </a:rPr>
              <a:t>Food insecurity can also lead to over-consumption in times of plenty.</a:t>
            </a:r>
          </a:p>
          <a:p>
            <a:pPr lvl="1"/>
            <a:r>
              <a:rPr lang="en-US" altLang="en-US" sz="2400" dirty="0"/>
              <a:t>Fasting part of religious rituals, while "comfort eating" or overeating at times of celebrations may be quite normal!</a:t>
            </a:r>
          </a:p>
          <a:p>
            <a:r>
              <a:rPr lang="en-US" altLang="en-US" sz="2400" dirty="0"/>
              <a:t>Such </a:t>
            </a:r>
            <a:r>
              <a:rPr lang="en-GB" altLang="en-US" sz="2400" dirty="0"/>
              <a:t>eating problem</a:t>
            </a:r>
            <a:r>
              <a:rPr lang="en-US" altLang="en-US" sz="2400" dirty="0"/>
              <a:t>s</a:t>
            </a:r>
            <a:r>
              <a:rPr lang="en-GB" altLang="en-US" sz="2400" dirty="0"/>
              <a:t> – </a:t>
            </a:r>
            <a:r>
              <a:rPr lang="en-GB" altLang="en-US" sz="2400" u="sng" dirty="0"/>
              <a:t>not </a:t>
            </a:r>
            <a:r>
              <a:rPr lang="en-GB" altLang="en-US" sz="2400" dirty="0"/>
              <a:t>associated with clinically significant functional or developmental impairment don’t constitute FEDS.</a:t>
            </a:r>
          </a:p>
          <a:p>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8D7AC61A-69DD-46D7-BF86-7BFA25F31A7E}"/>
              </a:ext>
            </a:extLst>
          </p:cNvPr>
          <p:cNvSpPr>
            <a:spLocks noGrp="1"/>
          </p:cNvSpPr>
          <p:nvPr>
            <p:ph idx="1"/>
          </p:nvPr>
        </p:nvSpPr>
        <p:spPr>
          <a:xfrm>
            <a:off x="304800" y="304800"/>
            <a:ext cx="8534400" cy="6248400"/>
          </a:xfrm>
        </p:spPr>
        <p:txBody>
          <a:bodyPr/>
          <a:lstStyle/>
          <a:p>
            <a:pPr>
              <a:buFont typeface="Arial" panose="020B0604020202020204" pitchFamily="34" charset="0"/>
              <a:buNone/>
            </a:pPr>
            <a:r>
              <a:rPr lang="en-US" altLang="en-US" sz="2400" b="1" dirty="0"/>
              <a:t>WHAT EXACTLY IS A [FED]?</a:t>
            </a:r>
          </a:p>
          <a:p>
            <a:r>
              <a:rPr lang="en-US" altLang="en-US" sz="2400" dirty="0"/>
              <a:t>A FED is unhealthy attitude to food, that greatly disrupts  thinking and behavior around food, causing great distress and can even be  life-threatening. </a:t>
            </a:r>
          </a:p>
          <a:p>
            <a:r>
              <a:rPr lang="en-US" altLang="en-US" sz="2400" dirty="0"/>
              <a:t>FED are </a:t>
            </a:r>
            <a:r>
              <a:rPr lang="en-US" altLang="en-US" sz="2400" b="1" dirty="0"/>
              <a:t>disturbed eating habits </a:t>
            </a:r>
            <a:r>
              <a:rPr lang="en-US" altLang="en-US" sz="2400" dirty="0"/>
              <a:t>[eg, </a:t>
            </a:r>
            <a:r>
              <a:rPr kumimoji="0" lang="en-US" sz="2400" b="0" i="0" u="none" strike="noStrike" kern="1200" cap="none" spc="0" normalizeH="0" baseline="0" noProof="0" dirty="0">
                <a:ln>
                  <a:noFill/>
                </a:ln>
                <a:solidFill>
                  <a:srgbClr val="000000"/>
                </a:solidFill>
                <a:effectLst/>
                <a:uLnTx/>
                <a:uFillTx/>
                <a:latin typeface="Calibri"/>
                <a:ea typeface="GillHandbookBook"/>
                <a:cs typeface="GillHandbookBook"/>
              </a:rPr>
              <a:t>inadequate/</a:t>
            </a:r>
            <a:r>
              <a:rPr lang="en-US" altLang="en-US" sz="2400" dirty="0"/>
              <a:t>restricted food intake, preoccupation with food, strict dietary rules, </a:t>
            </a:r>
            <a:r>
              <a:rPr kumimoji="0" lang="en-US" sz="2400" b="0" i="0" u="none" strike="noStrike" kern="1200" cap="none" spc="0" normalizeH="0" baseline="0" noProof="0" dirty="0">
                <a:ln>
                  <a:noFill/>
                </a:ln>
                <a:solidFill>
                  <a:srgbClr val="000000"/>
                </a:solidFill>
                <a:effectLst/>
                <a:uLnTx/>
                <a:uFillTx/>
                <a:latin typeface="Calibri"/>
                <a:ea typeface="GillHandbookBook"/>
                <a:cs typeface="GillHandbookBook"/>
              </a:rPr>
              <a:t>excessive food intake, </a:t>
            </a:r>
            <a:r>
              <a:rPr lang="en-US" altLang="en-US" sz="2400" dirty="0"/>
              <a:t>binge eating and altered mealtime behaviors]  and </a:t>
            </a:r>
          </a:p>
          <a:p>
            <a:r>
              <a:rPr lang="en-US" altLang="en-US" sz="2400" b="1" dirty="0"/>
              <a:t>disturbed weight control behaviors</a:t>
            </a:r>
            <a:r>
              <a:rPr lang="en-US" altLang="en-US" sz="2400" dirty="0"/>
              <a:t>  [eg, </a:t>
            </a:r>
            <a:r>
              <a:rPr kumimoji="0" lang="en-US" sz="2400" b="0" i="0" u="none" strike="noStrike" kern="1200" cap="none" spc="0" normalizeH="0" baseline="0" noProof="0" dirty="0">
                <a:ln>
                  <a:noFill/>
                </a:ln>
                <a:solidFill>
                  <a:srgbClr val="000000"/>
                </a:solidFill>
                <a:effectLst/>
                <a:uLnTx/>
                <a:uFillTx/>
                <a:latin typeface="Calibri"/>
                <a:ea typeface="GillHandbookBook"/>
                <a:cs typeface="GillHandbookBook"/>
              </a:rPr>
              <a:t>over-exercising</a:t>
            </a:r>
            <a:r>
              <a:rPr lang="en-US" altLang="en-US" sz="2400" dirty="0"/>
              <a:t>, </a:t>
            </a:r>
            <a:r>
              <a:rPr kumimoji="0" lang="en-US" sz="2400" b="0" i="0" u="none" strike="noStrike" kern="1200" cap="none" spc="0" normalizeH="0" baseline="0" noProof="0" dirty="0">
                <a:ln>
                  <a:noFill/>
                </a:ln>
                <a:solidFill>
                  <a:srgbClr val="000000"/>
                </a:solidFill>
                <a:effectLst/>
                <a:uLnTx/>
                <a:uFillTx/>
                <a:latin typeface="Calibri"/>
                <a:ea typeface="GillHandbookBook"/>
                <a:cs typeface="GillHandbookBook"/>
              </a:rPr>
              <a:t>self-induced vomiting</a:t>
            </a:r>
            <a:r>
              <a:rPr lang="en-US" altLang="en-US" sz="2400" dirty="0"/>
              <a:t> or misuse of laxatives, enemas or diuretics] </a:t>
            </a:r>
            <a:r>
              <a:rPr kumimoji="0" lang="en-US" sz="2400" b="0" i="0" u="none" strike="noStrike" kern="1200" cap="none" spc="0" normalizeH="0" baseline="0" noProof="0" dirty="0">
                <a:ln>
                  <a:noFill/>
                </a:ln>
                <a:solidFill>
                  <a:srgbClr val="000000"/>
                </a:solidFill>
                <a:effectLst/>
                <a:uLnTx/>
                <a:uFillTx/>
                <a:latin typeface="Calibri"/>
                <a:ea typeface="GillHandbookBook"/>
                <a:cs typeface="GillHandbookBook"/>
              </a:rPr>
              <a:t>that can ultimately damage the individual's well-being.</a:t>
            </a:r>
            <a:endParaRPr lang="en-US" altLang="en-US" sz="2400" dirty="0"/>
          </a:p>
          <a:p>
            <a:r>
              <a:rPr lang="en-US" altLang="en-US" sz="2400" dirty="0"/>
              <a:t>These eating habits and behaviors termed ‘disturbed’ when they become harmful through extreme use. </a:t>
            </a:r>
          </a:p>
          <a:p>
            <a:r>
              <a:rPr lang="en-US" sz="2400" dirty="0"/>
              <a:t>Feeding and Eating Disorders (FED) is d</a:t>
            </a:r>
            <a:r>
              <a:rPr lang="en-US" altLang="en-US" sz="2400" dirty="0"/>
              <a:t>iagnosis for people who experience extreme disturbances in their everyday diet along with possible distress or concern about their body weight.</a:t>
            </a:r>
          </a:p>
          <a:p>
            <a:endParaRPr lang="en-US" altLang="en-US" sz="2400" dirty="0"/>
          </a:p>
          <a:p>
            <a:endParaRPr lang="en-US" altLang="en-US" sz="2800" dirty="0"/>
          </a:p>
          <a:p>
            <a:endParaRPr lang="en-US"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2411C-9779-44A1-B9EB-310BD34B6732}"/>
              </a:ext>
            </a:extLst>
          </p:cNvPr>
          <p:cNvSpPr>
            <a:spLocks noGrp="1"/>
          </p:cNvSpPr>
          <p:nvPr>
            <p:ph idx="1"/>
          </p:nvPr>
        </p:nvSpPr>
        <p:spPr>
          <a:xfrm>
            <a:off x="228600" y="228600"/>
            <a:ext cx="8686800" cy="6324600"/>
          </a:xfrm>
        </p:spPr>
        <p:txBody>
          <a:bodyPr rtlCol="0">
            <a:normAutofit lnSpcReduction="10000"/>
          </a:bodyPr>
          <a:lstStyle/>
          <a:p>
            <a:pPr marL="0" indent="0" fontAlgn="auto">
              <a:spcAft>
                <a:spcPts val="0"/>
              </a:spcAft>
              <a:buNone/>
              <a:defRPr/>
            </a:pPr>
            <a:r>
              <a:rPr lang="en-US" sz="2400" b="1" u="sng" dirty="0">
                <a:solidFill>
                  <a:srgbClr val="000000"/>
                </a:solidFill>
                <a:effectLst/>
                <a:ea typeface="GillHandbookBook"/>
                <a:cs typeface="GillHandbookBook"/>
              </a:rPr>
              <a:t>FEEDING AND EATING DISORDERS </a:t>
            </a:r>
            <a:r>
              <a:rPr lang="en-US" sz="2600" b="1" u="sng" dirty="0"/>
              <a:t>[FED] DEFINITION:</a:t>
            </a:r>
          </a:p>
          <a:p>
            <a:pPr fontAlgn="auto">
              <a:spcAft>
                <a:spcPts val="0"/>
              </a:spcAft>
              <a:defRPr/>
            </a:pPr>
            <a:r>
              <a:rPr lang="en-US" sz="2600" dirty="0"/>
              <a:t>DSM-5 defines FED as a “[1]. </a:t>
            </a:r>
            <a:r>
              <a:rPr lang="en-US" sz="2600" b="1" dirty="0"/>
              <a:t>persistent disturbance of eating or eating-related behavior </a:t>
            </a:r>
            <a:r>
              <a:rPr lang="en-US" sz="2600" dirty="0"/>
              <a:t>that [2]. results in the </a:t>
            </a:r>
            <a:r>
              <a:rPr lang="en-US" sz="2600" b="1" dirty="0"/>
              <a:t>altered consumption or absorption of food </a:t>
            </a:r>
            <a:r>
              <a:rPr lang="en-US" sz="2600" dirty="0"/>
              <a:t>and that               </a:t>
            </a:r>
            <a:r>
              <a:rPr lang="en-US" sz="2600" b="1" dirty="0"/>
              <a:t>[3]. significantly impairs physical health or psycho-social functioning”.</a:t>
            </a:r>
            <a:endParaRPr lang="en-US" sz="2600" dirty="0"/>
          </a:p>
          <a:p>
            <a:pPr fontAlgn="auto">
              <a:spcAft>
                <a:spcPts val="0"/>
              </a:spcAft>
              <a:defRPr/>
            </a:pPr>
            <a:r>
              <a:rPr lang="en-US" sz="2600" dirty="0"/>
              <a:t>FEDs are severe psychiatric syndromes that result from sociocultural, psychological and biological factors, which affect children, adolescents and young adults. </a:t>
            </a:r>
          </a:p>
          <a:p>
            <a:pPr fontAlgn="auto">
              <a:spcAft>
                <a:spcPts val="0"/>
              </a:spcAft>
              <a:defRPr/>
            </a:pPr>
            <a:r>
              <a:rPr lang="en-US" sz="2600" dirty="0"/>
              <a:t>FEDs are characterized by a persistent disturbance of eating and eating-related behavior that results in altered consumption or absorption of food and that significantly impairs physical health or psychosocial functioning.</a:t>
            </a:r>
          </a:p>
          <a:p>
            <a:pPr fontAlgn="auto">
              <a:spcAft>
                <a:spcPts val="0"/>
              </a:spcAft>
              <a:defRPr/>
            </a:pPr>
            <a:r>
              <a:rPr lang="en-US" sz="2600" dirty="0"/>
              <a:t>FEDs are associated with psychological suffering, acute and long-term health impairments, a high rate of suicide attempts and increased risk of mortality. </a:t>
            </a:r>
          </a:p>
          <a:p>
            <a:pPr fontAlgn="auto">
              <a:spcAft>
                <a:spcPts val="0"/>
              </a:spcAft>
              <a:buFont typeface="Arial" panose="020B0604020202020204" pitchFamily="34" charset="0"/>
              <a:buNone/>
              <a:defRPr/>
            </a:pPr>
            <a:endParaRPr lang="en-US" sz="2800" dirty="0"/>
          </a:p>
          <a:p>
            <a:pPr fontAlgn="auto">
              <a:spcAft>
                <a:spcPts val="0"/>
              </a:spcAft>
              <a:buFont typeface="Arial" panose="020B0604020202020204" pitchFamily="34" charset="0"/>
              <a:buNone/>
              <a:defRPr/>
            </a:pP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078CF001-9501-4358-8768-CBFDEB106E5E}"/>
              </a:ext>
            </a:extLst>
          </p:cNvPr>
          <p:cNvSpPr>
            <a:spLocks noGrp="1"/>
          </p:cNvSpPr>
          <p:nvPr>
            <p:ph idx="1"/>
          </p:nvPr>
        </p:nvSpPr>
        <p:spPr>
          <a:xfrm>
            <a:off x="304800" y="304800"/>
            <a:ext cx="8610600" cy="6553200"/>
          </a:xfrm>
        </p:spPr>
        <p:txBody>
          <a:bodyPr/>
          <a:lstStyle/>
          <a:p>
            <a:pPr>
              <a:buFont typeface="Arial" panose="020B0604020202020204" pitchFamily="34" charset="0"/>
              <a:buNone/>
            </a:pPr>
            <a:r>
              <a:rPr lang="en-US" altLang="en-US" sz="2400" b="1" u="sng" dirty="0"/>
              <a:t>FEEDING AND EATING DISORDERS [FED] - TYPES</a:t>
            </a:r>
            <a:endParaRPr lang="en-US" altLang="en-US" sz="2400" b="1" dirty="0"/>
          </a:p>
          <a:p>
            <a:pPr>
              <a:buFont typeface="Arial" panose="020B0604020202020204" pitchFamily="34" charset="0"/>
              <a:buNone/>
            </a:pPr>
            <a:r>
              <a:rPr lang="en-US" altLang="en-US" sz="2400" b="1" dirty="0">
                <a:solidFill>
                  <a:srgbClr val="FF0000"/>
                </a:solidFill>
              </a:rPr>
              <a:t>FEEDING DISORDERS: </a:t>
            </a:r>
          </a:p>
          <a:p>
            <a:r>
              <a:rPr lang="en-US" altLang="en-US" sz="2400" b="1" dirty="0"/>
              <a:t>Pica</a:t>
            </a:r>
            <a:r>
              <a:rPr lang="en-US" altLang="en-US" sz="2400" dirty="0"/>
              <a:t>-eating non-nutritive substances</a:t>
            </a:r>
          </a:p>
          <a:p>
            <a:r>
              <a:rPr lang="en-US" altLang="en-US" sz="2400" b="1" dirty="0"/>
              <a:t>Rumination Disorder</a:t>
            </a:r>
            <a:r>
              <a:rPr lang="en-US" altLang="en-US" sz="2400" dirty="0"/>
              <a:t>-chewing/spitting, re-chewing, regurgitating</a:t>
            </a:r>
            <a:endParaRPr lang="en-US" altLang="en-US" sz="2400" b="1" dirty="0"/>
          </a:p>
          <a:p>
            <a:r>
              <a:rPr lang="en-US" altLang="en-US" sz="2400" b="1" dirty="0"/>
              <a:t>Avoidant /Restrictive Food Intake Disorder [ARFID]- </a:t>
            </a:r>
            <a:r>
              <a:rPr lang="en-US" altLang="en-US" sz="2400" dirty="0"/>
              <a:t>failure to meet nutritive needs, dependence on enteral feeds/supplements</a:t>
            </a:r>
          </a:p>
          <a:p>
            <a:r>
              <a:rPr lang="en-US" altLang="en-US" sz="2400" b="1" u="sng" dirty="0"/>
              <a:t>Other Feeding Problems in Childhood (non-DSM)-</a:t>
            </a:r>
          </a:p>
          <a:p>
            <a:pPr lvl="1"/>
            <a:r>
              <a:rPr lang="en-US" altLang="en-US" sz="2400" dirty="0"/>
              <a:t>Selective Eating, Food Phobias, Pervasive Food Refusal,</a:t>
            </a:r>
          </a:p>
          <a:p>
            <a:pPr lvl="1"/>
            <a:r>
              <a:rPr lang="en-US" altLang="en-US" sz="2400" dirty="0"/>
              <a:t> Food Avoidance Emotional Disorder</a:t>
            </a:r>
          </a:p>
          <a:p>
            <a:pPr>
              <a:buFont typeface="Arial" panose="020B0604020202020204" pitchFamily="34" charset="0"/>
              <a:buNone/>
            </a:pPr>
            <a:r>
              <a:rPr lang="en-US" altLang="en-US" sz="2400" b="1" dirty="0">
                <a:solidFill>
                  <a:srgbClr val="FF0000"/>
                </a:solidFill>
              </a:rPr>
              <a:t>EATING DISORDERS:   </a:t>
            </a:r>
          </a:p>
          <a:p>
            <a:r>
              <a:rPr lang="en-US" altLang="en-US" sz="2400" b="1" dirty="0"/>
              <a:t>Anorexia Nervosa [AN], Bulimia Nervosa [BN],  Binge eating disorder [BED], Unspecified FED [UFED] and Other Specified FED [OSFED] </a:t>
            </a:r>
            <a:r>
              <a:rPr lang="en-US" altLang="en-US" sz="2400" dirty="0"/>
              <a:t>including - </a:t>
            </a:r>
            <a:r>
              <a:rPr lang="en-US" sz="2400" dirty="0"/>
              <a:t>atypical anorexia, atypical bulimia nervosa, sub-threshold binge eating disorder, purging disorder and night eating syndrome</a:t>
            </a:r>
            <a:endParaRPr lang="en-US" altLang="en-US" sz="2400" dirty="0"/>
          </a:p>
          <a:p>
            <a:endParaRPr lang="en-US" altLang="en-US" sz="2400" b="1" dirty="0"/>
          </a:p>
          <a:p>
            <a:endParaRPr lang="en-US" alt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3227</Words>
  <Application>Microsoft Office PowerPoint</Application>
  <PresentationFormat>On-screen Show (4:3)</PresentationFormat>
  <Paragraphs>339</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Feeding and Eating Disorders  LECTURE</vt:lpstr>
      <vt:lpstr>PowerPoint Presentation</vt:lpstr>
      <vt:lpstr>Learning Objectives </vt:lpstr>
      <vt:lpstr>Feeding and Eating Disorders (FED): INTRODUCTION </vt:lpstr>
      <vt:lpstr>USE OF TERMS</vt:lpstr>
      <vt:lpstr>PowerPoint Presentation</vt:lpstr>
      <vt:lpstr>PowerPoint Presentation</vt:lpstr>
      <vt:lpstr>PowerPoint Presentation</vt:lpstr>
      <vt:lpstr>PowerPoint Presentation</vt:lpstr>
      <vt:lpstr>PowerPoint Presentation</vt:lpstr>
      <vt:lpstr>Specific FEEDING AND EATING DISORDERS [FED]  </vt:lpstr>
      <vt:lpstr>PowerPoint Presentation</vt:lpstr>
      <vt:lpstr>PowerPoint Presentation</vt:lpstr>
      <vt:lpstr>Avoidant/Restrictive Food Intake Disorder</vt:lpstr>
      <vt:lpstr>PowerPoint Presentation</vt:lpstr>
      <vt:lpstr>Rumination Disorder</vt:lpstr>
      <vt:lpstr>PowerPoint Presentation</vt:lpstr>
      <vt:lpstr>Binge Eating Disorder (BED) – DSM 5</vt:lpstr>
      <vt:lpstr>Binge Eating Disorder [BED]:  Etiology</vt:lpstr>
      <vt:lpstr>Binge Eating Disorder</vt:lpstr>
      <vt:lpstr>Diagnostic Criteria for Binge Eating Disorder</vt:lpstr>
      <vt:lpstr>Treatment of  Binge-Eating Disorder</vt:lpstr>
      <vt:lpstr>BED: Treatment</vt:lpstr>
      <vt:lpstr>Anorexia Nervosa</vt:lpstr>
      <vt:lpstr>PowerPoint Presentation</vt:lpstr>
      <vt:lpstr>Diagnostic Criteria for Anorexia Nervosa</vt:lpstr>
      <vt:lpstr>PowerPoint Presentation</vt:lpstr>
      <vt:lpstr>PowerPoint Presentation</vt:lpstr>
      <vt:lpstr>PowerPoint Presentation</vt:lpstr>
      <vt:lpstr>Comorbidity</vt:lpstr>
      <vt:lpstr>PowerPoint Presentation</vt:lpstr>
      <vt:lpstr>PowerPoint Presentation</vt:lpstr>
      <vt:lpstr>PowerPoint Presentation</vt:lpstr>
      <vt:lpstr>Treatment of Anorexia Nervosa</vt:lpstr>
      <vt:lpstr>PowerPoint Presentation</vt:lpstr>
      <vt:lpstr>Bulimia Nervosa</vt:lpstr>
      <vt:lpstr>Diagnostic Criteria for Bulimia Nervosa</vt:lpstr>
      <vt:lpstr>Anorexia vs. Bulimia</vt:lpstr>
      <vt:lpstr>PowerPoint Presentation</vt:lpstr>
      <vt:lpstr>TREATMENT OF BULIMIA NERVOSA</vt:lpstr>
      <vt:lpstr>BN:  Risk Factors &amp; Prognosis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dc:creator>
  <cp:lastModifiedBy>njeri.ray@gmail.com</cp:lastModifiedBy>
  <cp:revision>76</cp:revision>
  <dcterms:created xsi:type="dcterms:W3CDTF">2019-10-06T18:40:08Z</dcterms:created>
  <dcterms:modified xsi:type="dcterms:W3CDTF">2021-03-07T21:31:19Z</dcterms:modified>
</cp:coreProperties>
</file>