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78" r:id="rId10"/>
    <p:sldId id="279" r:id="rId11"/>
    <p:sldId id="280" r:id="rId12"/>
    <p:sldId id="263" r:id="rId13"/>
    <p:sldId id="281" r:id="rId14"/>
    <p:sldId id="277" r:id="rId15"/>
    <p:sldId id="264" r:id="rId16"/>
    <p:sldId id="282" r:id="rId17"/>
    <p:sldId id="265" r:id="rId18"/>
    <p:sldId id="283" r:id="rId19"/>
    <p:sldId id="267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-22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54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07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94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90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9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44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5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45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1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7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9EA19-749A-3A4A-A7FA-23F732B92575}" type="datetimeFigureOut">
              <a:rPr lang="en-US" smtClean="0"/>
              <a:t>12/4/15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04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Child and Adolescent Assessment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Level IV Tutorial 2015/2016</a:t>
            </a:r>
          </a:p>
          <a:p>
            <a:r>
              <a:rPr lang="en-GB" dirty="0" smtClean="0"/>
              <a:t>Dr Judy Kamau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581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Developmental issues</a:t>
            </a:r>
          </a:p>
          <a:p>
            <a:r>
              <a:rPr lang="en-GB" dirty="0" smtClean="0"/>
              <a:t>Necessary to understand variations of normal and abnormal child </a:t>
            </a:r>
            <a:r>
              <a:rPr lang="en-GB" dirty="0" smtClean="0"/>
              <a:t>development</a:t>
            </a:r>
          </a:p>
          <a:p>
            <a:r>
              <a:rPr lang="en-GB" dirty="0" smtClean="0"/>
              <a:t>(please look up normal child development in terms of motor, language, </a:t>
            </a:r>
            <a:r>
              <a:rPr lang="en-GB" dirty="0" err="1" smtClean="0"/>
              <a:t>cogntive</a:t>
            </a:r>
            <a:r>
              <a:rPr lang="en-GB" dirty="0" smtClean="0"/>
              <a:t> and </a:t>
            </a:r>
            <a:r>
              <a:rPr lang="en-GB" smtClean="0"/>
              <a:t>social aspects)</a:t>
            </a:r>
            <a:endParaRPr lang="en-GB" dirty="0" smtClean="0"/>
          </a:p>
          <a:p>
            <a:r>
              <a:rPr lang="en-GB" dirty="0" smtClean="0"/>
              <a:t>Verbal and non verbal child assessment techniques </a:t>
            </a:r>
          </a:p>
          <a:p>
            <a:pPr lvl="1"/>
            <a:r>
              <a:rPr lang="en-GB" dirty="0" smtClean="0"/>
              <a:t>Verbal assessment</a:t>
            </a:r>
          </a:p>
          <a:p>
            <a:pPr lvl="1"/>
            <a:r>
              <a:rPr lang="en-GB" dirty="0" smtClean="0"/>
              <a:t>Play</a:t>
            </a:r>
          </a:p>
          <a:p>
            <a:pPr lvl="1"/>
            <a:r>
              <a:rPr lang="en-GB" dirty="0" smtClean="0"/>
              <a:t>Drawings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270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Confidentiality </a:t>
            </a:r>
          </a:p>
          <a:p>
            <a:r>
              <a:rPr lang="en-GB" dirty="0" smtClean="0"/>
              <a:t>Teens and matters sexuality, substance abuse, use of electronic media, illegal activity and self harm</a:t>
            </a:r>
          </a:p>
          <a:p>
            <a:r>
              <a:rPr lang="en-GB" dirty="0" smtClean="0"/>
              <a:t>Share information on potential harm with the guardian.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419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Mental status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Some will already have been observed during history gathering</a:t>
            </a:r>
          </a:p>
          <a:p>
            <a:r>
              <a:rPr lang="en-GB" dirty="0" smtClean="0"/>
              <a:t>The child’s physical appearance and behaviour</a:t>
            </a:r>
          </a:p>
          <a:p>
            <a:pPr lvl="1"/>
            <a:r>
              <a:rPr lang="en-GB" dirty="0" smtClean="0"/>
              <a:t>General state of health, small/ large for age? </a:t>
            </a:r>
            <a:r>
              <a:rPr lang="en-GB" dirty="0" err="1" smtClean="0"/>
              <a:t>Dysmorphic</a:t>
            </a:r>
            <a:r>
              <a:rPr lang="en-GB" dirty="0" smtClean="0"/>
              <a:t> features, bruises, cuts, grooming, mode of dress</a:t>
            </a:r>
          </a:p>
          <a:p>
            <a:r>
              <a:rPr lang="en-GB" dirty="0" smtClean="0"/>
              <a:t>Motor function</a:t>
            </a:r>
          </a:p>
          <a:p>
            <a:pPr lvl="1"/>
            <a:r>
              <a:rPr lang="en-GB" dirty="0" smtClean="0"/>
              <a:t>Hyperactive? Psychomotor retardation? Abnormal movements ( tics, chorea) gait? Simple age appropriate tasks like hopping? Drawing a circle, </a:t>
            </a:r>
          </a:p>
          <a:p>
            <a:r>
              <a:rPr lang="en-GB" dirty="0" smtClean="0"/>
              <a:t>Affect and mood</a:t>
            </a:r>
          </a:p>
          <a:p>
            <a:r>
              <a:rPr lang="en-GB" dirty="0" smtClean="0"/>
              <a:t>Speech and language</a:t>
            </a:r>
          </a:p>
          <a:p>
            <a:pPr lvl="1"/>
            <a:r>
              <a:rPr lang="en-GB" dirty="0" smtClean="0"/>
              <a:t>Ability to use language? Fluency? non verbal communication? Pressured speech? 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078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status examination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Thought process and content</a:t>
            </a:r>
          </a:p>
          <a:p>
            <a:pPr lvl="1"/>
            <a:r>
              <a:rPr lang="en-GB" dirty="0" smtClean="0"/>
              <a:t>Flight of ideas, delusions, obsessions, preoccupations</a:t>
            </a:r>
          </a:p>
          <a:p>
            <a:pPr lvl="1"/>
            <a:r>
              <a:rPr lang="en-GB" dirty="0" smtClean="0"/>
              <a:t>Thoughts organised or goal directed? Suicidal thoughts and plans? Trauma related themes? Vision of his/ her future? </a:t>
            </a:r>
          </a:p>
          <a:p>
            <a:r>
              <a:rPr lang="en-GB" dirty="0" smtClean="0"/>
              <a:t>Perception </a:t>
            </a:r>
          </a:p>
          <a:p>
            <a:pPr lvl="1"/>
            <a:r>
              <a:rPr lang="en-GB" dirty="0" smtClean="0"/>
              <a:t>Hallucinations, illusions, derealisation, depersonalisation</a:t>
            </a:r>
          </a:p>
          <a:p>
            <a:r>
              <a:rPr lang="en-GB" dirty="0" smtClean="0"/>
              <a:t>Intellectual functioning</a:t>
            </a:r>
          </a:p>
          <a:p>
            <a:pPr lvl="1"/>
            <a:r>
              <a:rPr lang="en-GB" dirty="0" smtClean="0"/>
              <a:t>Roughly gauged by vocabulary and language complexity, general fund of knowledge, level of play, complexity of drawings, </a:t>
            </a:r>
          </a:p>
          <a:p>
            <a:r>
              <a:rPr lang="en-GB" dirty="0" smtClean="0"/>
              <a:t>Judgement and insight</a:t>
            </a:r>
          </a:p>
          <a:p>
            <a:pPr lvl="1"/>
            <a:r>
              <a:rPr lang="en-GB" dirty="0" smtClean="0"/>
              <a:t>Vary with age and developmental level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690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Physical examination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Medical factors with possible psychiatric presentation</a:t>
            </a:r>
          </a:p>
          <a:p>
            <a:pPr lvl="1"/>
            <a:r>
              <a:rPr lang="en-GB" dirty="0" smtClean="0"/>
              <a:t>Medications/ drug induced</a:t>
            </a:r>
          </a:p>
          <a:p>
            <a:pPr lvl="1"/>
            <a:r>
              <a:rPr lang="en-GB" dirty="0" err="1" smtClean="0"/>
              <a:t>Endocrinologic</a:t>
            </a:r>
            <a:endParaRPr lang="en-GB" dirty="0" smtClean="0"/>
          </a:p>
          <a:p>
            <a:pPr lvl="1"/>
            <a:r>
              <a:rPr lang="en-GB" dirty="0" smtClean="0"/>
              <a:t>Infectious/ immunologic</a:t>
            </a:r>
          </a:p>
          <a:p>
            <a:pPr lvl="1"/>
            <a:r>
              <a:rPr lang="en-GB" dirty="0" smtClean="0"/>
              <a:t>Neurologic</a:t>
            </a:r>
          </a:p>
          <a:p>
            <a:pPr lvl="1"/>
            <a:r>
              <a:rPr lang="en-GB" dirty="0" smtClean="0"/>
              <a:t>Genetic</a:t>
            </a:r>
          </a:p>
          <a:p>
            <a:pPr lvl="1"/>
            <a:r>
              <a:rPr lang="en-GB" dirty="0" smtClean="0"/>
              <a:t>Electrolyte imbalances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183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Clinical formulation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Involves synthesizing the gathered data and identifying the contributing factors</a:t>
            </a:r>
          </a:p>
          <a:p>
            <a:r>
              <a:rPr lang="en-GB" dirty="0" smtClean="0"/>
              <a:t>Statement that leads to understanding how the child got to this point in his/ her life </a:t>
            </a:r>
          </a:p>
          <a:p>
            <a:r>
              <a:rPr lang="en-GB" dirty="0" smtClean="0"/>
              <a:t>Includes a summary of  the following factors</a:t>
            </a:r>
          </a:p>
          <a:p>
            <a:pPr lvl="1"/>
            <a:r>
              <a:rPr lang="en-GB" dirty="0" smtClean="0"/>
              <a:t>Predisposing i.e. vulnerabilities e.g. genetics</a:t>
            </a:r>
          </a:p>
          <a:p>
            <a:pPr lvl="1"/>
            <a:r>
              <a:rPr lang="en-GB" dirty="0" smtClean="0"/>
              <a:t>Precipitating i.e. stressors e.g. acute medical illness, loss of housing</a:t>
            </a:r>
          </a:p>
          <a:p>
            <a:pPr lvl="1"/>
            <a:r>
              <a:rPr lang="en-GB" dirty="0" smtClean="0"/>
              <a:t>Perpetuating i.e. encourage the current situation to worsen e.g. parental substance abuse, low self esteem </a:t>
            </a:r>
          </a:p>
          <a:p>
            <a:pPr lvl="1"/>
            <a:r>
              <a:rPr lang="en-GB" dirty="0" smtClean="0"/>
              <a:t>Protective i.e. strengths e.g.  Intelligence, warm caring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4038578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formulation…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following should be included in a comprehensive  child and adolescent mental health clinical formulation:</a:t>
            </a:r>
          </a:p>
          <a:p>
            <a:pPr lvl="1"/>
            <a:r>
              <a:rPr lang="en-GB" dirty="0" smtClean="0"/>
              <a:t>Brief case summary (demographic information, chief complaint, presenting problems, major signs and symptoms, course of illness)</a:t>
            </a:r>
          </a:p>
          <a:p>
            <a:pPr lvl="1"/>
            <a:r>
              <a:rPr lang="en-GB" dirty="0" smtClean="0"/>
              <a:t>Precipitating, predisposing, perpetuating and protective factors</a:t>
            </a:r>
          </a:p>
        </p:txBody>
      </p:sp>
    </p:spTree>
    <p:extLst>
      <p:ext uri="{BB962C8B-B14F-4D97-AF65-F5344CB8AC3E}">
        <p14:creationId xmlns:p14="http://schemas.microsoft.com/office/powerpoint/2010/main" val="2176648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Diagnosis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DSM IV (Multi- axial)</a:t>
            </a:r>
          </a:p>
          <a:p>
            <a:r>
              <a:rPr lang="en-GB" dirty="0" smtClean="0"/>
              <a:t>DSM V</a:t>
            </a:r>
          </a:p>
        </p:txBody>
      </p:sp>
    </p:spTree>
    <p:extLst>
      <p:ext uri="{BB962C8B-B14F-4D97-AF65-F5344CB8AC3E}">
        <p14:creationId xmlns:p14="http://schemas.microsoft.com/office/powerpoint/2010/main" val="494104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Individualised</a:t>
            </a:r>
          </a:p>
          <a:p>
            <a:r>
              <a:rPr lang="en-GB" dirty="0" smtClean="0"/>
              <a:t>Based on the clinical formulation and the diagnosis</a:t>
            </a:r>
          </a:p>
          <a:p>
            <a:r>
              <a:rPr lang="en-GB" dirty="0" smtClean="0"/>
              <a:t>Severity</a:t>
            </a:r>
          </a:p>
          <a:p>
            <a:r>
              <a:rPr lang="en-GB" dirty="0" smtClean="0"/>
              <a:t>Acute and on going risk of harm</a:t>
            </a:r>
          </a:p>
          <a:p>
            <a:r>
              <a:rPr lang="en-GB" dirty="0" smtClean="0"/>
              <a:t>Capacity of the family to support treatment and provide a safe environment</a:t>
            </a:r>
          </a:p>
          <a:p>
            <a:r>
              <a:rPr lang="en-GB" dirty="0" smtClean="0"/>
              <a:t>Capacity of the child to use interactive approaches</a:t>
            </a:r>
          </a:p>
          <a:p>
            <a:r>
              <a:rPr lang="en-GB" dirty="0" smtClean="0"/>
              <a:t>Availability of treatment options in the community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533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Communicating findings and 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Depends on the nature of the problem and the developmental level of the child</a:t>
            </a:r>
          </a:p>
          <a:p>
            <a:r>
              <a:rPr lang="en-GB" dirty="0" smtClean="0"/>
              <a:t>May take place either with the child and family together or separately</a:t>
            </a:r>
          </a:p>
          <a:p>
            <a:r>
              <a:rPr lang="en-GB" dirty="0" smtClean="0"/>
              <a:t>May require considerable tact especially communicating sensitive information e.g. that the child has an intellectual disability</a:t>
            </a:r>
          </a:p>
          <a:p>
            <a:r>
              <a:rPr lang="en-GB" dirty="0" smtClean="0"/>
              <a:t>Provide opportunity for questions</a:t>
            </a:r>
          </a:p>
          <a:p>
            <a:r>
              <a:rPr lang="en-GB" dirty="0" smtClean="0"/>
              <a:t>Emphasize the child’s strengths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2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Primary goal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Determine whether psychopathology is present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so, establish a differential diagnosis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Articulate a tentative diagnostic formulation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Develop a treatment plan in collaboration with the child/adolescent &amp; family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42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</a:t>
            </a:r>
          </a:p>
          <a:p>
            <a:pPr marL="0" indent="0" algn="ctr">
              <a:buNone/>
            </a:pPr>
            <a:r>
              <a:rPr lang="en-GB" dirty="0" smtClean="0"/>
              <a:t>   Questions/ Clarifications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82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Special considerations in evaluating children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Initiator of the evaluation (parent and other adults involved in care)</a:t>
            </a:r>
          </a:p>
          <a:p>
            <a:r>
              <a:rPr lang="en-GB" dirty="0" smtClean="0"/>
              <a:t>Rapid pace of child’s development especially in early childhood requires familiarity with different competencies, vulnerabilities and tasks of each stage of development</a:t>
            </a:r>
          </a:p>
          <a:p>
            <a:r>
              <a:rPr lang="en-GB" dirty="0" smtClean="0"/>
              <a:t>Different methods of collecting data and interviewing the child apply at different ages</a:t>
            </a:r>
          </a:p>
          <a:p>
            <a:r>
              <a:rPr lang="en-GB" dirty="0" smtClean="0"/>
              <a:t>Differences in the way children at different ages are able to report their symptoms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782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Special considerations in evaluating children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Requires a comprehensive understanding of important environmental characteristics and family relationships and the child’s response to them (e.g. poverty, family violence, parental substance abuse or mental health problems)</a:t>
            </a:r>
          </a:p>
          <a:p>
            <a:r>
              <a:rPr lang="en-GB" dirty="0" smtClean="0"/>
              <a:t>Differential diagnosis may differ when evaluating a child- developmental variations</a:t>
            </a:r>
          </a:p>
          <a:p>
            <a:r>
              <a:rPr lang="en-GB" dirty="0" smtClean="0"/>
              <a:t>In practice, child psychiatric assessment is an </a:t>
            </a:r>
            <a:r>
              <a:rPr lang="en-GB" dirty="0" err="1" smtClean="0"/>
              <a:t>ongoing</a:t>
            </a:r>
            <a:r>
              <a:rPr lang="en-GB" dirty="0" smtClean="0"/>
              <a:t> process that occurs over time</a:t>
            </a:r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4960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clinical interview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Structure depends on individual case</a:t>
            </a:r>
          </a:p>
          <a:p>
            <a:pPr lvl="1"/>
            <a:r>
              <a:rPr lang="en-GB" dirty="0" smtClean="0"/>
              <a:t>With parent alone initially </a:t>
            </a:r>
          </a:p>
          <a:p>
            <a:pPr lvl="1"/>
            <a:r>
              <a:rPr lang="en-GB" dirty="0" smtClean="0"/>
              <a:t>Initial conjoint interview: opportunity to observe family interactions, appreciate the stress a child’s difficulties place on a parent</a:t>
            </a:r>
          </a:p>
          <a:p>
            <a:pPr lvl="1"/>
            <a:r>
              <a:rPr lang="en-GB" dirty="0" smtClean="0"/>
              <a:t>Interview child/adolescent alone</a:t>
            </a:r>
          </a:p>
          <a:p>
            <a:r>
              <a:rPr lang="en-GB" dirty="0" smtClean="0"/>
              <a:t>Build a therapeutic alliance by setting up an ambience of respect, warmth</a:t>
            </a:r>
            <a:r>
              <a:rPr lang="en-GB" dirty="0"/>
              <a:t> </a:t>
            </a:r>
            <a:r>
              <a:rPr lang="en-GB" dirty="0" smtClean="0"/>
              <a:t>and trustworthiness</a:t>
            </a:r>
          </a:p>
          <a:p>
            <a:r>
              <a:rPr lang="en-GB" dirty="0" smtClean="0"/>
              <a:t>Use open ended questions 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811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</a:t>
            </a:r>
            <a:r>
              <a:rPr lang="en-GB" dirty="0" smtClean="0"/>
              <a:t>istory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Important identifying information (age, sex, grade in school)</a:t>
            </a:r>
          </a:p>
          <a:p>
            <a:r>
              <a:rPr lang="en-GB" dirty="0" smtClean="0"/>
              <a:t>Referral source, and clarify the goal of the referral (court ordered, school ordered)</a:t>
            </a:r>
          </a:p>
          <a:p>
            <a:r>
              <a:rPr lang="en-GB" dirty="0" smtClean="0"/>
              <a:t>Sources of information (child, family, school, primary physician, past mental health providers)</a:t>
            </a:r>
          </a:p>
          <a:p>
            <a:r>
              <a:rPr lang="en-GB" dirty="0" smtClean="0"/>
              <a:t>Chief complaint or reason for referral ( this may differ between parent and child)</a:t>
            </a:r>
          </a:p>
          <a:p>
            <a:pPr lvl="1"/>
            <a:r>
              <a:rPr lang="en-GB" dirty="0" smtClean="0"/>
              <a:t>“Why now?”</a:t>
            </a:r>
          </a:p>
          <a:p>
            <a:pPr lvl="1"/>
            <a:r>
              <a:rPr lang="en-GB" dirty="0" smtClean="0"/>
              <a:t>Several complaints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4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History of the present situation (elaborating the chief complaint)</a:t>
            </a:r>
          </a:p>
          <a:p>
            <a:pPr lvl="1"/>
            <a:r>
              <a:rPr lang="en-GB" dirty="0" smtClean="0"/>
              <a:t>Frequency and severity of the problem</a:t>
            </a:r>
          </a:p>
          <a:p>
            <a:pPr lvl="1"/>
            <a:r>
              <a:rPr lang="en-GB" dirty="0" smtClean="0"/>
              <a:t>Where, when and how of the situation</a:t>
            </a:r>
          </a:p>
          <a:p>
            <a:pPr lvl="1"/>
            <a:r>
              <a:rPr lang="en-GB" dirty="0" smtClean="0"/>
              <a:t>Impact of the behaviour on the family</a:t>
            </a:r>
          </a:p>
          <a:p>
            <a:r>
              <a:rPr lang="en-GB" dirty="0" smtClean="0"/>
              <a:t>Past psychiatric history</a:t>
            </a:r>
          </a:p>
          <a:p>
            <a:r>
              <a:rPr lang="en-GB" dirty="0" smtClean="0"/>
              <a:t>Medical history; medications</a:t>
            </a:r>
          </a:p>
          <a:p>
            <a:r>
              <a:rPr lang="en-GB" dirty="0" smtClean="0"/>
              <a:t>Developmental history including intra uterine experiences</a:t>
            </a:r>
          </a:p>
          <a:p>
            <a:r>
              <a:rPr lang="en-GB" dirty="0" smtClean="0"/>
              <a:t>Educational history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23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Family social and psychiatric history</a:t>
            </a:r>
          </a:p>
          <a:p>
            <a:r>
              <a:rPr lang="en-GB" dirty="0" smtClean="0"/>
              <a:t>Social history </a:t>
            </a:r>
          </a:p>
          <a:p>
            <a:pPr lvl="1"/>
            <a:r>
              <a:rPr lang="en-GB" dirty="0" smtClean="0"/>
              <a:t>Extracurricular activities, peer relationships, nature and extent of use of electronic media, internet, video games</a:t>
            </a:r>
          </a:p>
          <a:p>
            <a:pPr lvl="1"/>
            <a:r>
              <a:rPr lang="en-GB" dirty="0" smtClean="0"/>
              <a:t>Sexual behaviour</a:t>
            </a:r>
          </a:p>
          <a:p>
            <a:r>
              <a:rPr lang="en-GB" dirty="0" smtClean="0"/>
              <a:t>Substance use and tobacco use</a:t>
            </a:r>
          </a:p>
          <a:p>
            <a:r>
              <a:rPr lang="en-GB" dirty="0" smtClean="0"/>
              <a:t>Legal history</a:t>
            </a:r>
          </a:p>
          <a:p>
            <a:r>
              <a:rPr lang="en-GB" dirty="0" smtClean="0"/>
              <a:t>Trauma history and/ or stressors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4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child’s environment:</a:t>
            </a:r>
          </a:p>
          <a:p>
            <a:r>
              <a:rPr lang="en-GB" dirty="0" smtClean="0"/>
              <a:t>The child’s functioning is highly influenced by his or her ecologic context</a:t>
            </a:r>
          </a:p>
          <a:p>
            <a:r>
              <a:rPr lang="en-GB" dirty="0" smtClean="0"/>
              <a:t>Microsystem: his/her family, school and immediate neighbourhood</a:t>
            </a:r>
          </a:p>
          <a:p>
            <a:r>
              <a:rPr lang="en-GB" dirty="0" err="1" smtClean="0"/>
              <a:t>Macrosystem</a:t>
            </a:r>
            <a:r>
              <a:rPr lang="en-GB" dirty="0" smtClean="0"/>
              <a:t>: Larger community and culture</a:t>
            </a:r>
          </a:p>
          <a:p>
            <a:r>
              <a:rPr lang="en-GB" dirty="0" smtClean="0"/>
              <a:t>Exploration of the environment yields clues for effective interventions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201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948</Words>
  <Application>Microsoft Macintosh PowerPoint</Application>
  <PresentationFormat>On-screen Show (4:3)</PresentationFormat>
  <Paragraphs>127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Child and Adolescent Assessment</vt:lpstr>
      <vt:lpstr>Primary goal</vt:lpstr>
      <vt:lpstr>Special considerations in evaluating children</vt:lpstr>
      <vt:lpstr>Special considerations in evaluating children</vt:lpstr>
      <vt:lpstr>The clinical interview</vt:lpstr>
      <vt:lpstr>History </vt:lpstr>
      <vt:lpstr>History…</vt:lpstr>
      <vt:lpstr>History…</vt:lpstr>
      <vt:lpstr>History…</vt:lpstr>
      <vt:lpstr>History …</vt:lpstr>
      <vt:lpstr>History…</vt:lpstr>
      <vt:lpstr>Mental status examination</vt:lpstr>
      <vt:lpstr>Mental status examination</vt:lpstr>
      <vt:lpstr>Physical examination </vt:lpstr>
      <vt:lpstr>Clinical formulation</vt:lpstr>
      <vt:lpstr>Clinical formulation…</vt:lpstr>
      <vt:lpstr>Diagnosis </vt:lpstr>
      <vt:lpstr>Treatment plan</vt:lpstr>
      <vt:lpstr>Communicating findings and recommendations</vt:lpstr>
      <vt:lpstr>PowerPoint Presentation</vt:lpstr>
    </vt:vector>
  </TitlesOfParts>
  <Company>Dr Judy W. Kamau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and Adolescent Assesment</dc:title>
  <dc:creator>Judy Kamau</dc:creator>
  <cp:lastModifiedBy>Judy Kamau</cp:lastModifiedBy>
  <cp:revision>27</cp:revision>
  <dcterms:created xsi:type="dcterms:W3CDTF">2015-12-02T17:10:13Z</dcterms:created>
  <dcterms:modified xsi:type="dcterms:W3CDTF">2015-12-04T05:37:04Z</dcterms:modified>
</cp:coreProperties>
</file>