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5"/>
  </p:notesMasterIdLst>
  <p:sldIdLst>
    <p:sldId id="257" r:id="rId2"/>
    <p:sldId id="289" r:id="rId3"/>
    <p:sldId id="290" r:id="rId4"/>
    <p:sldId id="285" r:id="rId5"/>
    <p:sldId id="258" r:id="rId6"/>
    <p:sldId id="283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82" r:id="rId24"/>
    <p:sldId id="274" r:id="rId25"/>
    <p:sldId id="276" r:id="rId26"/>
    <p:sldId id="286" r:id="rId27"/>
    <p:sldId id="287" r:id="rId28"/>
    <p:sldId id="288" r:id="rId29"/>
    <p:sldId id="277" r:id="rId30"/>
    <p:sldId id="278" r:id="rId31"/>
    <p:sldId id="279" r:id="rId32"/>
    <p:sldId id="280" r:id="rId33"/>
    <p:sldId id="281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48" d="100"/>
          <a:sy n="48" d="100"/>
        </p:scale>
        <p:origin x="-162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3CF690-855D-4D26-A621-323871A90062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9783A-34E3-4B87-A4A3-A65E5846E5D9}">
      <dgm:prSet phldrT="[Text]"/>
      <dgm:spPr/>
      <dgm:t>
        <a:bodyPr/>
        <a:lstStyle/>
        <a:p>
          <a:r>
            <a:rPr lang="en-US" dirty="0"/>
            <a:t>A PERSONS </a:t>
          </a:r>
          <a:r>
            <a:rPr lang="en-US" dirty="0" smtClean="0"/>
            <a:t>PRESENTIN</a:t>
          </a:r>
        </a:p>
        <a:p>
          <a:r>
            <a:rPr lang="en-US" dirty="0" smtClean="0"/>
            <a:t>G </a:t>
          </a:r>
          <a:r>
            <a:rPr lang="en-US" dirty="0"/>
            <a:t>PROBLEMS </a:t>
          </a:r>
        </a:p>
      </dgm:t>
    </dgm:pt>
    <dgm:pt modelId="{27E68D74-3555-457C-8BEE-A7129B6A6C75}" type="parTrans" cxnId="{03434561-656D-4C12-A344-93138A5526EC}">
      <dgm:prSet/>
      <dgm:spPr/>
      <dgm:t>
        <a:bodyPr/>
        <a:lstStyle/>
        <a:p>
          <a:endParaRPr lang="en-US"/>
        </a:p>
      </dgm:t>
    </dgm:pt>
    <dgm:pt modelId="{0A361018-C397-413C-828A-BEEDD94B721D}" type="sibTrans" cxnId="{03434561-656D-4C12-A344-93138A5526EC}">
      <dgm:prSet/>
      <dgm:spPr/>
      <dgm:t>
        <a:bodyPr/>
        <a:lstStyle/>
        <a:p>
          <a:endParaRPr lang="en-US"/>
        </a:p>
      </dgm:t>
    </dgm:pt>
    <dgm:pt modelId="{34B48E64-6BAE-4893-986B-0C375BF6D997}">
      <dgm:prSet phldrT="[Text]"/>
      <dgm:spPr/>
      <dgm:t>
        <a:bodyPr/>
        <a:lstStyle/>
        <a:p>
          <a:r>
            <a:rPr lang="en-US"/>
            <a:t>PREDISPOSING FACTORS</a:t>
          </a:r>
        </a:p>
      </dgm:t>
    </dgm:pt>
    <dgm:pt modelId="{F63F8447-8541-4748-AAEB-6B0ADCB80AF5}" type="parTrans" cxnId="{91C50285-3216-4945-87F9-650D6652A082}">
      <dgm:prSet/>
      <dgm:spPr/>
      <dgm:t>
        <a:bodyPr/>
        <a:lstStyle/>
        <a:p>
          <a:endParaRPr lang="en-US"/>
        </a:p>
      </dgm:t>
    </dgm:pt>
    <dgm:pt modelId="{CC98CA29-8B58-493C-AC2E-09EAE02A5454}" type="sibTrans" cxnId="{91C50285-3216-4945-87F9-650D6652A082}">
      <dgm:prSet/>
      <dgm:spPr/>
      <dgm:t>
        <a:bodyPr/>
        <a:lstStyle/>
        <a:p>
          <a:endParaRPr lang="en-US"/>
        </a:p>
      </dgm:t>
    </dgm:pt>
    <dgm:pt modelId="{512FAFF0-AEDA-47FC-89E7-6B2B3ECD6772}">
      <dgm:prSet phldrT="[Text]"/>
      <dgm:spPr/>
      <dgm:t>
        <a:bodyPr/>
        <a:lstStyle/>
        <a:p>
          <a:r>
            <a:rPr lang="en-US"/>
            <a:t>INTERVENTIONS</a:t>
          </a:r>
        </a:p>
      </dgm:t>
    </dgm:pt>
    <dgm:pt modelId="{8D423D69-86E0-4042-8B97-B93D667E9DE6}" type="parTrans" cxnId="{84BE3FA6-E0EC-4BC1-ABE9-4CD82C8F60EE}">
      <dgm:prSet/>
      <dgm:spPr/>
      <dgm:t>
        <a:bodyPr/>
        <a:lstStyle/>
        <a:p>
          <a:endParaRPr lang="en-US"/>
        </a:p>
      </dgm:t>
    </dgm:pt>
    <dgm:pt modelId="{A4F7F158-A297-4989-BC0C-84919176C003}" type="sibTrans" cxnId="{84BE3FA6-E0EC-4BC1-ABE9-4CD82C8F60EE}">
      <dgm:prSet/>
      <dgm:spPr/>
      <dgm:t>
        <a:bodyPr/>
        <a:lstStyle/>
        <a:p>
          <a:endParaRPr lang="en-US"/>
        </a:p>
      </dgm:t>
    </dgm:pt>
    <dgm:pt modelId="{8E247741-D363-48FE-84DC-9D528D8C80FA}">
      <dgm:prSet phldrT="[Text]"/>
      <dgm:spPr/>
      <dgm:t>
        <a:bodyPr/>
        <a:lstStyle/>
        <a:p>
          <a:r>
            <a:rPr lang="en-US"/>
            <a:t>ALL CONSTITUTE A CASE FORMULATION</a:t>
          </a:r>
        </a:p>
      </dgm:t>
    </dgm:pt>
    <dgm:pt modelId="{75EB7E06-C78B-4BB4-9ED5-C9A7B0568943}" type="parTrans" cxnId="{169AE659-6C67-4F0D-9D18-5B529388A6F5}">
      <dgm:prSet/>
      <dgm:spPr/>
      <dgm:t>
        <a:bodyPr/>
        <a:lstStyle/>
        <a:p>
          <a:endParaRPr lang="en-US"/>
        </a:p>
      </dgm:t>
    </dgm:pt>
    <dgm:pt modelId="{63BFE284-8B6E-4B7A-BAC3-18257450DE8A}" type="sibTrans" cxnId="{169AE659-6C67-4F0D-9D18-5B529388A6F5}">
      <dgm:prSet/>
      <dgm:spPr/>
      <dgm:t>
        <a:bodyPr/>
        <a:lstStyle/>
        <a:p>
          <a:endParaRPr lang="en-US"/>
        </a:p>
      </dgm:t>
    </dgm:pt>
    <dgm:pt modelId="{70313509-7512-4FF3-8D22-B0CE55D061E1}">
      <dgm:prSet/>
      <dgm:spPr/>
      <dgm:t>
        <a:bodyPr/>
        <a:lstStyle/>
        <a:p>
          <a:r>
            <a:rPr lang="en-US"/>
            <a:t>PROTECTIVE FACORS </a:t>
          </a:r>
        </a:p>
      </dgm:t>
    </dgm:pt>
    <dgm:pt modelId="{42E2A493-7C46-4ABD-81C3-D882A996096E}" type="parTrans" cxnId="{5252DB70-34B8-40F8-8690-57A6A5D260E1}">
      <dgm:prSet/>
      <dgm:spPr/>
      <dgm:t>
        <a:bodyPr/>
        <a:lstStyle/>
        <a:p>
          <a:endParaRPr lang="en-US"/>
        </a:p>
      </dgm:t>
    </dgm:pt>
    <dgm:pt modelId="{860D70A0-7DDB-4132-97EF-4D984B8FD5EB}" type="sibTrans" cxnId="{5252DB70-34B8-40F8-8690-57A6A5D260E1}">
      <dgm:prSet/>
      <dgm:spPr/>
      <dgm:t>
        <a:bodyPr/>
        <a:lstStyle/>
        <a:p>
          <a:endParaRPr lang="en-US"/>
        </a:p>
      </dgm:t>
    </dgm:pt>
    <dgm:pt modelId="{0740A1B4-F409-49FB-9A3A-13ABC24874F9}">
      <dgm:prSet/>
      <dgm:spPr/>
      <dgm:t>
        <a:bodyPr/>
        <a:lstStyle/>
        <a:p>
          <a:r>
            <a:rPr lang="en-US"/>
            <a:t> RECENT /REMOTE ONES</a:t>
          </a:r>
        </a:p>
      </dgm:t>
    </dgm:pt>
    <dgm:pt modelId="{41653873-93F9-4F34-80D5-51F9C5501DC1}" type="parTrans" cxnId="{E07C9BDC-CCC2-4C39-B5F6-8250B5A48726}">
      <dgm:prSet/>
      <dgm:spPr/>
      <dgm:t>
        <a:bodyPr/>
        <a:lstStyle/>
        <a:p>
          <a:endParaRPr lang="en-US"/>
        </a:p>
      </dgm:t>
    </dgm:pt>
    <dgm:pt modelId="{62ABEB35-2D11-4B57-951A-E1EC537A9D2A}" type="sibTrans" cxnId="{E07C9BDC-CCC2-4C39-B5F6-8250B5A48726}">
      <dgm:prSet/>
      <dgm:spPr/>
      <dgm:t>
        <a:bodyPr/>
        <a:lstStyle/>
        <a:p>
          <a:endParaRPr lang="en-US"/>
        </a:p>
      </dgm:t>
    </dgm:pt>
    <dgm:pt modelId="{E8A2D11F-2AB3-4FA4-AAB8-BAAC9DCDD5C7}">
      <dgm:prSet/>
      <dgm:spPr/>
      <dgm:t>
        <a:bodyPr/>
        <a:lstStyle/>
        <a:p>
          <a:r>
            <a:rPr lang="en-US"/>
            <a:t>PERPETUATING FACTORS </a:t>
          </a:r>
        </a:p>
      </dgm:t>
    </dgm:pt>
    <dgm:pt modelId="{049CB90B-1A94-4597-8598-76B75C5A473C}" type="parTrans" cxnId="{7C4C7E4F-82BD-43E5-BBD3-0F793CCC55E7}">
      <dgm:prSet/>
      <dgm:spPr/>
      <dgm:t>
        <a:bodyPr/>
        <a:lstStyle/>
        <a:p>
          <a:endParaRPr lang="en-US"/>
        </a:p>
      </dgm:t>
    </dgm:pt>
    <dgm:pt modelId="{1658B7B1-8BF1-4BA5-A0B0-1545950C7900}" type="sibTrans" cxnId="{7C4C7E4F-82BD-43E5-BBD3-0F793CCC55E7}">
      <dgm:prSet/>
      <dgm:spPr/>
      <dgm:t>
        <a:bodyPr/>
        <a:lstStyle/>
        <a:p>
          <a:endParaRPr lang="en-US"/>
        </a:p>
      </dgm:t>
    </dgm:pt>
    <dgm:pt modelId="{57F9D2F6-A441-4533-BBD5-EFDD1D9D9D53}" type="pres">
      <dgm:prSet presAssocID="{2B3CF690-855D-4D26-A621-323871A9006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074002-CA60-4DBA-88C6-F356F6B43967}" type="pres">
      <dgm:prSet presAssocID="{1169783A-34E3-4B87-A4A3-A65E5846E5D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64C831-9293-4201-9CEE-3B005B863DC1}" type="pres">
      <dgm:prSet presAssocID="{0A361018-C397-413C-828A-BEEDD94B721D}" presName="sibTrans" presStyleLbl="sibTrans2D1" presStyleIdx="0" presStyleCnt="6"/>
      <dgm:spPr/>
      <dgm:t>
        <a:bodyPr/>
        <a:lstStyle/>
        <a:p>
          <a:endParaRPr lang="en-US"/>
        </a:p>
      </dgm:t>
    </dgm:pt>
    <dgm:pt modelId="{A8F08BC4-3018-4FB4-A76B-AF6A8143673D}" type="pres">
      <dgm:prSet presAssocID="{0A361018-C397-413C-828A-BEEDD94B721D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7A2FC63A-00C5-459E-87F4-2522634F23F9}" type="pres">
      <dgm:prSet presAssocID="{34B48E64-6BAE-4893-986B-0C375BF6D99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4C3B8-410D-4AC9-B51C-05CB34A16A18}" type="pres">
      <dgm:prSet presAssocID="{CC98CA29-8B58-493C-AC2E-09EAE02A5454}" presName="sibTrans" presStyleLbl="sibTrans2D1" presStyleIdx="1" presStyleCnt="6"/>
      <dgm:spPr/>
      <dgm:t>
        <a:bodyPr/>
        <a:lstStyle/>
        <a:p>
          <a:endParaRPr lang="en-US"/>
        </a:p>
      </dgm:t>
    </dgm:pt>
    <dgm:pt modelId="{A3BF598F-D71C-4A22-98BB-B739AC434576}" type="pres">
      <dgm:prSet presAssocID="{CC98CA29-8B58-493C-AC2E-09EAE02A5454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D9CCB614-27CF-45D2-AA53-438CF9F250DB}" type="pres">
      <dgm:prSet presAssocID="{0740A1B4-F409-49FB-9A3A-13ABC24874F9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65DAD-BD23-40A4-A963-FD5B6B432277}" type="pres">
      <dgm:prSet presAssocID="{62ABEB35-2D11-4B57-951A-E1EC537A9D2A}" presName="sibTrans" presStyleLbl="sibTrans2D1" presStyleIdx="2" presStyleCnt="6"/>
      <dgm:spPr/>
      <dgm:t>
        <a:bodyPr/>
        <a:lstStyle/>
        <a:p>
          <a:endParaRPr lang="en-US"/>
        </a:p>
      </dgm:t>
    </dgm:pt>
    <dgm:pt modelId="{6588D682-F3D7-48EE-B248-1789ABE42092}" type="pres">
      <dgm:prSet presAssocID="{62ABEB35-2D11-4B57-951A-E1EC537A9D2A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66B72FCC-7058-41D5-BD02-543FE7A56525}" type="pres">
      <dgm:prSet presAssocID="{E8A2D11F-2AB3-4FA4-AAB8-BAAC9DCDD5C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89C2CB-60F1-4D28-A39D-ABB808F5E214}" type="pres">
      <dgm:prSet presAssocID="{1658B7B1-8BF1-4BA5-A0B0-1545950C7900}" presName="sibTrans" presStyleLbl="sibTrans2D1" presStyleIdx="3" presStyleCnt="6"/>
      <dgm:spPr/>
      <dgm:t>
        <a:bodyPr/>
        <a:lstStyle/>
        <a:p>
          <a:endParaRPr lang="en-US"/>
        </a:p>
      </dgm:t>
    </dgm:pt>
    <dgm:pt modelId="{C866F44E-3F13-45AA-ADC2-68483952AE09}" type="pres">
      <dgm:prSet presAssocID="{1658B7B1-8BF1-4BA5-A0B0-1545950C7900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5D245B3E-7B8B-477C-ABA3-BFA700D5C7DB}" type="pres">
      <dgm:prSet presAssocID="{70313509-7512-4FF3-8D22-B0CE55D061E1}" presName="node" presStyleLbl="node1" presStyleIdx="4" presStyleCnt="7" custLinFactNeighborY="-2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03B8D1-A9B4-4D80-8773-48E4E16CD291}" type="pres">
      <dgm:prSet presAssocID="{860D70A0-7DDB-4132-97EF-4D984B8FD5EB}" presName="sibTrans" presStyleLbl="sibTrans2D1" presStyleIdx="4" presStyleCnt="6"/>
      <dgm:spPr/>
      <dgm:t>
        <a:bodyPr/>
        <a:lstStyle/>
        <a:p>
          <a:endParaRPr lang="en-US"/>
        </a:p>
      </dgm:t>
    </dgm:pt>
    <dgm:pt modelId="{FF3BA7D6-EFB4-4141-9F84-6A365C93535E}" type="pres">
      <dgm:prSet presAssocID="{860D70A0-7DDB-4132-97EF-4D984B8FD5EB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6A0A8FBB-E44B-4B75-A3B8-7ECA5090EFAF}" type="pres">
      <dgm:prSet presAssocID="{512FAFF0-AEDA-47FC-89E7-6B2B3ECD677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7D4525-2F6F-4C40-80D0-C0627C5F5767}" type="pres">
      <dgm:prSet presAssocID="{A4F7F158-A297-4989-BC0C-84919176C003}" presName="sibTrans" presStyleLbl="sibTrans2D1" presStyleIdx="5" presStyleCnt="6"/>
      <dgm:spPr/>
      <dgm:t>
        <a:bodyPr/>
        <a:lstStyle/>
        <a:p>
          <a:endParaRPr lang="en-US"/>
        </a:p>
      </dgm:t>
    </dgm:pt>
    <dgm:pt modelId="{5592E83A-B552-4A5D-B72D-6DA2E2093478}" type="pres">
      <dgm:prSet presAssocID="{A4F7F158-A297-4989-BC0C-84919176C003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1B56B236-06A4-4475-B453-0BE1148B4FC2}" type="pres">
      <dgm:prSet presAssocID="{8E247741-D363-48FE-84DC-9D528D8C80F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0A8924-4ED2-4BA6-8425-FF1A13D936AB}" type="presOf" srcId="{CC98CA29-8B58-493C-AC2E-09EAE02A5454}" destId="{A3BF598F-D71C-4A22-98BB-B739AC434576}" srcOrd="1" destOrd="0" presId="urn:microsoft.com/office/officeart/2005/8/layout/process5"/>
    <dgm:cxn modelId="{03434561-656D-4C12-A344-93138A5526EC}" srcId="{2B3CF690-855D-4D26-A621-323871A90062}" destId="{1169783A-34E3-4B87-A4A3-A65E5846E5D9}" srcOrd="0" destOrd="0" parTransId="{27E68D74-3555-457C-8BEE-A7129B6A6C75}" sibTransId="{0A361018-C397-413C-828A-BEEDD94B721D}"/>
    <dgm:cxn modelId="{B3A914C6-467E-4F14-B233-577B6A419D20}" type="presOf" srcId="{62ABEB35-2D11-4B57-951A-E1EC537A9D2A}" destId="{6588D682-F3D7-48EE-B248-1789ABE42092}" srcOrd="1" destOrd="0" presId="urn:microsoft.com/office/officeart/2005/8/layout/process5"/>
    <dgm:cxn modelId="{C243AAF6-0A62-4CE4-A016-FA08D9C48C03}" type="presOf" srcId="{70313509-7512-4FF3-8D22-B0CE55D061E1}" destId="{5D245B3E-7B8B-477C-ABA3-BFA700D5C7DB}" srcOrd="0" destOrd="0" presId="urn:microsoft.com/office/officeart/2005/8/layout/process5"/>
    <dgm:cxn modelId="{194D9AF2-1777-44EE-B616-23D8FAEF6F1F}" type="presOf" srcId="{0A361018-C397-413C-828A-BEEDD94B721D}" destId="{A8F08BC4-3018-4FB4-A76B-AF6A8143673D}" srcOrd="1" destOrd="0" presId="urn:microsoft.com/office/officeart/2005/8/layout/process5"/>
    <dgm:cxn modelId="{6E58495F-DF7B-4FB2-B345-883F16EF1D6D}" type="presOf" srcId="{E8A2D11F-2AB3-4FA4-AAB8-BAAC9DCDD5C7}" destId="{66B72FCC-7058-41D5-BD02-543FE7A56525}" srcOrd="0" destOrd="0" presId="urn:microsoft.com/office/officeart/2005/8/layout/process5"/>
    <dgm:cxn modelId="{DA41CDE3-8C57-4AEE-B111-29B59624C8B2}" type="presOf" srcId="{860D70A0-7DDB-4132-97EF-4D984B8FD5EB}" destId="{2903B8D1-A9B4-4D80-8773-48E4E16CD291}" srcOrd="0" destOrd="0" presId="urn:microsoft.com/office/officeart/2005/8/layout/process5"/>
    <dgm:cxn modelId="{ADC9E465-DC7E-46B2-8DB5-754622C49D9B}" type="presOf" srcId="{A4F7F158-A297-4989-BC0C-84919176C003}" destId="{5592E83A-B552-4A5D-B72D-6DA2E2093478}" srcOrd="1" destOrd="0" presId="urn:microsoft.com/office/officeart/2005/8/layout/process5"/>
    <dgm:cxn modelId="{34C0F833-D74E-4FA7-B4FA-F91273B42C4A}" type="presOf" srcId="{1658B7B1-8BF1-4BA5-A0B0-1545950C7900}" destId="{F089C2CB-60F1-4D28-A39D-ABB808F5E214}" srcOrd="0" destOrd="0" presId="urn:microsoft.com/office/officeart/2005/8/layout/process5"/>
    <dgm:cxn modelId="{91C50285-3216-4945-87F9-650D6652A082}" srcId="{2B3CF690-855D-4D26-A621-323871A90062}" destId="{34B48E64-6BAE-4893-986B-0C375BF6D997}" srcOrd="1" destOrd="0" parTransId="{F63F8447-8541-4748-AAEB-6B0ADCB80AF5}" sibTransId="{CC98CA29-8B58-493C-AC2E-09EAE02A5454}"/>
    <dgm:cxn modelId="{AB16B1B0-288E-48C7-ACCC-94368AD47010}" type="presOf" srcId="{860D70A0-7DDB-4132-97EF-4D984B8FD5EB}" destId="{FF3BA7D6-EFB4-4141-9F84-6A365C93535E}" srcOrd="1" destOrd="0" presId="urn:microsoft.com/office/officeart/2005/8/layout/process5"/>
    <dgm:cxn modelId="{E05D790B-53CB-4404-A707-0E497390113C}" type="presOf" srcId="{0740A1B4-F409-49FB-9A3A-13ABC24874F9}" destId="{D9CCB614-27CF-45D2-AA53-438CF9F250DB}" srcOrd="0" destOrd="0" presId="urn:microsoft.com/office/officeart/2005/8/layout/process5"/>
    <dgm:cxn modelId="{169AE659-6C67-4F0D-9D18-5B529388A6F5}" srcId="{2B3CF690-855D-4D26-A621-323871A90062}" destId="{8E247741-D363-48FE-84DC-9D528D8C80FA}" srcOrd="6" destOrd="0" parTransId="{75EB7E06-C78B-4BB4-9ED5-C9A7B0568943}" sibTransId="{63BFE284-8B6E-4B7A-BAC3-18257450DE8A}"/>
    <dgm:cxn modelId="{6A82C25F-E42B-423D-9DF4-27314E081283}" type="presOf" srcId="{A4F7F158-A297-4989-BC0C-84919176C003}" destId="{017D4525-2F6F-4C40-80D0-C0627C5F5767}" srcOrd="0" destOrd="0" presId="urn:microsoft.com/office/officeart/2005/8/layout/process5"/>
    <dgm:cxn modelId="{84BE3FA6-E0EC-4BC1-ABE9-4CD82C8F60EE}" srcId="{2B3CF690-855D-4D26-A621-323871A90062}" destId="{512FAFF0-AEDA-47FC-89E7-6B2B3ECD6772}" srcOrd="5" destOrd="0" parTransId="{8D423D69-86E0-4042-8B97-B93D667E9DE6}" sibTransId="{A4F7F158-A297-4989-BC0C-84919176C003}"/>
    <dgm:cxn modelId="{1021B32C-7EEE-4802-A82E-59ACEA1B8BC5}" type="presOf" srcId="{CC98CA29-8B58-493C-AC2E-09EAE02A5454}" destId="{A304C3B8-410D-4AC9-B51C-05CB34A16A18}" srcOrd="0" destOrd="0" presId="urn:microsoft.com/office/officeart/2005/8/layout/process5"/>
    <dgm:cxn modelId="{A83CA074-8B15-4303-889F-73A45C176705}" type="presOf" srcId="{34B48E64-6BAE-4893-986B-0C375BF6D997}" destId="{7A2FC63A-00C5-459E-87F4-2522634F23F9}" srcOrd="0" destOrd="0" presId="urn:microsoft.com/office/officeart/2005/8/layout/process5"/>
    <dgm:cxn modelId="{0EEF46C3-640C-4FCC-98BF-9AA0A4717465}" type="presOf" srcId="{62ABEB35-2D11-4B57-951A-E1EC537A9D2A}" destId="{74765DAD-BD23-40A4-A963-FD5B6B432277}" srcOrd="0" destOrd="0" presId="urn:microsoft.com/office/officeart/2005/8/layout/process5"/>
    <dgm:cxn modelId="{5252DB70-34B8-40F8-8690-57A6A5D260E1}" srcId="{2B3CF690-855D-4D26-A621-323871A90062}" destId="{70313509-7512-4FF3-8D22-B0CE55D061E1}" srcOrd="4" destOrd="0" parTransId="{42E2A493-7C46-4ABD-81C3-D882A996096E}" sibTransId="{860D70A0-7DDB-4132-97EF-4D984B8FD5EB}"/>
    <dgm:cxn modelId="{5EBD4EF6-EC59-45F1-971D-8753605F4856}" type="presOf" srcId="{512FAFF0-AEDA-47FC-89E7-6B2B3ECD6772}" destId="{6A0A8FBB-E44B-4B75-A3B8-7ECA5090EFAF}" srcOrd="0" destOrd="0" presId="urn:microsoft.com/office/officeart/2005/8/layout/process5"/>
    <dgm:cxn modelId="{C77B6B59-513F-4580-95EB-81A2A5855FBD}" type="presOf" srcId="{0A361018-C397-413C-828A-BEEDD94B721D}" destId="{9564C831-9293-4201-9CEE-3B005B863DC1}" srcOrd="0" destOrd="0" presId="urn:microsoft.com/office/officeart/2005/8/layout/process5"/>
    <dgm:cxn modelId="{77B1BA41-8640-4EC8-A863-41AA5A05332A}" type="presOf" srcId="{1169783A-34E3-4B87-A4A3-A65E5846E5D9}" destId="{77074002-CA60-4DBA-88C6-F356F6B43967}" srcOrd="0" destOrd="0" presId="urn:microsoft.com/office/officeart/2005/8/layout/process5"/>
    <dgm:cxn modelId="{E07C9BDC-CCC2-4C39-B5F6-8250B5A48726}" srcId="{2B3CF690-855D-4D26-A621-323871A90062}" destId="{0740A1B4-F409-49FB-9A3A-13ABC24874F9}" srcOrd="2" destOrd="0" parTransId="{41653873-93F9-4F34-80D5-51F9C5501DC1}" sibTransId="{62ABEB35-2D11-4B57-951A-E1EC537A9D2A}"/>
    <dgm:cxn modelId="{7C4C7E4F-82BD-43E5-BBD3-0F793CCC55E7}" srcId="{2B3CF690-855D-4D26-A621-323871A90062}" destId="{E8A2D11F-2AB3-4FA4-AAB8-BAAC9DCDD5C7}" srcOrd="3" destOrd="0" parTransId="{049CB90B-1A94-4597-8598-76B75C5A473C}" sibTransId="{1658B7B1-8BF1-4BA5-A0B0-1545950C7900}"/>
    <dgm:cxn modelId="{053BB647-2838-42BF-A6C7-58A4B3CD12BD}" type="presOf" srcId="{1658B7B1-8BF1-4BA5-A0B0-1545950C7900}" destId="{C866F44E-3F13-45AA-ADC2-68483952AE09}" srcOrd="1" destOrd="0" presId="urn:microsoft.com/office/officeart/2005/8/layout/process5"/>
    <dgm:cxn modelId="{63D9383A-4408-47ED-9E24-B519E13AE9F2}" type="presOf" srcId="{8E247741-D363-48FE-84DC-9D528D8C80FA}" destId="{1B56B236-06A4-4475-B453-0BE1148B4FC2}" srcOrd="0" destOrd="0" presId="urn:microsoft.com/office/officeart/2005/8/layout/process5"/>
    <dgm:cxn modelId="{1D952450-90D9-4ED7-A79E-E5F10DB5BFA8}" type="presOf" srcId="{2B3CF690-855D-4D26-A621-323871A90062}" destId="{57F9D2F6-A441-4533-BBD5-EFDD1D9D9D53}" srcOrd="0" destOrd="0" presId="urn:microsoft.com/office/officeart/2005/8/layout/process5"/>
    <dgm:cxn modelId="{40167986-2122-49EF-987F-9000F0F1A619}" type="presParOf" srcId="{57F9D2F6-A441-4533-BBD5-EFDD1D9D9D53}" destId="{77074002-CA60-4DBA-88C6-F356F6B43967}" srcOrd="0" destOrd="0" presId="urn:microsoft.com/office/officeart/2005/8/layout/process5"/>
    <dgm:cxn modelId="{1E31AB9D-7780-41A0-A8EB-5C6CE5D24B79}" type="presParOf" srcId="{57F9D2F6-A441-4533-BBD5-EFDD1D9D9D53}" destId="{9564C831-9293-4201-9CEE-3B005B863DC1}" srcOrd="1" destOrd="0" presId="urn:microsoft.com/office/officeart/2005/8/layout/process5"/>
    <dgm:cxn modelId="{E77E9506-6C16-4CBA-A31C-8CD22781A5D1}" type="presParOf" srcId="{9564C831-9293-4201-9CEE-3B005B863DC1}" destId="{A8F08BC4-3018-4FB4-A76B-AF6A8143673D}" srcOrd="0" destOrd="0" presId="urn:microsoft.com/office/officeart/2005/8/layout/process5"/>
    <dgm:cxn modelId="{6DF4DBA4-0765-47F9-884A-03760C60A81C}" type="presParOf" srcId="{57F9D2F6-A441-4533-BBD5-EFDD1D9D9D53}" destId="{7A2FC63A-00C5-459E-87F4-2522634F23F9}" srcOrd="2" destOrd="0" presId="urn:microsoft.com/office/officeart/2005/8/layout/process5"/>
    <dgm:cxn modelId="{EF74EB12-2996-4F77-80C0-D49B20AEB7FA}" type="presParOf" srcId="{57F9D2F6-A441-4533-BBD5-EFDD1D9D9D53}" destId="{A304C3B8-410D-4AC9-B51C-05CB34A16A18}" srcOrd="3" destOrd="0" presId="urn:microsoft.com/office/officeart/2005/8/layout/process5"/>
    <dgm:cxn modelId="{604453F0-8C17-418C-BE2C-86A7EDA67C84}" type="presParOf" srcId="{A304C3B8-410D-4AC9-B51C-05CB34A16A18}" destId="{A3BF598F-D71C-4A22-98BB-B739AC434576}" srcOrd="0" destOrd="0" presId="urn:microsoft.com/office/officeart/2005/8/layout/process5"/>
    <dgm:cxn modelId="{AF63B95F-19B0-4418-8A55-5DA88A062DAC}" type="presParOf" srcId="{57F9D2F6-A441-4533-BBD5-EFDD1D9D9D53}" destId="{D9CCB614-27CF-45D2-AA53-438CF9F250DB}" srcOrd="4" destOrd="0" presId="urn:microsoft.com/office/officeart/2005/8/layout/process5"/>
    <dgm:cxn modelId="{E9DF634F-44CF-417A-9610-D50FB65A4F6C}" type="presParOf" srcId="{57F9D2F6-A441-4533-BBD5-EFDD1D9D9D53}" destId="{74765DAD-BD23-40A4-A963-FD5B6B432277}" srcOrd="5" destOrd="0" presId="urn:microsoft.com/office/officeart/2005/8/layout/process5"/>
    <dgm:cxn modelId="{E3E940AA-C4AB-448C-8BEB-F7E770308A23}" type="presParOf" srcId="{74765DAD-BD23-40A4-A963-FD5B6B432277}" destId="{6588D682-F3D7-48EE-B248-1789ABE42092}" srcOrd="0" destOrd="0" presId="urn:microsoft.com/office/officeart/2005/8/layout/process5"/>
    <dgm:cxn modelId="{B2D89C59-3D81-4548-972B-0C60AA40E8A4}" type="presParOf" srcId="{57F9D2F6-A441-4533-BBD5-EFDD1D9D9D53}" destId="{66B72FCC-7058-41D5-BD02-543FE7A56525}" srcOrd="6" destOrd="0" presId="urn:microsoft.com/office/officeart/2005/8/layout/process5"/>
    <dgm:cxn modelId="{AB2AEDDD-71FA-4074-8B22-4986028BE80D}" type="presParOf" srcId="{57F9D2F6-A441-4533-BBD5-EFDD1D9D9D53}" destId="{F089C2CB-60F1-4D28-A39D-ABB808F5E214}" srcOrd="7" destOrd="0" presId="urn:microsoft.com/office/officeart/2005/8/layout/process5"/>
    <dgm:cxn modelId="{004CEF44-9049-43FC-AE26-BF13018004B4}" type="presParOf" srcId="{F089C2CB-60F1-4D28-A39D-ABB808F5E214}" destId="{C866F44E-3F13-45AA-ADC2-68483952AE09}" srcOrd="0" destOrd="0" presId="urn:microsoft.com/office/officeart/2005/8/layout/process5"/>
    <dgm:cxn modelId="{195B8DEB-9D12-4ED7-82E9-C9C07C02008C}" type="presParOf" srcId="{57F9D2F6-A441-4533-BBD5-EFDD1D9D9D53}" destId="{5D245B3E-7B8B-477C-ABA3-BFA700D5C7DB}" srcOrd="8" destOrd="0" presId="urn:microsoft.com/office/officeart/2005/8/layout/process5"/>
    <dgm:cxn modelId="{E5345E55-C3B6-478D-AF2A-69914FE08AEF}" type="presParOf" srcId="{57F9D2F6-A441-4533-BBD5-EFDD1D9D9D53}" destId="{2903B8D1-A9B4-4D80-8773-48E4E16CD291}" srcOrd="9" destOrd="0" presId="urn:microsoft.com/office/officeart/2005/8/layout/process5"/>
    <dgm:cxn modelId="{CC98C8E5-D5E1-431E-8339-48176D80FD71}" type="presParOf" srcId="{2903B8D1-A9B4-4D80-8773-48E4E16CD291}" destId="{FF3BA7D6-EFB4-4141-9F84-6A365C93535E}" srcOrd="0" destOrd="0" presId="urn:microsoft.com/office/officeart/2005/8/layout/process5"/>
    <dgm:cxn modelId="{2F3E4AB2-9AF6-4139-8C09-CF31C836EEE3}" type="presParOf" srcId="{57F9D2F6-A441-4533-BBD5-EFDD1D9D9D53}" destId="{6A0A8FBB-E44B-4B75-A3B8-7ECA5090EFAF}" srcOrd="10" destOrd="0" presId="urn:microsoft.com/office/officeart/2005/8/layout/process5"/>
    <dgm:cxn modelId="{669D5E1B-E6E8-4014-B26E-C84EDF3FB5CD}" type="presParOf" srcId="{57F9D2F6-A441-4533-BBD5-EFDD1D9D9D53}" destId="{017D4525-2F6F-4C40-80D0-C0627C5F5767}" srcOrd="11" destOrd="0" presId="urn:microsoft.com/office/officeart/2005/8/layout/process5"/>
    <dgm:cxn modelId="{6B7BD1AA-A424-45EC-9AAC-40CEC1E57FF4}" type="presParOf" srcId="{017D4525-2F6F-4C40-80D0-C0627C5F5767}" destId="{5592E83A-B552-4A5D-B72D-6DA2E2093478}" srcOrd="0" destOrd="0" presId="urn:microsoft.com/office/officeart/2005/8/layout/process5"/>
    <dgm:cxn modelId="{9A7B9C6E-4495-42F4-AEE4-1078B8EE2D7E}" type="presParOf" srcId="{57F9D2F6-A441-4533-BBD5-EFDD1D9D9D53}" destId="{1B56B236-06A4-4475-B453-0BE1148B4FC2}" srcOrd="12" destOrd="0" presId="urn:microsoft.com/office/officeart/2005/8/layout/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704819-8C44-468D-9CEB-D2CCF0A42D12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4F6B666-0370-4F81-9A01-6A94F7EE4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89902C-FF33-4F4B-A3D5-F6E85AA1F1A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4.wav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5.wav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7.wav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10.wav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C08F574-EC33-434F-B832-41CEC5230AE0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00B871F-B39F-40C8-9B4C-9C373A281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  <p:sndAc>
      <p:stSnd>
        <p:snd r:embed="rId1" name="coin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E92D9-F55C-423F-BFFB-946F0BB7E811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80064-4961-4F65-AE60-D9534EFA5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  <p:sndAc>
      <p:stSnd>
        <p:snd r:embed="rId1" name="coin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22AF2-53EA-47E6-9E22-A1F61B8D18AA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6A04-0C27-4E32-A6BF-15C285DCD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  <p:sndAc>
      <p:stSnd>
        <p:snd r:embed="rId1" name="coin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51796-6003-47AB-BE56-50FE0C583492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CC70B-D175-405F-A398-77753EBB5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  <p:sndAc>
      <p:stSnd>
        <p:snd r:embed="rId1" name="coin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FEE5BB-F2FF-4D8F-9832-8398BE891C49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390A59-22A8-4578-A62F-6DC7277E1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  <p:sndAc>
      <p:stSnd>
        <p:snd r:embed="rId2" name="coin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EA4E88-CFB8-4140-90CC-DF99E2E7AF85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3BE2E-9E35-4012-A45B-19472B1E8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  <p:sndAc>
      <p:stSnd>
        <p:snd r:embed="rId2" name="coin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DAABA0-DE8E-45D9-B580-79EBA9F572F0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EBD88A-A8FA-45D5-B7D6-0B6F7B495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  <p:sndAc>
      <p:stSnd>
        <p:snd r:embed="rId1" name="coin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14FB0C-2CE5-4AC5-A146-EDBD0EF419D8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FDD453-912D-41A8-8687-3365CBA6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  <p:sndAc>
      <p:stSnd>
        <p:snd r:embed="rId2" name="coin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7D0CB-1995-4859-B9FC-9A571B990161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0F287-07CD-48B6-B428-29A30CFD9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  <p:sndAc>
      <p:stSnd>
        <p:snd r:embed="rId1" name="coin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40427B-83C7-4531-BD2A-7B8845054E48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3BCF02-6480-4743-A1AA-6AFBDD760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  <p:sndAc>
      <p:stSnd>
        <p:snd r:embed="rId1" name="coin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6A57B97-0DCC-4383-BEDA-5747B4845926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3C31B3E-FEA7-4E8F-9413-169C0523C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  <p:sndAc>
      <p:stSnd>
        <p:snd r:embed="rId2" name="coin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E47CF7A-76BB-4E56-B946-E0BD8CD4DD9A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36B9223-66E0-407F-89DB-B33323BD4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9" r:id="rId2"/>
    <p:sldLayoutId id="2147483864" r:id="rId3"/>
    <p:sldLayoutId id="2147483865" r:id="rId4"/>
    <p:sldLayoutId id="2147483866" r:id="rId5"/>
    <p:sldLayoutId id="2147483867" r:id="rId6"/>
    <p:sldLayoutId id="2147483860" r:id="rId7"/>
    <p:sldLayoutId id="2147483868" r:id="rId8"/>
    <p:sldLayoutId id="2147483869" r:id="rId9"/>
    <p:sldLayoutId id="2147483861" r:id="rId10"/>
    <p:sldLayoutId id="2147483862" r:id="rId11"/>
  </p:sldLayoutIdLst>
  <p:transition>
    <p:split orient="vert"/>
    <p:sndAc>
      <p:stSnd>
        <p:snd r:embed="rId13" name="coin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ASSESMENT OF PSYCHIATRIC PATIENTS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LEVEL 4  MAY 2020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  <a:defRPr/>
            </a:pPr>
            <a:endParaRPr lang="en-US" dirty="0" smtClean="0"/>
          </a:p>
          <a:p>
            <a:pPr marL="566737" indent="-457200" eaLnBrk="1" hangingPunct="1">
              <a:buFont typeface="+mj-lt"/>
              <a:buAutoNum type="arabicPeriod"/>
              <a:defRPr/>
            </a:pPr>
            <a:r>
              <a:rPr lang="en-US" sz="2400" b="1" dirty="0" smtClean="0"/>
              <a:t> </a:t>
            </a:r>
            <a:r>
              <a:rPr lang="en-US" sz="2400" dirty="0" smtClean="0"/>
              <a:t>SOURCE OF INCOME. </a:t>
            </a:r>
          </a:p>
          <a:p>
            <a:pPr marL="566737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LEVEL OF EDUCATION, </a:t>
            </a:r>
          </a:p>
          <a:p>
            <a:pPr marL="566737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RELATIONSHIP HISTORY </a:t>
            </a:r>
            <a:r>
              <a:rPr lang="en-US" sz="2400" i="1" dirty="0" smtClean="0">
                <a:solidFill>
                  <a:srgbClr val="FF0000"/>
                </a:solidFill>
              </a:rPr>
              <a:t>(INCLUDING MARRIAGES, SEXUAL ORIENTATION, NUMBER OF CHILDREN); INDIVIDUALS THAT CURRENTLY LIVE WITH PATIENT. </a:t>
            </a:r>
          </a:p>
          <a:p>
            <a:pPr marL="566737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SUPPORT NETWORK. </a:t>
            </a:r>
          </a:p>
          <a:p>
            <a:pPr marL="566737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CURRENT ALCOHOL OR ILLICIT DRUG USAGE.  </a:t>
            </a:r>
          </a:p>
          <a:p>
            <a:pPr marL="566737" indent="-457200" eaLnBrk="1" hangingPunct="1">
              <a:buFont typeface="+mj-lt"/>
              <a:buAutoNum type="arabicPeriod"/>
              <a:defRPr/>
            </a:pPr>
            <a:r>
              <a:rPr lang="en-US" sz="2400" b="1" dirty="0" smtClean="0"/>
              <a:t> </a:t>
            </a:r>
            <a:r>
              <a:rPr lang="en-US" sz="2400" dirty="0" smtClean="0"/>
              <a:t>OCCUPATIONAL HISTORY.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dirty="0" smtClean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G. SOCIAL HISTORY	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FAMILY STRUCTURE DURING CHILDHOOD, </a:t>
            </a:r>
          </a:p>
          <a:p>
            <a:pPr eaLnBrk="1" hangingPunct="1"/>
            <a:r>
              <a:rPr lang="en-US" smtClean="0"/>
              <a:t>RELATIONSHIPS WITH PARENTAL FIGURES AND SIBLINGS; </a:t>
            </a:r>
          </a:p>
          <a:p>
            <a:pPr eaLnBrk="1" hangingPunct="1"/>
            <a:r>
              <a:rPr lang="en-US" smtClean="0"/>
              <a:t>DEVELOPMENTAL MILESTONES</a:t>
            </a:r>
          </a:p>
          <a:p>
            <a:pPr eaLnBrk="1" hangingPunct="1"/>
            <a:r>
              <a:rPr lang="en-US" smtClean="0"/>
              <a:t>PEER RELATIONSHIPS</a:t>
            </a:r>
          </a:p>
          <a:p>
            <a:pPr eaLnBrk="1" hangingPunct="1"/>
            <a:r>
              <a:rPr lang="en-US" smtClean="0"/>
              <a:t>SCHOOL PERFORMANCE.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 </a:t>
            </a:r>
          </a:p>
          <a:p>
            <a:pPr eaLnBrk="1" hangingPunct="1"/>
            <a:endParaRPr lang="en-US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H. DEVELOPMENTAL HISTORY.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THE MENTAL STATUS EXAM IS AN ASSESSMENT OF THE PATIENT AT THE PRESENT TIME. </a:t>
            </a:r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HISTORICAL INFORMATION SHOULD NOT BE INCLUDED IN THIS SECTION.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II. MENTAL STATUS EXAM.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1. </a:t>
            </a:r>
            <a:r>
              <a:rPr lang="en-US" dirty="0" smtClean="0"/>
              <a:t>GROOMING, LEVEL OF HYGIENE, CHARACTERISTICS OF CLOTHING.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2. </a:t>
            </a:r>
            <a:r>
              <a:rPr lang="en-US" dirty="0" smtClean="0"/>
              <a:t>UNUSUAL PHYSICAL CHARACTERISTICS OR MOVEMENTS.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3. ATTITUDE. </a:t>
            </a:r>
            <a:r>
              <a:rPr lang="en-US" dirty="0" smtClean="0"/>
              <a:t>ABILITY TO INTERACT WITH THE INTERVIEWER.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4. PSYCHOMOTOR ACTIVITY. </a:t>
            </a:r>
            <a:r>
              <a:rPr lang="en-US" dirty="0" smtClean="0"/>
              <a:t>AGITATION OR RETARDATION.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6 CLINICAL EVALUATION OF THE PSYCHIATRIC PATIENT ---</a:t>
            </a:r>
            <a:r>
              <a:rPr lang="en-US" b="1" dirty="0" err="1" smtClean="0"/>
              <a:t>e.g</a:t>
            </a:r>
            <a:r>
              <a:rPr lang="en-US" b="1" dirty="0" smtClean="0"/>
              <a:t>  fractures, wasted etc.</a:t>
            </a: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5. </a:t>
            </a:r>
            <a:r>
              <a:rPr lang="en-US" dirty="0" smtClean="0"/>
              <a:t>DEGREE OF EYE CONTACT.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 APPEARANCE AND BEHAVIOR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1. DEFINITION. </a:t>
            </a:r>
            <a:r>
              <a:rPr lang="en-US" dirty="0" smtClean="0"/>
              <a:t>EXTERNAL RANGE OF EXPRESSION, DESCRIBED IN TERMS OF QUALITY,RANGE AND APPROPRIATENESS.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2. TYPES OF AFFECT</a:t>
            </a: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A. FLAT. </a:t>
            </a:r>
            <a:r>
              <a:rPr lang="en-US" dirty="0" smtClean="0"/>
              <a:t>ABSENCE OF ALL OR MOST AFFECT.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B. BLUNTED OR RESTRICTED. </a:t>
            </a:r>
            <a:r>
              <a:rPr lang="en-US" dirty="0" smtClean="0"/>
              <a:t>MODERATELY REDUCED RANGE OF AFFECT.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C. LABILE. </a:t>
            </a:r>
            <a:r>
              <a:rPr lang="en-US" dirty="0" smtClean="0"/>
              <a:t>MULTIPLE ABRUPT CHANGES IN AFFECT.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D. FULL OR WIDE RANGE OF AFFECT. </a:t>
            </a:r>
            <a:r>
              <a:rPr lang="en-US" dirty="0" smtClean="0"/>
              <a:t>GENERALLY APPROPRIATE.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B. AFFECT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US" smtClean="0"/>
          </a:p>
          <a:p>
            <a:pPr algn="just" eaLnBrk="1" hangingPunct="1">
              <a:buFont typeface="Arial" charset="0"/>
              <a:buChar char="•"/>
            </a:pPr>
            <a:r>
              <a:rPr lang="en-US" smtClean="0"/>
              <a:t>INTERNAL EMOTIONAL TONE OF THE PATIENT (IE,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smtClean="0"/>
              <a:t>DYSPHORIC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smtClean="0"/>
              <a:t>EUPHORIC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smtClean="0"/>
              <a:t>ANGRY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smtClean="0"/>
              <a:t>EUTHYMIC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smtClean="0"/>
              <a:t>ANXIOUS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C. MOOD.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1. USE OF LANGUAGE. </a:t>
            </a:r>
            <a:r>
              <a:rPr lang="en-US" smtClean="0"/>
              <a:t>QUALITY AND QUANTITY OF SPEECH. THE TONE, ASSOCIATIONS AND FLUENCY OF SPEECH SHOULD BE NOTED.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2. COMMON THOUGHT DISORDERS</a:t>
            </a:r>
            <a:endParaRPr lang="en-US" smtClean="0"/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A. PRESSURED SPEECH. </a:t>
            </a:r>
            <a:r>
              <a:rPr lang="en-US" smtClean="0"/>
              <a:t>RAPID SPEECH, WHICH IS TYPICAL OF PATIENTS WITH MANIC DISORDER.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B. POVERTY OF SPEECH. </a:t>
            </a:r>
            <a:r>
              <a:rPr lang="en-US" smtClean="0"/>
              <a:t>MINIMAL RESPONSES, SUCH AS ANSWERING JUST “YES OR NO.”</a:t>
            </a:r>
          </a:p>
          <a:p>
            <a:pPr algn="just"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D. THOUGHT PROCESSES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3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C. BLOCKING. </a:t>
            </a:r>
            <a:r>
              <a:rPr lang="en-US" smtClean="0"/>
              <a:t>SUDDEN CESSATION OF SPEECH, OFTEN IN THE MIDDLE OF ASTATEMENT.</a:t>
            </a:r>
          </a:p>
          <a:p>
            <a:pPr eaLnBrk="1" hangingPunct="1"/>
            <a:r>
              <a:rPr lang="en-US" b="1" smtClean="0"/>
              <a:t>D. FLIGHT OF IDEAS. </a:t>
            </a:r>
            <a:r>
              <a:rPr lang="en-US" smtClean="0"/>
              <a:t>ACCELERATED THOUGHTS THAT JUMP FROM IDEA TO IDEA,TYPICAL OF MANIA.</a:t>
            </a:r>
          </a:p>
          <a:p>
            <a:pPr eaLnBrk="1" hangingPunct="1"/>
            <a:r>
              <a:rPr lang="en-US" b="1" smtClean="0"/>
              <a:t>E. LOOSENING OF ASSOCIATIONS. </a:t>
            </a:r>
            <a:r>
              <a:rPr lang="en-US" smtClean="0"/>
              <a:t>ILLOGICAL SHIFTING BETWEEN UNRELATEDTOPICS.</a:t>
            </a:r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D. 	THOUGHT PROCESSES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F. TANGENTIALITY. </a:t>
            </a:r>
            <a:r>
              <a:rPr lang="en-US" smtClean="0"/>
              <a:t>THOUGHT THAT WANDERS FROM THE ORIGINAL POINT.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G. CIRCUMSTANTIALITY. </a:t>
            </a:r>
            <a:r>
              <a:rPr lang="en-US" smtClean="0"/>
              <a:t>UNNECESSARY DIGRESSION, WHICH EVENTUALLY REACHES THE POINT.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H. ECHOLALIA. </a:t>
            </a:r>
            <a:r>
              <a:rPr lang="en-US" smtClean="0"/>
              <a:t>ECHOING OF WORDS AND PHRASES.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I. NEOLOGISMS. </a:t>
            </a:r>
            <a:r>
              <a:rPr lang="en-US" smtClean="0"/>
              <a:t>INVENTION OF NEW WORDS BY THE PATIENT.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D. THOUGHT PROCESSES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J. CLANGING. </a:t>
            </a:r>
            <a:r>
              <a:rPr lang="en-US" smtClean="0"/>
              <a:t>SPEECH BASED ON SOUND, SUCH AS RHYMING AND PUNNING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K. PERSEVERATION. </a:t>
            </a:r>
            <a:r>
              <a:rPr lang="en-US" smtClean="0"/>
              <a:t>REPETITION OF PHRASES OR WORDS IN THE FLOW OF SPEECH.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L. IDEAS OF REFERENCE. </a:t>
            </a:r>
            <a:r>
              <a:rPr lang="en-US" smtClean="0"/>
              <a:t>INTERPRETING UNRELATED EVENTS AS HAVING DIRECT REFERENCE TO THE PATIENT, SUCH AS BELIEVING THAT THE TELEVISION IS TALKING SPECIFICALLY TO THEM.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D. THOUGHT PROCESSES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</a:p>
          <a:p>
            <a:r>
              <a:rPr lang="en-US" dirty="0" smtClean="0"/>
              <a:t>1. HISTORY TAKING THROUGH COMMUNICATING WITH THE PATIENT AND SIGNIFICANT OTHERS</a:t>
            </a:r>
          </a:p>
          <a:p>
            <a:r>
              <a:rPr lang="en-US" dirty="0" smtClean="0"/>
              <a:t>MENTAL STATUS EXAMINATIONS</a:t>
            </a:r>
          </a:p>
          <a:p>
            <a:r>
              <a:rPr lang="en-US" dirty="0" smtClean="0"/>
              <a:t>CASE FORMULATION</a:t>
            </a:r>
          </a:p>
          <a:p>
            <a:r>
              <a:rPr lang="en-US" dirty="0" smtClean="0"/>
              <a:t>MANAGEMENT OUTLINE.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b="1" smtClean="0"/>
              <a:t>1. DEFINITION. </a:t>
            </a:r>
            <a:r>
              <a:rPr lang="en-US" smtClean="0"/>
              <a:t>HALLUCINATIONS, DELUSIONS AND OTHER PERCEPTUAL DISTURBANCES.</a:t>
            </a:r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b="1" smtClean="0"/>
              <a:t>2. COMMON THOUGHT CONTENT DISORDERS</a:t>
            </a:r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b="1" smtClean="0"/>
              <a:t>A. HALLUCINATIONS. </a:t>
            </a:r>
            <a:r>
              <a:rPr lang="en-US" smtClean="0"/>
              <a:t>FALSE SENSORY PERCEPTIONS, WHICH MAY BE AUDITORY, VISUAL, TACTILE, GUSTATORY OR OLFACTORY.</a:t>
            </a:r>
          </a:p>
          <a:p>
            <a:pPr algn="just"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E. THOUGHT CONTENT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B. DELUSIONS. </a:t>
            </a:r>
            <a:r>
              <a:rPr lang="en-US" dirty="0" smtClean="0"/>
              <a:t>FIXED, FALSE BELIEFS, FIRMLY HELD IN SPITE OF CONTRADICTORY EVIDENCE.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I. PERSECUTORY DELUSIONS. </a:t>
            </a:r>
            <a:r>
              <a:rPr lang="en-US" dirty="0" smtClean="0"/>
              <a:t>FALSE BELIEF THAT OTHERS ARE TRYING TO CAUSE HARM, OR ARE SPYING WITH INTENT TO CAUSE HARM.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II. EROTOMANIC DELUSIONS. </a:t>
            </a:r>
            <a:r>
              <a:rPr lang="en-US" dirty="0" smtClean="0"/>
              <a:t>FALSE BELIEF THAT A PERSON, USUALLY OF HIGHER STATUS, IS IN LOVE WITH THE PATIENT.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III. GRANDIOSE DELUSIONS. </a:t>
            </a:r>
            <a:r>
              <a:rPr lang="en-US" dirty="0" smtClean="0"/>
              <a:t>FALSE BELIEF OF AN INFLATED SENSE OF SELFWORTH, POWER, KNOWLEDGE, OR WEALTH.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IV. SOMATIC DELUSIONS. </a:t>
            </a:r>
            <a:r>
              <a:rPr lang="en-US" dirty="0" smtClean="0"/>
              <a:t>FALSE BELIEF THAT THE PATIENT HAS A PHYSICAL  DISORDER OR DEFECT.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E. THOUGHT CONTENT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endParaRPr lang="en-US" smtClean="0"/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1. LEVEL OF CONSCIOUSNESS. </a:t>
            </a:r>
            <a:endParaRPr lang="en-US" smtClean="0"/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2. ORIENTATION: </a:t>
            </a:r>
            <a:r>
              <a:rPr lang="en-US" smtClean="0"/>
              <a:t>PERSON, PLACE AND DATE.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3. ATTENTION AND CONCENTRATION: </a:t>
            </a:r>
            <a:r>
              <a:rPr lang="en-US" smtClean="0"/>
              <a:t>REPEAT FIVE DIGITS FORWARDS AND BACKWARDS OR SPELL A FIVE-LETTER WORD (“WORLD”) FORWARDS AND BACKWARDS.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4. SHORT-TERM MEMORY: </a:t>
            </a:r>
            <a:r>
              <a:rPr lang="en-US" smtClean="0"/>
              <a:t>ABILITY TO RECALL THREE OBJECTS AFTER FIVE MINUTES. 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F. COGNITIVE EVALUATION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5. FUND OF KNOWLEDGE: </a:t>
            </a:r>
            <a:r>
              <a:rPr lang="en-US" dirty="0" smtClean="0"/>
              <a:t>ABILITY TO NAME PAST FIVE PRESIDENTS, FIVE LARGE CITIES, OR HISTORICAL DATES.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6. CALCULATIONS. </a:t>
            </a:r>
            <a:r>
              <a:rPr lang="en-US" dirty="0" smtClean="0"/>
              <a:t>SUBTRACTION OF SERIAL 7S, SIMPLE MATH PROBLEMS.  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7. ABSTRACTION. </a:t>
            </a:r>
            <a:r>
              <a:rPr lang="en-US" dirty="0" smtClean="0"/>
              <a:t>PROVERB INTERPRETATION AND SIMILARITIES.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b="1" dirty="0" smtClean="0"/>
              <a:t>G. INSIGHT. </a:t>
            </a:r>
            <a:r>
              <a:rPr lang="en-US" dirty="0" smtClean="0"/>
              <a:t>ABILITY OF THE PATIENT TO DISPLAY AN UNDERSTANDING OF HIS CURRENT PROBLEMS, AND THE ABILITY TO UNDERSTAND THE IMPLICATION OF THESE PROBLEMS.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F. COGNITIVE EVALUATION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C. ILLUSIONS. </a:t>
            </a:r>
            <a:r>
              <a:rPr lang="en-US" dirty="0" smtClean="0"/>
              <a:t>MISINTERPRETATIONS OF REALITY.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D. DEREALIZATION. </a:t>
            </a:r>
            <a:r>
              <a:rPr lang="en-US" dirty="0" smtClean="0"/>
              <a:t>FEELINGS OF UNREALNESS INVOLVING THE OUTER ENVIRONMENT.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E. DEPERSONALIZATION. </a:t>
            </a:r>
            <a:r>
              <a:rPr lang="en-US" dirty="0" smtClean="0"/>
              <a:t>FEELINGS OF UNREALNESS, SUCH AS IF ONE IS “OUTSIDE” OF THE BODY AND OBSERVING HIS OWN ACTIVITIES.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F. SUICIDAL AND HOMICIDAL IDEATION. </a:t>
            </a:r>
            <a:r>
              <a:rPr lang="en-US" dirty="0" smtClean="0"/>
              <a:t>SUICIDAL AND HOMICIDAL IDEATION REQUIRES FURTHER ELABORATION WITH COMMENTS ABOUT INTENT AND PLANNING (INCLUDING MEANS TO CARRY OUT PLAN).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F. COGNITIVE EVALUATION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ABILITY TO MAKE SOUND DECISIONS REGARDING EVERYDAY ACTIVITIES. </a:t>
            </a:r>
          </a:p>
          <a:p>
            <a:pPr eaLnBrk="1" hangingPunct="1"/>
            <a:r>
              <a:rPr lang="en-US" smtClean="0"/>
              <a:t>JUDGEMENT IS BEST EVALUATED BY ASSESSING A PATIENT'S HISTORY OF DECISION MAKING, </a:t>
            </a:r>
          </a:p>
          <a:p>
            <a:pPr eaLnBrk="1" hangingPunct="1"/>
            <a:r>
              <a:rPr lang="en-US" smtClean="0"/>
              <a:t>RATHER THAN BY ASKING HYPOTHETICAL QUESTIONS.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 </a:t>
            </a:r>
          </a:p>
          <a:p>
            <a:pPr eaLnBrk="1" hangingPunct="1"/>
            <a:endParaRPr lang="en-US" smtClean="0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H. JUDGMENT.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 </a:t>
            </a:r>
            <a:endParaRPr lang="en-US" smtClean="0"/>
          </a:p>
          <a:p>
            <a:pPr eaLnBrk="1" hangingPunct="1"/>
            <a:r>
              <a:rPr lang="en-US" b="1" u="sng" smtClean="0"/>
              <a:t>CASE   FORMULATION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THE PROCESS OF CASE FORMULATION INVOLVES WORKING TOWARDS A PSYCHOLOGICAL EXPLANATION OF A PATIENT’S PROBLEM THAT HAS TREATMENT UTILITY.</a:t>
            </a:r>
            <a:endParaRPr lang="en-US" smtClean="0"/>
          </a:p>
          <a:p>
            <a:pPr eaLnBrk="1" hangingPunct="1"/>
            <a:r>
              <a:rPr lang="en-US" b="1" smtClean="0"/>
              <a:t> </a:t>
            </a:r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FORMULATION</a:t>
            </a: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>
              <a:buFont typeface="Wingdings 3" pitchFamily="18" charset="2"/>
              <a:buNone/>
            </a:pPr>
            <a:r>
              <a:rPr lang="en-US" b="1" smtClean="0"/>
              <a:t>1.A DESCRIPTION OF THE PRESENTING ISSUES</a:t>
            </a:r>
          </a:p>
          <a:p>
            <a:pPr eaLnBrk="1" hangingPunct="1">
              <a:buFont typeface="Wingdings 3" pitchFamily="18" charset="2"/>
              <a:buNone/>
            </a:pPr>
            <a:endParaRPr lang="en-US" sz="2000" smtClean="0"/>
          </a:p>
          <a:p>
            <a:pPr eaLnBrk="1" hangingPunct="1"/>
            <a:r>
              <a:rPr lang="en-US" sz="2000" b="1" smtClean="0"/>
              <a:t>1.</a:t>
            </a:r>
            <a:r>
              <a:rPr lang="en-US" sz="2000" b="1" smtClean="0">
                <a:solidFill>
                  <a:srgbClr val="FF0000"/>
                </a:solidFill>
              </a:rPr>
              <a:t>PREDISPOSING</a:t>
            </a:r>
            <a:r>
              <a:rPr lang="en-US" sz="2000" b="1" smtClean="0"/>
              <a:t> FACTORS MORE RECENT FACTORS THAT ACTED AS </a:t>
            </a:r>
          </a:p>
          <a:p>
            <a:pPr eaLnBrk="1" hangingPunct="1"/>
            <a:r>
              <a:rPr lang="en-US" sz="2000" b="1" smtClean="0"/>
              <a:t>2.</a:t>
            </a:r>
            <a:r>
              <a:rPr lang="en-US" sz="2000" b="1" smtClean="0">
                <a:solidFill>
                  <a:srgbClr val="FF0000"/>
                </a:solidFill>
              </a:rPr>
              <a:t>PRECIPITANTS</a:t>
            </a:r>
            <a:r>
              <a:rPr lang="en-US" sz="2000" b="1" smtClean="0"/>
              <a:t> AND MORE DISTAL FACTORS THAT ACTED TO INCREASE DIASTHESIS</a:t>
            </a:r>
            <a:endParaRPr lang="en-US" sz="2000" smtClean="0"/>
          </a:p>
          <a:p>
            <a:pPr eaLnBrk="1" hangingPunct="1"/>
            <a:r>
              <a:rPr lang="en-US" sz="2000" b="1" smtClean="0"/>
              <a:t>3. </a:t>
            </a:r>
            <a:r>
              <a:rPr lang="en-US" sz="2000" b="1" smtClean="0">
                <a:solidFill>
                  <a:srgbClr val="FF0000"/>
                </a:solidFill>
              </a:rPr>
              <a:t>PERPETUATING </a:t>
            </a:r>
            <a:r>
              <a:rPr lang="en-US" sz="2000" b="1" smtClean="0"/>
              <a:t>FACTORS THAT MAINTAIN  THE PRESENTING ISSUES</a:t>
            </a:r>
            <a:endParaRPr lang="en-US" sz="2000" smtClean="0"/>
          </a:p>
          <a:p>
            <a:pPr eaLnBrk="1" hangingPunct="1"/>
            <a:r>
              <a:rPr lang="en-US" sz="2000" b="1" smtClean="0"/>
              <a:t>4.</a:t>
            </a:r>
            <a:r>
              <a:rPr lang="en-US" sz="2000" b="1" smtClean="0">
                <a:solidFill>
                  <a:srgbClr val="FF0000"/>
                </a:solidFill>
              </a:rPr>
              <a:t>PROTECTIVE </a:t>
            </a:r>
            <a:r>
              <a:rPr lang="en-US" sz="2000" b="1" smtClean="0"/>
              <a:t>FACTORS THAT ACT AS PERSONAL AND SOCIAL RESOURCES</a:t>
            </a:r>
            <a:endParaRPr lang="en-US" sz="2000" smtClean="0"/>
          </a:p>
          <a:p>
            <a:pPr eaLnBrk="1" hangingPunct="1"/>
            <a:r>
              <a:rPr lang="en-US" sz="2000" b="1" smtClean="0"/>
              <a:t>EXPLICIT GUIDELINES INTERVENTIONS </a:t>
            </a:r>
            <a:endParaRPr lang="en-US" sz="2000" smtClean="0"/>
          </a:p>
          <a:p>
            <a:pPr eaLnBrk="1" hangingPunct="1"/>
            <a:r>
              <a:rPr lang="en-US" sz="2000" b="1" smtClean="0"/>
              <a:t> </a:t>
            </a:r>
            <a:endParaRPr lang="en-US" sz="2000" smtClean="0"/>
          </a:p>
          <a:p>
            <a:pPr eaLnBrk="1" hangingPunct="1"/>
            <a:r>
              <a:rPr lang="en-US" b="1" smtClean="0"/>
              <a:t>  </a:t>
            </a: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 smtClean="0"/>
              <a:t>CORE ELEMENTS</a:t>
            </a: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26035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endParaRPr lang="en-US" sz="1100"/>
          </a:p>
          <a:p>
            <a:pPr algn="just" eaLnBrk="0" hangingPunct="0"/>
            <a:r>
              <a:rPr lang="en-US" sz="2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1447800" y="19050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0" y="3676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DIAGNOSTIC </a:t>
            </a:r>
            <a:r>
              <a:rPr lang="en-US" dirty="0" smtClean="0"/>
              <a:t>STASTISTICAL </a:t>
            </a:r>
            <a:r>
              <a:rPr lang="en-US" dirty="0" smtClean="0"/>
              <a:t>MANUAL LISTS ALL KNOWN MENTAL DISORDERS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IT LISTS THE CRITERIA THAT EACH DIAGNOSIS SHOULD MEET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ARE ADVISED TO REFER TO THIS MANUAL </a:t>
            </a:r>
            <a:r>
              <a:rPr lang="en-US" dirty="0" smtClean="0"/>
              <a:t>DSM V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ALTERNATIVE CRITERIA IS ICD 11.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III. </a:t>
            </a:r>
            <a:r>
              <a:rPr lang="en-US" dirty="0" smtClean="0"/>
              <a:t>DSM-V </a:t>
            </a:r>
            <a:r>
              <a:rPr lang="en-US" dirty="0" smtClean="0"/>
              <a:t>DIAGNOSIS</a:t>
            </a: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HISTORY WHICH IS CORROBORATED IS KEY TO MAKING DIAGNOSIS IN PSYCHIATRY</a:t>
            </a:r>
          </a:p>
          <a:p>
            <a:r>
              <a:rPr lang="en-US" dirty="0" smtClean="0"/>
              <a:t>YOU ARE ADVISED TO CLERK AS MANY PATIENTS USING THE FORMAT SO THAT YOU GET USED TO IT AND BE APPLY IT YOUR PRACTICE OF PSYCHIATRY.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THIS SECTION SHOULD DISCUSS </a:t>
            </a:r>
          </a:p>
          <a:p>
            <a:pPr algn="just" eaLnBrk="1" hangingPunct="1"/>
            <a:r>
              <a:rPr lang="en-US" smtClean="0"/>
              <a:t>PHARMACOLOGIC TREATMENT </a:t>
            </a:r>
          </a:p>
          <a:p>
            <a:pPr algn="just" eaLnBrk="1" hangingPunct="1"/>
            <a:r>
              <a:rPr lang="en-US" smtClean="0"/>
              <a:t>HOSPITALIZATION. </a:t>
            </a:r>
          </a:p>
          <a:p>
            <a:pPr algn="just" eaLnBrk="1" hangingPunct="1"/>
            <a:r>
              <a:rPr lang="en-US" smtClean="0"/>
              <a:t>PSYCHOTHERAPY</a:t>
            </a:r>
          </a:p>
          <a:p>
            <a:pPr algn="just" eaLnBrk="1" hangingPunct="1"/>
            <a:r>
              <a:rPr lang="en-US" smtClean="0"/>
              <a:t>SOCIAL INTERVENTIONS</a:t>
            </a:r>
          </a:p>
          <a:p>
            <a:pPr algn="just" eaLnBrk="1" hangingPunct="1"/>
            <a:r>
              <a:rPr lang="en-US" smtClean="0"/>
              <a:t>OCCUPATIONAL THERAPY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IV. TREATMENT PLAN.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THOROUGH PHYSICAL AND NEUROLOGICAL EXAMINATION, INCLUDING BASIC SCREENING LABORATORY STUDIES TO RULE OUT PHYSICAL CONDITIONS, SHOULD BE COMPLETED. 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V. GENERAL MEDICAL SCREENING OF THE PSYCHIATRIC PATIENT. </a:t>
            </a: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1. T</a:t>
            </a:r>
            <a:r>
              <a:rPr lang="en-US" dirty="0" smtClean="0"/>
              <a:t>BC WITH DIFFERENTIAL.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2. </a:t>
            </a:r>
            <a:r>
              <a:rPr lang="en-US" dirty="0" smtClean="0"/>
              <a:t>BLOOD CHEMISTRY 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3. </a:t>
            </a:r>
            <a:r>
              <a:rPr lang="en-US" dirty="0" smtClean="0"/>
              <a:t>THYROID FUNCTION PANEL.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4. </a:t>
            </a:r>
            <a:r>
              <a:rPr lang="en-US" dirty="0" smtClean="0"/>
              <a:t>SCREENING TEST FOR SYPHILIS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5. </a:t>
            </a:r>
            <a:r>
              <a:rPr lang="en-US" dirty="0" smtClean="0"/>
              <a:t>URINALYSIS WITH DRUG SCREEN.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6. </a:t>
            </a:r>
            <a:r>
              <a:rPr lang="en-US" dirty="0" smtClean="0"/>
              <a:t>URINE PREGNANCY CHECK FOR FEMALES OF CHILD BEARING POTENTIAL.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7. </a:t>
            </a:r>
            <a:r>
              <a:rPr lang="en-US" dirty="0" smtClean="0"/>
              <a:t>BLOOD ALCOHOL LEVEL.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8. </a:t>
            </a:r>
            <a:r>
              <a:rPr lang="en-US" dirty="0" smtClean="0"/>
              <a:t>SERUM LEVELS OF MEDICATIONS.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9. </a:t>
            </a:r>
            <a:r>
              <a:rPr lang="en-US" dirty="0" smtClean="0"/>
              <a:t>HIV TEST IN HIGH-RISK PATIENT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LABORATORY EVALUATION OF THE PSYCHIATRIC PATIENT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b="1" smtClean="0"/>
              <a:t>B. </a:t>
            </a:r>
            <a:r>
              <a:rPr lang="en-US" smtClean="0"/>
              <a:t>A MORE EXTENSIVE WORKUP AND LABORATORY STUDIES MAY BE INDICATED BASED ON CLINICAL FINDINGS. </a:t>
            </a:r>
          </a:p>
          <a:p>
            <a:pPr eaLnBrk="1" hangingPunct="1"/>
            <a:r>
              <a:rPr lang="en-US" smtClean="0"/>
              <a:t> </a:t>
            </a:r>
          </a:p>
          <a:p>
            <a:pPr eaLnBrk="1" hangingPunct="1"/>
            <a:endParaRPr lang="en-US" smtClean="0"/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b="1" smtClean="0"/>
              <a:t>A. IDENTIFYING INFORMATION. </a:t>
            </a:r>
            <a:r>
              <a:rPr lang="en-US" smtClean="0"/>
              <a:t>AGE, SEX, MARITAL STATUS, RACE, REFERRAL SOURCE. </a:t>
            </a:r>
          </a:p>
          <a:p>
            <a:pPr algn="just" eaLnBrk="1" hangingPunct="1"/>
            <a:endParaRPr lang="en-US" b="1" smtClean="0"/>
          </a:p>
          <a:p>
            <a:pPr algn="just" eaLnBrk="1" hangingPunct="1"/>
            <a:r>
              <a:rPr lang="en-US" b="1" smtClean="0"/>
              <a:t>B. CHIEF COMPLAINT (CC). </a:t>
            </a:r>
            <a:r>
              <a:rPr lang="en-US" smtClean="0"/>
              <a:t>REASON FOR CONSULTATION; THE REASON IS USUALLY A DIRECT QUOTE FROM THE PATIENT. </a:t>
            </a:r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I.  HISTORY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b="1" smtClean="0"/>
              <a:t>1. </a:t>
            </a:r>
            <a:r>
              <a:rPr lang="en-US" smtClean="0"/>
              <a:t>CURRENT SYMPTOMS: DATE OF ONSET, DURATION AND COURSE OF SYMPTOMS. </a:t>
            </a:r>
          </a:p>
          <a:p>
            <a:pPr algn="just" eaLnBrk="1" hangingPunct="1"/>
            <a:r>
              <a:rPr lang="en-US" b="1" smtClean="0"/>
              <a:t>2. </a:t>
            </a:r>
            <a:r>
              <a:rPr lang="en-US" smtClean="0"/>
              <a:t>PREVIOUS PSYCHIATRIC SYMPTOMS AND TREATMENT. </a:t>
            </a:r>
          </a:p>
          <a:p>
            <a:pPr algn="just" eaLnBrk="1" hangingPunct="1"/>
            <a:r>
              <a:rPr lang="en-US" b="1" smtClean="0"/>
              <a:t>3. </a:t>
            </a:r>
            <a:r>
              <a:rPr lang="en-US" smtClean="0"/>
              <a:t>RECENT PSYCHOSOCIAL STRESSORS: STRESSFUL LIFE EVENTS THAT MAY HAVE CONTRIBUTED TO THE PATIENT'S CURRENT PRESENTATION. </a:t>
            </a:r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C. HISTORY OF PRESENT ILLNESS (HPI)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4. </a:t>
            </a:r>
            <a:r>
              <a:rPr lang="en-US" smtClean="0"/>
              <a:t>REASON THE PATIENT IS PRESENTING NOW.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5. </a:t>
            </a:r>
            <a:r>
              <a:rPr lang="en-US" smtClean="0"/>
              <a:t>THIS SECTION PROVIDES EVIDENCE THAT SUPPORTS OR RULES OUT RELEVANT DIAGNOSES. THEREFORE, DOCUMENTING THE ABSENCE OF PERTINENT SYMPTOMS IS ALSO IMPORTANT.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6. </a:t>
            </a:r>
            <a:r>
              <a:rPr lang="en-US" smtClean="0"/>
              <a:t>HISTORICAL EVIDENCE IN THIS SECTION SHOULD BE RELEVANT TO THE CURRENT PRESENTATION. 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C. HISTORY OF PRESENT ILLNESS (HPI)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1. </a:t>
            </a:r>
            <a:r>
              <a:rPr lang="en-US" smtClean="0"/>
              <a:t>PREVIOUS AND CURRENT PSYCHIATRIC DIAGNOSES.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2. </a:t>
            </a:r>
            <a:r>
              <a:rPr lang="en-US" smtClean="0"/>
              <a:t>HISTORY OF PSYCHIATRIC TREATMENT, INCLUDING OUTPATIENT AND INPATIENT TREATMENT.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3. </a:t>
            </a:r>
            <a:r>
              <a:rPr lang="en-US" smtClean="0"/>
              <a:t>HISTORY OF PSYCHOTROPIC MEDICATION USE.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b="1" smtClean="0"/>
              <a:t>4. </a:t>
            </a:r>
            <a:r>
              <a:rPr lang="en-US" smtClean="0"/>
              <a:t>HISTORY OF SUICIDE ATTEMPTS AND POTENTIAL LETHALITY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D. PAST PSYCHIATRIC HISTORY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en-US" b="1" smtClean="0"/>
          </a:p>
          <a:p>
            <a:pPr algn="just" eaLnBrk="1" hangingPunct="1"/>
            <a:r>
              <a:rPr lang="en-US" b="1" smtClean="0"/>
              <a:t>1. </a:t>
            </a:r>
            <a:r>
              <a:rPr lang="en-US" smtClean="0"/>
              <a:t>CURRENT AND/OR PREVIOUS MEDICAL PROBLEMS. </a:t>
            </a:r>
          </a:p>
          <a:p>
            <a:pPr algn="just" eaLnBrk="1" hangingPunct="1"/>
            <a:r>
              <a:rPr lang="en-US" smtClean="0"/>
              <a:t> </a:t>
            </a:r>
            <a:r>
              <a:rPr lang="en-US" b="1" smtClean="0"/>
              <a:t>2. </a:t>
            </a:r>
            <a:r>
              <a:rPr lang="en-US" smtClean="0"/>
              <a:t>TYPE OF TREATMENT, INCLUDING PRESCRIPTION, OVER-THE-COUNTER MEDICATIONS, HOME REMEDIES.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E. PAST MEDICAL HISTORY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FAMILY STRUCTURE</a:t>
            </a:r>
          </a:p>
          <a:p>
            <a:pPr eaLnBrk="1" hangingPunct="1"/>
            <a:r>
              <a:rPr lang="en-US" dirty="0" smtClean="0"/>
              <a:t>RELATIVES WITH HISTORY OF</a:t>
            </a:r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 		PSYCHIATRIC DISORDERS, </a:t>
            </a:r>
          </a:p>
          <a:p>
            <a:pPr lvl="2" eaLnBrk="1" hangingPunct="1"/>
            <a:r>
              <a:rPr lang="en-US" dirty="0" smtClean="0"/>
              <a:t>SUICIDE OR SUICIDE ATTEMPTS, </a:t>
            </a:r>
          </a:p>
          <a:p>
            <a:pPr lvl="2" eaLnBrk="1" hangingPunct="1"/>
            <a:r>
              <a:rPr lang="en-US" dirty="0" smtClean="0"/>
              <a:t>ALCOHOL OR SUBSTANCE ABUSE.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F. FAMILY HISTORY.</a:t>
            </a:r>
          </a:p>
        </p:txBody>
      </p:sp>
    </p:spTree>
  </p:cSld>
  <p:clrMapOvr>
    <a:masterClrMapping/>
  </p:clrMapOvr>
  <p:transition>
    <p:split orient="vert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1063</TotalTime>
  <Words>1358</Words>
  <Application>Microsoft Office PowerPoint</Application>
  <PresentationFormat>On-screen Show (4:3)</PresentationFormat>
  <Paragraphs>190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Concourse</vt:lpstr>
      <vt:lpstr>LEVEL 4  MAY 2020 </vt:lpstr>
      <vt:lpstr>INTRODUCTION</vt:lpstr>
      <vt:lpstr>INTRODUCTION</vt:lpstr>
      <vt:lpstr>I.  HISTORY </vt:lpstr>
      <vt:lpstr>C. HISTORY OF PRESENT ILLNESS (HPI)  </vt:lpstr>
      <vt:lpstr>C. HISTORY OF PRESENT ILLNESS (HPI)  </vt:lpstr>
      <vt:lpstr>D. PAST PSYCHIATRIC HISTORY</vt:lpstr>
      <vt:lpstr>E. PAST MEDICAL HISTORY  </vt:lpstr>
      <vt:lpstr>F. FAMILY HISTORY.</vt:lpstr>
      <vt:lpstr>G. SOCIAL HISTORY </vt:lpstr>
      <vt:lpstr>H. DEVELOPMENTAL HISTORY.</vt:lpstr>
      <vt:lpstr>II. MENTAL STATUS EXAM.</vt:lpstr>
      <vt:lpstr> GENERAL APPEARANCE AND BEHAVIOR  </vt:lpstr>
      <vt:lpstr>B. AFFECT </vt:lpstr>
      <vt:lpstr>C. MOOD.</vt:lpstr>
      <vt:lpstr>D. THOUGHT PROCESSES </vt:lpstr>
      <vt:lpstr>D.  THOUGHT PROCESSES </vt:lpstr>
      <vt:lpstr>D. THOUGHT PROCESSES </vt:lpstr>
      <vt:lpstr>D. THOUGHT PROCESSES </vt:lpstr>
      <vt:lpstr>E. THOUGHT CONTENT </vt:lpstr>
      <vt:lpstr>E. THOUGHT CONTENT </vt:lpstr>
      <vt:lpstr>F. COGNITIVE EVALUATION</vt:lpstr>
      <vt:lpstr>F. COGNITIVE EVALUATION</vt:lpstr>
      <vt:lpstr>F. COGNITIVE EVALUATION</vt:lpstr>
      <vt:lpstr>H. JUDGMENT.</vt:lpstr>
      <vt:lpstr>FORMULATION</vt:lpstr>
      <vt:lpstr>CORE ELEMENTS</vt:lpstr>
      <vt:lpstr>Slide 28</vt:lpstr>
      <vt:lpstr>III. DSM-V DIAGNOSIS</vt:lpstr>
      <vt:lpstr>IV. TREATMENT PLAN.</vt:lpstr>
      <vt:lpstr>V. GENERAL MEDICAL SCREENING OF THE PSYCHIATRIC PATIENT. </vt:lpstr>
      <vt:lpstr> A. LABORATORY EVALUATION OF THE PSYCHIATRIC PATIENT  </vt:lpstr>
      <vt:lpstr>Slide 33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Psychiatric History </dc:title>
  <dc:creator>Your User Name</dc:creator>
  <cp:lastModifiedBy>Dr. Mburu</cp:lastModifiedBy>
  <cp:revision>47</cp:revision>
  <dcterms:created xsi:type="dcterms:W3CDTF">2011-04-28T21:26:05Z</dcterms:created>
  <dcterms:modified xsi:type="dcterms:W3CDTF">2020-05-26T10:39:11Z</dcterms:modified>
</cp:coreProperties>
</file>