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474" r:id="rId6"/>
    <p:sldId id="475" r:id="rId7"/>
    <p:sldId id="476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66228-1C97-4C62-8563-1573268D0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DC35A-C0EF-4A75-997E-2CB8DDA38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3216-D39A-45C0-8DA0-38FE9BBE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952CA-625C-4B1A-8A5A-578C0875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74014-9242-4E1E-9DEF-123CD24EC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89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6E703-01D4-46C7-9A67-13AF3B02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F5B27-3AFA-466A-8353-C85E514F8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E64DB-AF94-4049-B25F-E9D87CD70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D836B-B880-4BE3-AE6E-BE3A7F9B9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9501D-01CD-4DE6-AE40-2858043F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9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450AF0-3979-4588-AC0D-2F99BCB34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732C9C-969E-4330-B656-CDA141A7C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302E3-EBC8-47A7-8704-11DB6D33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98B11-8040-4B05-B231-CB32994C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0434-6C73-4170-B2A5-F34FB4E1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5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7EEE-CC72-46B4-92C1-FBB949BE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CEFC9-EC28-45D5-BBBD-D1F33E5AC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485AB-B7AB-4F54-BC09-66872542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1D92F-E24A-4850-A2B5-77230A18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2D9BE-F5EE-4460-B0C3-BEFF2717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5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E0EBF-B3EC-4921-A940-0A27BF8CC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1F026-E192-4325-AAB5-29372933C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551C8-C71A-4321-AE81-F99A5FF6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04B7F-E1F1-403F-89CF-EBDC3017D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76B9-7C18-4800-A25E-F04E181D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C73FB-5BBF-4023-8AC2-F1BCCED2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1DFEE-8ECF-480E-A377-C870FE7EC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02EEC-FE02-4770-94F5-7BC98E912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3B301-849E-418D-893F-12AB078B8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702AD-A093-4974-9E09-1DE40638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2D1D-57F1-4DF1-8E20-AC2D97C2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6DE5-B687-484F-87DC-B36A215E9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5C2D4-DA8E-4D5F-B2FE-F0A7AB7B7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F827D5-B5E7-4430-A3F8-E8BED3CFA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BCD78-BFDD-4892-9229-B4AF46959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C4C25-277C-4307-AE60-76BA1D80B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66CDBB-462F-4E4B-9DED-674B00325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0FF5F2-7602-47CD-9F72-8BD0A111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2FE16-BA93-44D2-AD18-964A95EF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1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8FBF-E40F-44CA-877A-504DF810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9A4116-4A2D-4B7E-BCF3-2EEAC069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196E4-CE46-4133-A2E1-73604246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0840E9-A6E4-41AB-9C6E-38C255E8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8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9E526-8182-4DE5-BD11-B8F7EBB2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E8367B-2CF8-442B-85F8-058FCEF1F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0F10D-9F93-4485-9DF0-D522FA0F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3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BB1F0-3C93-44FF-BA4F-1A1BEA71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556C1-CC5D-469A-9B6C-15E7D2A30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1173A-3B15-407A-8736-118EAD2AA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A0617-DAEF-4113-8880-65157A45E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3A5A8-30CE-4AB0-8B32-A99084EE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D3AF8-D964-459B-803E-DCDA5537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8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88B6-532D-4D78-861D-759F4266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01F2D-A6D7-434E-A042-E760517EA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E7739-D861-46D1-B680-0CF8BFEB0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AA053-70D8-4575-9E45-F472F6C5D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8A539-D4A4-4BBD-8E53-90D88B6A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DB94E-2C69-4ACB-AC6D-7A7247AA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3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22D99A-5341-4A36-91DC-E6582524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27CCF-1BB3-4B5B-A56F-667886E1C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212F6-48A7-4635-A88E-490680133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C8322-EDEB-4360-806D-62C09109BDC7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7E849-42BD-434A-B28A-E075A3FA2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923EB-E794-43AE-A5AB-9B7679FAE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FD601-BD78-46C8-9F28-4C8A0C9C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1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82351-1E54-4D40-8B42-3D8851D3EA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74A94-1B8D-49AF-B14F-FA92A4997E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6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eneral Description&#10;• includes appearance, psychomotor&#10;activity, attitude toward the examiner, and&#10;speech activity.&#10;• Moto...">
            <a:extLst>
              <a:ext uri="{FF2B5EF4-FFF2-40B4-BE49-F238E27FC236}">
                <a16:creationId xmlns:a16="http://schemas.microsoft.com/office/drawing/2014/main" id="{F34A4FBA-6592-465B-B054-AB8B1B2A0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22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unctional Assessment&#10;• Patients older than 65 years of age should be&#10;evaluated for their capacity to maintain&#10;independenc...">
            <a:extLst>
              <a:ext uri="{FF2B5EF4-FFF2-40B4-BE49-F238E27FC236}">
                <a16:creationId xmlns:a16="http://schemas.microsoft.com/office/drawing/2014/main" id="{AC8B80DF-1997-49BD-B011-CBEAC2932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494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676E0BD-491F-4F06-97E4-C4FC4E4AA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804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erceptual Disturbances&#10;• Hallucinations and illusions by older adults&#10;can be transitory phenomena resulting from&#10;decrease...">
            <a:extLst>
              <a:ext uri="{FF2B5EF4-FFF2-40B4-BE49-F238E27FC236}">
                <a16:creationId xmlns:a16="http://schemas.microsoft.com/office/drawing/2014/main" id="{2CD72874-FCB5-4160-A7FD-6F39F2CBC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68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Language Output&#10;• covers the aphasias, which are disorders of&#10;language output related to organic lesions of&#10;the brain.&#10;• T...">
            <a:extLst>
              <a:ext uri="{FF2B5EF4-FFF2-40B4-BE49-F238E27FC236}">
                <a16:creationId xmlns:a16="http://schemas.microsoft.com/office/drawing/2014/main" id="{FC29AC57-0E31-4585-A4A9-2CA9D1552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20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isuospatial Functioning&#10;• decline in visuospatial capability is normal&#10;with aging&#10;• Asking a patient to copy figures or a...">
            <a:extLst>
              <a:ext uri="{FF2B5EF4-FFF2-40B4-BE49-F238E27FC236}">
                <a16:creationId xmlns:a16="http://schemas.microsoft.com/office/drawing/2014/main" id="{18405634-E556-45A8-9580-6BEE7E371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212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Thought&#10;• Disturbances in thinking include neologisms,&#10;word salad, circumstantiality, tangentiality,&#10;loosening of associat...">
            <a:extLst>
              <a:ext uri="{FF2B5EF4-FFF2-40B4-BE49-F238E27FC236}">
                <a16:creationId xmlns:a16="http://schemas.microsoft.com/office/drawing/2014/main" id="{E638C57E-E372-47FE-A2CE-11171EA23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900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Other things to take note of&#10;• Sensorium and Cognition&#10;• Consciousness&#10;• Orientation&#10;• Memory&#10;• Intellectual Tasks, Inform...">
            <a:extLst>
              <a:ext uri="{FF2B5EF4-FFF2-40B4-BE49-F238E27FC236}">
                <a16:creationId xmlns:a16="http://schemas.microsoft.com/office/drawing/2014/main" id="{17CC46B5-12FE-4A55-8BE2-A59782752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062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Mental Disorders of Old Age&#10;• Dementing Disorders&#10;• Depressive Disorders&#10;• Schizophrenia&#10;• Delusional Disorder&#10;• Anxiety D...">
            <a:extLst>
              <a:ext uri="{FF2B5EF4-FFF2-40B4-BE49-F238E27FC236}">
                <a16:creationId xmlns:a16="http://schemas.microsoft.com/office/drawing/2014/main" id="{D62F2CA6-4E4E-410E-AEB4-F276A0234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84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Other Conditions of Old Age&#10;• Vertigo&#10;• Syncope&#10;• Hearing Loss&#10;• Elder Abuse&#10;• Spousal Bereavement&#10; ">
            <a:extLst>
              <a:ext uri="{FF2B5EF4-FFF2-40B4-BE49-F238E27FC236}">
                <a16:creationId xmlns:a16="http://schemas.microsoft.com/office/drawing/2014/main" id="{0ADC7FA6-4AD0-4E2D-BB96-5216474A8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11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iatric Psychiatry&#10;• derived from the Greek words geros (old age)&#10;and iatros (physician)&#10;• deals with preventing, diagno...">
            <a:extLst>
              <a:ext uri="{FF2B5EF4-FFF2-40B4-BE49-F238E27FC236}">
                <a16:creationId xmlns:a16="http://schemas.microsoft.com/office/drawing/2014/main" id="{FA603DF8-A9FD-4094-9FCC-174D62CA3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022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sychopharmacological Treatment of&#10;Geriatric Disorders&#10;• A pretreatment medical evaluation is&#10;essential, including an elec...">
            <a:extLst>
              <a:ext uri="{FF2B5EF4-FFF2-40B4-BE49-F238E27FC236}">
                <a16:creationId xmlns:a16="http://schemas.microsoft.com/office/drawing/2014/main" id="{6997D9FD-081D-45E5-B07E-EFFB3831D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92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rinciples of Psychopharmacological&#10;Treatment&#10;• Major goals of the pharmacological treatment&#10;of older persons are;&#10;– to im...">
            <a:extLst>
              <a:ext uri="{FF2B5EF4-FFF2-40B4-BE49-F238E27FC236}">
                <a16:creationId xmlns:a16="http://schemas.microsoft.com/office/drawing/2014/main" id="{4221D3FE-5E66-45F0-B3DD-00DCB7718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275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extLst>
              <a:ext uri="{FF2B5EF4-FFF2-40B4-BE49-F238E27FC236}">
                <a16:creationId xmlns:a16="http://schemas.microsoft.com/office/drawing/2014/main" id="{D3277C4A-3913-4948-9125-6B994D03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914400"/>
            <a:ext cx="2897188" cy="26670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Oval 3">
            <a:extLst>
              <a:ext uri="{FF2B5EF4-FFF2-40B4-BE49-F238E27FC236}">
                <a16:creationId xmlns:a16="http://schemas.microsoft.com/office/drawing/2014/main" id="{30E07EE0-2744-4BFD-80FB-C39A4A52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133600"/>
            <a:ext cx="2590800" cy="2286000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31A99436-8C71-4663-A27E-C1763CFBD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286000"/>
            <a:ext cx="2590800" cy="2286000"/>
          </a:xfrm>
          <a:prstGeom prst="ellipse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400DB3B7-4AD3-4409-B87B-215FBCBE9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200400"/>
            <a:ext cx="2590800" cy="25146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2EB8868-CF1C-4592-9D51-614C2DB92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600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depression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C5DA966-E7FF-41DE-8FEF-77401F8B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95800"/>
            <a:ext cx="1524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movement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disorders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08728EF-EAA8-49E5-9B86-14C391BD1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psychosis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7704FF29-FB7E-4737-802F-D9E5124EB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352800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dementia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B5AC7D42-4CA2-4BC4-944D-AAB2C9B01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10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accent2"/>
                </a:solidFill>
              </a:rPr>
              <a:t>Depression  with dementia (“pseudodementia”)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AD56258D-E80D-44E1-8EEE-9B595062A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352800"/>
            <a:ext cx="236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Dementia with depression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4BB992C5-A73B-49F3-8B57-D0272A81E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1910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PD with depression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46D455BF-A0BC-4EAD-A7D1-83B153A5A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5" y="4487863"/>
            <a:ext cx="241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/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4C7C1EDF-B4A2-477E-8BE7-C0F0E2E5A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715000"/>
            <a:ext cx="2590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A50021"/>
                </a:solidFill>
              </a:rPr>
              <a:t>PDD, LBD, AD with movement sx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3EC41108-E77A-4FF4-B213-A54FCFBD4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1981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9900"/>
                </a:solidFill>
              </a:rPr>
              <a:t>PDD, LBD, AD, VaD with psychotic sx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DFF18C2C-DCF1-4786-88A3-2C3D7FD5D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9900"/>
                </a:solidFill>
              </a:rPr>
              <a:t>Psychotic depression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37522331-0472-4B7E-B3E2-B97158F41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236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9900"/>
                </a:solidFill>
              </a:rPr>
              <a:t>Schizophrenia with depression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0F38C64B-7338-43B5-AC08-C0D1C9410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2286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9900"/>
                </a:solidFill>
              </a:rPr>
              <a:t>Schizophrenia with cognitive deficits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b="1">
              <a:solidFill>
                <a:srgbClr val="009900"/>
              </a:solidFill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70D94FE2-0922-4958-9DB7-8C95AE1C4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670550"/>
            <a:ext cx="2971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A50021"/>
                </a:solidFill>
              </a:rPr>
              <a:t>Schizophrenia with movement disorders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4303337B-EEFC-41B9-9691-0D73D77ED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724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A50021"/>
                </a:solidFill>
              </a:rPr>
              <a:t>PDD, LBD, PD+ with cognitive deficits</a:t>
            </a:r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C8246513-8D5E-45E2-9E41-3927CA2AC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17526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82C2DA20-EA37-4133-864D-9377C5E28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048000"/>
            <a:ext cx="1981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/>
              <a:t>med conditions &amp; drugs</a:t>
            </a:r>
            <a:r>
              <a:rPr lang="en-US" altLang="en-US" sz="2000"/>
              <a:t>             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CC32017C-D717-4D30-B568-A270E1993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480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OVERVIEW: Consider main syndrome &amp; comorbid conditions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8783657C-52B5-42A7-9339-9FBDB6067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676400"/>
            <a:ext cx="3200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Vascular depression with mild cognitive impairment</a:t>
            </a:r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DAAFDF20-880F-418E-905F-586516499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5063" y="2819400"/>
            <a:ext cx="292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accent2"/>
                </a:solidFill>
              </a:rPr>
              <a:t>MCI with depression</a:t>
            </a:r>
          </a:p>
        </p:txBody>
      </p:sp>
    </p:spTree>
    <p:extLst>
      <p:ext uri="{BB962C8B-B14F-4D97-AF65-F5344CB8AC3E}">
        <p14:creationId xmlns:p14="http://schemas.microsoft.com/office/powerpoint/2010/main" val="422222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tressors&#10;• psychiatrists must be able to recognize the&#10;physical and mental ills of their patients&#10;• High-ranking stresses...">
            <a:extLst>
              <a:ext uri="{FF2B5EF4-FFF2-40B4-BE49-F238E27FC236}">
                <a16:creationId xmlns:a16="http://schemas.microsoft.com/office/drawing/2014/main" id="{8DA7AE28-CD40-4519-865D-153580CB8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04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sychiatric Examination of the Older&#10;Patient&#10;• Because of the high prevalence of cognitive&#10;disorders in older persons;&#10;– p...">
            <a:extLst>
              <a:ext uri="{FF2B5EF4-FFF2-40B4-BE49-F238E27FC236}">
                <a16:creationId xmlns:a16="http://schemas.microsoft.com/office/drawing/2014/main" id="{004C8949-AE32-4B14-9BB0-0ED9A404E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21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6CDFEC6E-0DA9-497C-9959-01D67057E660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38115"/>
            <a:ext cx="7924800" cy="6400800"/>
            <a:chOff x="-3" y="-3"/>
            <a:chExt cx="3965" cy="4330"/>
          </a:xfrm>
        </p:grpSpPr>
        <p:grpSp>
          <p:nvGrpSpPr>
            <p:cNvPr id="5123" name="Group 3">
              <a:extLst>
                <a:ext uri="{FF2B5EF4-FFF2-40B4-BE49-F238E27FC236}">
                  <a16:creationId xmlns:a16="http://schemas.microsoft.com/office/drawing/2014/main" id="{2FC4FB82-AB61-42E2-AF26-EC1B7235CE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959" cy="4324"/>
              <a:chOff x="0" y="0"/>
              <a:chExt cx="3959" cy="4324"/>
            </a:xfrm>
          </p:grpSpPr>
          <p:grpSp>
            <p:nvGrpSpPr>
              <p:cNvPr id="5125" name="Group 4">
                <a:extLst>
                  <a:ext uri="{FF2B5EF4-FFF2-40B4-BE49-F238E27FC236}">
                    <a16:creationId xmlns:a16="http://schemas.microsoft.com/office/drawing/2014/main" id="{1684AC9D-B405-4127-BC8D-57B7E8F0FC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2462" cy="634"/>
                <a:chOff x="0" y="0"/>
                <a:chExt cx="2462" cy="634"/>
              </a:xfrm>
            </p:grpSpPr>
            <p:sp>
              <p:nvSpPr>
                <p:cNvPr id="5177" name="Rectangle 5">
                  <a:extLst>
                    <a:ext uri="{FF2B5EF4-FFF2-40B4-BE49-F238E27FC236}">
                      <a16:creationId xmlns:a16="http://schemas.microsoft.com/office/drawing/2014/main" id="{BA6A24E4-AD9C-4CE5-BDD1-E3782AFE0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2376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800" b="1" dirty="0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DSM Disorders </a:t>
                  </a:r>
                  <a:endParaRPr lang="en-US" altLang="en-US" sz="2800" dirty="0">
                    <a:solidFill>
                      <a:srgbClr val="FF0000"/>
                    </a:solidFill>
                    <a:cs typeface="Times New Roman" panose="02020603050405020304" pitchFamily="18" charset="0"/>
                  </a:endParaRPr>
                </a:p>
                <a:p>
                  <a:r>
                    <a:rPr lang="en-US" altLang="en-US" sz="2800" b="1" dirty="0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(in order of frequency)</a:t>
                  </a:r>
                  <a:endParaRPr lang="en-US" altLang="en-US" sz="2800" dirty="0">
                    <a:solidFill>
                      <a:srgbClr val="FF0000"/>
                    </a:solidFill>
                    <a:cs typeface="Times New Roman" panose="02020603050405020304" pitchFamily="18" charset="0"/>
                  </a:endParaRPr>
                </a:p>
                <a:p>
                  <a:endParaRPr lang="en-US" altLang="en-US" sz="28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178" name="Rectangle 6">
                  <a:extLst>
                    <a:ext uri="{FF2B5EF4-FFF2-40B4-BE49-F238E27FC236}">
                      <a16:creationId xmlns:a16="http://schemas.microsoft.com/office/drawing/2014/main" id="{956A42D4-DB84-4E8E-90A5-E6D303BEAF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462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6" name="Group 7">
                <a:extLst>
                  <a:ext uri="{FF2B5EF4-FFF2-40B4-BE49-F238E27FC236}">
                    <a16:creationId xmlns:a16="http://schemas.microsoft.com/office/drawing/2014/main" id="{930B425E-94DD-4F7F-8402-040E15BF2E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0"/>
                <a:ext cx="1497" cy="634"/>
                <a:chOff x="2462" y="0"/>
                <a:chExt cx="1497" cy="634"/>
              </a:xfrm>
            </p:grpSpPr>
            <p:sp>
              <p:nvSpPr>
                <p:cNvPr id="5175" name="Rectangle 8">
                  <a:extLst>
                    <a:ext uri="{FF2B5EF4-FFF2-40B4-BE49-F238E27FC236}">
                      <a16:creationId xmlns:a16="http://schemas.microsoft.com/office/drawing/2014/main" id="{52C65B5D-BB72-4776-9A71-666A3E7AED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0"/>
                  <a:ext cx="1411" cy="6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2800" b="1">
                      <a:solidFill>
                        <a:srgbClr val="FF0000"/>
                      </a:solidFill>
                      <a:cs typeface="Times New Roman" panose="02020603050405020304" pitchFamily="18" charset="0"/>
                    </a:rPr>
                    <a:t>12 -month prevalence</a:t>
                  </a:r>
                  <a:endParaRPr lang="en-US" altLang="en-US" sz="2800">
                    <a:solidFill>
                      <a:srgbClr val="FF0000"/>
                    </a:solidFill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76" name="Rectangle 9">
                  <a:extLst>
                    <a:ext uri="{FF2B5EF4-FFF2-40B4-BE49-F238E27FC236}">
                      <a16:creationId xmlns:a16="http://schemas.microsoft.com/office/drawing/2014/main" id="{B4309D18-864E-452E-BE4E-F56C14EEFE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0"/>
                  <a:ext cx="1497" cy="6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7" name="Group 10">
                <a:extLst>
                  <a:ext uri="{FF2B5EF4-FFF2-40B4-BE49-F238E27FC236}">
                    <a16:creationId xmlns:a16="http://schemas.microsoft.com/office/drawing/2014/main" id="{D4AAFBBB-A1B8-4885-B9EC-FB073FFDE3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34"/>
                <a:ext cx="2462" cy="596"/>
                <a:chOff x="0" y="634"/>
                <a:chExt cx="2462" cy="596"/>
              </a:xfrm>
            </p:grpSpPr>
            <p:sp>
              <p:nvSpPr>
                <p:cNvPr id="5173" name="Rectangle 11">
                  <a:extLst>
                    <a:ext uri="{FF2B5EF4-FFF2-40B4-BE49-F238E27FC236}">
                      <a16:creationId xmlns:a16="http://schemas.microsoft.com/office/drawing/2014/main" id="{F20F8993-1F1A-405C-B9C2-29021DEE67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34"/>
                  <a:ext cx="2376" cy="5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 dirty="0">
                      <a:cs typeface="Times New Roman" panose="02020603050405020304" pitchFamily="18" charset="0"/>
                    </a:rPr>
                    <a:t>Anxiety Disorders</a:t>
                  </a:r>
                  <a:endParaRPr lang="en-US" altLang="en-US" sz="1200" dirty="0">
                    <a:cs typeface="Times New Roman" panose="02020603050405020304" pitchFamily="18" charset="0"/>
                  </a:endParaRPr>
                </a:p>
                <a:p>
                  <a:r>
                    <a:rPr lang="en-US" altLang="en-US" sz="1600" b="1" dirty="0">
                      <a:cs typeface="Times New Roman" panose="02020603050405020304" pitchFamily="18" charset="0"/>
                    </a:rPr>
                    <a:t>(phobic </a:t>
                  </a:r>
                  <a:r>
                    <a:rPr lang="en-US" altLang="en-US" sz="1600" b="1" dirty="0" err="1">
                      <a:cs typeface="Times New Roman" panose="02020603050405020304" pitchFamily="18" charset="0"/>
                    </a:rPr>
                    <a:t>disorders,gen</a:t>
                  </a:r>
                  <a:r>
                    <a:rPr lang="en-US" altLang="en-US" sz="1600" b="1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en-US" sz="1600" b="1" dirty="0" err="1">
                      <a:cs typeface="Times New Roman" panose="02020603050405020304" pitchFamily="18" charset="0"/>
                    </a:rPr>
                    <a:t>anx</a:t>
                  </a:r>
                  <a:r>
                    <a:rPr lang="en-US" altLang="en-US" sz="1600" b="1" dirty="0">
                      <a:cs typeface="Times New Roman" panose="02020603050405020304" pitchFamily="18" charset="0"/>
                    </a:rPr>
                    <a:t>, panic)</a:t>
                  </a:r>
                  <a:endParaRPr lang="en-US" altLang="en-US" sz="1200" dirty="0">
                    <a:cs typeface="Times New Roman" panose="02020603050405020304" pitchFamily="18" charset="0"/>
                  </a:endParaRPr>
                </a:p>
                <a:p>
                  <a:endParaRPr lang="en-US" altLang="en-US" sz="2400" dirty="0"/>
                </a:p>
              </p:txBody>
            </p:sp>
            <p:sp>
              <p:nvSpPr>
                <p:cNvPr id="5174" name="Rectangle 12">
                  <a:extLst>
                    <a:ext uri="{FF2B5EF4-FFF2-40B4-BE49-F238E27FC236}">
                      <a16:creationId xmlns:a16="http://schemas.microsoft.com/office/drawing/2014/main" id="{00310B85-6F09-4A52-90AD-A782ED27A5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34"/>
                  <a:ext cx="2462" cy="5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8" name="Group 13">
                <a:extLst>
                  <a:ext uri="{FF2B5EF4-FFF2-40B4-BE49-F238E27FC236}">
                    <a16:creationId xmlns:a16="http://schemas.microsoft.com/office/drawing/2014/main" id="{69A173B7-CB73-4E11-8F1D-F6CE30F7DA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634"/>
                <a:ext cx="1497" cy="596"/>
                <a:chOff x="2462" y="634"/>
                <a:chExt cx="1497" cy="596"/>
              </a:xfrm>
            </p:grpSpPr>
            <p:sp>
              <p:nvSpPr>
                <p:cNvPr id="5171" name="Rectangle 14">
                  <a:extLst>
                    <a:ext uri="{FF2B5EF4-FFF2-40B4-BE49-F238E27FC236}">
                      <a16:creationId xmlns:a16="http://schemas.microsoft.com/office/drawing/2014/main" id="{19C37782-7F1F-4C46-ABF7-D66FD1040F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634"/>
                  <a:ext cx="1411" cy="5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6%-12%  female&gt;male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72" name="Rectangle 15">
                  <a:extLst>
                    <a:ext uri="{FF2B5EF4-FFF2-40B4-BE49-F238E27FC236}">
                      <a16:creationId xmlns:a16="http://schemas.microsoft.com/office/drawing/2014/main" id="{7A260E2B-0A8C-4595-83C1-591E4A1A7B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634"/>
                  <a:ext cx="1497" cy="59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29" name="Group 16">
                <a:extLst>
                  <a:ext uri="{FF2B5EF4-FFF2-40B4-BE49-F238E27FC236}">
                    <a16:creationId xmlns:a16="http://schemas.microsoft.com/office/drawing/2014/main" id="{CA38C7BE-6012-4FF0-9CFD-0A93673634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30"/>
                <a:ext cx="2462" cy="442"/>
                <a:chOff x="0" y="1230"/>
                <a:chExt cx="2462" cy="442"/>
              </a:xfrm>
            </p:grpSpPr>
            <p:sp>
              <p:nvSpPr>
                <p:cNvPr id="5169" name="Rectangle 17">
                  <a:extLst>
                    <a:ext uri="{FF2B5EF4-FFF2-40B4-BE49-F238E27FC236}">
                      <a16:creationId xmlns:a16="http://schemas.microsoft.com/office/drawing/2014/main" id="{89387631-5856-4C9D-B543-1271A7C477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30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Dementia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70" name="Rectangle 18">
                  <a:extLst>
                    <a:ext uri="{FF2B5EF4-FFF2-40B4-BE49-F238E27FC236}">
                      <a16:creationId xmlns:a16="http://schemas.microsoft.com/office/drawing/2014/main" id="{BF78ABF7-C9F9-4A8F-B0AE-9F9C8AA190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30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0" name="Group 19">
                <a:extLst>
                  <a:ext uri="{FF2B5EF4-FFF2-40B4-BE49-F238E27FC236}">
                    <a16:creationId xmlns:a16="http://schemas.microsoft.com/office/drawing/2014/main" id="{BEDA8757-BF98-4BC1-BFEE-12062014F9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1230"/>
                <a:ext cx="1497" cy="442"/>
                <a:chOff x="2462" y="1230"/>
                <a:chExt cx="1497" cy="442"/>
              </a:xfrm>
            </p:grpSpPr>
            <p:sp>
              <p:nvSpPr>
                <p:cNvPr id="5167" name="Rectangle 20">
                  <a:extLst>
                    <a:ext uri="{FF2B5EF4-FFF2-40B4-BE49-F238E27FC236}">
                      <a16:creationId xmlns:a16="http://schemas.microsoft.com/office/drawing/2014/main" id="{6AAB10E1-B6C9-4063-8454-D182DF556E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1230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5-10%      female&gt;male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68" name="Rectangle 21">
                  <a:extLst>
                    <a:ext uri="{FF2B5EF4-FFF2-40B4-BE49-F238E27FC236}">
                      <a16:creationId xmlns:a16="http://schemas.microsoft.com/office/drawing/2014/main" id="{CBF22CEC-8DA8-4B84-B6EC-FA8A980575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1230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1" name="Group 22">
                <a:extLst>
                  <a:ext uri="{FF2B5EF4-FFF2-40B4-BE49-F238E27FC236}">
                    <a16:creationId xmlns:a16="http://schemas.microsoft.com/office/drawing/2014/main" id="{E981355A-5A1C-4ACE-8B56-11F0DAFEB8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72"/>
                <a:ext cx="2462" cy="442"/>
                <a:chOff x="0" y="1672"/>
                <a:chExt cx="2462" cy="442"/>
              </a:xfrm>
            </p:grpSpPr>
            <p:sp>
              <p:nvSpPr>
                <p:cNvPr id="5165" name="Rectangle 23">
                  <a:extLst>
                    <a:ext uri="{FF2B5EF4-FFF2-40B4-BE49-F238E27FC236}">
                      <a16:creationId xmlns:a16="http://schemas.microsoft.com/office/drawing/2014/main" id="{ADA22553-E47C-4EE7-BE1C-4E475782A8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672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Major depression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66" name="Rectangle 24">
                  <a:extLst>
                    <a:ext uri="{FF2B5EF4-FFF2-40B4-BE49-F238E27FC236}">
                      <a16:creationId xmlns:a16="http://schemas.microsoft.com/office/drawing/2014/main" id="{15D727A1-2688-4819-B4E9-8D6F67A54F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72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2" name="Group 25">
                <a:extLst>
                  <a:ext uri="{FF2B5EF4-FFF2-40B4-BE49-F238E27FC236}">
                    <a16:creationId xmlns:a16="http://schemas.microsoft.com/office/drawing/2014/main" id="{BF203425-B157-48FF-B001-8B98051A47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1672"/>
                <a:ext cx="1497" cy="442"/>
                <a:chOff x="2462" y="1672"/>
                <a:chExt cx="1497" cy="442"/>
              </a:xfrm>
            </p:grpSpPr>
            <p:sp>
              <p:nvSpPr>
                <p:cNvPr id="5163" name="Rectangle 26">
                  <a:extLst>
                    <a:ext uri="{FF2B5EF4-FFF2-40B4-BE49-F238E27FC236}">
                      <a16:creationId xmlns:a16="http://schemas.microsoft.com/office/drawing/2014/main" id="{6B5AA83A-2C37-476A-B137-BDC05D9508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1672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1-2%        female&gt;male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64" name="Rectangle 27">
                  <a:extLst>
                    <a:ext uri="{FF2B5EF4-FFF2-40B4-BE49-F238E27FC236}">
                      <a16:creationId xmlns:a16="http://schemas.microsoft.com/office/drawing/2014/main" id="{DBD94A59-E517-4321-9D8C-E54AC4A576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1672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3" name="Group 28">
                <a:extLst>
                  <a:ext uri="{FF2B5EF4-FFF2-40B4-BE49-F238E27FC236}">
                    <a16:creationId xmlns:a16="http://schemas.microsoft.com/office/drawing/2014/main" id="{3393968F-2F94-483B-B2F7-9229A890A5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114"/>
                <a:ext cx="2462" cy="442"/>
                <a:chOff x="0" y="2114"/>
                <a:chExt cx="2462" cy="442"/>
              </a:xfrm>
            </p:grpSpPr>
            <p:sp>
              <p:nvSpPr>
                <p:cNvPr id="5161" name="Rectangle 29">
                  <a:extLst>
                    <a:ext uri="{FF2B5EF4-FFF2-40B4-BE49-F238E27FC236}">
                      <a16:creationId xmlns:a16="http://schemas.microsoft.com/office/drawing/2014/main" id="{A5095F80-CB3C-4364-B485-41EC938804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114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Dysthymic disorder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62" name="Rectangle 30">
                  <a:extLst>
                    <a:ext uri="{FF2B5EF4-FFF2-40B4-BE49-F238E27FC236}">
                      <a16:creationId xmlns:a16="http://schemas.microsoft.com/office/drawing/2014/main" id="{C9B47918-B5F9-47EB-9AB6-9A5BB5D7C4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114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4" name="Group 31">
                <a:extLst>
                  <a:ext uri="{FF2B5EF4-FFF2-40B4-BE49-F238E27FC236}">
                    <a16:creationId xmlns:a16="http://schemas.microsoft.com/office/drawing/2014/main" id="{16250F4F-7171-4054-A714-503AE6E763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2114"/>
                <a:ext cx="1497" cy="442"/>
                <a:chOff x="2462" y="2114"/>
                <a:chExt cx="1497" cy="442"/>
              </a:xfrm>
            </p:grpSpPr>
            <p:sp>
              <p:nvSpPr>
                <p:cNvPr id="5159" name="Rectangle 32">
                  <a:extLst>
                    <a:ext uri="{FF2B5EF4-FFF2-40B4-BE49-F238E27FC236}">
                      <a16:creationId xmlns:a16="http://schemas.microsoft.com/office/drawing/2014/main" id="{ABCC5523-F653-4568-8618-34209C55AE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2114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2%            female&gt;male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60" name="Rectangle 33">
                  <a:extLst>
                    <a:ext uri="{FF2B5EF4-FFF2-40B4-BE49-F238E27FC236}">
                      <a16:creationId xmlns:a16="http://schemas.microsoft.com/office/drawing/2014/main" id="{847CC282-DD62-4F12-A36E-D14E27BDF2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2114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5" name="Group 34">
                <a:extLst>
                  <a:ext uri="{FF2B5EF4-FFF2-40B4-BE49-F238E27FC236}">
                    <a16:creationId xmlns:a16="http://schemas.microsoft.com/office/drawing/2014/main" id="{0C37E26E-F246-4493-B622-0B3C86B71F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556"/>
                <a:ext cx="2462" cy="442"/>
                <a:chOff x="0" y="2556"/>
                <a:chExt cx="2462" cy="442"/>
              </a:xfrm>
            </p:grpSpPr>
            <p:sp>
              <p:nvSpPr>
                <p:cNvPr id="5157" name="Rectangle 35">
                  <a:extLst>
                    <a:ext uri="{FF2B5EF4-FFF2-40B4-BE49-F238E27FC236}">
                      <a16:creationId xmlns:a16="http://schemas.microsoft.com/office/drawing/2014/main" id="{47079596-DD77-4BC7-9A9B-BE47EEB0FC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556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sz="1600" b="1">
                      <a:cs typeface="Times New Roman" panose="02020603050405020304" pitchFamily="18" charset="0"/>
                    </a:rPr>
                    <a:t>Alcohol abuse /dependence</a:t>
                  </a:r>
                </a:p>
              </p:txBody>
            </p:sp>
            <p:sp>
              <p:nvSpPr>
                <p:cNvPr id="5158" name="Rectangle 36">
                  <a:extLst>
                    <a:ext uri="{FF2B5EF4-FFF2-40B4-BE49-F238E27FC236}">
                      <a16:creationId xmlns:a16="http://schemas.microsoft.com/office/drawing/2014/main" id="{1773F231-42F8-4A67-A10C-B31A6A0053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556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6" name="Group 37">
                <a:extLst>
                  <a:ext uri="{FF2B5EF4-FFF2-40B4-BE49-F238E27FC236}">
                    <a16:creationId xmlns:a16="http://schemas.microsoft.com/office/drawing/2014/main" id="{7C5D741C-B3B3-435F-B38C-436B680C57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2556"/>
                <a:ext cx="1497" cy="442"/>
                <a:chOff x="2462" y="2556"/>
                <a:chExt cx="1497" cy="442"/>
              </a:xfrm>
            </p:grpSpPr>
            <p:sp>
              <p:nvSpPr>
                <p:cNvPr id="5155" name="Rectangle 38">
                  <a:extLst>
                    <a:ext uri="{FF2B5EF4-FFF2-40B4-BE49-F238E27FC236}">
                      <a16:creationId xmlns:a16="http://schemas.microsoft.com/office/drawing/2014/main" id="{04E1133B-4F02-4EF1-B5B2-4D5B5E6AAE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2556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1%            male&gt;female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pPr eaLnBrk="1" hangingPunct="1"/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56" name="Rectangle 39">
                  <a:extLst>
                    <a:ext uri="{FF2B5EF4-FFF2-40B4-BE49-F238E27FC236}">
                      <a16:creationId xmlns:a16="http://schemas.microsoft.com/office/drawing/2014/main" id="{0E3C69ED-53E1-4981-B9D6-4852FB7E96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2556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7" name="Group 40">
                <a:extLst>
                  <a:ext uri="{FF2B5EF4-FFF2-40B4-BE49-F238E27FC236}">
                    <a16:creationId xmlns:a16="http://schemas.microsoft.com/office/drawing/2014/main" id="{9DC5D21F-D47D-4811-91B4-B966D00F80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998"/>
                <a:ext cx="2462" cy="442"/>
                <a:chOff x="0" y="2998"/>
                <a:chExt cx="2462" cy="442"/>
              </a:xfrm>
            </p:grpSpPr>
            <p:sp>
              <p:nvSpPr>
                <p:cNvPr id="5153" name="Rectangle 41">
                  <a:extLst>
                    <a:ext uri="{FF2B5EF4-FFF2-40B4-BE49-F238E27FC236}">
                      <a16:creationId xmlns:a16="http://schemas.microsoft.com/office/drawing/2014/main" id="{320BBC27-0AF7-4BF0-BDB9-073E3E603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998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Schizophrenia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54" name="Rectangle 42">
                  <a:extLst>
                    <a:ext uri="{FF2B5EF4-FFF2-40B4-BE49-F238E27FC236}">
                      <a16:creationId xmlns:a16="http://schemas.microsoft.com/office/drawing/2014/main" id="{31447DD5-6D39-479D-B2BE-566659DC3D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998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8" name="Group 43">
                <a:extLst>
                  <a:ext uri="{FF2B5EF4-FFF2-40B4-BE49-F238E27FC236}">
                    <a16:creationId xmlns:a16="http://schemas.microsoft.com/office/drawing/2014/main" id="{EDC343FE-9978-4E95-9CDB-5B3EA0FD9F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2998"/>
                <a:ext cx="1497" cy="442"/>
                <a:chOff x="2462" y="2998"/>
                <a:chExt cx="1497" cy="442"/>
              </a:xfrm>
            </p:grpSpPr>
            <p:sp>
              <p:nvSpPr>
                <p:cNvPr id="5151" name="Rectangle 44">
                  <a:extLst>
                    <a:ext uri="{FF2B5EF4-FFF2-40B4-BE49-F238E27FC236}">
                      <a16:creationId xmlns:a16="http://schemas.microsoft.com/office/drawing/2014/main" id="{6E4BA471-0E07-4417-9620-5E1FC67521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2998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0.3 -0.5%         male=female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52" name="Rectangle 45">
                  <a:extLst>
                    <a:ext uri="{FF2B5EF4-FFF2-40B4-BE49-F238E27FC236}">
                      <a16:creationId xmlns:a16="http://schemas.microsoft.com/office/drawing/2014/main" id="{86F800EE-839D-4EE6-BF62-7F43716D73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2998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39" name="Group 46">
                <a:extLst>
                  <a:ext uri="{FF2B5EF4-FFF2-40B4-BE49-F238E27FC236}">
                    <a16:creationId xmlns:a16="http://schemas.microsoft.com/office/drawing/2014/main" id="{D69BAAA6-02EF-4B67-AD9C-D06B827ED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440"/>
                <a:ext cx="2462" cy="442"/>
                <a:chOff x="0" y="3440"/>
                <a:chExt cx="2462" cy="442"/>
              </a:xfrm>
            </p:grpSpPr>
            <p:sp>
              <p:nvSpPr>
                <p:cNvPr id="5149" name="Rectangle 47">
                  <a:extLst>
                    <a:ext uri="{FF2B5EF4-FFF2-40B4-BE49-F238E27FC236}">
                      <a16:creationId xmlns:a16="http://schemas.microsoft.com/office/drawing/2014/main" id="{901B7611-599D-478A-BB8A-6ED5BA311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440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anose="02020603050405020304" pitchFamily="18" charset="0"/>
                    </a:rPr>
                    <a:t>Bipolar</a:t>
                  </a:r>
                  <a:r>
                    <a:rPr lang="en-US" altLang="en-US" sz="1200" b="1">
                      <a:cs typeface="Times New Roman" panose="02020603050405020304" pitchFamily="18" charset="0"/>
                    </a:rPr>
                    <a:t> </a:t>
                  </a:r>
                </a:p>
                <a:p>
                  <a:endParaRPr lang="en-US" altLang="en-US" sz="2400"/>
                </a:p>
              </p:txBody>
            </p:sp>
            <p:sp>
              <p:nvSpPr>
                <p:cNvPr id="5150" name="Rectangle 48">
                  <a:extLst>
                    <a:ext uri="{FF2B5EF4-FFF2-40B4-BE49-F238E27FC236}">
                      <a16:creationId xmlns:a16="http://schemas.microsoft.com/office/drawing/2014/main" id="{0A283536-D2A7-4738-9C1A-F5868CCAA5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440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40" name="Group 49">
                <a:extLst>
                  <a:ext uri="{FF2B5EF4-FFF2-40B4-BE49-F238E27FC236}">
                    <a16:creationId xmlns:a16="http://schemas.microsoft.com/office/drawing/2014/main" id="{9023CA22-3F57-4B49-9546-2B51B464C3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3440"/>
                <a:ext cx="1497" cy="442"/>
                <a:chOff x="2462" y="3440"/>
                <a:chExt cx="1497" cy="442"/>
              </a:xfrm>
            </p:grpSpPr>
            <p:sp>
              <p:nvSpPr>
                <p:cNvPr id="5147" name="Rectangle 50">
                  <a:extLst>
                    <a:ext uri="{FF2B5EF4-FFF2-40B4-BE49-F238E27FC236}">
                      <a16:creationId xmlns:a16="http://schemas.microsoft.com/office/drawing/2014/main" id="{0AFDEAAA-DAD1-4A47-B9F6-3EAC14CF5D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3440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b="1"/>
                    <a:t>0.3%         male=female</a:t>
                  </a:r>
                </a:p>
              </p:txBody>
            </p:sp>
            <p:sp>
              <p:nvSpPr>
                <p:cNvPr id="5148" name="Rectangle 51">
                  <a:extLst>
                    <a:ext uri="{FF2B5EF4-FFF2-40B4-BE49-F238E27FC236}">
                      <a16:creationId xmlns:a16="http://schemas.microsoft.com/office/drawing/2014/main" id="{8357D3CD-A0F6-4008-9DD5-2BB9F375F7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3440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41" name="Group 52">
                <a:extLst>
                  <a:ext uri="{FF2B5EF4-FFF2-40B4-BE49-F238E27FC236}">
                    <a16:creationId xmlns:a16="http://schemas.microsoft.com/office/drawing/2014/main" id="{169CE020-55C8-40D4-B5ED-0FEA858596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882"/>
                <a:ext cx="2462" cy="442"/>
                <a:chOff x="0" y="3882"/>
                <a:chExt cx="2462" cy="442"/>
              </a:xfrm>
            </p:grpSpPr>
            <p:sp>
              <p:nvSpPr>
                <p:cNvPr id="5145" name="Rectangle 53">
                  <a:extLst>
                    <a:ext uri="{FF2B5EF4-FFF2-40B4-BE49-F238E27FC236}">
                      <a16:creationId xmlns:a16="http://schemas.microsoft.com/office/drawing/2014/main" id="{CC52539B-04C2-4666-8722-B20F41431B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882"/>
                  <a:ext cx="23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Any DSM disorder 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46" name="Rectangle 54">
                  <a:extLst>
                    <a:ext uri="{FF2B5EF4-FFF2-40B4-BE49-F238E27FC236}">
                      <a16:creationId xmlns:a16="http://schemas.microsoft.com/office/drawing/2014/main" id="{9A15C51B-563D-447E-A39E-9126E747E8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882"/>
                  <a:ext cx="246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5142" name="Group 55">
                <a:extLst>
                  <a:ext uri="{FF2B5EF4-FFF2-40B4-BE49-F238E27FC236}">
                    <a16:creationId xmlns:a16="http://schemas.microsoft.com/office/drawing/2014/main" id="{DC3243A6-E550-4A06-9B2D-A1CCD59A3E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62" y="3882"/>
                <a:ext cx="1497" cy="442"/>
                <a:chOff x="2462" y="3882"/>
                <a:chExt cx="1497" cy="442"/>
              </a:xfrm>
            </p:grpSpPr>
            <p:sp>
              <p:nvSpPr>
                <p:cNvPr id="5143" name="Rectangle 56">
                  <a:extLst>
                    <a:ext uri="{FF2B5EF4-FFF2-40B4-BE49-F238E27FC236}">
                      <a16:creationId xmlns:a16="http://schemas.microsoft.com/office/drawing/2014/main" id="{485E250A-9367-404E-BC6F-9F2BFF3DC6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5" y="3882"/>
                  <a:ext cx="1411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600" b="1">
                      <a:cs typeface="Times New Roman" panose="02020603050405020304" pitchFamily="18" charset="0"/>
                    </a:rPr>
                    <a:t>12%          female&gt;male</a:t>
                  </a:r>
                  <a:endParaRPr lang="en-US" altLang="en-US" sz="1200">
                    <a:cs typeface="Times New Roman" panose="02020603050405020304" pitchFamily="18" charset="0"/>
                  </a:endParaRPr>
                </a:p>
                <a:p>
                  <a:endParaRPr lang="en-US" altLang="en-US" sz="2400"/>
                </a:p>
              </p:txBody>
            </p:sp>
            <p:sp>
              <p:nvSpPr>
                <p:cNvPr id="5144" name="Rectangle 57">
                  <a:extLst>
                    <a:ext uri="{FF2B5EF4-FFF2-40B4-BE49-F238E27FC236}">
                      <a16:creationId xmlns:a16="http://schemas.microsoft.com/office/drawing/2014/main" id="{D89FD24A-7257-44E4-A440-06B2F9948F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" y="3882"/>
                  <a:ext cx="149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5124" name="Rectangle 58">
              <a:extLst>
                <a:ext uri="{FF2B5EF4-FFF2-40B4-BE49-F238E27FC236}">
                  <a16:creationId xmlns:a16="http://schemas.microsoft.com/office/drawing/2014/main" id="{1F063966-B8BB-4FE0-A45F-968DE8769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3965" cy="433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extLst>
              <a:ext uri="{FF2B5EF4-FFF2-40B4-BE49-F238E27FC236}">
                <a16:creationId xmlns:a16="http://schemas.microsoft.com/office/drawing/2014/main" id="{1FF7D4BB-7352-40AE-AB54-CC6FCC665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914400"/>
            <a:ext cx="2897188" cy="26670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Oval 3">
            <a:extLst>
              <a:ext uri="{FF2B5EF4-FFF2-40B4-BE49-F238E27FC236}">
                <a16:creationId xmlns:a16="http://schemas.microsoft.com/office/drawing/2014/main" id="{D7221F93-F6B5-4BA3-B8F9-567F72A56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133600"/>
            <a:ext cx="2590800" cy="2286000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7BAD137D-C615-4E5F-8A20-023003E37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286000"/>
            <a:ext cx="2590800" cy="2286000"/>
          </a:xfrm>
          <a:prstGeom prst="ellipse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3DBCAFD1-3DBE-43D2-8B23-09D0D3FEC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200400"/>
            <a:ext cx="2590800" cy="25146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C3E7AAA-416A-4272-83EF-72F2BC8DE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600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depression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E0B650F-5E6E-425F-9431-A665CB77F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95800"/>
            <a:ext cx="1524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movement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disorders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1F52B2C8-D680-4EEF-8B64-856BFC2DA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004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psychosis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538E004A-CF45-41D5-9DCD-A58DF7926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352800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/>
              <a:t>dementia</a:t>
            </a:r>
          </a:p>
        </p:txBody>
      </p:sp>
    </p:spTree>
    <p:extLst>
      <p:ext uri="{BB962C8B-B14F-4D97-AF65-F5344CB8AC3E}">
        <p14:creationId xmlns:p14="http://schemas.microsoft.com/office/powerpoint/2010/main" val="2049279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8A83E0-4FFA-41C2-93AF-2210B5E98672}"/>
              </a:ext>
            </a:extLst>
          </p:cNvPr>
          <p:cNvSpPr/>
          <p:nvPr/>
        </p:nvSpPr>
        <p:spPr>
          <a:xfrm>
            <a:off x="3048000" y="1259175"/>
            <a:ext cx="6096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2000" b="1" dirty="0">
                <a:cs typeface="Times New Roman" panose="02020603050405020304" pitchFamily="18" charset="0"/>
              </a:rPr>
              <a:t>Depressive symptoms are less frequent or no more frequent than in middle life. However, may be due to under-reporting , survivor effect, and case finding.</a:t>
            </a:r>
          </a:p>
          <a:p>
            <a:r>
              <a:rPr lang="en-US" altLang="en-US" b="1" dirty="0">
                <a:cs typeface="Times New Roman" panose="02020603050405020304" pitchFamily="18" charset="0"/>
              </a:rPr>
              <a:t> </a:t>
            </a:r>
          </a:p>
          <a:p>
            <a:r>
              <a:rPr lang="en-US" altLang="en-US" b="1" dirty="0">
                <a:cs typeface="Times New Roman" panose="02020603050405020304" pitchFamily="18" charset="0"/>
              </a:rPr>
              <a:t>Clinically significant depression in community dwelling elderly: </a:t>
            </a:r>
            <a:r>
              <a:rPr lang="en-US" altLang="en-US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8% to 16%, with major depression being about 2%.</a:t>
            </a:r>
            <a:r>
              <a:rPr lang="en-US" altLang="en-US" b="1" u="sng" dirty="0"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cs typeface="Times New Roman" panose="02020603050405020304" pitchFamily="18" charset="0"/>
              </a:rPr>
              <a:t>The 1-year incidence of clinically significant depression is highest in those age 85+--13%</a:t>
            </a:r>
          </a:p>
          <a:p>
            <a:r>
              <a:rPr lang="en-US" altLang="en-US" b="1" dirty="0">
                <a:cs typeface="Times New Roman" panose="02020603050405020304" pitchFamily="18" charset="0"/>
              </a:rPr>
              <a:t> </a:t>
            </a:r>
          </a:p>
          <a:p>
            <a:r>
              <a:rPr lang="en-US" altLang="en-US" b="1" dirty="0">
                <a:solidFill>
                  <a:schemeClr val="accent2"/>
                </a:solidFill>
                <a:cs typeface="Times New Roman" panose="02020603050405020304" pitchFamily="18" charset="0"/>
              </a:rPr>
              <a:t>Depressive mood disorders decrease with age but depressive symptoms are more frequent among the old-old(age 75+)</a:t>
            </a:r>
            <a:r>
              <a:rPr lang="en-US" altLang="en-US" b="1" dirty="0">
                <a:cs typeface="Times New Roman" panose="02020603050405020304" pitchFamily="18" charset="0"/>
              </a:rPr>
              <a:t> but may be due to factors associated with aging such as higher proportion of women, more physical disability, more cognitive impairment , and lower income. </a:t>
            </a:r>
            <a:r>
              <a:rPr lang="en-US" altLang="en-US" b="1" dirty="0">
                <a:solidFill>
                  <a:schemeClr val="accent2"/>
                </a:solidFill>
                <a:cs typeface="Times New Roman" panose="02020603050405020304" pitchFamily="18" charset="0"/>
              </a:rPr>
              <a:t>When these factors are controlled , there is no relationship with age. </a:t>
            </a:r>
          </a:p>
        </p:txBody>
      </p:sp>
    </p:spTree>
    <p:extLst>
      <p:ext uri="{BB962C8B-B14F-4D97-AF65-F5344CB8AC3E}">
        <p14:creationId xmlns:p14="http://schemas.microsoft.com/office/powerpoint/2010/main" val="24607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sychiatric History&#10;• Benign senescent forgetfulness- age&#10;associated memory impairments of no&#10;significance.&#10;• childhood an...">
            <a:extLst>
              <a:ext uri="{FF2B5EF4-FFF2-40B4-BE49-F238E27FC236}">
                <a16:creationId xmlns:a16="http://schemas.microsoft.com/office/drawing/2014/main" id="{B9737BD8-4BDD-4E64-A24A-B28B1B43D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60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ental Status Examination&#10;• offers a cross-sectional view of how a patient&#10;– Thinks&#10;– feels&#10;– behaves during the examinati...">
            <a:extLst>
              <a:ext uri="{FF2B5EF4-FFF2-40B4-BE49-F238E27FC236}">
                <a16:creationId xmlns:a16="http://schemas.microsoft.com/office/drawing/2014/main" id="{1C6610DE-2B65-49A2-9AC9-10AD01144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147763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3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291</Words>
  <Application>Microsoft Office PowerPoint</Application>
  <PresentationFormat>Widescreen</PresentationFormat>
  <Paragraphs>49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2020-01-28T15:54:53Z</dcterms:created>
  <dcterms:modified xsi:type="dcterms:W3CDTF">2020-01-28T17:38:26Z</dcterms:modified>
</cp:coreProperties>
</file>