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</p:sldMasterIdLst>
  <p:notesMasterIdLst>
    <p:notesMasterId r:id="rId22"/>
  </p:notesMasterIdLst>
  <p:sldIdLst>
    <p:sldId id="323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27" r:id="rId11"/>
    <p:sldId id="328" r:id="rId12"/>
    <p:sldId id="311" r:id="rId13"/>
    <p:sldId id="324" r:id="rId14"/>
    <p:sldId id="325" r:id="rId15"/>
    <p:sldId id="326" r:id="rId16"/>
    <p:sldId id="312" r:id="rId17"/>
    <p:sldId id="313" r:id="rId18"/>
    <p:sldId id="314" r:id="rId19"/>
    <p:sldId id="315" r:id="rId20"/>
    <p:sldId id="32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A4C7B84-AF90-4137-8FF5-144B504F8C5F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C3932A-348D-41CD-9066-1620FDA2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D0D0FC8-05EA-4796-8EED-9F1B68B319B7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0134-0DB6-4B3A-BB38-41338A31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8B30-9613-479B-8523-1228CA8E4FE2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2A56-037A-482A-91BC-F2D50722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FCD7-8ED3-4AEF-9438-525AFAA52DD8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1A1F-431E-46AB-A155-CA61960D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37CE-0907-45E3-9D2B-1BD70D377DCD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FEA0-6D83-4337-B9EC-1371E0DD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822CA1F-10F6-4816-99D8-903C412F418A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63FE-6830-4F7A-82F5-0BAD226EE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CE9E-1D82-4DC9-9252-5FBB3056379D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8D01-3506-4256-A5C7-A10E0756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8206-D798-4540-A951-189D038ADE08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1936-0E0D-48A0-BB71-10D4B3CBB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13B4-9CDF-4226-867D-AF3D04EF93DB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3604-2A17-4ABC-8A2F-1BDE9795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A404-AF7D-4A77-B0B3-9484A9C521E7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87C6-6600-4571-9E2F-002C8A5CF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10875E-820B-40CB-8A8A-35672588E952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9044-AA8F-493D-A48F-105EC4BED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A87B98-ACA8-48A6-B0D8-0E63C13EE2B6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FFA8-46B3-4707-A58B-8B5794212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83043D-95BE-407E-B0E1-1D3CB5E5F24B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D223DC-A52A-43AF-9683-FE54F0F1E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43" r:id="rId4"/>
    <p:sldLayoutId id="2147484344" r:id="rId5"/>
    <p:sldLayoutId id="2147484345" r:id="rId6"/>
    <p:sldLayoutId id="2147484346" r:id="rId7"/>
    <p:sldLayoutId id="2147484374" r:id="rId8"/>
    <p:sldLayoutId id="2147484375" r:id="rId9"/>
    <p:sldLayoutId id="2147484347" r:id="rId10"/>
    <p:sldLayoutId id="214748434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MS PGothic" pitchFamily="34" charset="-128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MS PGothic" pitchFamily="34" charset="-128"/>
          <a:cs typeface="Tunga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MS PGothic" pitchFamily="34" charset="-128"/>
          <a:cs typeface="Tunga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MS PGothic" pitchFamily="34" charset="-128"/>
          <a:cs typeface="Tunga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MS PGothic" pitchFamily="34" charset="-128"/>
          <a:cs typeface="Tunga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charset="0"/>
          <a:ea typeface="ＭＳ Ｐゴシック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 spc="30">
          <a:solidFill>
            <a:schemeClr val="tx2"/>
          </a:solidFill>
          <a:latin typeface="+mn-lt"/>
          <a:ea typeface="MS PGothic" pitchFamily="34" charset="-128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Antidepressant  medication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Psychopharmacology</a:t>
            </a:r>
            <a:endParaRPr lang="en-US" sz="3200" dirty="0">
              <a:ea typeface="+mj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/>
              </a:rPr>
              <a:t>Tricyclic antidepressants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Anticholinergic</a:t>
            </a:r>
            <a:r>
              <a:rPr lang="en-US" dirty="0" smtClean="0"/>
              <a:t> effects: dry mouth, blurred vision with difficulty in </a:t>
            </a:r>
            <a:r>
              <a:rPr lang="en-US" dirty="0" err="1" smtClean="0"/>
              <a:t>accomodation</a:t>
            </a:r>
            <a:r>
              <a:rPr lang="en-US" dirty="0" smtClean="0"/>
              <a:t>, delayed gastric emptying, constipation, sweating, urinary retention, can precipitate narrow angle glaucoma, cognitive impairment and </a:t>
            </a:r>
            <a:r>
              <a:rPr lang="en-US" dirty="0" err="1" smtClean="0"/>
              <a:t>confusional</a:t>
            </a:r>
            <a:r>
              <a:rPr lang="en-US" dirty="0" smtClean="0"/>
              <a:t> states</a:t>
            </a:r>
          </a:p>
          <a:p>
            <a:pPr>
              <a:defRPr/>
            </a:pPr>
            <a:r>
              <a:rPr lang="en-US" dirty="0" err="1" smtClean="0"/>
              <a:t>Antiadrenergic</a:t>
            </a:r>
            <a:r>
              <a:rPr lang="en-US" dirty="0" smtClean="0"/>
              <a:t> effects: postural hypotension, fall in elderly, ejaculatory impotence</a:t>
            </a:r>
          </a:p>
          <a:p>
            <a:pPr>
              <a:defRPr/>
            </a:pPr>
            <a:r>
              <a:rPr lang="en-US" dirty="0" smtClean="0"/>
              <a:t>Antihistaminic effects: sedation, weight gain</a:t>
            </a:r>
          </a:p>
          <a:p>
            <a:pPr>
              <a:defRPr/>
            </a:pPr>
            <a:r>
              <a:rPr lang="en-US" dirty="0" smtClean="0"/>
              <a:t>Sedation: </a:t>
            </a:r>
            <a:r>
              <a:rPr lang="en-US" dirty="0" err="1" smtClean="0"/>
              <a:t>amytriptyline</a:t>
            </a:r>
            <a:r>
              <a:rPr lang="en-US" dirty="0" smtClean="0"/>
              <a:t>&gt; </a:t>
            </a:r>
            <a:r>
              <a:rPr lang="en-US" dirty="0" err="1" smtClean="0"/>
              <a:t>imipramine</a:t>
            </a:r>
            <a:r>
              <a:rPr lang="en-US" dirty="0" smtClean="0"/>
              <a:t>&gt; </a:t>
            </a:r>
            <a:r>
              <a:rPr lang="en-US" dirty="0" err="1" smtClean="0"/>
              <a:t>desipramine</a:t>
            </a:r>
            <a:r>
              <a:rPr lang="en-US" dirty="0" smtClean="0"/>
              <a:t>&gt; </a:t>
            </a:r>
            <a:r>
              <a:rPr lang="en-US" dirty="0" err="1" smtClean="0"/>
              <a:t>nortriptyline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Seizure on withdrawal</a:t>
            </a:r>
          </a:p>
          <a:p>
            <a:pPr>
              <a:defRPr/>
            </a:pPr>
            <a:r>
              <a:rPr lang="en-US" dirty="0" smtClean="0"/>
              <a:t>Cardiac </a:t>
            </a:r>
            <a:r>
              <a:rPr lang="en-US" dirty="0" err="1" smtClean="0"/>
              <a:t>tachyarrythmia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Toxic in overdose (</a:t>
            </a:r>
            <a:r>
              <a:rPr lang="en-US" dirty="0" err="1" smtClean="0"/>
              <a:t>Dothiepine</a:t>
            </a:r>
            <a:r>
              <a:rPr lang="en-US" dirty="0" smtClean="0"/>
              <a:t> most toxic </a:t>
            </a:r>
            <a:r>
              <a:rPr lang="en-US" smtClean="0"/>
              <a:t>in overdose)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/>
              </a:rPr>
              <a:t>Tricyclic contraindication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Arrythmia</a:t>
            </a:r>
            <a:r>
              <a:rPr lang="en-US" dirty="0" smtClean="0"/>
              <a:t> (heart block)</a:t>
            </a:r>
          </a:p>
          <a:p>
            <a:pPr>
              <a:defRPr/>
            </a:pPr>
            <a:r>
              <a:rPr lang="en-US" dirty="0" smtClean="0"/>
              <a:t>Hypomania or mania</a:t>
            </a:r>
          </a:p>
          <a:p>
            <a:pPr>
              <a:defRPr/>
            </a:pPr>
            <a:r>
              <a:rPr lang="en-US" dirty="0" smtClean="0"/>
              <a:t>Recent myocardial infarction</a:t>
            </a:r>
          </a:p>
          <a:p>
            <a:pPr>
              <a:defRPr/>
            </a:pPr>
            <a:r>
              <a:rPr lang="en-US" dirty="0" smtClean="0"/>
              <a:t>Severe liver disease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Re-uptake Inhibitors</a:t>
            </a:r>
            <a:br>
              <a:rPr lang="en-US" smtClean="0">
                <a:cs typeface="Tunga"/>
              </a:rPr>
            </a:br>
            <a:r>
              <a:rPr lang="en-US" sz="2700" smtClean="0">
                <a:solidFill>
                  <a:srgbClr val="FF0000"/>
                </a:solidFill>
                <a:cs typeface="Tunga"/>
              </a:rPr>
              <a:t>Modern antidepressants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Selective Serotonin Reuptake inhibitors 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SSRI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: </a:t>
            </a:r>
            <a:r>
              <a:rPr lang="en-US" dirty="0" smtClean="0">
                <a:solidFill>
                  <a:srgbClr val="008000"/>
                </a:solidFill>
                <a:ea typeface="+mn-ea"/>
                <a:cs typeface="+mn-cs"/>
              </a:rPr>
              <a:t>fluoxetine, sertraline, citalopram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Selective Noradrenalin Reuptake Inhibitors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NRI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</a:t>
            </a:r>
            <a:r>
              <a:rPr lang="en-US" dirty="0" err="1" smtClean="0">
                <a:solidFill>
                  <a:srgbClr val="008000"/>
                </a:solidFill>
                <a:ea typeface="+mn-ea"/>
                <a:cs typeface="+mn-cs"/>
              </a:rPr>
              <a:t>reboxetine</a:t>
            </a:r>
            <a:endParaRPr lang="en-US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Serotonin/Noradrenalin Re-uptake Inhibitors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SNRI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</a:t>
            </a:r>
            <a:r>
              <a:rPr lang="en-US" dirty="0" smtClean="0">
                <a:solidFill>
                  <a:srgbClr val="008000"/>
                </a:solidFill>
                <a:ea typeface="+mn-ea"/>
                <a:cs typeface="+mn-cs"/>
              </a:rPr>
              <a:t>Venlafaxine, duloxetine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Noradrenalin/Dopamine reuptake Inhibitors (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NDRI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</a:t>
            </a:r>
            <a:r>
              <a:rPr lang="en-US" dirty="0" smtClean="0">
                <a:solidFill>
                  <a:srgbClr val="008000"/>
                </a:solidFill>
                <a:ea typeface="+mn-ea"/>
                <a:cs typeface="+mn-cs"/>
              </a:rPr>
              <a:t>Bupropion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/>
              </a:rPr>
              <a:t>Side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nausea, vomiting, diarrhea </a:t>
            </a:r>
          </a:p>
          <a:p>
            <a:pPr>
              <a:defRPr/>
            </a:pPr>
            <a:r>
              <a:rPr lang="en-US" dirty="0" smtClean="0"/>
              <a:t>sexual dysfunction, </a:t>
            </a:r>
          </a:p>
          <a:p>
            <a:pPr>
              <a:defRPr/>
            </a:pPr>
            <a:r>
              <a:rPr lang="en-US" dirty="0" smtClean="0"/>
              <a:t>headache, weight gain, anxiety, dizziness, dry mouth </a:t>
            </a:r>
          </a:p>
          <a:p>
            <a:pPr>
              <a:defRPr/>
            </a:pPr>
            <a:r>
              <a:rPr lang="en-US" dirty="0" smtClean="0"/>
              <a:t>trouble sleeping. </a:t>
            </a:r>
          </a:p>
          <a:p>
            <a:pPr>
              <a:defRPr/>
            </a:pPr>
            <a:r>
              <a:rPr lang="en-US" dirty="0" smtClean="0"/>
              <a:t>Abnormal bleeding: </a:t>
            </a:r>
          </a:p>
          <a:p>
            <a:pPr lvl="1">
              <a:defRPr/>
            </a:pPr>
            <a:r>
              <a:rPr lang="en-US" dirty="0" smtClean="0"/>
              <a:t>Use of SSRIs with certain pain relievers (aspirin, ibuprofen, naproxen, and blood thinners such as </a:t>
            </a:r>
            <a:r>
              <a:rPr lang="en-US" dirty="0" err="1" smtClean="0"/>
              <a:t>warfarin</a:t>
            </a:r>
            <a:r>
              <a:rPr lang="en-US" dirty="0" smtClean="0"/>
              <a:t> may increase the risk of bleeding.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/>
              </a:rPr>
              <a:t>Side effects of SSRIs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lvl="1">
              <a:defRPr/>
            </a:pPr>
            <a:r>
              <a:rPr lang="en-US" sz="2400" b="1" dirty="0" smtClean="0"/>
              <a:t>Serotonin syndrome </a:t>
            </a:r>
          </a:p>
          <a:p>
            <a:pPr lvl="2">
              <a:defRPr/>
            </a:pPr>
            <a:r>
              <a:rPr lang="en-US" sz="2200" dirty="0" smtClean="0"/>
              <a:t>a serious medical condition </a:t>
            </a:r>
          </a:p>
          <a:p>
            <a:pPr lvl="2">
              <a:defRPr/>
            </a:pPr>
            <a:r>
              <a:rPr lang="en-US" sz="2200" dirty="0" smtClean="0"/>
              <a:t>anxiety, restlessness, sweating, muscle spasms, shaking, fever, rapid heartbeat, vomiting, and diarrhea. </a:t>
            </a:r>
          </a:p>
          <a:p>
            <a:pPr lvl="2">
              <a:defRPr/>
            </a:pPr>
            <a:r>
              <a:rPr lang="en-US" sz="2200" dirty="0" smtClean="0"/>
              <a:t>Can be caused by antidepressants, some pain relievers such as </a:t>
            </a:r>
            <a:r>
              <a:rPr lang="en-US" sz="2200" dirty="0" err="1" smtClean="0"/>
              <a:t>meperidine</a:t>
            </a:r>
            <a:r>
              <a:rPr lang="en-US" sz="2200" dirty="0" smtClean="0"/>
              <a:t> or </a:t>
            </a:r>
            <a:r>
              <a:rPr lang="en-US" sz="2200" dirty="0" err="1" smtClean="0"/>
              <a:t>tramadol</a:t>
            </a:r>
            <a:r>
              <a:rPr lang="en-US" sz="2200" dirty="0" smtClean="0"/>
              <a:t>, St. John's </a:t>
            </a:r>
            <a:r>
              <a:rPr lang="en-US" sz="2200" dirty="0" err="1" smtClean="0"/>
              <a:t>wort</a:t>
            </a:r>
            <a:r>
              <a:rPr lang="en-US" sz="2200" dirty="0" smtClean="0"/>
              <a:t>, medicines used to treat migraine headaches called </a:t>
            </a:r>
            <a:r>
              <a:rPr lang="en-US" sz="2200" dirty="0" err="1" smtClean="0"/>
              <a:t>triptans</a:t>
            </a:r>
            <a:r>
              <a:rPr lang="en-US" sz="2200" dirty="0" smtClean="0"/>
              <a:t> (</a:t>
            </a:r>
            <a:r>
              <a:rPr lang="en-US" sz="2200" dirty="0" err="1" smtClean="0"/>
              <a:t>tryptamine</a:t>
            </a:r>
            <a:r>
              <a:rPr lang="en-US" sz="2200" dirty="0" smtClean="0"/>
              <a:t> based drugs), </a:t>
            </a:r>
            <a:r>
              <a:rPr lang="en-US" sz="2200" dirty="0" smtClean="0"/>
              <a:t>and some street drugs such as cocaine</a:t>
            </a:r>
          </a:p>
          <a:p>
            <a:pPr lvl="1">
              <a:defRPr/>
            </a:pPr>
            <a:r>
              <a:rPr lang="en-US" sz="2400" b="1" dirty="0" smtClean="0"/>
              <a:t>Suicidal thoughts or behavior: </a:t>
            </a:r>
            <a:r>
              <a:rPr lang="en-US" sz="2400" dirty="0" smtClean="0"/>
              <a:t>All antidepressants may increase the risk of suicidal thoughts or behavior in children, adolescents</a:t>
            </a:r>
            <a:r>
              <a:rPr lang="en-US" dirty="0" smtClean="0"/>
              <a:t>, and young adults (18 to 24 years of age).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cs typeface="Tunga"/>
              </a:rPr>
              <a:t>Multimodal antidepressant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Vortioxetine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is considered a new multimodal antidepressant. </a:t>
            </a:r>
          </a:p>
          <a:p>
            <a:pPr lvl="1">
              <a:defRPr/>
            </a:pPr>
            <a:r>
              <a:rPr lang="en-US" dirty="0" smtClean="0"/>
              <a:t>antagonistic properties at 5-HT3A and 5-HT7 receptors, </a:t>
            </a:r>
          </a:p>
          <a:p>
            <a:pPr lvl="1">
              <a:defRPr/>
            </a:pPr>
            <a:r>
              <a:rPr lang="en-US" dirty="0" smtClean="0"/>
              <a:t>partial agonistic properties at 5-HT1B receptors, </a:t>
            </a:r>
          </a:p>
          <a:p>
            <a:pPr lvl="1">
              <a:defRPr/>
            </a:pPr>
            <a:r>
              <a:rPr lang="en-US" dirty="0" smtClean="0"/>
              <a:t>agonistic properties at 5-HT1A receptors, and </a:t>
            </a:r>
          </a:p>
          <a:p>
            <a:pPr lvl="1">
              <a:defRPr/>
            </a:pPr>
            <a:r>
              <a:rPr lang="en-US" dirty="0" smtClean="0"/>
              <a:t>potent inhibition of the serotonin reuptake transporter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effects on numerous serotonin receptors result in regional increases in </a:t>
            </a:r>
            <a:r>
              <a:rPr lang="en-US" dirty="0" err="1" smtClean="0"/>
              <a:t>noradrenaline</a:t>
            </a:r>
            <a:r>
              <a:rPr lang="en-US" dirty="0" smtClean="0"/>
              <a:t> and dopamine</a:t>
            </a:r>
            <a:r>
              <a:rPr lang="en-US" baseline="30000" dirty="0" smtClean="0"/>
              <a:t> </a:t>
            </a:r>
            <a:r>
              <a:rPr lang="en-US" dirty="0" smtClean="0"/>
              <a:t>as well as </a:t>
            </a:r>
            <a:r>
              <a:rPr lang="en-US" dirty="0" err="1" smtClean="0"/>
              <a:t>glutamatergic</a:t>
            </a:r>
            <a:r>
              <a:rPr lang="en-US" dirty="0" smtClean="0"/>
              <a:t> transmission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Mono-amine Oxidase Inhibitors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(MAOI)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9937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</a:rPr>
              <a:t>Block the action of inter-neuronal enzymes that breakdown Noradrenalin and serotonin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</a:rPr>
              <a:t>This leads to an increase of the monoamines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</a:rPr>
              <a:t>Older MAOIs are dangerous with drug interactions or foods with tyramine leading to hypertensive crisis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</a:rPr>
              <a:t>Modern MAOI less risk,  moclobemide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>
                <a:ea typeface="+mn-ea"/>
              </a:rPr>
              <a:t>Used in depressions not responding to usual treatment.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Treatment of Depression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Ensure adequate dose, compliance and length of time before changing treatment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Continuation: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1</a:t>
            </a:r>
            <a:r>
              <a:rPr lang="en-US" baseline="30000" dirty="0" smtClean="0">
                <a:ea typeface="+mn-ea"/>
                <a:cs typeface="+mn-cs"/>
              </a:rPr>
              <a:t>st</a:t>
            </a:r>
            <a:r>
              <a:rPr lang="en-US" dirty="0" smtClean="0">
                <a:ea typeface="+mn-ea"/>
                <a:cs typeface="+mn-cs"/>
              </a:rPr>
              <a:t> episode  for 6 months </a:t>
            </a:r>
            <a:r>
              <a:rPr lang="en-US" u="sng" dirty="0" smtClean="0">
                <a:ea typeface="+mn-ea"/>
                <a:cs typeface="+mn-cs"/>
              </a:rPr>
              <a:t>post recovery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2</a:t>
            </a:r>
            <a:r>
              <a:rPr lang="en-US" baseline="30000" dirty="0" smtClean="0">
                <a:ea typeface="+mn-ea"/>
                <a:cs typeface="+mn-cs"/>
              </a:rPr>
              <a:t>nd</a:t>
            </a:r>
            <a:r>
              <a:rPr lang="en-US" dirty="0" smtClean="0">
                <a:ea typeface="+mn-ea"/>
                <a:cs typeface="+mn-cs"/>
              </a:rPr>
              <a:t> episode for 2 to 3 years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3</a:t>
            </a:r>
            <a:r>
              <a:rPr lang="en-US" baseline="30000" dirty="0" smtClean="0">
                <a:ea typeface="+mn-ea"/>
                <a:cs typeface="+mn-cs"/>
              </a:rPr>
              <a:t>rd</a:t>
            </a:r>
            <a:r>
              <a:rPr lang="en-US" dirty="0" smtClean="0">
                <a:ea typeface="+mn-ea"/>
                <a:cs typeface="+mn-cs"/>
              </a:rPr>
              <a:t> episode  5 years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4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episode   justify stopping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Treatment of Depression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2588" y="2019300"/>
            <a:ext cx="8247062" cy="41068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Discontinuation:   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Slow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Over 4 to 5 weeks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Watch for discontinuation syndrome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Not responding to treatment: 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                       Clarify diagnosis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Augmentation:   Atypical </a:t>
            </a:r>
            <a:r>
              <a:rPr lang="en-US" dirty="0" err="1" smtClean="0">
                <a:ea typeface="+mn-ea"/>
                <a:cs typeface="+mn-cs"/>
              </a:rPr>
              <a:t>antipychotic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                         Lithium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                         Combined Antidepressant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Electro-convulsive Treatment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       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Mood Stabilisers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Lithium   (li level, Renal, Thyroid)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Valproate (</a:t>
            </a:r>
            <a:r>
              <a:rPr lang="en-US" dirty="0" err="1">
                <a:ea typeface="+mn-ea"/>
              </a:rPr>
              <a:t>h</a:t>
            </a:r>
            <a:r>
              <a:rPr lang="en-US" dirty="0" err="1" smtClean="0">
                <a:ea typeface="+mn-ea"/>
              </a:rPr>
              <a:t>b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wcc</a:t>
            </a:r>
            <a:r>
              <a:rPr lang="en-US" dirty="0" smtClean="0">
                <a:ea typeface="+mn-ea"/>
              </a:rPr>
              <a:t>, LFT, U&amp;E)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Atypical Psychotic Medication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Neurochemistry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Three Main Neurochemicals in Mood Regulation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Serotonin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Noradrenalin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  Dopamine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Depression results from a whole range of different  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neurochemicals not functioning properly.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  <a:cs typeface="Tunga"/>
              </a:rPr>
              <a:t>Physical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Detailed personal and family history of disorders especially cardiac , diabetes, hyperlipidaemia and neurological disoders.</a:t>
            </a:r>
          </a:p>
          <a:p>
            <a:pPr>
              <a:buFont typeface="Arial" pitchFamily="34" charset="0"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E.C.G., Blood sugars, lipids, cholesterol before and during treatment – NICE Guidelines.</a:t>
            </a:r>
          </a:p>
          <a:p>
            <a:pPr>
              <a:buFont typeface="Arial" pitchFamily="34" charset="0"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Dietary advice from the start Monitor weight and Blood Pressure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Regularly review physical 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Neurochemistry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71538" y="2176463"/>
            <a:ext cx="7408862" cy="39497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buFont typeface="Symbol" pitchFamily="18" charset="2"/>
              <a:buChar char=""/>
              <a:defRPr/>
            </a:pPr>
            <a:r>
              <a:rPr lang="en-US" smtClean="0"/>
              <a:t>These 3 neurochemicals are also called monoamines</a:t>
            </a:r>
          </a:p>
          <a:p>
            <a:pPr marL="273050" indent="-273050" eaLnBrk="1" hangingPunct="1">
              <a:buFont typeface="Symbol" pitchFamily="18" charset="2"/>
              <a:buChar char=""/>
              <a:defRPr/>
            </a:pPr>
            <a:r>
              <a:rPr lang="en-US" smtClean="0"/>
              <a:t>They innervate similar regions in the brain</a:t>
            </a:r>
          </a:p>
          <a:p>
            <a:pPr marL="273050" indent="-273050" eaLnBrk="1" hangingPunct="1">
              <a:buFont typeface="Symbol" pitchFamily="18" charset="2"/>
              <a:buChar char=""/>
              <a:defRPr/>
            </a:pPr>
            <a:r>
              <a:rPr lang="en-US" smtClean="0"/>
              <a:t>The cause of depression may be a mixture of deficient monoamines or circuits that are </a:t>
            </a:r>
            <a:r>
              <a:rPr lang="en-US" altLang="en-US" smtClean="0"/>
              <a:t>“</a:t>
            </a:r>
            <a:r>
              <a:rPr lang="en-US" smtClean="0"/>
              <a:t>out of tune</a:t>
            </a:r>
            <a:r>
              <a:rPr lang="en-US" altLang="en-US" smtClean="0"/>
              <a:t>”</a:t>
            </a:r>
            <a:r>
              <a:rPr lang="en-US" smtClean="0"/>
              <a:t> .</a:t>
            </a:r>
          </a:p>
          <a:p>
            <a:pPr marL="273050" indent="-273050" eaLnBrk="1" hangingPunct="1">
              <a:buFont typeface="Symbol" pitchFamily="18" charset="2"/>
              <a:buChar char=""/>
              <a:defRPr/>
            </a:pPr>
            <a:r>
              <a:rPr lang="en-US" smtClean="0"/>
              <a:t>Mono amine hypothesis is that one neurochemical is affected, </a:t>
            </a:r>
            <a:r>
              <a:rPr lang="en-US" b="1" smtClean="0"/>
              <a:t>now increasing emphasis is on receptors and circuits</a:t>
            </a:r>
          </a:p>
          <a:p>
            <a:pPr marL="273050" indent="-273050" eaLnBrk="1" hangingPunct="1">
              <a:buFont typeface="Symbol" pitchFamily="18" charset="2"/>
              <a:buChar char=""/>
              <a:defRPr/>
            </a:pPr>
            <a:r>
              <a:rPr lang="en-US" smtClean="0"/>
              <a:t>In some depressions several mono amines are affected</a:t>
            </a:r>
          </a:p>
          <a:p>
            <a:pPr marL="273050" indent="-273050" eaLnBrk="1" hangingPunct="1">
              <a:buFont typeface="Symbol" pitchFamily="18" charset="2"/>
              <a:buChar char=""/>
              <a:defRPr/>
            </a:pPr>
            <a:r>
              <a:rPr lang="en-US" smtClean="0"/>
              <a:t>Advances in treatment are focused on other neurochemicals and systems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255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SEROTONIN PATHWAYS</a:t>
            </a:r>
          </a:p>
        </p:txBody>
      </p:sp>
      <p:pic>
        <p:nvPicPr>
          <p:cNvPr id="3891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56380" r="-56380"/>
          <a:stretch>
            <a:fillRect/>
          </a:stretch>
        </p:blipFill>
        <p:spPr bwMode="auto">
          <a:xfrm>
            <a:off x="274638" y="1298575"/>
            <a:ext cx="8594725" cy="49371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 flipV="1">
            <a:off x="779463" y="-666750"/>
            <a:ext cx="7583487" cy="73025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 </a:t>
            </a: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56702" r="-56702"/>
          <a:stretch>
            <a:fillRect/>
          </a:stretch>
        </p:blipFill>
        <p:spPr bwMode="auto">
          <a:xfrm>
            <a:off x="274638" y="1298575"/>
            <a:ext cx="8594725" cy="4937125"/>
          </a:xfrm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2244725" y="481013"/>
            <a:ext cx="4926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Noradrenalin Pathway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drug-snr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0"/>
            <a:ext cx="9063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Inter-Neuronal Synapse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Main Action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Presynaptic Release of mono amines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Stimulation of post-synaptic receptors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Controls of neurotransmitters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Presynaptic re-uptake pumps of monoamine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Presynaptic Inhibitor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Inter-neuronal Oxidase enzymes breakdown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Re-uptake Inhibition</a:t>
            </a:r>
            <a:br>
              <a:rPr lang="en-US" smtClean="0">
                <a:cs typeface="Tunga"/>
              </a:rPr>
            </a:br>
            <a:r>
              <a:rPr lang="en-US" sz="2400" smtClean="0">
                <a:solidFill>
                  <a:srgbClr val="FF0000"/>
                </a:solidFill>
                <a:cs typeface="Tunga"/>
              </a:rPr>
              <a:t>Tricyclic antidepressants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71538" y="2674938"/>
            <a:ext cx="7408862" cy="3976687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9600" dirty="0" smtClean="0">
                <a:ea typeface="+mn-ea"/>
                <a:cs typeface="+mn-cs"/>
              </a:rPr>
              <a:t>Tricyclic antidepressant  - T.C.A.  (1950s)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ea typeface="+mn-ea"/>
                <a:cs typeface="+mn-cs"/>
              </a:rPr>
              <a:t> </a:t>
            </a:r>
            <a:r>
              <a:rPr lang="en-US" sz="9600" dirty="0" smtClean="0">
                <a:ea typeface="+mn-ea"/>
                <a:cs typeface="+mn-cs"/>
              </a:rPr>
              <a:t>             Three rings in molecules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 smtClean="0">
                <a:ea typeface="+mn-ea"/>
                <a:cs typeface="+mn-cs"/>
              </a:rPr>
              <a:t>               Inhibit noradrenalin and serotonin reuptake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ea typeface="+mn-ea"/>
                <a:cs typeface="+mn-cs"/>
              </a:rPr>
              <a:t> </a:t>
            </a:r>
            <a:r>
              <a:rPr lang="en-US" sz="9600" dirty="0" smtClean="0">
                <a:ea typeface="+mn-ea"/>
                <a:cs typeface="+mn-cs"/>
              </a:rPr>
              <a:t>                          </a:t>
            </a:r>
            <a:r>
              <a:rPr lang="en-US" sz="9600" dirty="0" smtClean="0">
                <a:solidFill>
                  <a:srgbClr val="953735"/>
                </a:solidFill>
                <a:ea typeface="+mn-ea"/>
                <a:cs typeface="+mn-cs"/>
              </a:rPr>
              <a:t>amitriptyline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ea typeface="+mn-ea"/>
                <a:cs typeface="+mn-cs"/>
              </a:rPr>
              <a:t> </a:t>
            </a:r>
            <a:r>
              <a:rPr lang="en-US" sz="9600" dirty="0" smtClean="0">
                <a:ea typeface="+mn-ea"/>
                <a:cs typeface="+mn-cs"/>
              </a:rPr>
              <a:t>              More emphasis on Noradrenalin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ea typeface="+mn-ea"/>
                <a:cs typeface="+mn-cs"/>
              </a:rPr>
              <a:t> </a:t>
            </a:r>
            <a:r>
              <a:rPr lang="en-US" sz="9600" dirty="0" smtClean="0">
                <a:ea typeface="+mn-ea"/>
                <a:cs typeface="+mn-cs"/>
              </a:rPr>
              <a:t>                     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desipramine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, </a:t>
            </a:r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nortriptyline</a:t>
            </a:r>
            <a:endParaRPr lang="en-US" sz="9600" dirty="0" smtClean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ea typeface="+mn-ea"/>
                <a:cs typeface="+mn-cs"/>
              </a:rPr>
              <a:t> </a:t>
            </a:r>
            <a:r>
              <a:rPr lang="en-US" sz="9600" dirty="0" smtClean="0">
                <a:ea typeface="+mn-ea"/>
                <a:cs typeface="+mn-cs"/>
              </a:rPr>
              <a:t>               More emphasis on Serotonin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ea typeface="+mn-ea"/>
                <a:cs typeface="+mn-cs"/>
              </a:rPr>
              <a:t> </a:t>
            </a:r>
            <a:r>
              <a:rPr lang="en-US" sz="9600" dirty="0" smtClean="0">
                <a:ea typeface="+mn-ea"/>
                <a:cs typeface="+mn-cs"/>
              </a:rPr>
              <a:t>                        </a:t>
            </a:r>
            <a:r>
              <a:rPr lang="en-US" sz="9600" dirty="0" smtClean="0">
                <a:solidFill>
                  <a:srgbClr val="953735"/>
                </a:solidFill>
                <a:ea typeface="+mn-ea"/>
                <a:cs typeface="+mn-cs"/>
              </a:rPr>
              <a:t>clomipramine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dirty="0">
                <a:solidFill>
                  <a:srgbClr val="953735"/>
                </a:solidFill>
                <a:ea typeface="+mn-ea"/>
                <a:cs typeface="+mn-cs"/>
              </a:rPr>
              <a:t> </a:t>
            </a:r>
            <a:r>
              <a:rPr lang="en-US" sz="9600" dirty="0" smtClean="0">
                <a:solidFill>
                  <a:srgbClr val="953735"/>
                </a:solidFill>
                <a:ea typeface="+mn-ea"/>
                <a:cs typeface="+mn-cs"/>
              </a:rPr>
              <a:t>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 smtClean="0">
              <a:solidFill>
                <a:srgbClr val="953735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</a:t>
            </a:r>
            <a:endParaRPr lang="en-US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/>
              </a:rPr>
              <a:t>Tricyclic Antidepressants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a typeface="+mn-ea"/>
                <a:cs typeface="+mn-cs"/>
              </a:rPr>
              <a:t>Problems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2800" dirty="0" smtClean="0">
                <a:ea typeface="+mn-ea"/>
                <a:cs typeface="+mn-cs"/>
              </a:rPr>
              <a:t>Many side effects due to anticholinergic effects: blurred vision, dry mouth, constipation.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2800" dirty="0" smtClean="0">
                <a:ea typeface="+mn-ea"/>
                <a:cs typeface="+mn-cs"/>
              </a:rPr>
              <a:t>Affects patients ability to tolerate therapeutic doses and compliance is reduced.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sz="2800" dirty="0" smtClean="0">
                <a:ea typeface="+mn-ea"/>
                <a:cs typeface="+mn-cs"/>
              </a:rPr>
              <a:t>Cardio-toxic in overdose.</a:t>
            </a: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678</TotalTime>
  <Words>757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Soho</vt:lpstr>
      <vt:lpstr>Psychopharmacology</vt:lpstr>
      <vt:lpstr>Neurochemistry</vt:lpstr>
      <vt:lpstr>Neurochemistry</vt:lpstr>
      <vt:lpstr>SEROTONIN PATHWAYS</vt:lpstr>
      <vt:lpstr> </vt:lpstr>
      <vt:lpstr>Slide 6</vt:lpstr>
      <vt:lpstr>Inter-Neuronal Synapse</vt:lpstr>
      <vt:lpstr>Re-uptake Inhibition Tricyclic antidepressants</vt:lpstr>
      <vt:lpstr>Tricyclic Antidepressants</vt:lpstr>
      <vt:lpstr>Tricyclic antidepressants </vt:lpstr>
      <vt:lpstr>Tricyclic contraindication</vt:lpstr>
      <vt:lpstr>Re-uptake Inhibitors Modern antidepressants</vt:lpstr>
      <vt:lpstr>Side effects </vt:lpstr>
      <vt:lpstr>Side effects of SSRIs</vt:lpstr>
      <vt:lpstr>Multimodal antidepressant </vt:lpstr>
      <vt:lpstr>Mono-amine Oxidase Inhibitors (MAOI)</vt:lpstr>
      <vt:lpstr>Treatment of Depression</vt:lpstr>
      <vt:lpstr>Treatment of Depression</vt:lpstr>
      <vt:lpstr>Mood Stabilisers</vt:lpstr>
      <vt:lpstr>Physical State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</dc:title>
  <dc:creator>Michael  Doherty</dc:creator>
  <cp:lastModifiedBy>user</cp:lastModifiedBy>
  <cp:revision>64</cp:revision>
  <dcterms:created xsi:type="dcterms:W3CDTF">2011-10-19T18:23:34Z</dcterms:created>
  <dcterms:modified xsi:type="dcterms:W3CDTF">2018-07-31T10:16:42Z</dcterms:modified>
</cp:coreProperties>
</file>