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sldIdLst>
    <p:sldId id="256" r:id="rId2"/>
    <p:sldId id="257" r:id="rId3"/>
    <p:sldId id="261" r:id="rId4"/>
    <p:sldId id="259" r:id="rId5"/>
    <p:sldId id="260" r:id="rId6"/>
    <p:sldId id="266" r:id="rId7"/>
    <p:sldId id="262" r:id="rId8"/>
    <p:sldId id="267" r:id="rId9"/>
    <p:sldId id="263" r:id="rId10"/>
    <p:sldId id="268" r:id="rId11"/>
    <p:sldId id="271" r:id="rId12"/>
    <p:sldId id="264" r:id="rId13"/>
    <p:sldId id="272" r:id="rId14"/>
    <p:sldId id="269" r:id="rId15"/>
    <p:sldId id="273" r:id="rId16"/>
    <p:sldId id="270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8"/>
    <p:restoredTop sz="95952"/>
  </p:normalViewPr>
  <p:slideViewPr>
    <p:cSldViewPr snapToGrid="0" snapToObjects="1">
      <p:cViewPr varScale="1">
        <p:scale>
          <a:sx n="116" d="100"/>
          <a:sy n="116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7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42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51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8739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464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280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810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077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6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70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9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03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960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10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128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4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42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49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ellow dots on blue">
            <a:extLst>
              <a:ext uri="{FF2B5EF4-FFF2-40B4-BE49-F238E27FC236}">
                <a16:creationId xmlns:a16="http://schemas.microsoft.com/office/drawing/2014/main" id="{E0EE3976-7388-4D99-9DF8-273471F667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2813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r>
              <a:rPr lang="en-GB" dirty="0"/>
              <a:t>Antipsychotics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 fontScale="77500" lnSpcReduction="20000"/>
          </a:bodyPr>
          <a:lstStyle/>
          <a:p>
            <a:r>
              <a:rPr lang="en-GB"/>
              <a:t>MBChB Year 4, </a:t>
            </a:r>
            <a:r>
              <a:rPr lang="en-GB" err="1"/>
              <a:t>UoN</a:t>
            </a:r>
            <a:endParaRPr lang="en-GB"/>
          </a:p>
          <a:p>
            <a:r>
              <a:rPr lang="en-GB"/>
              <a:t>Dr Judy Kamau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2085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L</a:t>
            </a:r>
            <a:r>
              <a:rPr lang="en-GB" cap="none" dirty="0">
                <a:solidFill>
                  <a:srgbClr val="FFFFFF"/>
                </a:solidFill>
              </a:rPr>
              <a:t>ong acting depot preparations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500" dirty="0"/>
              <a:t>Useful in overcoming problems with compliance</a:t>
            </a:r>
          </a:p>
          <a:p>
            <a:pPr>
              <a:lnSpc>
                <a:spcPct val="90000"/>
              </a:lnSpc>
            </a:pPr>
            <a:r>
              <a:rPr lang="en-GB" sz="1500" dirty="0"/>
              <a:t>Typically given once every one to four weeks</a:t>
            </a:r>
          </a:p>
          <a:p>
            <a:pPr>
              <a:lnSpc>
                <a:spcPct val="90000"/>
              </a:lnSpc>
            </a:pPr>
            <a:r>
              <a:rPr lang="en-GB" sz="1500" dirty="0"/>
              <a:t>Include:</a:t>
            </a:r>
          </a:p>
          <a:p>
            <a:pPr lvl="1">
              <a:lnSpc>
                <a:spcPct val="90000"/>
              </a:lnSpc>
            </a:pPr>
            <a:r>
              <a:rPr lang="en-GB" sz="1500" dirty="0"/>
              <a:t>Haloperidol decanoate</a:t>
            </a:r>
          </a:p>
          <a:p>
            <a:pPr lvl="1">
              <a:lnSpc>
                <a:spcPct val="90000"/>
              </a:lnSpc>
            </a:pPr>
            <a:r>
              <a:rPr lang="en-GB" sz="1500" dirty="0"/>
              <a:t>Fluphenazine decanoate</a:t>
            </a:r>
          </a:p>
          <a:p>
            <a:pPr lvl="1">
              <a:lnSpc>
                <a:spcPct val="90000"/>
              </a:lnSpc>
            </a:pPr>
            <a:r>
              <a:rPr lang="en-GB" sz="1500" dirty="0" err="1"/>
              <a:t>Flupenthixol</a:t>
            </a:r>
            <a:r>
              <a:rPr lang="en-GB" sz="1500" dirty="0"/>
              <a:t> decanoate</a:t>
            </a:r>
          </a:p>
          <a:p>
            <a:pPr lvl="1">
              <a:lnSpc>
                <a:spcPct val="90000"/>
              </a:lnSpc>
            </a:pPr>
            <a:r>
              <a:rPr lang="en-GB" sz="1500" dirty="0"/>
              <a:t>Zuclopenthixol decanoate</a:t>
            </a:r>
          </a:p>
          <a:p>
            <a:pPr lvl="1">
              <a:lnSpc>
                <a:spcPct val="90000"/>
              </a:lnSpc>
            </a:pPr>
            <a:r>
              <a:rPr lang="en-GB" sz="1500" dirty="0"/>
              <a:t>Paliperidone palmitate</a:t>
            </a:r>
          </a:p>
          <a:p>
            <a:pPr lvl="1">
              <a:lnSpc>
                <a:spcPct val="90000"/>
              </a:lnSpc>
            </a:pPr>
            <a:r>
              <a:rPr lang="en-GB" sz="1500" dirty="0"/>
              <a:t>Risperidone microspheres</a:t>
            </a:r>
          </a:p>
          <a:p>
            <a:pPr lvl="1">
              <a:lnSpc>
                <a:spcPct val="90000"/>
              </a:lnSpc>
            </a:pPr>
            <a:r>
              <a:rPr lang="en-GB" sz="1500" dirty="0"/>
              <a:t>Olanzapine pamoate</a:t>
            </a:r>
          </a:p>
          <a:p>
            <a:pPr lvl="1">
              <a:lnSpc>
                <a:spcPct val="90000"/>
              </a:lnSpc>
            </a:pPr>
            <a:endParaRPr lang="en-GB" sz="1500" dirty="0"/>
          </a:p>
          <a:p>
            <a:pPr lvl="1">
              <a:lnSpc>
                <a:spcPct val="90000"/>
              </a:lnSpc>
            </a:pP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759482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Adverse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Extrapyramidal side effects</a:t>
            </a:r>
          </a:p>
          <a:p>
            <a:pPr lvl="1"/>
            <a:r>
              <a:rPr lang="en-GB" dirty="0"/>
              <a:t>Dystonia: uncontrolled muscle spasm e.g. oculogyric crises, torticollis</a:t>
            </a:r>
          </a:p>
          <a:p>
            <a:pPr lvl="1"/>
            <a:r>
              <a:rPr lang="en-GB" dirty="0"/>
              <a:t>Pseudo-parkinsonism: tremor, rigidity, bradykinesia, bradyphrenia</a:t>
            </a:r>
          </a:p>
          <a:p>
            <a:pPr lvl="1"/>
            <a:r>
              <a:rPr lang="en-GB" dirty="0"/>
              <a:t>Akathisia: subjective unpleasant state of inner restlessness</a:t>
            </a:r>
          </a:p>
          <a:p>
            <a:pPr lvl="1"/>
            <a:r>
              <a:rPr lang="en-GB" dirty="0"/>
              <a:t>Tardive dyskinesia: lip smacking, tongue protrusion, choreiform hand movements</a:t>
            </a:r>
          </a:p>
        </p:txBody>
      </p:sp>
    </p:spTree>
    <p:extLst>
      <p:ext uri="{BB962C8B-B14F-4D97-AF65-F5344CB8AC3E}">
        <p14:creationId xmlns:p14="http://schemas.microsoft.com/office/powerpoint/2010/main" val="1032091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Adverse effects</a:t>
            </a:r>
            <a:endParaRPr lang="en-GB" cap="none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Neuroleptic malignant syndrome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Hyperthermia, muscular rigidity, dystonia, akinesia, mutism, confusion, agitation, raised blood pressure and pulse. Raised wbc, CPK, liver enzymes and plasma myoglobin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Higher mortality with depot preparations</a:t>
            </a:r>
          </a:p>
        </p:txBody>
      </p:sp>
    </p:spTree>
    <p:extLst>
      <p:ext uri="{BB962C8B-B14F-4D97-AF65-F5344CB8AC3E}">
        <p14:creationId xmlns:p14="http://schemas.microsoft.com/office/powerpoint/2010/main" val="410879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Adverse effects</a:t>
            </a:r>
            <a:endParaRPr lang="en-GB" cap="none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Lowered seizure threshold</a:t>
            </a:r>
          </a:p>
          <a:p>
            <a:pPr>
              <a:lnSpc>
                <a:spcPct val="90000"/>
              </a:lnSpc>
            </a:pPr>
            <a:r>
              <a:rPr lang="en-GB" dirty="0"/>
              <a:t>Sedation</a:t>
            </a:r>
          </a:p>
          <a:p>
            <a:pPr>
              <a:lnSpc>
                <a:spcPct val="90000"/>
              </a:lnSpc>
            </a:pPr>
            <a:r>
              <a:rPr lang="en-GB" dirty="0"/>
              <a:t>Central anticholinergic effects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Agitation, disorientation, hallucinations, seizures, high fever, dilated pupils</a:t>
            </a:r>
          </a:p>
          <a:p>
            <a:pPr>
              <a:lnSpc>
                <a:spcPct val="9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631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Adverse effects</a:t>
            </a:r>
            <a:endParaRPr lang="en-GB" cap="none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Cardiac effects (prolonged QT intervals; torsade pointes) : phenothiazines, haloperidol, sertindole, quetiapine</a:t>
            </a:r>
          </a:p>
          <a:p>
            <a:r>
              <a:rPr lang="en-GB" dirty="0"/>
              <a:t>Sedation: chlorpromazine</a:t>
            </a:r>
          </a:p>
          <a:p>
            <a:r>
              <a:rPr lang="en-GB" dirty="0"/>
              <a:t>Orthostatic hypotension through adrenergic blockade: chlorpromazine, thioridazine, </a:t>
            </a:r>
          </a:p>
        </p:txBody>
      </p:sp>
    </p:spTree>
    <p:extLst>
      <p:ext uri="{BB962C8B-B14F-4D97-AF65-F5344CB8AC3E}">
        <p14:creationId xmlns:p14="http://schemas.microsoft.com/office/powerpoint/2010/main" val="410879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Adverse effects</a:t>
            </a:r>
            <a:endParaRPr lang="en-GB" cap="none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en-GB"/>
              <a:t>Hyperprolactinaemia</a:t>
            </a:r>
            <a:endParaRPr lang="en-GB" dirty="0"/>
          </a:p>
          <a:p>
            <a:r>
              <a:rPr lang="en-GB" dirty="0"/>
              <a:t>Weight gain: clozapine, olanzapine, chlorpromazine, quetiapine, risperidone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6912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Adverse effects</a:t>
            </a:r>
            <a:endParaRPr lang="en-GB" cap="none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en-GB" dirty="0"/>
              <a:t>Diabetes and impaired glucose tolerance: phenothiazines, clozapine, olanzapine, risperidone, quetiapine</a:t>
            </a:r>
          </a:p>
          <a:p>
            <a:r>
              <a:rPr lang="en-GB" dirty="0"/>
              <a:t>Sexual dysfunction: through dopamine blockade; increase prolactin levels or anticholinergic effects</a:t>
            </a:r>
          </a:p>
        </p:txBody>
      </p:sp>
    </p:spTree>
    <p:extLst>
      <p:ext uri="{BB962C8B-B14F-4D97-AF65-F5344CB8AC3E}">
        <p14:creationId xmlns:p14="http://schemas.microsoft.com/office/powerpoint/2010/main" val="410879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cap="none" dirty="0"/>
              <a:t>Questions?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25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Indications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Acute psychotic episodes in schizophrenia and schizoaffective disorder</a:t>
            </a:r>
          </a:p>
          <a:p>
            <a:r>
              <a:rPr lang="en-GB" dirty="0"/>
              <a:t>Maintenance treatment in schizophrenia and schizoaffective disorders</a:t>
            </a:r>
          </a:p>
          <a:p>
            <a:r>
              <a:rPr lang="en-GB" dirty="0"/>
              <a:t>Mania</a:t>
            </a:r>
          </a:p>
          <a:p>
            <a:r>
              <a:rPr lang="en-GB" dirty="0"/>
              <a:t>Depression with psychotic symptoms</a:t>
            </a:r>
          </a:p>
          <a:p>
            <a:r>
              <a:rPr lang="en-GB" dirty="0"/>
              <a:t>Delusional disorders</a:t>
            </a:r>
          </a:p>
          <a:p>
            <a:r>
              <a:rPr lang="en-GB" dirty="0"/>
              <a:t>Substance induced psychotic disorders</a:t>
            </a:r>
          </a:p>
        </p:txBody>
      </p:sp>
    </p:spTree>
    <p:extLst>
      <p:ext uri="{BB962C8B-B14F-4D97-AF65-F5344CB8AC3E}">
        <p14:creationId xmlns:p14="http://schemas.microsoft.com/office/powerpoint/2010/main" val="1116273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Indications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Severe agitation and violent behaviour</a:t>
            </a:r>
          </a:p>
          <a:p>
            <a:r>
              <a:rPr lang="en-GB" dirty="0"/>
              <a:t>Tourette syndrome</a:t>
            </a:r>
          </a:p>
          <a:p>
            <a:r>
              <a:rPr lang="en-GB" dirty="0"/>
              <a:t>Childhood schizophrenia</a:t>
            </a:r>
          </a:p>
          <a:p>
            <a:r>
              <a:rPr lang="en-GB" dirty="0"/>
              <a:t>Other disorders depending on presentation:</a:t>
            </a:r>
          </a:p>
          <a:p>
            <a:pPr lvl="1"/>
            <a:r>
              <a:rPr lang="en-GB" dirty="0"/>
              <a:t>Mental disorders caused by a medical conditions</a:t>
            </a:r>
          </a:p>
          <a:p>
            <a:pPr lvl="1"/>
            <a:r>
              <a:rPr lang="en-GB" dirty="0"/>
              <a:t>Delirium and dementia</a:t>
            </a:r>
          </a:p>
          <a:p>
            <a:pPr lvl="1"/>
            <a:r>
              <a:rPr lang="en-GB" dirty="0"/>
              <a:t>Autism spectrum disorders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273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Antipsychotics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Introduced in the 1950s</a:t>
            </a:r>
          </a:p>
          <a:p>
            <a:r>
              <a:rPr lang="en-GB" dirty="0"/>
              <a:t>Two groups:</a:t>
            </a:r>
          </a:p>
          <a:p>
            <a:pPr lvl="1"/>
            <a:r>
              <a:rPr lang="en-GB" dirty="0"/>
              <a:t>Dopamine receptor antagonists (First generation antipsychotic/ atypical antipsychotics)</a:t>
            </a:r>
          </a:p>
          <a:p>
            <a:pPr lvl="1"/>
            <a:r>
              <a:rPr lang="en-GB" dirty="0"/>
              <a:t>Serotonin-dopamine antagonists (second generation/atypical antipsychotics)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779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GB" cap="none">
                <a:solidFill>
                  <a:srgbClr val="FFFFFF"/>
                </a:solidFill>
              </a:rPr>
              <a:t>First generation antipsychotics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Groups include:</a:t>
            </a:r>
          </a:p>
          <a:p>
            <a:r>
              <a:rPr lang="en-GB" dirty="0"/>
              <a:t>Phenothiazines</a:t>
            </a:r>
          </a:p>
          <a:p>
            <a:r>
              <a:rPr lang="en-GB" dirty="0"/>
              <a:t>Butyrophenones</a:t>
            </a:r>
          </a:p>
          <a:p>
            <a:r>
              <a:rPr lang="en-GB" dirty="0"/>
              <a:t>Thiothanxinthes</a:t>
            </a:r>
          </a:p>
          <a:p>
            <a:r>
              <a:rPr lang="en-GB" dirty="0"/>
              <a:t>Dibenzoxapines</a:t>
            </a:r>
          </a:p>
          <a:p>
            <a:r>
              <a:rPr lang="en-GB" dirty="0"/>
              <a:t>Dihydroindoles</a:t>
            </a:r>
          </a:p>
          <a:p>
            <a:r>
              <a:rPr lang="en-GB" dirty="0"/>
              <a:t>Diphenyl-butylpiperidines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850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GB" cap="none">
                <a:solidFill>
                  <a:srgbClr val="FFFFFF"/>
                </a:solidFill>
              </a:rPr>
              <a:t>First generation antipsychotics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en-GB" dirty="0"/>
              <a:t>All associated with extrapyramidal side effects at their clinically effective doses</a:t>
            </a:r>
          </a:p>
        </p:txBody>
      </p:sp>
    </p:spTree>
    <p:extLst>
      <p:ext uri="{BB962C8B-B14F-4D97-AF65-F5344CB8AC3E}">
        <p14:creationId xmlns:p14="http://schemas.microsoft.com/office/powerpoint/2010/main" val="805850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GB" cap="none">
                <a:solidFill>
                  <a:srgbClr val="FFFFFF"/>
                </a:solidFill>
              </a:rPr>
              <a:t>Second generation antipsychotics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Some can be used as monotherapy for bipolar mood disorder</a:t>
            </a:r>
          </a:p>
          <a:p>
            <a:r>
              <a:rPr lang="en-GB" dirty="0"/>
              <a:t>Include:</a:t>
            </a:r>
          </a:p>
          <a:p>
            <a:r>
              <a:rPr lang="en-GB" dirty="0"/>
              <a:t>Risperidone, olanzapine, quetiapine, ziprasidone, aripiprazole, paliperidone, </a:t>
            </a:r>
            <a:r>
              <a:rPr lang="en-GB" dirty="0" err="1"/>
              <a:t>lurasidone</a:t>
            </a:r>
            <a:r>
              <a:rPr lang="en-GB" dirty="0"/>
              <a:t>, clozapine</a:t>
            </a:r>
          </a:p>
          <a:p>
            <a:r>
              <a:rPr lang="en-GB" dirty="0"/>
              <a:t>Mechanism of action:</a:t>
            </a:r>
          </a:p>
          <a:p>
            <a:r>
              <a:rPr lang="en-GB" dirty="0"/>
              <a:t>Higher ratio of serotonin to dopamine blockade than the typical antipsychotics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487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GB" cap="none">
                <a:solidFill>
                  <a:srgbClr val="FFFFFF"/>
                </a:solidFill>
              </a:rPr>
              <a:t>Second generation antipsychotics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en-GB" dirty="0"/>
              <a:t>Are more specific to the mesolimbic than the striatal dopamine system</a:t>
            </a:r>
          </a:p>
          <a:p>
            <a:r>
              <a:rPr lang="en-GB" dirty="0"/>
              <a:t>Lower risk of extrapyramidal side effects</a:t>
            </a:r>
          </a:p>
          <a:p>
            <a:r>
              <a:rPr lang="en-GB" dirty="0"/>
              <a:t>Some can be used as adjunct treatment for treatment resistant depression; PTSD and Anxiety</a:t>
            </a:r>
          </a:p>
        </p:txBody>
      </p:sp>
    </p:spTree>
    <p:extLst>
      <p:ext uri="{BB962C8B-B14F-4D97-AF65-F5344CB8AC3E}">
        <p14:creationId xmlns:p14="http://schemas.microsoft.com/office/powerpoint/2010/main" val="1408487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GB" sz="3900" cap="none">
                <a:solidFill>
                  <a:srgbClr val="FFFFFF"/>
                </a:solidFill>
              </a:rPr>
              <a:t>Factors influencing the pharmacokinetics of antipsychotics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Age: elderly patients may demonstrate reduced clearance rates</a:t>
            </a:r>
          </a:p>
          <a:p>
            <a:r>
              <a:rPr lang="en-GB" dirty="0"/>
              <a:t>Medical conditions: hepatic disease can reduce clearance</a:t>
            </a:r>
          </a:p>
          <a:p>
            <a:r>
              <a:rPr lang="en-GB" dirty="0"/>
              <a:t>Enzyme inducers: carbamazepine, phenytoin, ethambutol, barbiturates</a:t>
            </a:r>
          </a:p>
          <a:p>
            <a:r>
              <a:rPr lang="en-GB" dirty="0"/>
              <a:t>Clearance inhibitors: SSRIs, TCAs, cimetidine, beta blockers, erythromycin, ciprofloxacin, ketoconazole</a:t>
            </a:r>
          </a:p>
        </p:txBody>
      </p:sp>
    </p:spTree>
    <p:extLst>
      <p:ext uri="{BB962C8B-B14F-4D97-AF65-F5344CB8AC3E}">
        <p14:creationId xmlns:p14="http://schemas.microsoft.com/office/powerpoint/2010/main" val="2052460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473</Words>
  <Application>Microsoft Macintosh PowerPoint</Application>
  <PresentationFormat>Widescreen</PresentationFormat>
  <Paragraphs>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Ion</vt:lpstr>
      <vt:lpstr>Antipsychotics</vt:lpstr>
      <vt:lpstr>Indications</vt:lpstr>
      <vt:lpstr>Indications</vt:lpstr>
      <vt:lpstr>Antipsychotics</vt:lpstr>
      <vt:lpstr>First generation antipsychotics</vt:lpstr>
      <vt:lpstr>First generation antipsychotics</vt:lpstr>
      <vt:lpstr>Second generation antipsychotics</vt:lpstr>
      <vt:lpstr>Second generation antipsychotics</vt:lpstr>
      <vt:lpstr>Factors influencing the pharmacokinetics of antipsychotics</vt:lpstr>
      <vt:lpstr>Long acting depot preparations</vt:lpstr>
      <vt:lpstr>Adverse effects</vt:lpstr>
      <vt:lpstr>Adverse effects</vt:lpstr>
      <vt:lpstr>Adverse effects</vt:lpstr>
      <vt:lpstr>Adverse effects</vt:lpstr>
      <vt:lpstr>Adverse effects</vt:lpstr>
      <vt:lpstr>Adverse effects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Antipsychotics</dc:title>
  <dc:creator>Judy Kamau</dc:creator>
  <cp:lastModifiedBy>Judy Kamau</cp:lastModifiedBy>
  <cp:revision>1</cp:revision>
  <dcterms:created xsi:type="dcterms:W3CDTF">2021-05-24T06:43:58Z</dcterms:created>
  <dcterms:modified xsi:type="dcterms:W3CDTF">2021-05-24T06:49:26Z</dcterms:modified>
</cp:coreProperties>
</file>