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4085" r:id="rId2"/>
  </p:sldMasterIdLst>
  <p:notesMasterIdLst>
    <p:notesMasterId r:id="rId35"/>
  </p:notesMasterIdLst>
  <p:sldIdLst>
    <p:sldId id="256" r:id="rId3"/>
    <p:sldId id="337" r:id="rId4"/>
    <p:sldId id="326" r:id="rId5"/>
    <p:sldId id="263" r:id="rId6"/>
    <p:sldId id="278" r:id="rId7"/>
    <p:sldId id="318" r:id="rId8"/>
    <p:sldId id="265" r:id="rId9"/>
    <p:sldId id="301" r:id="rId10"/>
    <p:sldId id="302" r:id="rId11"/>
    <p:sldId id="333" r:id="rId12"/>
    <p:sldId id="334" r:id="rId13"/>
    <p:sldId id="258" r:id="rId14"/>
    <p:sldId id="335" r:id="rId15"/>
    <p:sldId id="336" r:id="rId16"/>
    <p:sldId id="280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293" r:id="rId25"/>
    <p:sldId id="296" r:id="rId26"/>
    <p:sldId id="328" r:id="rId27"/>
    <p:sldId id="329" r:id="rId28"/>
    <p:sldId id="330" r:id="rId29"/>
    <p:sldId id="331" r:id="rId30"/>
    <p:sldId id="299" r:id="rId31"/>
    <p:sldId id="332" r:id="rId32"/>
    <p:sldId id="300" r:id="rId33"/>
    <p:sldId id="297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EA3D4-0780-3845-A84A-DD3D27E620FB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96C9A-9018-FE45-8FF4-115C59B2AAE4}">
      <dgm:prSet phldrT="[Text]" custT="1"/>
      <dgm:spPr/>
      <dgm:t>
        <a:bodyPr/>
        <a:lstStyle/>
        <a:p>
          <a:r>
            <a:rPr lang="en-US" sz="2000" dirty="0" smtClean="0"/>
            <a:t>Dopamine</a:t>
          </a:r>
          <a:r>
            <a:rPr lang="en-US" sz="2000" baseline="0" dirty="0" smtClean="0"/>
            <a:t> hypothesis</a:t>
          </a:r>
          <a:endParaRPr lang="en-US" sz="2000" dirty="0"/>
        </a:p>
      </dgm:t>
    </dgm:pt>
    <dgm:pt modelId="{4F91A86A-AED7-AD4E-BA29-499853BF6750}" type="parTrans" cxnId="{D09D6569-321C-3D44-8C33-218C9F961473}">
      <dgm:prSet/>
      <dgm:spPr/>
      <dgm:t>
        <a:bodyPr/>
        <a:lstStyle/>
        <a:p>
          <a:endParaRPr lang="en-US"/>
        </a:p>
      </dgm:t>
    </dgm:pt>
    <dgm:pt modelId="{0A772ABD-E3F8-1549-AF4A-52FD4E247B5B}" type="sibTrans" cxnId="{D09D6569-321C-3D44-8C33-218C9F961473}">
      <dgm:prSet/>
      <dgm:spPr/>
      <dgm:t>
        <a:bodyPr/>
        <a:lstStyle/>
        <a:p>
          <a:endParaRPr lang="en-US"/>
        </a:p>
      </dgm:t>
    </dgm:pt>
    <dgm:pt modelId="{F9114C41-BB62-924C-A153-387280F91A25}">
      <dgm:prSet phldrT="[Text]" custT="1"/>
      <dgm:spPr/>
      <dgm:t>
        <a:bodyPr/>
        <a:lstStyle/>
        <a:p>
          <a:endParaRPr lang="en-US" sz="2000" dirty="0"/>
        </a:p>
      </dgm:t>
    </dgm:pt>
    <dgm:pt modelId="{6BED411B-8181-5D41-8100-8C27B0556DEF}" type="parTrans" cxnId="{1F881AF5-FD13-7940-9A9B-518D97D79BC8}">
      <dgm:prSet/>
      <dgm:spPr/>
      <dgm:t>
        <a:bodyPr/>
        <a:lstStyle/>
        <a:p>
          <a:endParaRPr lang="en-US"/>
        </a:p>
      </dgm:t>
    </dgm:pt>
    <dgm:pt modelId="{235A5217-59B7-CF4E-9432-0C69A56E288C}" type="sibTrans" cxnId="{1F881AF5-FD13-7940-9A9B-518D97D79BC8}">
      <dgm:prSet/>
      <dgm:spPr/>
      <dgm:t>
        <a:bodyPr/>
        <a:lstStyle/>
        <a:p>
          <a:endParaRPr lang="en-US"/>
        </a:p>
      </dgm:t>
    </dgm:pt>
    <dgm:pt modelId="{71FE3E1F-A782-FA4F-80B4-5466728EB310}">
      <dgm:prSet phldrT="[Text]" custT="1"/>
      <dgm:spPr/>
      <dgm:t>
        <a:bodyPr/>
        <a:lstStyle/>
        <a:p>
          <a:r>
            <a:rPr lang="en-US" sz="2000" dirty="0" err="1" smtClean="0"/>
            <a:t>Psychogeneic</a:t>
          </a:r>
          <a:r>
            <a:rPr lang="en-US" sz="2000" dirty="0" smtClean="0"/>
            <a:t> effects of amphetamines</a:t>
          </a:r>
          <a:endParaRPr lang="en-US" sz="2000" dirty="0"/>
        </a:p>
      </dgm:t>
    </dgm:pt>
    <dgm:pt modelId="{CCC4A7BA-881C-254F-8257-60D86DDAD94B}" type="parTrans" cxnId="{077BD239-D035-9545-B001-5D027E50FB60}">
      <dgm:prSet/>
      <dgm:spPr/>
      <dgm:t>
        <a:bodyPr/>
        <a:lstStyle/>
        <a:p>
          <a:endParaRPr lang="en-US"/>
        </a:p>
      </dgm:t>
    </dgm:pt>
    <dgm:pt modelId="{1330B6F3-26B7-9F4F-A267-84DA0C90D35F}" type="sibTrans" cxnId="{077BD239-D035-9545-B001-5D027E50FB60}">
      <dgm:prSet/>
      <dgm:spPr/>
      <dgm:t>
        <a:bodyPr/>
        <a:lstStyle/>
        <a:p>
          <a:endParaRPr lang="en-US"/>
        </a:p>
      </dgm:t>
    </dgm:pt>
    <dgm:pt modelId="{FA486A51-14B3-4442-B042-D654C77EFFFD}">
      <dgm:prSet phldrT="[Text]" custT="1"/>
      <dgm:spPr/>
      <dgm:t>
        <a:bodyPr/>
        <a:lstStyle/>
        <a:p>
          <a:r>
            <a:rPr lang="en-US" sz="2000" dirty="0" smtClean="0"/>
            <a:t>Correlation between clinical potency and D2</a:t>
          </a:r>
          <a:endParaRPr lang="en-US" sz="2000" dirty="0"/>
        </a:p>
      </dgm:t>
    </dgm:pt>
    <dgm:pt modelId="{D4CBA844-ADC6-294A-82F9-4234E60729AC}" type="parTrans" cxnId="{85EA60A9-DD1F-014D-8D76-920F7C2D2014}">
      <dgm:prSet/>
      <dgm:spPr/>
      <dgm:t>
        <a:bodyPr/>
        <a:lstStyle/>
        <a:p>
          <a:endParaRPr lang="en-US"/>
        </a:p>
      </dgm:t>
    </dgm:pt>
    <dgm:pt modelId="{3844E206-3E77-F544-A708-65B5CD16D4D3}" type="sibTrans" cxnId="{85EA60A9-DD1F-014D-8D76-920F7C2D2014}">
      <dgm:prSet/>
      <dgm:spPr/>
      <dgm:t>
        <a:bodyPr/>
        <a:lstStyle/>
        <a:p>
          <a:endParaRPr lang="en-US"/>
        </a:p>
      </dgm:t>
    </dgm:pt>
    <dgm:pt modelId="{4061827E-C837-CD4A-B307-9EFF75A8DBD6}">
      <dgm:prSet custT="1"/>
      <dgm:spPr/>
      <dgm:t>
        <a:bodyPr/>
        <a:lstStyle/>
        <a:p>
          <a:r>
            <a:rPr lang="en-US" sz="2000" dirty="0" smtClean="0"/>
            <a:t>Some earlier studies demonstrating increased D2 in post-mortem studies</a:t>
          </a:r>
          <a:endParaRPr lang="en-US" sz="2000" dirty="0"/>
        </a:p>
      </dgm:t>
    </dgm:pt>
    <dgm:pt modelId="{B61AADC8-C5AD-E54E-820F-449D03CC6E64}" type="parTrans" cxnId="{623CEA5F-AF59-7241-BEFE-2A5687EDFE9A}">
      <dgm:prSet/>
      <dgm:spPr/>
      <dgm:t>
        <a:bodyPr/>
        <a:lstStyle/>
        <a:p>
          <a:endParaRPr lang="en-US"/>
        </a:p>
      </dgm:t>
    </dgm:pt>
    <dgm:pt modelId="{4029B127-F616-E240-B9F3-D9CED1E5CFD7}" type="sibTrans" cxnId="{623CEA5F-AF59-7241-BEFE-2A5687EDFE9A}">
      <dgm:prSet/>
      <dgm:spPr/>
      <dgm:t>
        <a:bodyPr/>
        <a:lstStyle/>
        <a:p>
          <a:endParaRPr lang="en-US"/>
        </a:p>
      </dgm:t>
    </dgm:pt>
    <dgm:pt modelId="{6D07DD44-3460-3A45-A270-FAB5C7DF99DB}">
      <dgm:prSet custT="1"/>
      <dgm:spPr/>
      <dgm:t>
        <a:bodyPr/>
        <a:lstStyle/>
        <a:p>
          <a:r>
            <a:rPr lang="en-US" sz="2000" dirty="0" smtClean="0"/>
            <a:t>Dopamine receptors </a:t>
          </a:r>
          <a:endParaRPr lang="en-US" sz="2000" dirty="0"/>
        </a:p>
      </dgm:t>
    </dgm:pt>
    <dgm:pt modelId="{628699FA-5B54-2143-AE1D-459B0998880C}" type="parTrans" cxnId="{85104B8E-DED2-AF42-BECF-ACF33DDD9E90}">
      <dgm:prSet/>
      <dgm:spPr/>
      <dgm:t>
        <a:bodyPr/>
        <a:lstStyle/>
        <a:p>
          <a:endParaRPr lang="en-US"/>
        </a:p>
      </dgm:t>
    </dgm:pt>
    <dgm:pt modelId="{50713359-E8BC-E044-8F79-56146CBF5BCC}" type="sibTrans" cxnId="{85104B8E-DED2-AF42-BECF-ACF33DDD9E90}">
      <dgm:prSet/>
      <dgm:spPr/>
      <dgm:t>
        <a:bodyPr/>
        <a:lstStyle/>
        <a:p>
          <a:endParaRPr lang="en-US"/>
        </a:p>
      </dgm:t>
    </dgm:pt>
    <dgm:pt modelId="{8E4FD66E-FD3C-9C4D-BC97-1200FC74CD2A}" type="pres">
      <dgm:prSet presAssocID="{756EA3D4-0780-3845-A84A-DD3D27E620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FAB6FC-EF29-124F-BE32-8E6AC4E32576}" type="pres">
      <dgm:prSet presAssocID="{56896C9A-9018-FE45-8FF4-115C59B2AAE4}" presName="composite" presStyleCnt="0"/>
      <dgm:spPr/>
    </dgm:pt>
    <dgm:pt modelId="{A1FEA74E-D115-9A47-B7B4-7F0EE6C7EE6B}" type="pres">
      <dgm:prSet presAssocID="{56896C9A-9018-FE45-8FF4-115C59B2AAE4}" presName="bentUpArrow1" presStyleLbl="alignImgPlace1" presStyleIdx="0" presStyleCnt="4"/>
      <dgm:spPr/>
    </dgm:pt>
    <dgm:pt modelId="{6A2C639C-B513-1B4D-AB75-D0FE111ED6EE}" type="pres">
      <dgm:prSet presAssocID="{56896C9A-9018-FE45-8FF4-115C59B2AAE4}" presName="ParentText" presStyleLbl="node1" presStyleIdx="0" presStyleCnt="5" custScaleX="132025" custLinFactNeighborX="1879" custLinFactNeighborY="17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D8DE-4D27-6C4F-8AB9-71C1086A3103}" type="pres">
      <dgm:prSet presAssocID="{56896C9A-9018-FE45-8FF4-115C59B2AAE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D71FE-9241-1548-A284-D9A586490E4B}" type="pres">
      <dgm:prSet presAssocID="{0A772ABD-E3F8-1549-AF4A-52FD4E247B5B}" presName="sibTrans" presStyleCnt="0"/>
      <dgm:spPr/>
    </dgm:pt>
    <dgm:pt modelId="{661184B6-B32C-3C45-A318-821A59A52E8E}" type="pres">
      <dgm:prSet presAssocID="{71FE3E1F-A782-FA4F-80B4-5466728EB310}" presName="composite" presStyleCnt="0"/>
      <dgm:spPr/>
    </dgm:pt>
    <dgm:pt modelId="{30F06E94-471D-A040-A6EC-6A9EBA422C98}" type="pres">
      <dgm:prSet presAssocID="{71FE3E1F-A782-FA4F-80B4-5466728EB310}" presName="bentUpArrow1" presStyleLbl="alignImgPlace1" presStyleIdx="1" presStyleCnt="4"/>
      <dgm:spPr/>
    </dgm:pt>
    <dgm:pt modelId="{CDB22DB9-B2C8-BA4A-B31C-5EC4FC880319}" type="pres">
      <dgm:prSet presAssocID="{71FE3E1F-A782-FA4F-80B4-5466728EB310}" presName="ParentText" presStyleLbl="node1" presStyleIdx="1" presStyleCnt="5" custScaleX="158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40588-DBCC-0B4E-BB4F-47F803D0582E}" type="pres">
      <dgm:prSet presAssocID="{71FE3E1F-A782-FA4F-80B4-5466728EB31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C9F1E-F9E9-C349-802E-6E4EE7F36436}" type="pres">
      <dgm:prSet presAssocID="{1330B6F3-26B7-9F4F-A267-84DA0C90D35F}" presName="sibTrans" presStyleCnt="0"/>
      <dgm:spPr/>
    </dgm:pt>
    <dgm:pt modelId="{63E7E144-A6B3-EC41-B277-FE83825C0CE0}" type="pres">
      <dgm:prSet presAssocID="{FA486A51-14B3-4442-B042-D654C77EFFFD}" presName="composite" presStyleCnt="0"/>
      <dgm:spPr/>
    </dgm:pt>
    <dgm:pt modelId="{7C018527-FD8C-4D43-BCC4-9920DDF5F2F9}" type="pres">
      <dgm:prSet presAssocID="{FA486A51-14B3-4442-B042-D654C77EFFFD}" presName="bentUpArrow1" presStyleLbl="alignImgPlace1" presStyleIdx="2" presStyleCnt="4"/>
      <dgm:spPr/>
    </dgm:pt>
    <dgm:pt modelId="{CC49231D-27A3-A042-ABF9-FAC3B7C6E624}" type="pres">
      <dgm:prSet presAssocID="{FA486A51-14B3-4442-B042-D654C77EFFFD}" presName="ParentText" presStyleLbl="node1" presStyleIdx="2" presStyleCnt="5" custScaleX="1808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9C26-990C-C64A-9DAF-4B4641737BFA}" type="pres">
      <dgm:prSet presAssocID="{FA486A51-14B3-4442-B042-D654C77EFFF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6B39C89-FD66-3B44-B933-38BBA1A84513}" type="pres">
      <dgm:prSet presAssocID="{3844E206-3E77-F544-A708-65B5CD16D4D3}" presName="sibTrans" presStyleCnt="0"/>
      <dgm:spPr/>
    </dgm:pt>
    <dgm:pt modelId="{8AB4B45E-58BF-734B-90BF-3C8EA044599A}" type="pres">
      <dgm:prSet presAssocID="{4061827E-C837-CD4A-B307-9EFF75A8DBD6}" presName="composite" presStyleCnt="0"/>
      <dgm:spPr/>
    </dgm:pt>
    <dgm:pt modelId="{0E164A2E-3B74-6943-9BCA-AD8B2E0661FE}" type="pres">
      <dgm:prSet presAssocID="{4061827E-C837-CD4A-B307-9EFF75A8DBD6}" presName="bentUpArrow1" presStyleLbl="alignImgPlace1" presStyleIdx="3" presStyleCnt="4"/>
      <dgm:spPr/>
    </dgm:pt>
    <dgm:pt modelId="{48E89767-D064-CF4C-AAF1-FB20BE12A3C1}" type="pres">
      <dgm:prSet presAssocID="{4061827E-C837-CD4A-B307-9EFF75A8DBD6}" presName="ParentText" presStyleLbl="node1" presStyleIdx="3" presStyleCnt="5" custScaleX="2733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8CCD1-EA0A-C94B-949E-F7E48D41D717}" type="pres">
      <dgm:prSet presAssocID="{4061827E-C837-CD4A-B307-9EFF75A8DBD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0457A2D-F815-4C4F-B6D7-C2B672A75D06}" type="pres">
      <dgm:prSet presAssocID="{4029B127-F616-E240-B9F3-D9CED1E5CFD7}" presName="sibTrans" presStyleCnt="0"/>
      <dgm:spPr/>
    </dgm:pt>
    <dgm:pt modelId="{46B592F0-82FB-9E4B-A224-B5FF20D60EDF}" type="pres">
      <dgm:prSet presAssocID="{6D07DD44-3460-3A45-A270-FAB5C7DF99DB}" presName="composite" presStyleCnt="0"/>
      <dgm:spPr/>
    </dgm:pt>
    <dgm:pt modelId="{38135149-CA2B-BF4A-BE4B-424326BA0F92}" type="pres">
      <dgm:prSet presAssocID="{6D07DD44-3460-3A45-A270-FAB5C7DF99DB}" presName="ParentText" presStyleLbl="node1" presStyleIdx="4" presStyleCnt="5" custScaleX="1737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81AF5-FD13-7940-9A9B-518D97D79BC8}" srcId="{56896C9A-9018-FE45-8FF4-115C59B2AAE4}" destId="{F9114C41-BB62-924C-A153-387280F91A25}" srcOrd="0" destOrd="0" parTransId="{6BED411B-8181-5D41-8100-8C27B0556DEF}" sibTransId="{235A5217-59B7-CF4E-9432-0C69A56E288C}"/>
    <dgm:cxn modelId="{85EA60A9-DD1F-014D-8D76-920F7C2D2014}" srcId="{756EA3D4-0780-3845-A84A-DD3D27E620FB}" destId="{FA486A51-14B3-4442-B042-D654C77EFFFD}" srcOrd="2" destOrd="0" parTransId="{D4CBA844-ADC6-294A-82F9-4234E60729AC}" sibTransId="{3844E206-3E77-F544-A708-65B5CD16D4D3}"/>
    <dgm:cxn modelId="{D09D6569-321C-3D44-8C33-218C9F961473}" srcId="{756EA3D4-0780-3845-A84A-DD3D27E620FB}" destId="{56896C9A-9018-FE45-8FF4-115C59B2AAE4}" srcOrd="0" destOrd="0" parTransId="{4F91A86A-AED7-AD4E-BA29-499853BF6750}" sibTransId="{0A772ABD-E3F8-1549-AF4A-52FD4E247B5B}"/>
    <dgm:cxn modelId="{077BD239-D035-9545-B001-5D027E50FB60}" srcId="{756EA3D4-0780-3845-A84A-DD3D27E620FB}" destId="{71FE3E1F-A782-FA4F-80B4-5466728EB310}" srcOrd="1" destOrd="0" parTransId="{CCC4A7BA-881C-254F-8257-60D86DDAD94B}" sibTransId="{1330B6F3-26B7-9F4F-A267-84DA0C90D35F}"/>
    <dgm:cxn modelId="{00AB15AB-90B2-D44D-835A-611FF1EA23D5}" type="presOf" srcId="{4061827E-C837-CD4A-B307-9EFF75A8DBD6}" destId="{48E89767-D064-CF4C-AAF1-FB20BE12A3C1}" srcOrd="0" destOrd="0" presId="urn:microsoft.com/office/officeart/2005/8/layout/StepDownProcess"/>
    <dgm:cxn modelId="{957B6DEC-1BF2-0145-8E74-BA0F1A484D28}" type="presOf" srcId="{56896C9A-9018-FE45-8FF4-115C59B2AAE4}" destId="{6A2C639C-B513-1B4D-AB75-D0FE111ED6EE}" srcOrd="0" destOrd="0" presId="urn:microsoft.com/office/officeart/2005/8/layout/StepDownProcess"/>
    <dgm:cxn modelId="{634F5993-EAA3-B84C-A1B7-BEF46DF0FFCE}" type="presOf" srcId="{71FE3E1F-A782-FA4F-80B4-5466728EB310}" destId="{CDB22DB9-B2C8-BA4A-B31C-5EC4FC880319}" srcOrd="0" destOrd="0" presId="urn:microsoft.com/office/officeart/2005/8/layout/StepDownProcess"/>
    <dgm:cxn modelId="{85104B8E-DED2-AF42-BECF-ACF33DDD9E90}" srcId="{756EA3D4-0780-3845-A84A-DD3D27E620FB}" destId="{6D07DD44-3460-3A45-A270-FAB5C7DF99DB}" srcOrd="4" destOrd="0" parTransId="{628699FA-5B54-2143-AE1D-459B0998880C}" sibTransId="{50713359-E8BC-E044-8F79-56146CBF5BCC}"/>
    <dgm:cxn modelId="{53C772D5-A329-A343-8380-FB603212D299}" type="presOf" srcId="{6D07DD44-3460-3A45-A270-FAB5C7DF99DB}" destId="{38135149-CA2B-BF4A-BE4B-424326BA0F92}" srcOrd="0" destOrd="0" presId="urn:microsoft.com/office/officeart/2005/8/layout/StepDownProcess"/>
    <dgm:cxn modelId="{AC14889A-2DBA-6547-830E-AF7DFECECD0E}" type="presOf" srcId="{FA486A51-14B3-4442-B042-D654C77EFFFD}" destId="{CC49231D-27A3-A042-ABF9-FAC3B7C6E624}" srcOrd="0" destOrd="0" presId="urn:microsoft.com/office/officeart/2005/8/layout/StepDownProcess"/>
    <dgm:cxn modelId="{B406B693-0644-9046-BB4B-3C75AEE6D5E4}" type="presOf" srcId="{756EA3D4-0780-3845-A84A-DD3D27E620FB}" destId="{8E4FD66E-FD3C-9C4D-BC97-1200FC74CD2A}" srcOrd="0" destOrd="0" presId="urn:microsoft.com/office/officeart/2005/8/layout/StepDownProcess"/>
    <dgm:cxn modelId="{623CEA5F-AF59-7241-BEFE-2A5687EDFE9A}" srcId="{756EA3D4-0780-3845-A84A-DD3D27E620FB}" destId="{4061827E-C837-CD4A-B307-9EFF75A8DBD6}" srcOrd="3" destOrd="0" parTransId="{B61AADC8-C5AD-E54E-820F-449D03CC6E64}" sibTransId="{4029B127-F616-E240-B9F3-D9CED1E5CFD7}"/>
    <dgm:cxn modelId="{36D57F3A-443B-2B46-BBD1-15206FCE5ACA}" type="presOf" srcId="{F9114C41-BB62-924C-A153-387280F91A25}" destId="{063CD8DE-4D27-6C4F-8AB9-71C1086A3103}" srcOrd="0" destOrd="0" presId="urn:microsoft.com/office/officeart/2005/8/layout/StepDownProcess"/>
    <dgm:cxn modelId="{B97A2444-4017-8148-9671-BB88B6035D79}" type="presParOf" srcId="{8E4FD66E-FD3C-9C4D-BC97-1200FC74CD2A}" destId="{09FAB6FC-EF29-124F-BE32-8E6AC4E32576}" srcOrd="0" destOrd="0" presId="urn:microsoft.com/office/officeart/2005/8/layout/StepDownProcess"/>
    <dgm:cxn modelId="{6EDC1FBA-6511-9244-970F-160AA12C5C9E}" type="presParOf" srcId="{09FAB6FC-EF29-124F-BE32-8E6AC4E32576}" destId="{A1FEA74E-D115-9A47-B7B4-7F0EE6C7EE6B}" srcOrd="0" destOrd="0" presId="urn:microsoft.com/office/officeart/2005/8/layout/StepDownProcess"/>
    <dgm:cxn modelId="{4A845347-1829-FA4A-8BD3-348213397350}" type="presParOf" srcId="{09FAB6FC-EF29-124F-BE32-8E6AC4E32576}" destId="{6A2C639C-B513-1B4D-AB75-D0FE111ED6EE}" srcOrd="1" destOrd="0" presId="urn:microsoft.com/office/officeart/2005/8/layout/StepDownProcess"/>
    <dgm:cxn modelId="{6E2A8C82-7C80-2F41-B8FA-333CAA7119FC}" type="presParOf" srcId="{09FAB6FC-EF29-124F-BE32-8E6AC4E32576}" destId="{063CD8DE-4D27-6C4F-8AB9-71C1086A3103}" srcOrd="2" destOrd="0" presId="urn:microsoft.com/office/officeart/2005/8/layout/StepDownProcess"/>
    <dgm:cxn modelId="{186D805A-A02C-604E-9E72-315A433A7651}" type="presParOf" srcId="{8E4FD66E-FD3C-9C4D-BC97-1200FC74CD2A}" destId="{585D71FE-9241-1548-A284-D9A586490E4B}" srcOrd="1" destOrd="0" presId="urn:microsoft.com/office/officeart/2005/8/layout/StepDownProcess"/>
    <dgm:cxn modelId="{AD8200AF-4520-EE48-9E94-B1193E395251}" type="presParOf" srcId="{8E4FD66E-FD3C-9C4D-BC97-1200FC74CD2A}" destId="{661184B6-B32C-3C45-A318-821A59A52E8E}" srcOrd="2" destOrd="0" presId="urn:microsoft.com/office/officeart/2005/8/layout/StepDownProcess"/>
    <dgm:cxn modelId="{362B8392-DB65-9F45-990E-E4767C291335}" type="presParOf" srcId="{661184B6-B32C-3C45-A318-821A59A52E8E}" destId="{30F06E94-471D-A040-A6EC-6A9EBA422C98}" srcOrd="0" destOrd="0" presId="urn:microsoft.com/office/officeart/2005/8/layout/StepDownProcess"/>
    <dgm:cxn modelId="{0F30BFC3-D836-C441-A683-C46A64309610}" type="presParOf" srcId="{661184B6-B32C-3C45-A318-821A59A52E8E}" destId="{CDB22DB9-B2C8-BA4A-B31C-5EC4FC880319}" srcOrd="1" destOrd="0" presId="urn:microsoft.com/office/officeart/2005/8/layout/StepDownProcess"/>
    <dgm:cxn modelId="{ED873B19-AAC2-4F40-BA41-D5E4D133278F}" type="presParOf" srcId="{661184B6-B32C-3C45-A318-821A59A52E8E}" destId="{55840588-DBCC-0B4E-BB4F-47F803D0582E}" srcOrd="2" destOrd="0" presId="urn:microsoft.com/office/officeart/2005/8/layout/StepDownProcess"/>
    <dgm:cxn modelId="{723AB465-DD7B-C44D-A956-D9A1A9F9283F}" type="presParOf" srcId="{8E4FD66E-FD3C-9C4D-BC97-1200FC74CD2A}" destId="{CC6C9F1E-F9E9-C349-802E-6E4EE7F36436}" srcOrd="3" destOrd="0" presId="urn:microsoft.com/office/officeart/2005/8/layout/StepDownProcess"/>
    <dgm:cxn modelId="{A74A1AF3-439F-D641-BD49-38843DBD204D}" type="presParOf" srcId="{8E4FD66E-FD3C-9C4D-BC97-1200FC74CD2A}" destId="{63E7E144-A6B3-EC41-B277-FE83825C0CE0}" srcOrd="4" destOrd="0" presId="urn:microsoft.com/office/officeart/2005/8/layout/StepDownProcess"/>
    <dgm:cxn modelId="{7C9E9889-11C4-BD4A-AA3A-468AFCAD02BB}" type="presParOf" srcId="{63E7E144-A6B3-EC41-B277-FE83825C0CE0}" destId="{7C018527-FD8C-4D43-BCC4-9920DDF5F2F9}" srcOrd="0" destOrd="0" presId="urn:microsoft.com/office/officeart/2005/8/layout/StepDownProcess"/>
    <dgm:cxn modelId="{00687032-CDDF-924C-BE28-591595B2F60D}" type="presParOf" srcId="{63E7E144-A6B3-EC41-B277-FE83825C0CE0}" destId="{CC49231D-27A3-A042-ABF9-FAC3B7C6E624}" srcOrd="1" destOrd="0" presId="urn:microsoft.com/office/officeart/2005/8/layout/StepDownProcess"/>
    <dgm:cxn modelId="{0DDA2142-7927-0C45-906F-A3A87E9AB3DC}" type="presParOf" srcId="{63E7E144-A6B3-EC41-B277-FE83825C0CE0}" destId="{DBFA9C26-990C-C64A-9DAF-4B4641737BFA}" srcOrd="2" destOrd="0" presId="urn:microsoft.com/office/officeart/2005/8/layout/StepDownProcess"/>
    <dgm:cxn modelId="{49565C13-B79C-A541-A8E3-7F7DD25FB493}" type="presParOf" srcId="{8E4FD66E-FD3C-9C4D-BC97-1200FC74CD2A}" destId="{76B39C89-FD66-3B44-B933-38BBA1A84513}" srcOrd="5" destOrd="0" presId="urn:microsoft.com/office/officeart/2005/8/layout/StepDownProcess"/>
    <dgm:cxn modelId="{5D1FA97B-1F4B-4D43-9747-769E2E0C0CC4}" type="presParOf" srcId="{8E4FD66E-FD3C-9C4D-BC97-1200FC74CD2A}" destId="{8AB4B45E-58BF-734B-90BF-3C8EA044599A}" srcOrd="6" destOrd="0" presId="urn:microsoft.com/office/officeart/2005/8/layout/StepDownProcess"/>
    <dgm:cxn modelId="{040A778B-138A-CD48-BE7F-2350661EB06B}" type="presParOf" srcId="{8AB4B45E-58BF-734B-90BF-3C8EA044599A}" destId="{0E164A2E-3B74-6943-9BCA-AD8B2E0661FE}" srcOrd="0" destOrd="0" presId="urn:microsoft.com/office/officeart/2005/8/layout/StepDownProcess"/>
    <dgm:cxn modelId="{EAB9062A-BFCA-4943-AC58-64496FF2B37E}" type="presParOf" srcId="{8AB4B45E-58BF-734B-90BF-3C8EA044599A}" destId="{48E89767-D064-CF4C-AAF1-FB20BE12A3C1}" srcOrd="1" destOrd="0" presId="urn:microsoft.com/office/officeart/2005/8/layout/StepDownProcess"/>
    <dgm:cxn modelId="{485B37FA-6B3C-DD4C-8501-BDEFD2D9BEB7}" type="presParOf" srcId="{8AB4B45E-58BF-734B-90BF-3C8EA044599A}" destId="{A308CCD1-EA0A-C94B-949E-F7E48D41D717}" srcOrd="2" destOrd="0" presId="urn:microsoft.com/office/officeart/2005/8/layout/StepDownProcess"/>
    <dgm:cxn modelId="{2AD92554-C831-6F42-B3BD-9E8C6D728B96}" type="presParOf" srcId="{8E4FD66E-FD3C-9C4D-BC97-1200FC74CD2A}" destId="{60457A2D-F815-4C4F-B6D7-C2B672A75D06}" srcOrd="7" destOrd="0" presId="urn:microsoft.com/office/officeart/2005/8/layout/StepDownProcess"/>
    <dgm:cxn modelId="{374FF6FC-C619-A045-8B41-C1B64D5D1B23}" type="presParOf" srcId="{8E4FD66E-FD3C-9C4D-BC97-1200FC74CD2A}" destId="{46B592F0-82FB-9E4B-A224-B5FF20D60EDF}" srcOrd="8" destOrd="0" presId="urn:microsoft.com/office/officeart/2005/8/layout/StepDownProcess"/>
    <dgm:cxn modelId="{43A921EB-0A25-5649-BC5F-C93452F0BA9D}" type="presParOf" srcId="{46B592F0-82FB-9E4B-A224-B5FF20D60EDF}" destId="{38135149-CA2B-BF4A-BE4B-424326BA0F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B2590-497E-0042-B331-83B87079726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D84A3-DAAF-D845-88C6-AAE3FFD67C7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Medically Healthy</a:t>
          </a:r>
          <a:endParaRPr lang="en-US" dirty="0">
            <a:solidFill>
              <a:schemeClr val="tx1"/>
            </a:solidFill>
          </a:endParaRPr>
        </a:p>
      </dgm:t>
    </dgm:pt>
    <dgm:pt modelId="{6E773FA0-B4B3-274F-AC0D-63138CB1491A}" type="parTrans" cxnId="{E8320851-7AAA-4D46-8232-53FF49E79DA8}">
      <dgm:prSet/>
      <dgm:spPr/>
      <dgm:t>
        <a:bodyPr/>
        <a:lstStyle/>
        <a:p>
          <a:endParaRPr lang="en-US"/>
        </a:p>
      </dgm:t>
    </dgm:pt>
    <dgm:pt modelId="{160BE7AB-7A00-8D46-A49E-3C364C3DA72D}" type="sibTrans" cxnId="{E8320851-7AAA-4D46-8232-53FF49E79DA8}">
      <dgm:prSet/>
      <dgm:spPr/>
      <dgm:t>
        <a:bodyPr/>
        <a:lstStyle/>
        <a:p>
          <a:endParaRPr lang="en-US"/>
        </a:p>
      </dgm:t>
    </dgm:pt>
    <dgm:pt modelId="{1DE0C1E8-297A-EE4A-B002-45A146B85C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Increased appetite</a:t>
          </a:r>
          <a:endParaRPr lang="en-US" dirty="0">
            <a:solidFill>
              <a:srgbClr val="000000"/>
            </a:solidFill>
          </a:endParaRPr>
        </a:p>
      </dgm:t>
    </dgm:pt>
    <dgm:pt modelId="{4F292AB8-BDF1-6C4F-88FA-4AC0E57E65D2}" type="parTrans" cxnId="{72235D50-EE9E-3D4D-9BA3-A9314B799D98}">
      <dgm:prSet/>
      <dgm:spPr/>
      <dgm:t>
        <a:bodyPr/>
        <a:lstStyle/>
        <a:p>
          <a:endParaRPr lang="en-US"/>
        </a:p>
      </dgm:t>
    </dgm:pt>
    <dgm:pt modelId="{DA9FB5F9-455A-F64C-B9F3-252F8F961998}" type="sibTrans" cxnId="{72235D50-EE9E-3D4D-9BA3-A9314B799D98}">
      <dgm:prSet/>
      <dgm:spPr/>
      <dgm:t>
        <a:bodyPr/>
        <a:lstStyle/>
        <a:p>
          <a:endParaRPr lang="en-US"/>
        </a:p>
      </dgm:t>
    </dgm:pt>
    <dgm:pt modelId="{35AE96CF-DBE7-6C4F-9A6D-C9C8B922311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Weight gain</a:t>
          </a:r>
          <a:endParaRPr lang="en-US" dirty="0">
            <a:solidFill>
              <a:srgbClr val="000000"/>
            </a:solidFill>
          </a:endParaRPr>
        </a:p>
      </dgm:t>
    </dgm:pt>
    <dgm:pt modelId="{D0CF34BC-2301-F246-8D71-3C1315677AC2}" type="parTrans" cxnId="{E72BFFAA-F752-F444-9598-4CAE77C8D600}">
      <dgm:prSet/>
      <dgm:spPr/>
      <dgm:t>
        <a:bodyPr/>
        <a:lstStyle/>
        <a:p>
          <a:endParaRPr lang="en-US"/>
        </a:p>
      </dgm:t>
    </dgm:pt>
    <dgm:pt modelId="{BDE7214B-A0D3-DA4A-9DEC-F57AD37D0F17}" type="sibTrans" cxnId="{E72BFFAA-F752-F444-9598-4CAE77C8D600}">
      <dgm:prSet/>
      <dgm:spPr/>
      <dgm:t>
        <a:bodyPr/>
        <a:lstStyle/>
        <a:p>
          <a:endParaRPr lang="en-US"/>
        </a:p>
      </dgm:t>
    </dgm:pt>
    <dgm:pt modelId="{22981C3A-5A06-514C-8E5B-2110B8C69A4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Increased TG’s</a:t>
          </a:r>
          <a:endParaRPr lang="en-US" dirty="0">
            <a:solidFill>
              <a:srgbClr val="FF0000"/>
            </a:solidFill>
          </a:endParaRPr>
        </a:p>
      </dgm:t>
    </dgm:pt>
    <dgm:pt modelId="{6C3F72FD-C77F-354B-8815-26699F513990}" type="parTrans" cxnId="{4F249D5C-3927-2740-B633-EFA2006DDE3F}">
      <dgm:prSet/>
      <dgm:spPr/>
      <dgm:t>
        <a:bodyPr/>
        <a:lstStyle/>
        <a:p>
          <a:endParaRPr lang="en-US"/>
        </a:p>
      </dgm:t>
    </dgm:pt>
    <dgm:pt modelId="{B2CAA896-A2A7-184F-A8EE-71D1A244022D}" type="sibTrans" cxnId="{4F249D5C-3927-2740-B633-EFA2006DDE3F}">
      <dgm:prSet/>
      <dgm:spPr/>
      <dgm:t>
        <a:bodyPr/>
        <a:lstStyle/>
        <a:p>
          <a:endParaRPr lang="en-US"/>
        </a:p>
      </dgm:t>
    </dgm:pt>
    <dgm:pt modelId="{61925B9A-C16C-784F-8119-4BEF5A6A662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Insulin resistance</a:t>
          </a:r>
          <a:br>
            <a:rPr lang="en-US" dirty="0" smtClean="0">
              <a:solidFill>
                <a:srgbClr val="FF0000"/>
              </a:solidFill>
            </a:rPr>
          </a:br>
          <a:r>
            <a:rPr lang="en-US" dirty="0" smtClean="0">
              <a:solidFill>
                <a:srgbClr val="FF0000"/>
              </a:solidFill>
            </a:rPr>
            <a:t/>
          </a:r>
          <a:br>
            <a:rPr lang="en-US" dirty="0" smtClean="0">
              <a:solidFill>
                <a:srgbClr val="FF0000"/>
              </a:solidFill>
            </a:rPr>
          </a:br>
          <a:r>
            <a:rPr lang="en-US" dirty="0" err="1" smtClean="0">
              <a:solidFill>
                <a:srgbClr val="FF0000"/>
              </a:solidFill>
            </a:rPr>
            <a:t>Hyperinsulinaemia</a:t>
          </a:r>
          <a:endParaRPr lang="en-US" dirty="0">
            <a:solidFill>
              <a:srgbClr val="FF0000"/>
            </a:solidFill>
          </a:endParaRPr>
        </a:p>
      </dgm:t>
    </dgm:pt>
    <dgm:pt modelId="{C7090CCD-E1B2-A648-96AB-38EF4764CEF2}" type="parTrans" cxnId="{D1AEF506-43EA-984F-A2A3-225CE5F65797}">
      <dgm:prSet/>
      <dgm:spPr/>
      <dgm:t>
        <a:bodyPr/>
        <a:lstStyle/>
        <a:p>
          <a:endParaRPr lang="en-US"/>
        </a:p>
      </dgm:t>
    </dgm:pt>
    <dgm:pt modelId="{AA8C2AD9-AF01-2747-BAF4-BAFDD3A21C44}" type="sibTrans" cxnId="{D1AEF506-43EA-984F-A2A3-225CE5F65797}">
      <dgm:prSet/>
      <dgm:spPr/>
      <dgm:t>
        <a:bodyPr/>
        <a:lstStyle/>
        <a:p>
          <a:endParaRPr lang="en-US"/>
        </a:p>
      </dgm:t>
    </dgm:pt>
    <dgm:pt modelId="{070FF625-E515-6C4C-A11F-A61DC27650FF}" type="pres">
      <dgm:prSet presAssocID="{F32B2590-497E-0042-B331-83B8707972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0C942-3FFA-A049-8A25-F83A9A2ED55E}" type="pres">
      <dgm:prSet presAssocID="{F32B2590-497E-0042-B331-83B870797267}" presName="dummyMaxCanvas" presStyleCnt="0">
        <dgm:presLayoutVars/>
      </dgm:prSet>
      <dgm:spPr/>
    </dgm:pt>
    <dgm:pt modelId="{278B0B5B-05B5-D049-8FB9-952D5B72A667}" type="pres">
      <dgm:prSet presAssocID="{F32B2590-497E-0042-B331-83B870797267}" presName="FiveNodes_1" presStyleLbl="node1" presStyleIdx="0" presStyleCnt="5" custScaleX="104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9B053-2BA1-524E-831F-1B06F8D56B3C}" type="pres">
      <dgm:prSet presAssocID="{F32B2590-497E-0042-B331-83B8707972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1F08E-46D1-284C-A581-F1EE651E8D7A}" type="pres">
      <dgm:prSet presAssocID="{F32B2590-497E-0042-B331-83B8707972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3EB50-2E48-5A4B-AF81-42B85064A427}" type="pres">
      <dgm:prSet presAssocID="{F32B2590-497E-0042-B331-83B8707972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FC6BF-B69D-9141-9D87-C1AB2EFB5B12}" type="pres">
      <dgm:prSet presAssocID="{F32B2590-497E-0042-B331-83B8707972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6EA32-428E-A240-B356-3723D6A9B6C0}" type="pres">
      <dgm:prSet presAssocID="{F32B2590-497E-0042-B331-83B8707972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08F70-4EC3-9E44-948B-9D7EEC516697}" type="pres">
      <dgm:prSet presAssocID="{F32B2590-497E-0042-B331-83B8707972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37683-92C6-C54E-9009-62BC2C51D99C}" type="pres">
      <dgm:prSet presAssocID="{F32B2590-497E-0042-B331-83B8707972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72E2D-0461-854B-9A65-876216E7393F}" type="pres">
      <dgm:prSet presAssocID="{F32B2590-497E-0042-B331-83B8707972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CBB7-360E-CA4F-A285-ABAF9D573775}" type="pres">
      <dgm:prSet presAssocID="{F32B2590-497E-0042-B331-83B8707972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4384E-6E19-6749-AC26-3BEB8275E6A0}" type="pres">
      <dgm:prSet presAssocID="{F32B2590-497E-0042-B331-83B8707972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4C979-E73D-7540-9193-447F34444C5C}" type="pres">
      <dgm:prSet presAssocID="{F32B2590-497E-0042-B331-83B8707972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B2648-5A54-8145-9C8C-B7525A1B959D}" type="pres">
      <dgm:prSet presAssocID="{F32B2590-497E-0042-B331-83B8707972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47856-CF3F-3346-82A7-E4C3A7480BCD}" type="pres">
      <dgm:prSet presAssocID="{F32B2590-497E-0042-B331-83B8707972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49D5C-3927-2740-B633-EFA2006DDE3F}" srcId="{F32B2590-497E-0042-B331-83B870797267}" destId="{22981C3A-5A06-514C-8E5B-2110B8C69A47}" srcOrd="3" destOrd="0" parTransId="{6C3F72FD-C77F-354B-8815-26699F513990}" sibTransId="{B2CAA896-A2A7-184F-A8EE-71D1A244022D}"/>
    <dgm:cxn modelId="{C7874F28-5D28-7A41-96CD-E32347B70731}" type="presOf" srcId="{361D84A3-DAAF-D845-88C6-AAE3FFD67C74}" destId="{278B0B5B-05B5-D049-8FB9-952D5B72A667}" srcOrd="0" destOrd="0" presId="urn:microsoft.com/office/officeart/2005/8/layout/vProcess5"/>
    <dgm:cxn modelId="{22CCC6F9-C54E-5944-A12A-AD22409D2C47}" type="presOf" srcId="{22981C3A-5A06-514C-8E5B-2110B8C69A47}" destId="{0C8B2648-5A54-8145-9C8C-B7525A1B959D}" srcOrd="1" destOrd="0" presId="urn:microsoft.com/office/officeart/2005/8/layout/vProcess5"/>
    <dgm:cxn modelId="{AA6CF521-F71B-8D49-AECD-F4C9AF5736E4}" type="presOf" srcId="{B2CAA896-A2A7-184F-A8EE-71D1A244022D}" destId="{A6772E2D-0461-854B-9A65-876216E7393F}" srcOrd="0" destOrd="0" presId="urn:microsoft.com/office/officeart/2005/8/layout/vProcess5"/>
    <dgm:cxn modelId="{8DB1C821-4E50-CF47-813E-4D9824243072}" type="presOf" srcId="{1DE0C1E8-297A-EE4A-B002-45A146B85CC0}" destId="{D759B053-2BA1-524E-831F-1B06F8D56B3C}" srcOrd="0" destOrd="0" presId="urn:microsoft.com/office/officeart/2005/8/layout/vProcess5"/>
    <dgm:cxn modelId="{E72BFFAA-F752-F444-9598-4CAE77C8D600}" srcId="{F32B2590-497E-0042-B331-83B870797267}" destId="{35AE96CF-DBE7-6C4F-9A6D-C9C8B922311A}" srcOrd="2" destOrd="0" parTransId="{D0CF34BC-2301-F246-8D71-3C1315677AC2}" sibTransId="{BDE7214B-A0D3-DA4A-9DEC-F57AD37D0F17}"/>
    <dgm:cxn modelId="{93219E00-03A0-784B-A254-E1193B197FCA}" type="presOf" srcId="{361D84A3-DAAF-D845-88C6-AAE3FFD67C74}" destId="{BA38CBB7-360E-CA4F-A285-ABAF9D573775}" srcOrd="1" destOrd="0" presId="urn:microsoft.com/office/officeart/2005/8/layout/vProcess5"/>
    <dgm:cxn modelId="{E8320851-7AAA-4D46-8232-53FF49E79DA8}" srcId="{F32B2590-497E-0042-B331-83B870797267}" destId="{361D84A3-DAAF-D845-88C6-AAE3FFD67C74}" srcOrd="0" destOrd="0" parTransId="{6E773FA0-B4B3-274F-AC0D-63138CB1491A}" sibTransId="{160BE7AB-7A00-8D46-A49E-3C364C3DA72D}"/>
    <dgm:cxn modelId="{72235D50-EE9E-3D4D-9BA3-A9314B799D98}" srcId="{F32B2590-497E-0042-B331-83B870797267}" destId="{1DE0C1E8-297A-EE4A-B002-45A146B85CC0}" srcOrd="1" destOrd="0" parTransId="{4F292AB8-BDF1-6C4F-88FA-4AC0E57E65D2}" sibTransId="{DA9FB5F9-455A-F64C-B9F3-252F8F961998}"/>
    <dgm:cxn modelId="{3E83BE14-2E83-C34D-89EC-DC4032019646}" type="presOf" srcId="{160BE7AB-7A00-8D46-A49E-3C364C3DA72D}" destId="{B8B6EA32-428E-A240-B356-3723D6A9B6C0}" srcOrd="0" destOrd="0" presId="urn:microsoft.com/office/officeart/2005/8/layout/vProcess5"/>
    <dgm:cxn modelId="{D13D651C-3B2B-A744-BF97-C874884658DE}" type="presOf" srcId="{BDE7214B-A0D3-DA4A-9DEC-F57AD37D0F17}" destId="{AE037683-92C6-C54E-9009-62BC2C51D99C}" srcOrd="0" destOrd="0" presId="urn:microsoft.com/office/officeart/2005/8/layout/vProcess5"/>
    <dgm:cxn modelId="{16EFF019-D9C2-854E-A3C7-8CB5F7AF8EC7}" type="presOf" srcId="{61925B9A-C16C-784F-8119-4BEF5A6A662A}" destId="{DB847856-CF3F-3346-82A7-E4C3A7480BCD}" srcOrd="1" destOrd="0" presId="urn:microsoft.com/office/officeart/2005/8/layout/vProcess5"/>
    <dgm:cxn modelId="{1342B0B4-327B-C642-9F41-CB697243C5E6}" type="presOf" srcId="{F32B2590-497E-0042-B331-83B870797267}" destId="{070FF625-E515-6C4C-A11F-A61DC27650FF}" srcOrd="0" destOrd="0" presId="urn:microsoft.com/office/officeart/2005/8/layout/vProcess5"/>
    <dgm:cxn modelId="{D2E16497-AA81-B64D-87D9-FE2358467AE7}" type="presOf" srcId="{1DE0C1E8-297A-EE4A-B002-45A146B85CC0}" destId="{7924384E-6E19-6749-AC26-3BEB8275E6A0}" srcOrd="1" destOrd="0" presId="urn:microsoft.com/office/officeart/2005/8/layout/vProcess5"/>
    <dgm:cxn modelId="{94F70258-E051-4E4D-B747-F3BDC0C892E9}" type="presOf" srcId="{DA9FB5F9-455A-F64C-B9F3-252F8F961998}" destId="{3A208F70-4EC3-9E44-948B-9D7EEC516697}" srcOrd="0" destOrd="0" presId="urn:microsoft.com/office/officeart/2005/8/layout/vProcess5"/>
    <dgm:cxn modelId="{FFA753C4-222C-3144-896D-8037F27B9137}" type="presOf" srcId="{35AE96CF-DBE7-6C4F-9A6D-C9C8B922311A}" destId="{DD34C979-E73D-7540-9193-447F34444C5C}" srcOrd="1" destOrd="0" presId="urn:microsoft.com/office/officeart/2005/8/layout/vProcess5"/>
    <dgm:cxn modelId="{D1AEF506-43EA-984F-A2A3-225CE5F65797}" srcId="{F32B2590-497E-0042-B331-83B870797267}" destId="{61925B9A-C16C-784F-8119-4BEF5A6A662A}" srcOrd="4" destOrd="0" parTransId="{C7090CCD-E1B2-A648-96AB-38EF4764CEF2}" sibTransId="{AA8C2AD9-AF01-2747-BAF4-BAFDD3A21C44}"/>
    <dgm:cxn modelId="{EAD91812-3ABC-4A44-9654-12FE109B34B7}" type="presOf" srcId="{22981C3A-5A06-514C-8E5B-2110B8C69A47}" destId="{EF43EB50-2E48-5A4B-AF81-42B85064A427}" srcOrd="0" destOrd="0" presId="urn:microsoft.com/office/officeart/2005/8/layout/vProcess5"/>
    <dgm:cxn modelId="{ABD1D779-EBFD-234F-8E4C-EEBF6680D1F7}" type="presOf" srcId="{35AE96CF-DBE7-6C4F-9A6D-C9C8B922311A}" destId="{7681F08E-46D1-284C-A581-F1EE651E8D7A}" srcOrd="0" destOrd="0" presId="urn:microsoft.com/office/officeart/2005/8/layout/vProcess5"/>
    <dgm:cxn modelId="{498C849D-ECEA-B44F-A934-FC9502C7F76A}" type="presOf" srcId="{61925B9A-C16C-784F-8119-4BEF5A6A662A}" destId="{076FC6BF-B69D-9141-9D87-C1AB2EFB5B12}" srcOrd="0" destOrd="0" presId="urn:microsoft.com/office/officeart/2005/8/layout/vProcess5"/>
    <dgm:cxn modelId="{1B5898DB-0072-4645-B81E-2015248C20FF}" type="presParOf" srcId="{070FF625-E515-6C4C-A11F-A61DC27650FF}" destId="{A4B0C942-3FFA-A049-8A25-F83A9A2ED55E}" srcOrd="0" destOrd="0" presId="urn:microsoft.com/office/officeart/2005/8/layout/vProcess5"/>
    <dgm:cxn modelId="{5096949F-F647-2944-8861-60E19A104EE5}" type="presParOf" srcId="{070FF625-E515-6C4C-A11F-A61DC27650FF}" destId="{278B0B5B-05B5-D049-8FB9-952D5B72A667}" srcOrd="1" destOrd="0" presId="urn:microsoft.com/office/officeart/2005/8/layout/vProcess5"/>
    <dgm:cxn modelId="{D6CAD08B-36F7-DF46-8309-2AAEA35409CD}" type="presParOf" srcId="{070FF625-E515-6C4C-A11F-A61DC27650FF}" destId="{D759B053-2BA1-524E-831F-1B06F8D56B3C}" srcOrd="2" destOrd="0" presId="urn:microsoft.com/office/officeart/2005/8/layout/vProcess5"/>
    <dgm:cxn modelId="{43DF1718-2A74-AC4C-9C14-8AA7A21847FB}" type="presParOf" srcId="{070FF625-E515-6C4C-A11F-A61DC27650FF}" destId="{7681F08E-46D1-284C-A581-F1EE651E8D7A}" srcOrd="3" destOrd="0" presId="urn:microsoft.com/office/officeart/2005/8/layout/vProcess5"/>
    <dgm:cxn modelId="{FC65D505-0E12-EC46-80FC-EB41BAFD9383}" type="presParOf" srcId="{070FF625-E515-6C4C-A11F-A61DC27650FF}" destId="{EF43EB50-2E48-5A4B-AF81-42B85064A427}" srcOrd="4" destOrd="0" presId="urn:microsoft.com/office/officeart/2005/8/layout/vProcess5"/>
    <dgm:cxn modelId="{A14EC378-2328-2D4B-A4BD-24929793AAA3}" type="presParOf" srcId="{070FF625-E515-6C4C-A11F-A61DC27650FF}" destId="{076FC6BF-B69D-9141-9D87-C1AB2EFB5B12}" srcOrd="5" destOrd="0" presId="urn:microsoft.com/office/officeart/2005/8/layout/vProcess5"/>
    <dgm:cxn modelId="{48E81668-AE26-AB41-B242-04146A4C1FCB}" type="presParOf" srcId="{070FF625-E515-6C4C-A11F-A61DC27650FF}" destId="{B8B6EA32-428E-A240-B356-3723D6A9B6C0}" srcOrd="6" destOrd="0" presId="urn:microsoft.com/office/officeart/2005/8/layout/vProcess5"/>
    <dgm:cxn modelId="{3C588A5B-A918-D14E-A256-6A558C56BB35}" type="presParOf" srcId="{070FF625-E515-6C4C-A11F-A61DC27650FF}" destId="{3A208F70-4EC3-9E44-948B-9D7EEC516697}" srcOrd="7" destOrd="0" presId="urn:microsoft.com/office/officeart/2005/8/layout/vProcess5"/>
    <dgm:cxn modelId="{ABB16A8E-346F-F344-AF09-AB32640A2172}" type="presParOf" srcId="{070FF625-E515-6C4C-A11F-A61DC27650FF}" destId="{AE037683-92C6-C54E-9009-62BC2C51D99C}" srcOrd="8" destOrd="0" presId="urn:microsoft.com/office/officeart/2005/8/layout/vProcess5"/>
    <dgm:cxn modelId="{7D9A929E-3DA9-584C-ABEB-7D0E8062F6AD}" type="presParOf" srcId="{070FF625-E515-6C4C-A11F-A61DC27650FF}" destId="{A6772E2D-0461-854B-9A65-876216E7393F}" srcOrd="9" destOrd="0" presId="urn:microsoft.com/office/officeart/2005/8/layout/vProcess5"/>
    <dgm:cxn modelId="{5CCA086B-ACED-2249-9BDA-A64E698D3F76}" type="presParOf" srcId="{070FF625-E515-6C4C-A11F-A61DC27650FF}" destId="{BA38CBB7-360E-CA4F-A285-ABAF9D573775}" srcOrd="10" destOrd="0" presId="urn:microsoft.com/office/officeart/2005/8/layout/vProcess5"/>
    <dgm:cxn modelId="{D7062DD1-AA63-C344-AC3B-3F6623DEBB01}" type="presParOf" srcId="{070FF625-E515-6C4C-A11F-A61DC27650FF}" destId="{7924384E-6E19-6749-AC26-3BEB8275E6A0}" srcOrd="11" destOrd="0" presId="urn:microsoft.com/office/officeart/2005/8/layout/vProcess5"/>
    <dgm:cxn modelId="{87A8E236-34BC-9341-8BC7-4830FA8182D0}" type="presParOf" srcId="{070FF625-E515-6C4C-A11F-A61DC27650FF}" destId="{DD34C979-E73D-7540-9193-447F34444C5C}" srcOrd="12" destOrd="0" presId="urn:microsoft.com/office/officeart/2005/8/layout/vProcess5"/>
    <dgm:cxn modelId="{7424B1EC-894D-B542-A5BD-E6F8323F1A92}" type="presParOf" srcId="{070FF625-E515-6C4C-A11F-A61DC27650FF}" destId="{0C8B2648-5A54-8145-9C8C-B7525A1B959D}" srcOrd="13" destOrd="0" presId="urn:microsoft.com/office/officeart/2005/8/layout/vProcess5"/>
    <dgm:cxn modelId="{AA7D4A50-9150-0541-A3F4-C25041272AE0}" type="presParOf" srcId="{070FF625-E515-6C4C-A11F-A61DC27650FF}" destId="{DB847856-CF3F-3346-82A7-E4C3A7480B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AFEBF-A66A-4840-96F8-7D1C563F54A7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C49A0-9B37-7743-92F3-83D8E761F6E5}">
      <dgm:prSet phldrT="[Text]"/>
      <dgm:spPr/>
      <dgm:t>
        <a:bodyPr/>
        <a:lstStyle/>
        <a:p>
          <a:r>
            <a:rPr lang="en-US" dirty="0" smtClean="0"/>
            <a:t>Beta Cell failure</a:t>
          </a:r>
          <a:endParaRPr lang="en-US" dirty="0"/>
        </a:p>
      </dgm:t>
    </dgm:pt>
    <dgm:pt modelId="{238DB50F-9D54-EC4C-9E6F-264E7D305718}" type="parTrans" cxnId="{B76BE17E-6DDA-DA4E-89FA-BEF09AD41D95}">
      <dgm:prSet/>
      <dgm:spPr/>
      <dgm:t>
        <a:bodyPr/>
        <a:lstStyle/>
        <a:p>
          <a:endParaRPr lang="en-US"/>
        </a:p>
      </dgm:t>
    </dgm:pt>
    <dgm:pt modelId="{66420022-3028-0148-93C4-D642071215B3}" type="sibTrans" cxnId="{B76BE17E-6DDA-DA4E-89FA-BEF09AD41D95}">
      <dgm:prSet/>
      <dgm:spPr/>
      <dgm:t>
        <a:bodyPr/>
        <a:lstStyle/>
        <a:p>
          <a:endParaRPr lang="en-US"/>
        </a:p>
      </dgm:t>
    </dgm:pt>
    <dgm:pt modelId="{CE6DB192-68A1-B146-AE22-245601F97007}">
      <dgm:prSet phldrT="[Text]"/>
      <dgm:spPr/>
      <dgm:t>
        <a:bodyPr/>
        <a:lstStyle/>
        <a:p>
          <a:endParaRPr lang="en-US" dirty="0"/>
        </a:p>
      </dgm:t>
    </dgm:pt>
    <dgm:pt modelId="{DD548462-A669-3E4C-A953-57BF505BD929}" type="parTrans" cxnId="{69775D77-608E-EE4D-8E87-766F8387B623}">
      <dgm:prSet/>
      <dgm:spPr/>
      <dgm:t>
        <a:bodyPr/>
        <a:lstStyle/>
        <a:p>
          <a:endParaRPr lang="en-US"/>
        </a:p>
      </dgm:t>
    </dgm:pt>
    <dgm:pt modelId="{5B77ED4C-2CC0-D642-9177-F1421FF5BB08}" type="sibTrans" cxnId="{69775D77-608E-EE4D-8E87-766F8387B623}">
      <dgm:prSet/>
      <dgm:spPr/>
      <dgm:t>
        <a:bodyPr/>
        <a:lstStyle/>
        <a:p>
          <a:endParaRPr lang="en-US"/>
        </a:p>
      </dgm:t>
    </dgm:pt>
    <dgm:pt modelId="{0E71979C-0285-D644-8CC0-CCA5269F7B2D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7BD2B382-5096-914B-B908-7DDB6E9F4FA8}" type="parTrans" cxnId="{2D587802-EED3-8F41-A9CD-2E3A02EF3A8A}">
      <dgm:prSet/>
      <dgm:spPr/>
      <dgm:t>
        <a:bodyPr/>
        <a:lstStyle/>
        <a:p>
          <a:endParaRPr lang="en-US"/>
        </a:p>
      </dgm:t>
    </dgm:pt>
    <dgm:pt modelId="{B8B33D2D-0906-4047-BF24-BEC1D2BF2AB2}" type="sibTrans" cxnId="{2D587802-EED3-8F41-A9CD-2E3A02EF3A8A}">
      <dgm:prSet/>
      <dgm:spPr/>
      <dgm:t>
        <a:bodyPr/>
        <a:lstStyle/>
        <a:p>
          <a:endParaRPr lang="en-US"/>
        </a:p>
      </dgm:t>
    </dgm:pt>
    <dgm:pt modelId="{15588BAA-863C-104D-A9CC-48EF7F061FF4}">
      <dgm:prSet phldrT="[Text]"/>
      <dgm:spPr/>
      <dgm:t>
        <a:bodyPr/>
        <a:lstStyle/>
        <a:p>
          <a:endParaRPr lang="en-US" dirty="0"/>
        </a:p>
      </dgm:t>
    </dgm:pt>
    <dgm:pt modelId="{1C3AA546-4865-8545-9E01-A4D1D77AE8D9}" type="parTrans" cxnId="{642E5553-BBA2-FF4B-9C84-BFB9A68B1534}">
      <dgm:prSet/>
      <dgm:spPr/>
      <dgm:t>
        <a:bodyPr/>
        <a:lstStyle/>
        <a:p>
          <a:endParaRPr lang="en-US"/>
        </a:p>
      </dgm:t>
    </dgm:pt>
    <dgm:pt modelId="{EA5009F0-B08F-D140-97E1-7ED39C33256B}" type="sibTrans" cxnId="{642E5553-BBA2-FF4B-9C84-BFB9A68B1534}">
      <dgm:prSet/>
      <dgm:spPr/>
      <dgm:t>
        <a:bodyPr/>
        <a:lstStyle/>
        <a:p>
          <a:endParaRPr lang="en-US"/>
        </a:p>
      </dgm:t>
    </dgm:pt>
    <dgm:pt modelId="{5D93F971-ECAD-104B-BCC9-C10A7B18B593}">
      <dgm:prSet phldrT="[Text]"/>
      <dgm:spPr/>
      <dgm:t>
        <a:bodyPr/>
        <a:lstStyle/>
        <a:p>
          <a:r>
            <a:rPr lang="en-US" dirty="0" smtClean="0"/>
            <a:t>Cardiovascular events</a:t>
          </a:r>
          <a:endParaRPr lang="en-US" dirty="0"/>
        </a:p>
      </dgm:t>
    </dgm:pt>
    <dgm:pt modelId="{3504AC87-A9A0-2042-9380-8483800F033A}" type="parTrans" cxnId="{1F290EAF-AC24-7C47-B2C9-F431C20A9C8B}">
      <dgm:prSet/>
      <dgm:spPr/>
      <dgm:t>
        <a:bodyPr/>
        <a:lstStyle/>
        <a:p>
          <a:endParaRPr lang="en-US"/>
        </a:p>
      </dgm:t>
    </dgm:pt>
    <dgm:pt modelId="{B0A01786-2E76-9644-A856-55962C862E13}" type="sibTrans" cxnId="{1F290EAF-AC24-7C47-B2C9-F431C20A9C8B}">
      <dgm:prSet/>
      <dgm:spPr/>
      <dgm:t>
        <a:bodyPr/>
        <a:lstStyle/>
        <a:p>
          <a:endParaRPr lang="en-US"/>
        </a:p>
      </dgm:t>
    </dgm:pt>
    <dgm:pt modelId="{714B7ACD-1B6E-5E41-87BF-7150730BFD3D}">
      <dgm:prSet phldrT="[Text]"/>
      <dgm:spPr/>
      <dgm:t>
        <a:bodyPr/>
        <a:lstStyle/>
        <a:p>
          <a:endParaRPr lang="en-US" dirty="0"/>
        </a:p>
      </dgm:t>
    </dgm:pt>
    <dgm:pt modelId="{92806EDC-98F9-9144-87C2-B34C89A95081}" type="parTrans" cxnId="{6D60D88E-757F-1B43-97FE-85E75CDDB56E}">
      <dgm:prSet/>
      <dgm:spPr/>
      <dgm:t>
        <a:bodyPr/>
        <a:lstStyle/>
        <a:p>
          <a:endParaRPr lang="en-US"/>
        </a:p>
      </dgm:t>
    </dgm:pt>
    <dgm:pt modelId="{11F86E92-158A-A74C-B1D4-CC794F8A5C1D}" type="sibTrans" cxnId="{6D60D88E-757F-1B43-97FE-85E75CDDB56E}">
      <dgm:prSet/>
      <dgm:spPr/>
      <dgm:t>
        <a:bodyPr/>
        <a:lstStyle/>
        <a:p>
          <a:endParaRPr lang="en-US"/>
        </a:p>
      </dgm:t>
    </dgm:pt>
    <dgm:pt modelId="{56EDD0F5-C609-7A41-B769-B8D667BC16E0}" type="pres">
      <dgm:prSet presAssocID="{CC7AFEBF-A66A-4840-96F8-7D1C563F54A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3B2A01-0F0A-5A47-9287-1F1603C1245E}" type="pres">
      <dgm:prSet presAssocID="{360C49A0-9B37-7743-92F3-83D8E761F6E5}" presName="composite" presStyleCnt="0"/>
      <dgm:spPr/>
    </dgm:pt>
    <dgm:pt modelId="{4522F8D0-2709-AD46-9601-4B25060FF30E}" type="pres">
      <dgm:prSet presAssocID="{360C49A0-9B37-7743-92F3-83D8E761F6E5}" presName="bentUpArrow1" presStyleLbl="alignImgPlace1" presStyleIdx="0" presStyleCnt="2"/>
      <dgm:spPr/>
    </dgm:pt>
    <dgm:pt modelId="{AE998673-6281-1F40-A7CF-BDE2ACF53F86}" type="pres">
      <dgm:prSet presAssocID="{360C49A0-9B37-7743-92F3-83D8E761F6E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99274-3761-7047-9A7C-05F1B2CFC5BD}" type="pres">
      <dgm:prSet presAssocID="{360C49A0-9B37-7743-92F3-83D8E761F6E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3FE5-D4B3-6E46-AF7D-635F595F57BB}" type="pres">
      <dgm:prSet presAssocID="{66420022-3028-0148-93C4-D642071215B3}" presName="sibTrans" presStyleCnt="0"/>
      <dgm:spPr/>
    </dgm:pt>
    <dgm:pt modelId="{3823127E-F5A8-524D-B7E8-B214B436381C}" type="pres">
      <dgm:prSet presAssocID="{0E71979C-0285-D644-8CC0-CCA5269F7B2D}" presName="composite" presStyleCnt="0"/>
      <dgm:spPr/>
    </dgm:pt>
    <dgm:pt modelId="{01789C49-E94B-C847-BA7E-29E0A8053700}" type="pres">
      <dgm:prSet presAssocID="{0E71979C-0285-D644-8CC0-CCA5269F7B2D}" presName="bentUpArrow1" presStyleLbl="alignImgPlace1" presStyleIdx="1" presStyleCnt="2"/>
      <dgm:spPr/>
    </dgm:pt>
    <dgm:pt modelId="{57893A99-D561-784A-AA03-C1F2FA128581}" type="pres">
      <dgm:prSet presAssocID="{0E71979C-0285-D644-8CC0-CCA5269F7B2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0555F-5BB1-1941-9C1E-1B29F3B262DD}" type="pres">
      <dgm:prSet presAssocID="{0E71979C-0285-D644-8CC0-CCA5269F7B2D}" presName="ChildText" presStyleLbl="revTx" presStyleIdx="1" presStyleCnt="3" custScaleX="106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BF2A-7467-2C4D-A17C-6F0D0194353F}" type="pres">
      <dgm:prSet presAssocID="{B8B33D2D-0906-4047-BF24-BEC1D2BF2AB2}" presName="sibTrans" presStyleCnt="0"/>
      <dgm:spPr/>
    </dgm:pt>
    <dgm:pt modelId="{082575CB-64ED-6246-9FA3-02590AC0B00C}" type="pres">
      <dgm:prSet presAssocID="{5D93F971-ECAD-104B-BCC9-C10A7B18B593}" presName="composite" presStyleCnt="0"/>
      <dgm:spPr/>
    </dgm:pt>
    <dgm:pt modelId="{05D95676-5017-244E-A98F-EC2457947127}" type="pres">
      <dgm:prSet presAssocID="{5D93F971-ECAD-104B-BCC9-C10A7B18B59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D9275-A27E-E74F-87A3-53E35EB055DA}" type="pres">
      <dgm:prSet presAssocID="{5D93F971-ECAD-104B-BCC9-C10A7B18B59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DC0EE-1120-1443-8FC0-5E66B8370A09}" type="presOf" srcId="{5D93F971-ECAD-104B-BCC9-C10A7B18B593}" destId="{05D95676-5017-244E-A98F-EC2457947127}" srcOrd="0" destOrd="0" presId="urn:microsoft.com/office/officeart/2005/8/layout/StepDownProcess"/>
    <dgm:cxn modelId="{081DB62B-B07C-1249-BA49-4EBFD4DE6595}" type="presOf" srcId="{714B7ACD-1B6E-5E41-87BF-7150730BFD3D}" destId="{CF0D9275-A27E-E74F-87A3-53E35EB055DA}" srcOrd="0" destOrd="0" presId="urn:microsoft.com/office/officeart/2005/8/layout/StepDownProcess"/>
    <dgm:cxn modelId="{A5AA651A-7805-004C-801E-1FDA0BAE6234}" type="presOf" srcId="{CE6DB192-68A1-B146-AE22-245601F97007}" destId="{BD799274-3761-7047-9A7C-05F1B2CFC5BD}" srcOrd="0" destOrd="0" presId="urn:microsoft.com/office/officeart/2005/8/layout/StepDownProcess"/>
    <dgm:cxn modelId="{B76BE17E-6DDA-DA4E-89FA-BEF09AD41D95}" srcId="{CC7AFEBF-A66A-4840-96F8-7D1C563F54A7}" destId="{360C49A0-9B37-7743-92F3-83D8E761F6E5}" srcOrd="0" destOrd="0" parTransId="{238DB50F-9D54-EC4C-9E6F-264E7D305718}" sibTransId="{66420022-3028-0148-93C4-D642071215B3}"/>
    <dgm:cxn modelId="{DECFA661-88B6-7D4A-83C3-1811A596F773}" type="presOf" srcId="{360C49A0-9B37-7743-92F3-83D8E761F6E5}" destId="{AE998673-6281-1F40-A7CF-BDE2ACF53F86}" srcOrd="0" destOrd="0" presId="urn:microsoft.com/office/officeart/2005/8/layout/StepDownProcess"/>
    <dgm:cxn modelId="{2D587802-EED3-8F41-A9CD-2E3A02EF3A8A}" srcId="{CC7AFEBF-A66A-4840-96F8-7D1C563F54A7}" destId="{0E71979C-0285-D644-8CC0-CCA5269F7B2D}" srcOrd="1" destOrd="0" parTransId="{7BD2B382-5096-914B-B908-7DDB6E9F4FA8}" sibTransId="{B8B33D2D-0906-4047-BF24-BEC1D2BF2AB2}"/>
    <dgm:cxn modelId="{98C3EE17-DD88-B84C-8E8C-39088B687B5E}" type="presOf" srcId="{CC7AFEBF-A66A-4840-96F8-7D1C563F54A7}" destId="{56EDD0F5-C609-7A41-B769-B8D667BC16E0}" srcOrd="0" destOrd="0" presId="urn:microsoft.com/office/officeart/2005/8/layout/StepDownProcess"/>
    <dgm:cxn modelId="{27FEFC8A-35BD-444F-8757-06A140ED0564}" type="presOf" srcId="{15588BAA-863C-104D-A9CC-48EF7F061FF4}" destId="{EE90555F-5BB1-1941-9C1E-1B29F3B262DD}" srcOrd="0" destOrd="0" presId="urn:microsoft.com/office/officeart/2005/8/layout/StepDownProcess"/>
    <dgm:cxn modelId="{C1C11EB0-3B29-0445-A4CA-A63A583D7E9D}" type="presOf" srcId="{0E71979C-0285-D644-8CC0-CCA5269F7B2D}" destId="{57893A99-D561-784A-AA03-C1F2FA128581}" srcOrd="0" destOrd="0" presId="urn:microsoft.com/office/officeart/2005/8/layout/StepDownProcess"/>
    <dgm:cxn modelId="{1F290EAF-AC24-7C47-B2C9-F431C20A9C8B}" srcId="{CC7AFEBF-A66A-4840-96F8-7D1C563F54A7}" destId="{5D93F971-ECAD-104B-BCC9-C10A7B18B593}" srcOrd="2" destOrd="0" parTransId="{3504AC87-A9A0-2042-9380-8483800F033A}" sibTransId="{B0A01786-2E76-9644-A856-55962C862E13}"/>
    <dgm:cxn modelId="{69775D77-608E-EE4D-8E87-766F8387B623}" srcId="{360C49A0-9B37-7743-92F3-83D8E761F6E5}" destId="{CE6DB192-68A1-B146-AE22-245601F97007}" srcOrd="0" destOrd="0" parTransId="{DD548462-A669-3E4C-A953-57BF505BD929}" sibTransId="{5B77ED4C-2CC0-D642-9177-F1421FF5BB08}"/>
    <dgm:cxn modelId="{6D60D88E-757F-1B43-97FE-85E75CDDB56E}" srcId="{5D93F971-ECAD-104B-BCC9-C10A7B18B593}" destId="{714B7ACD-1B6E-5E41-87BF-7150730BFD3D}" srcOrd="0" destOrd="0" parTransId="{92806EDC-98F9-9144-87C2-B34C89A95081}" sibTransId="{11F86E92-158A-A74C-B1D4-CC794F8A5C1D}"/>
    <dgm:cxn modelId="{642E5553-BBA2-FF4B-9C84-BFB9A68B1534}" srcId="{0E71979C-0285-D644-8CC0-CCA5269F7B2D}" destId="{15588BAA-863C-104D-A9CC-48EF7F061FF4}" srcOrd="0" destOrd="0" parTransId="{1C3AA546-4865-8545-9E01-A4D1D77AE8D9}" sibTransId="{EA5009F0-B08F-D140-97E1-7ED39C33256B}"/>
    <dgm:cxn modelId="{95A89CDB-A25D-1449-9775-F0BEC404BFB0}" type="presParOf" srcId="{56EDD0F5-C609-7A41-B769-B8D667BC16E0}" destId="{573B2A01-0F0A-5A47-9287-1F1603C1245E}" srcOrd="0" destOrd="0" presId="urn:microsoft.com/office/officeart/2005/8/layout/StepDownProcess"/>
    <dgm:cxn modelId="{C89D15D2-A540-FD4C-B9F3-1EAA0667C7E2}" type="presParOf" srcId="{573B2A01-0F0A-5A47-9287-1F1603C1245E}" destId="{4522F8D0-2709-AD46-9601-4B25060FF30E}" srcOrd="0" destOrd="0" presId="urn:microsoft.com/office/officeart/2005/8/layout/StepDownProcess"/>
    <dgm:cxn modelId="{7BF08DAA-41AD-4640-86B1-2495D2046E5F}" type="presParOf" srcId="{573B2A01-0F0A-5A47-9287-1F1603C1245E}" destId="{AE998673-6281-1F40-A7CF-BDE2ACF53F86}" srcOrd="1" destOrd="0" presId="urn:microsoft.com/office/officeart/2005/8/layout/StepDownProcess"/>
    <dgm:cxn modelId="{CA293CB8-D36A-624F-86ED-62A5F2AF6EDA}" type="presParOf" srcId="{573B2A01-0F0A-5A47-9287-1F1603C1245E}" destId="{BD799274-3761-7047-9A7C-05F1B2CFC5BD}" srcOrd="2" destOrd="0" presId="urn:microsoft.com/office/officeart/2005/8/layout/StepDownProcess"/>
    <dgm:cxn modelId="{BC905BD3-1B41-0D4B-8819-C41C8B9B709A}" type="presParOf" srcId="{56EDD0F5-C609-7A41-B769-B8D667BC16E0}" destId="{609B3FE5-D4B3-6E46-AF7D-635F595F57BB}" srcOrd="1" destOrd="0" presId="urn:microsoft.com/office/officeart/2005/8/layout/StepDownProcess"/>
    <dgm:cxn modelId="{E9F4F451-50BE-4848-9CAC-9F14588B2E30}" type="presParOf" srcId="{56EDD0F5-C609-7A41-B769-B8D667BC16E0}" destId="{3823127E-F5A8-524D-B7E8-B214B436381C}" srcOrd="2" destOrd="0" presId="urn:microsoft.com/office/officeart/2005/8/layout/StepDownProcess"/>
    <dgm:cxn modelId="{7AA10B9F-C95A-F548-A18B-3CBF1FCDD060}" type="presParOf" srcId="{3823127E-F5A8-524D-B7E8-B214B436381C}" destId="{01789C49-E94B-C847-BA7E-29E0A8053700}" srcOrd="0" destOrd="0" presId="urn:microsoft.com/office/officeart/2005/8/layout/StepDownProcess"/>
    <dgm:cxn modelId="{214AD9ED-4AF9-0547-B93A-ED90CACEEEF5}" type="presParOf" srcId="{3823127E-F5A8-524D-B7E8-B214B436381C}" destId="{57893A99-D561-784A-AA03-C1F2FA128581}" srcOrd="1" destOrd="0" presId="urn:microsoft.com/office/officeart/2005/8/layout/StepDownProcess"/>
    <dgm:cxn modelId="{C6E51FB1-6B1F-AD4A-B984-B08747E7F328}" type="presParOf" srcId="{3823127E-F5A8-524D-B7E8-B214B436381C}" destId="{EE90555F-5BB1-1941-9C1E-1B29F3B262DD}" srcOrd="2" destOrd="0" presId="urn:microsoft.com/office/officeart/2005/8/layout/StepDownProcess"/>
    <dgm:cxn modelId="{7B2711A8-E2FC-384F-AEBA-8D12002242A5}" type="presParOf" srcId="{56EDD0F5-C609-7A41-B769-B8D667BC16E0}" destId="{B513BF2A-7467-2C4D-A17C-6F0D0194353F}" srcOrd="3" destOrd="0" presId="urn:microsoft.com/office/officeart/2005/8/layout/StepDownProcess"/>
    <dgm:cxn modelId="{A864369F-75EE-FF42-883E-A986C956084F}" type="presParOf" srcId="{56EDD0F5-C609-7A41-B769-B8D667BC16E0}" destId="{082575CB-64ED-6246-9FA3-02590AC0B00C}" srcOrd="4" destOrd="0" presId="urn:microsoft.com/office/officeart/2005/8/layout/StepDownProcess"/>
    <dgm:cxn modelId="{A1851AD8-95B9-9D48-91C9-A249A62358BD}" type="presParOf" srcId="{082575CB-64ED-6246-9FA3-02590AC0B00C}" destId="{05D95676-5017-244E-A98F-EC2457947127}" srcOrd="0" destOrd="0" presId="urn:microsoft.com/office/officeart/2005/8/layout/StepDownProcess"/>
    <dgm:cxn modelId="{D53D4542-144E-E140-AFD0-EE0AF7261D83}" type="presParOf" srcId="{082575CB-64ED-6246-9FA3-02590AC0B00C}" destId="{CF0D9275-A27E-E74F-87A3-53E35EB055D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FEA74E-D115-9A47-B7B4-7F0EE6C7EE6B}">
      <dsp:nvSpPr>
        <dsp:cNvPr id="0" name=""/>
        <dsp:cNvSpPr/>
      </dsp:nvSpPr>
      <dsp:spPr>
        <a:xfrm rot="5400000">
          <a:off x="1141492" y="842729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C639C-B513-1B4D-AB75-D0FE111ED6EE}">
      <dsp:nvSpPr>
        <dsp:cNvPr id="0" name=""/>
        <dsp:cNvSpPr/>
      </dsp:nvSpPr>
      <dsp:spPr>
        <a:xfrm>
          <a:off x="772684" y="45193"/>
          <a:ext cx="1630031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Dopamine</a:t>
          </a:r>
          <a:r>
            <a:rPr lang="en-US" sz="2000" kern="1200" baseline="0" dirty="0" smtClean="0"/>
            <a:t> hypothesis</a:t>
          </a:r>
          <a:endParaRPr lang="en-US" sz="2000" kern="1200" dirty="0"/>
        </a:p>
      </dsp:txBody>
      <dsp:txXfrm>
        <a:off x="772684" y="45193"/>
        <a:ext cx="1630031" cy="864206"/>
      </dsp:txXfrm>
    </dsp:sp>
    <dsp:sp modelId="{063CD8DE-4D27-6C4F-8AB9-71C1086A3103}">
      <dsp:nvSpPr>
        <dsp:cNvPr id="0" name=""/>
        <dsp:cNvSpPr/>
      </dsp:nvSpPr>
      <dsp:spPr>
        <a:xfrm>
          <a:off x="2181820" y="112146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181820" y="112146"/>
        <a:ext cx="897958" cy="698490"/>
      </dsp:txXfrm>
    </dsp:sp>
    <dsp:sp modelId="{30F06E94-471D-A040-A6EC-6A9EBA422C98}">
      <dsp:nvSpPr>
        <dsp:cNvPr id="0" name=""/>
        <dsp:cNvSpPr/>
      </dsp:nvSpPr>
      <dsp:spPr>
        <a:xfrm rot="5400000">
          <a:off x="2423307" y="1813518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22DB9-B2C8-BA4A-B31C-5EC4FC880319}">
      <dsp:nvSpPr>
        <dsp:cNvPr id="0" name=""/>
        <dsp:cNvSpPr/>
      </dsp:nvSpPr>
      <dsp:spPr>
        <a:xfrm>
          <a:off x="1868026" y="1000513"/>
          <a:ext cx="1956580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Psychogeneic</a:t>
          </a:r>
          <a:r>
            <a:rPr lang="en-US" sz="2000" kern="1200" dirty="0" smtClean="0"/>
            <a:t> effects of amphetamines</a:t>
          </a:r>
          <a:endParaRPr lang="en-US" sz="2000" kern="1200" dirty="0"/>
        </a:p>
      </dsp:txBody>
      <dsp:txXfrm>
        <a:off x="1868026" y="1000513"/>
        <a:ext cx="1956580" cy="864206"/>
      </dsp:txXfrm>
    </dsp:sp>
    <dsp:sp modelId="{55840588-DBCC-0B4E-BB4F-47F803D0582E}">
      <dsp:nvSpPr>
        <dsp:cNvPr id="0" name=""/>
        <dsp:cNvSpPr/>
      </dsp:nvSpPr>
      <dsp:spPr>
        <a:xfrm>
          <a:off x="3463635" y="1082935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18527-FD8C-4D43-BCC4-9920DDF5F2F9}">
      <dsp:nvSpPr>
        <dsp:cNvPr id="0" name=""/>
        <dsp:cNvSpPr/>
      </dsp:nvSpPr>
      <dsp:spPr>
        <a:xfrm rot="5400000">
          <a:off x="3680232" y="2784307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9231D-27A3-A042-ABF9-FAC3B7C6E624}">
      <dsp:nvSpPr>
        <dsp:cNvPr id="0" name=""/>
        <dsp:cNvSpPr/>
      </dsp:nvSpPr>
      <dsp:spPr>
        <a:xfrm>
          <a:off x="2986566" y="1971303"/>
          <a:ext cx="2233349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Correlation between clinical potency and D2</a:t>
          </a:r>
          <a:endParaRPr lang="en-US" sz="2000" kern="1200" dirty="0"/>
        </a:p>
      </dsp:txBody>
      <dsp:txXfrm>
        <a:off x="2986566" y="1971303"/>
        <a:ext cx="2233349" cy="864206"/>
      </dsp:txXfrm>
    </dsp:sp>
    <dsp:sp modelId="{DBFA9C26-990C-C64A-9DAF-4B4641737BFA}">
      <dsp:nvSpPr>
        <dsp:cNvPr id="0" name=""/>
        <dsp:cNvSpPr/>
      </dsp:nvSpPr>
      <dsp:spPr>
        <a:xfrm>
          <a:off x="4720560" y="2053724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64A2E-3B74-6943-9BCA-AD8B2E0661FE}">
      <dsp:nvSpPr>
        <dsp:cNvPr id="0" name=""/>
        <dsp:cNvSpPr/>
      </dsp:nvSpPr>
      <dsp:spPr>
        <a:xfrm rot="5400000">
          <a:off x="5369602" y="3755097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E89767-D064-CF4C-AAF1-FB20BE12A3C1}">
      <dsp:nvSpPr>
        <dsp:cNvPr id="0" name=""/>
        <dsp:cNvSpPr/>
      </dsp:nvSpPr>
      <dsp:spPr>
        <a:xfrm>
          <a:off x="4105107" y="2942092"/>
          <a:ext cx="3375007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Some earlier studies demonstrating increased D2 in post-mortem studies</a:t>
          </a:r>
          <a:endParaRPr lang="en-US" sz="2000" kern="1200" dirty="0"/>
        </a:p>
      </dsp:txBody>
      <dsp:txXfrm>
        <a:off x="4105107" y="2942092"/>
        <a:ext cx="3375007" cy="864206"/>
      </dsp:txXfrm>
    </dsp:sp>
    <dsp:sp modelId="{A308CCD1-EA0A-C94B-949E-F7E48D41D717}">
      <dsp:nvSpPr>
        <dsp:cNvPr id="0" name=""/>
        <dsp:cNvSpPr/>
      </dsp:nvSpPr>
      <dsp:spPr>
        <a:xfrm>
          <a:off x="6409930" y="3024514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35149-CA2B-BF4A-BE4B-424326BA0F92}">
      <dsp:nvSpPr>
        <dsp:cNvPr id="0" name=""/>
        <dsp:cNvSpPr/>
      </dsp:nvSpPr>
      <dsp:spPr>
        <a:xfrm>
          <a:off x="5223647" y="3912881"/>
          <a:ext cx="2145677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Dopamine receptors </a:t>
          </a:r>
          <a:endParaRPr lang="en-US" sz="2000" kern="1200" dirty="0"/>
        </a:p>
      </dsp:txBody>
      <dsp:txXfrm>
        <a:off x="5223647" y="3912881"/>
        <a:ext cx="2145677" cy="8642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B0B5B-05B5-D049-8FB9-952D5B72A667}">
      <dsp:nvSpPr>
        <dsp:cNvPr id="0" name=""/>
        <dsp:cNvSpPr/>
      </dsp:nvSpPr>
      <dsp:spPr>
        <a:xfrm>
          <a:off x="-38470" y="0"/>
          <a:ext cx="3375185" cy="899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Medically Healthy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-38470" y="0"/>
        <a:ext cx="2303599" cy="899103"/>
      </dsp:txXfrm>
    </dsp:sp>
    <dsp:sp modelId="{D759B053-2BA1-524E-831F-1B06F8D56B3C}">
      <dsp:nvSpPr>
        <dsp:cNvPr id="0" name=""/>
        <dsp:cNvSpPr/>
      </dsp:nvSpPr>
      <dsp:spPr>
        <a:xfrm>
          <a:off x="279022" y="1023978"/>
          <a:ext cx="3221303" cy="899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Increased appetite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79022" y="1023978"/>
        <a:ext cx="2396334" cy="899103"/>
      </dsp:txXfrm>
    </dsp:sp>
    <dsp:sp modelId="{7681F08E-46D1-284C-A581-F1EE651E8D7A}">
      <dsp:nvSpPr>
        <dsp:cNvPr id="0" name=""/>
        <dsp:cNvSpPr/>
      </dsp:nvSpPr>
      <dsp:spPr>
        <a:xfrm>
          <a:off x="519574" y="2047957"/>
          <a:ext cx="3221303" cy="899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Weight gain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519574" y="2047957"/>
        <a:ext cx="2396334" cy="899103"/>
      </dsp:txXfrm>
    </dsp:sp>
    <dsp:sp modelId="{EF43EB50-2E48-5A4B-AF81-42B85064A427}">
      <dsp:nvSpPr>
        <dsp:cNvPr id="0" name=""/>
        <dsp:cNvSpPr/>
      </dsp:nvSpPr>
      <dsp:spPr>
        <a:xfrm>
          <a:off x="760126" y="3071936"/>
          <a:ext cx="3221303" cy="899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0000"/>
              </a:solidFill>
            </a:rPr>
            <a:t>Increased TG’s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760126" y="3071936"/>
        <a:ext cx="2396334" cy="899103"/>
      </dsp:txXfrm>
    </dsp:sp>
    <dsp:sp modelId="{076FC6BF-B69D-9141-9D87-C1AB2EFB5B12}">
      <dsp:nvSpPr>
        <dsp:cNvPr id="0" name=""/>
        <dsp:cNvSpPr/>
      </dsp:nvSpPr>
      <dsp:spPr>
        <a:xfrm>
          <a:off x="1000677" y="4095915"/>
          <a:ext cx="3221303" cy="899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0000"/>
              </a:solidFill>
            </a:rPr>
            <a:t>Insulin resistance</a:t>
          </a:r>
          <a:br>
            <a:rPr lang="en-US" sz="1700" kern="1200" dirty="0" smtClean="0">
              <a:solidFill>
                <a:srgbClr val="FF0000"/>
              </a:solidFill>
            </a:rPr>
          </a:br>
          <a:r>
            <a:rPr lang="en-US" sz="1700" kern="1200" dirty="0" smtClean="0">
              <a:solidFill>
                <a:srgbClr val="FF0000"/>
              </a:solidFill>
            </a:rPr>
            <a:t/>
          </a:r>
          <a:br>
            <a:rPr lang="en-US" sz="1700" kern="1200" dirty="0" smtClean="0">
              <a:solidFill>
                <a:srgbClr val="FF0000"/>
              </a:solidFill>
            </a:rPr>
          </a:br>
          <a:r>
            <a:rPr lang="en-US" sz="1700" kern="1200" dirty="0" err="1" smtClean="0">
              <a:solidFill>
                <a:srgbClr val="FF0000"/>
              </a:solidFill>
            </a:rPr>
            <a:t>Hyperinsulinaemia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1000677" y="4095915"/>
        <a:ext cx="2396334" cy="899103"/>
      </dsp:txXfrm>
    </dsp:sp>
    <dsp:sp modelId="{B8B6EA32-428E-A240-B356-3723D6A9B6C0}">
      <dsp:nvSpPr>
        <dsp:cNvPr id="0" name=""/>
        <dsp:cNvSpPr/>
      </dsp:nvSpPr>
      <dsp:spPr>
        <a:xfrm>
          <a:off x="2675356" y="656844"/>
          <a:ext cx="584417" cy="584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675356" y="656844"/>
        <a:ext cx="584417" cy="584417"/>
      </dsp:txXfrm>
    </dsp:sp>
    <dsp:sp modelId="{3A208F70-4EC3-9E44-948B-9D7EEC516697}">
      <dsp:nvSpPr>
        <dsp:cNvPr id="0" name=""/>
        <dsp:cNvSpPr/>
      </dsp:nvSpPr>
      <dsp:spPr>
        <a:xfrm>
          <a:off x="2915908" y="1680823"/>
          <a:ext cx="584417" cy="584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915908" y="1680823"/>
        <a:ext cx="584417" cy="584417"/>
      </dsp:txXfrm>
    </dsp:sp>
    <dsp:sp modelId="{AE037683-92C6-C54E-9009-62BC2C51D99C}">
      <dsp:nvSpPr>
        <dsp:cNvPr id="0" name=""/>
        <dsp:cNvSpPr/>
      </dsp:nvSpPr>
      <dsp:spPr>
        <a:xfrm>
          <a:off x="3156460" y="2689817"/>
          <a:ext cx="584417" cy="584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156460" y="2689817"/>
        <a:ext cx="584417" cy="584417"/>
      </dsp:txXfrm>
    </dsp:sp>
    <dsp:sp modelId="{A6772E2D-0461-854B-9A65-876216E7393F}">
      <dsp:nvSpPr>
        <dsp:cNvPr id="0" name=""/>
        <dsp:cNvSpPr/>
      </dsp:nvSpPr>
      <dsp:spPr>
        <a:xfrm>
          <a:off x="3397012" y="3723786"/>
          <a:ext cx="584417" cy="584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397012" y="3723786"/>
        <a:ext cx="584417" cy="5844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2F8D0-2709-AD46-9601-4B25060FF30E}">
      <dsp:nvSpPr>
        <dsp:cNvPr id="0" name=""/>
        <dsp:cNvSpPr/>
      </dsp:nvSpPr>
      <dsp:spPr>
        <a:xfrm rot="5400000">
          <a:off x="198115" y="1868743"/>
          <a:ext cx="745761" cy="849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998673-6281-1F40-A7CF-BDE2ACF53F86}">
      <dsp:nvSpPr>
        <dsp:cNvPr id="0" name=""/>
        <dsp:cNvSpPr/>
      </dsp:nvSpPr>
      <dsp:spPr>
        <a:xfrm>
          <a:off x="534" y="1042052"/>
          <a:ext cx="1255422" cy="878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Beta Cell failure</a:t>
          </a:r>
          <a:endParaRPr lang="en-US" sz="1300" kern="1200" dirty="0"/>
        </a:p>
      </dsp:txBody>
      <dsp:txXfrm>
        <a:off x="534" y="1042052"/>
        <a:ext cx="1255422" cy="878755"/>
      </dsp:txXfrm>
    </dsp:sp>
    <dsp:sp modelId="{BD799274-3761-7047-9A7C-05F1B2CFC5BD}">
      <dsp:nvSpPr>
        <dsp:cNvPr id="0" name=""/>
        <dsp:cNvSpPr/>
      </dsp:nvSpPr>
      <dsp:spPr>
        <a:xfrm>
          <a:off x="1255957" y="1125862"/>
          <a:ext cx="913075" cy="71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1255957" y="1125862"/>
        <a:ext cx="913075" cy="710248"/>
      </dsp:txXfrm>
    </dsp:sp>
    <dsp:sp modelId="{01789C49-E94B-C847-BA7E-29E0A8053700}">
      <dsp:nvSpPr>
        <dsp:cNvPr id="0" name=""/>
        <dsp:cNvSpPr/>
      </dsp:nvSpPr>
      <dsp:spPr>
        <a:xfrm rot="5400000">
          <a:off x="1238994" y="2855876"/>
          <a:ext cx="745761" cy="849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893A99-D561-784A-AA03-C1F2FA128581}">
      <dsp:nvSpPr>
        <dsp:cNvPr id="0" name=""/>
        <dsp:cNvSpPr/>
      </dsp:nvSpPr>
      <dsp:spPr>
        <a:xfrm>
          <a:off x="1041413" y="2029184"/>
          <a:ext cx="1255422" cy="878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Diabetes</a:t>
          </a:r>
          <a:endParaRPr lang="en-US" sz="1300" kern="1200" dirty="0"/>
        </a:p>
      </dsp:txBody>
      <dsp:txXfrm>
        <a:off x="1041413" y="2029184"/>
        <a:ext cx="1255422" cy="878755"/>
      </dsp:txXfrm>
    </dsp:sp>
    <dsp:sp modelId="{EE90555F-5BB1-1941-9C1E-1B29F3B262DD}">
      <dsp:nvSpPr>
        <dsp:cNvPr id="0" name=""/>
        <dsp:cNvSpPr/>
      </dsp:nvSpPr>
      <dsp:spPr>
        <a:xfrm>
          <a:off x="2268987" y="2112994"/>
          <a:ext cx="968772" cy="71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2268987" y="2112994"/>
        <a:ext cx="968772" cy="710248"/>
      </dsp:txXfrm>
    </dsp:sp>
    <dsp:sp modelId="{05D95676-5017-244E-A98F-EC2457947127}">
      <dsp:nvSpPr>
        <dsp:cNvPr id="0" name=""/>
        <dsp:cNvSpPr/>
      </dsp:nvSpPr>
      <dsp:spPr>
        <a:xfrm>
          <a:off x="2082292" y="3016317"/>
          <a:ext cx="1255422" cy="878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Cardiovascular events</a:t>
          </a:r>
          <a:endParaRPr lang="en-US" sz="1300" kern="1200" dirty="0"/>
        </a:p>
      </dsp:txBody>
      <dsp:txXfrm>
        <a:off x="2082292" y="3016317"/>
        <a:ext cx="1255422" cy="878755"/>
      </dsp:txXfrm>
    </dsp:sp>
    <dsp:sp modelId="{CF0D9275-A27E-E74F-87A3-53E35EB055DA}">
      <dsp:nvSpPr>
        <dsp:cNvPr id="0" name=""/>
        <dsp:cNvSpPr/>
      </dsp:nvSpPr>
      <dsp:spPr>
        <a:xfrm>
          <a:off x="3337715" y="3100126"/>
          <a:ext cx="913075" cy="71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3337715" y="3100126"/>
        <a:ext cx="913075" cy="71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4755CC1-FC94-4B5A-A307-4CF4CFB8D41D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19FDF27-7DF1-4D18-98E4-D825BAD7B4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D00291-9721-4C55-9BD9-06C9761F6BA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</a:rPr>
              <a:t>This slide has been written and collated by the speaker, Prof Nasrallah 2009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86917-A9E5-4192-B779-096E6AC4C88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482F7-129A-4156-A59F-E694E15FC310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A6C8-E839-43CD-B06A-8967EA43A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8E31C-C9B9-4967-8481-D9AED0503491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1F2E1-B6A1-487E-A972-2891EA1C6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3D772-75C8-405E-A6D1-31AF6420BE73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F036C-6C39-4F84-BC90-487E8C2A7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0C8C4-23B9-4504-A070-2322E82A9174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17AB-117B-418F-9FB7-5A118B8A7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6DC3F-20F4-4A71-AAC2-46334265918D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1682A-4CB3-4AAF-B79B-14F0F85CA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89AFC-88BF-452E-A409-5CB2216EFF8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0829-0B87-4733-A54C-D6BE136A7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1A164-8054-48E1-B077-9549C726BDDD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C65F-85DC-433A-A06B-932B879BF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D889B-F186-4FCF-BCB3-277BF8A37D29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67881-B115-47A6-A710-7E8BA6441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9D8D-DBCE-4D3D-9C82-B35E3E44597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C9CC-68B7-4490-B030-72B80EDF7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71868-DA7D-400F-AEEE-E85666AE5A18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6FE9-9F66-4317-999C-05DA21F9F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B4141-78FC-4BD5-93C7-5AC8CCB0751E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A60F-CC76-4763-9BAD-24B79CE3B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BCF6785-A972-4036-9048-290B37076FCF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01F46-3F2C-4031-A1BB-147F285C8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AD58A6-E0AB-4A72-9A87-D21E56FB9237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171CC-E7B3-4703-B39B-86C556287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91D02-08F3-4C37-A49D-15B995223364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AE48F-B911-4712-877D-BD444CA3F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F406D-57CB-4B7E-920B-91D6656D0F2A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ACBCB-77CE-4604-B5A2-ED62B1083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B124C5-ABD2-49D8-B6E1-13A5DCA47915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D58AC-CC79-4FFC-A01F-6F91F720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5DA96EE-40CF-41B2-A2B4-07C02ED91A93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5F56C3A-6025-4A28-BE3B-0CDADC2C1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7E3B7F0-9AD2-45F1-B97B-90C48FF89E18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E4F4934-0BB5-4A68-B915-4D7275BBB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B612D-14F1-42DB-9C8B-28B2416DD56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AC958-2F94-4F57-80F1-2FD33B3CF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3D7BF-6514-461E-8BA9-8269AE790ABC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873E5-8B2D-4EB8-8B37-EDD7DDD7A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0391EE-C611-4970-9D50-DD2F2A622593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1217CB-C232-4ACB-96ED-EEA84D036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047D07-1A24-4F48-A9E7-4F0846CB57A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028175-CAB2-4432-927C-04EFD827E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CDC49C71-972C-40DA-A7C0-967034D04F48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A4D1CD3-083C-49BF-B520-B279BF1F3E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23" r:id="rId4"/>
    <p:sldLayoutId id="2147484224" r:id="rId5"/>
    <p:sldLayoutId id="2147484225" r:id="rId6"/>
    <p:sldLayoutId id="2147484226" r:id="rId7"/>
    <p:sldLayoutId id="2147484254" r:id="rId8"/>
    <p:sldLayoutId id="2147484255" r:id="rId9"/>
    <p:sldLayoutId id="2147484227" r:id="rId10"/>
    <p:sldLayoutId id="214748422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0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 spc="3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F518B03-4C46-4526-B572-ED039550CE50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D7E9D5F-1A35-468B-9236-87F779271E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Antipsychotic medication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Psychopharmacology</a:t>
            </a:r>
            <a:endParaRPr lang="en-US" sz="3200" dirty="0"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APDs on serotonin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Typical </a:t>
            </a:r>
          </a:p>
          <a:p>
            <a:pPr lvl="1"/>
            <a:r>
              <a:rPr lang="en-US" dirty="0" smtClean="0"/>
              <a:t>mainly DA D(2/)D(3) receptor antagonists </a:t>
            </a:r>
          </a:p>
          <a:p>
            <a:pPr lvl="1"/>
            <a:r>
              <a:rPr lang="en-US" dirty="0" smtClean="0"/>
              <a:t>weaker, if any, potency as 5-HT(2A) receptor </a:t>
            </a:r>
            <a:r>
              <a:rPr lang="en-US" dirty="0" smtClean="0"/>
              <a:t>antagonists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Atypical </a:t>
            </a:r>
          </a:p>
          <a:p>
            <a:pPr lvl="1"/>
            <a:r>
              <a:rPr lang="en-US" dirty="0" smtClean="0"/>
              <a:t>Lesser reduction in dopamine (DA) D(2) D(3)</a:t>
            </a:r>
          </a:p>
          <a:p>
            <a:pPr lvl="1"/>
            <a:r>
              <a:rPr lang="en-US" dirty="0" smtClean="0"/>
              <a:t>Extensive blockade of serotonin (5-HT)(2A) receptors</a:t>
            </a:r>
          </a:p>
          <a:p>
            <a:pPr lvl="1"/>
            <a:r>
              <a:rPr lang="en-US" dirty="0" smtClean="0"/>
              <a:t>Direct or indirect stimulation of 5HT (1A)</a:t>
            </a:r>
          </a:p>
          <a:p>
            <a:pPr lvl="1"/>
            <a:r>
              <a:rPr lang="en-US" dirty="0" smtClean="0"/>
              <a:t>Some  atypical </a:t>
            </a:r>
            <a:r>
              <a:rPr lang="en-US" dirty="0" smtClean="0"/>
              <a:t>APDs are also effective 5-HT(2C) receptor inverse agonists or neutral antagonists, 5-HT(6) or 5-HT(7) receptor antagonists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action of APD on serotonin receptor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5-HT(2C) receptor antagonism appears to contribute to the weight gain produced by some atypical APDs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Dopaminergic</a:t>
            </a:r>
            <a:r>
              <a:rPr lang="en-US" dirty="0" smtClean="0"/>
              <a:t> activity may </a:t>
            </a:r>
            <a:r>
              <a:rPr lang="en-US" dirty="0" smtClean="0"/>
              <a:t>also affect cognition and psychosis via its influence on cortical and </a:t>
            </a:r>
            <a:r>
              <a:rPr lang="en-US" dirty="0" smtClean="0"/>
              <a:t>limbic pathways.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68555"/>
            <a:ext cx="7772400" cy="2305779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ATYPICAL ANTIPSYCHOTICS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Lower prevalence for EPS side effects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Higher affinity for 5HT</a:t>
            </a:r>
            <a:r>
              <a:rPr lang="en-U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2A</a:t>
            </a: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 receptors than </a:t>
            </a:r>
            <a:r>
              <a:rPr lang="en-US" sz="31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D</a:t>
            </a: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opamine receptors </a:t>
            </a:r>
            <a:endParaRPr lang="en-US" sz="3100" dirty="0"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774950"/>
            <a:ext cx="7086600" cy="3551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THEORIES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Lower affinity for Dopamine receptors (</a:t>
            </a:r>
            <a:r>
              <a:rPr lang="en-US" sz="2400" u="sng" dirty="0" smtClean="0">
                <a:solidFill>
                  <a:schemeClr val="tx1"/>
                </a:solidFill>
                <a:ea typeface="+mn-ea"/>
                <a:cs typeface="+mn-cs"/>
              </a:rPr>
              <a:t>but still therapeutic)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Blockade of 5HT</a:t>
            </a:r>
            <a:r>
              <a:rPr lang="en-US" sz="1400" dirty="0" smtClean="0">
                <a:solidFill>
                  <a:schemeClr val="tx1"/>
                </a:solidFill>
                <a:ea typeface="+mn-ea"/>
                <a:cs typeface="+mn-cs"/>
              </a:rPr>
              <a:t>2A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 receptors and its effect on Dopamine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Higher dissociation and less </a:t>
            </a:r>
            <a:r>
              <a:rPr lang="en-US" sz="2400" b="1" i="1" dirty="0" smtClean="0">
                <a:solidFill>
                  <a:schemeClr val="tx1"/>
                </a:solidFill>
                <a:ea typeface="+mn-ea"/>
                <a:cs typeface="+mn-cs"/>
              </a:rPr>
              <a:t>tight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 binding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Involvement of D</a:t>
            </a:r>
            <a:r>
              <a:rPr lang="en-US" sz="1400" dirty="0" smtClean="0">
                <a:solidFill>
                  <a:schemeClr val="tx1"/>
                </a:solidFill>
                <a:ea typeface="+mn-ea"/>
                <a:cs typeface="+mn-cs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 receptors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Involvement of Muscarinic receptors (anticholinergic effect)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 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Typical antipsychotics act on 	</a:t>
            </a:r>
          </a:p>
          <a:p>
            <a:pPr lvl="1"/>
            <a:r>
              <a:rPr lang="en-GB" dirty="0" smtClean="0"/>
              <a:t>Dopamine</a:t>
            </a:r>
          </a:p>
          <a:p>
            <a:pPr lvl="1"/>
            <a:r>
              <a:rPr lang="en-GB" dirty="0" smtClean="0"/>
              <a:t>Acetylcholine </a:t>
            </a:r>
            <a:r>
              <a:rPr lang="en-GB" dirty="0" err="1" smtClean="0"/>
              <a:t>muscarinic</a:t>
            </a:r>
            <a:r>
              <a:rPr lang="en-GB" dirty="0" smtClean="0"/>
              <a:t> receptors</a:t>
            </a:r>
          </a:p>
          <a:p>
            <a:pPr lvl="1"/>
            <a:r>
              <a:rPr lang="en-GB" dirty="0" smtClean="0"/>
              <a:t>Adrenaline/</a:t>
            </a:r>
            <a:r>
              <a:rPr lang="en-GB" dirty="0" err="1" smtClean="0"/>
              <a:t>noradrenaline</a:t>
            </a:r>
            <a:endParaRPr lang="en-GB" dirty="0" smtClean="0"/>
          </a:p>
          <a:p>
            <a:pPr lvl="1"/>
            <a:r>
              <a:rPr lang="en-GB" dirty="0" smtClean="0"/>
              <a:t>Histamine </a:t>
            </a:r>
          </a:p>
          <a:p>
            <a:r>
              <a:rPr lang="en-GB" dirty="0" err="1" smtClean="0"/>
              <a:t>Atypicals</a:t>
            </a:r>
            <a:r>
              <a:rPr lang="en-GB" dirty="0" smtClean="0"/>
              <a:t> act more on 5-HT, D4, D1, </a:t>
            </a:r>
            <a:r>
              <a:rPr lang="en-GB" dirty="0" err="1" smtClean="0"/>
              <a:t>muscarinic</a:t>
            </a:r>
            <a:r>
              <a:rPr lang="en-GB" dirty="0" smtClean="0"/>
              <a:t> and alpha adrenergic receptors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Other Receptors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74638" y="1298575"/>
          <a:ext cx="8594726" cy="283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9146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</a:t>
                      </a:r>
                    </a:p>
                    <a:p>
                      <a:r>
                        <a:rPr lang="en-US" sz="1800" dirty="0" smtClean="0"/>
                        <a:t>         Receptor antagonism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Effects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  <a:tr h="6402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5HT2c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Increased appetite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  <a:tr h="6402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M3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Decrease insulin release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  <a:tr h="6402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M1, H1, ALPHA 1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Sedation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0668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endParaRPr lang="en-US" smtClean="0">
              <a:ea typeface="+mn-ea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/>
          <a:srcRect l="78667" t="31285" r="6889" b="56000"/>
          <a:stretch>
            <a:fillRect/>
          </a:stretch>
        </p:blipFill>
        <p:spPr bwMode="auto">
          <a:xfrm>
            <a:off x="2057400" y="5486400"/>
            <a:ext cx="685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/>
          <a:srcRect l="60445" t="31000" r="25000" b="56000"/>
          <a:stretch>
            <a:fillRect/>
          </a:stretch>
        </p:blipFill>
        <p:spPr bwMode="auto">
          <a:xfrm>
            <a:off x="2819400" y="5486400"/>
            <a:ext cx="6762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6"/>
          <a:srcRect l="24445" t="31000" r="61111" b="56000"/>
          <a:stretch>
            <a:fillRect/>
          </a:stretch>
        </p:blipFill>
        <p:spPr bwMode="auto">
          <a:xfrm>
            <a:off x="3657600" y="5486400"/>
            <a:ext cx="666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7"/>
          <a:srcRect l="5779" t="31285" r="79555" b="56143"/>
          <a:stretch>
            <a:fillRect/>
          </a:stretch>
        </p:blipFill>
        <p:spPr bwMode="auto">
          <a:xfrm>
            <a:off x="4419600" y="5486400"/>
            <a:ext cx="70326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20574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First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4196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Fourth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27432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Second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36576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Third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Antipsychotics: FGAs oral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err="1" smtClean="0"/>
              <a:t>Phenothiazines</a:t>
            </a:r>
            <a:r>
              <a:rPr lang="en-GB" dirty="0" smtClean="0"/>
              <a:t> – </a:t>
            </a:r>
          </a:p>
          <a:p>
            <a:pPr lvl="1"/>
            <a:r>
              <a:rPr lang="en-GB" dirty="0" smtClean="0"/>
              <a:t>Aliphatic: </a:t>
            </a:r>
            <a:r>
              <a:rPr lang="en-GB" dirty="0" smtClean="0">
                <a:solidFill>
                  <a:srgbClr val="0070C0"/>
                </a:solidFill>
              </a:rPr>
              <a:t>Chlorpromazine,</a:t>
            </a:r>
            <a:r>
              <a:rPr lang="en-GB" dirty="0" smtClean="0"/>
              <a:t> </a:t>
            </a:r>
            <a:r>
              <a:rPr lang="en-GB" dirty="0" err="1" smtClean="0"/>
              <a:t>promazine</a:t>
            </a:r>
            <a:endParaRPr lang="en-GB" dirty="0" smtClean="0"/>
          </a:p>
          <a:p>
            <a:pPr lvl="1"/>
            <a:r>
              <a:rPr lang="en-GB" dirty="0" err="1" smtClean="0"/>
              <a:t>Piperazine</a:t>
            </a:r>
            <a:r>
              <a:rPr lang="en-GB" dirty="0" smtClean="0"/>
              <a:t>: </a:t>
            </a:r>
            <a:r>
              <a:rPr lang="en-GB" dirty="0" err="1" smtClean="0"/>
              <a:t>fluphenazine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trifluoperazine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err="1" smtClean="0"/>
              <a:t>Piperidines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Butyrophenones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Haloperidol</a:t>
            </a:r>
          </a:p>
          <a:p>
            <a:r>
              <a:rPr lang="en-GB" dirty="0" err="1" smtClean="0"/>
              <a:t>Thioxanthines</a:t>
            </a:r>
            <a:endParaRPr lang="en-GB" dirty="0" smtClean="0"/>
          </a:p>
          <a:p>
            <a:pPr lvl="1"/>
            <a:r>
              <a:rPr lang="en-GB" dirty="0" err="1" smtClean="0">
                <a:solidFill>
                  <a:srgbClr val="0070C0"/>
                </a:solidFill>
              </a:rPr>
              <a:t>Flupentixol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err="1" smtClean="0">
                <a:solidFill>
                  <a:srgbClr val="0070C0"/>
                </a:solidFill>
              </a:rPr>
              <a:t>Zuclopenthixol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dirty="0" err="1" smtClean="0"/>
              <a:t>Diphenylbutypiperidines</a:t>
            </a:r>
            <a:endParaRPr lang="en-GB" dirty="0" smtClean="0"/>
          </a:p>
          <a:p>
            <a:pPr lvl="1"/>
            <a:r>
              <a:rPr lang="en-GB" dirty="0" err="1" smtClean="0"/>
              <a:t>Pimozide</a:t>
            </a:r>
            <a:endParaRPr lang="en-GB" dirty="0" smtClean="0"/>
          </a:p>
          <a:p>
            <a:r>
              <a:rPr lang="en-GB" dirty="0" err="1" smtClean="0"/>
              <a:t>Sulpiride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Antipsychotics: SGA oral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err="1" smtClean="0"/>
              <a:t>Amisulpiride</a:t>
            </a:r>
            <a:endParaRPr lang="en-GB" dirty="0" smtClean="0"/>
          </a:p>
          <a:p>
            <a:r>
              <a:rPr lang="en-GB" dirty="0" err="1" smtClean="0"/>
              <a:t>Aripiprazole</a:t>
            </a:r>
            <a:endParaRPr lang="en-GB" dirty="0" smtClean="0"/>
          </a:p>
          <a:p>
            <a:r>
              <a:rPr lang="en-GB" dirty="0" err="1" smtClean="0"/>
              <a:t>Clozapine</a:t>
            </a:r>
            <a:r>
              <a:rPr lang="en-GB" dirty="0" smtClean="0"/>
              <a:t>: used in drug resistance</a:t>
            </a:r>
          </a:p>
          <a:p>
            <a:r>
              <a:rPr lang="en-GB" dirty="0" err="1" smtClean="0"/>
              <a:t>Olanzapine</a:t>
            </a:r>
            <a:endParaRPr lang="en-GB" dirty="0" smtClean="0"/>
          </a:p>
          <a:p>
            <a:r>
              <a:rPr lang="en-GB" dirty="0" err="1" smtClean="0"/>
              <a:t>Paliperidone</a:t>
            </a:r>
            <a:endParaRPr lang="en-GB" dirty="0" smtClean="0"/>
          </a:p>
          <a:p>
            <a:r>
              <a:rPr lang="en-GB" dirty="0" err="1" smtClean="0"/>
              <a:t>Quetiapine</a:t>
            </a:r>
            <a:endParaRPr lang="en-GB" dirty="0" smtClean="0"/>
          </a:p>
          <a:p>
            <a:r>
              <a:rPr lang="en-GB" dirty="0" err="1" smtClean="0"/>
              <a:t>Risperidone</a:t>
            </a:r>
            <a:endParaRPr lang="en-GB" dirty="0" smtClean="0"/>
          </a:p>
          <a:p>
            <a:r>
              <a:rPr lang="en-GB" dirty="0" err="1" smtClean="0"/>
              <a:t>Sertindole</a:t>
            </a:r>
            <a:endParaRPr lang="en-GB" dirty="0" smtClean="0"/>
          </a:p>
          <a:p>
            <a:r>
              <a:rPr lang="en-GB" dirty="0" err="1" smtClean="0"/>
              <a:t>Ziprasidone</a:t>
            </a:r>
            <a:endParaRPr lang="en-GB" dirty="0" smtClean="0"/>
          </a:p>
          <a:p>
            <a:r>
              <a:rPr lang="en-GB" dirty="0" err="1" smtClean="0"/>
              <a:t>Zotepine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SGA classification 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 err="1" smtClean="0"/>
              <a:t>Dibenzodiazepine</a:t>
            </a:r>
            <a:endParaRPr lang="en-GB" sz="3200" dirty="0" smtClean="0"/>
          </a:p>
          <a:p>
            <a:pPr lvl="2"/>
            <a:r>
              <a:rPr lang="en-GB" sz="2800" dirty="0" err="1" smtClean="0"/>
              <a:t>Clozapine</a:t>
            </a:r>
            <a:r>
              <a:rPr lang="en-GB" sz="2800" dirty="0" smtClean="0"/>
              <a:t> </a:t>
            </a:r>
          </a:p>
          <a:p>
            <a:r>
              <a:rPr lang="en-GB" sz="3200" dirty="0" err="1" smtClean="0"/>
              <a:t>Thienobenzodiazepine</a:t>
            </a:r>
            <a:endParaRPr lang="en-GB" sz="3200" dirty="0" smtClean="0"/>
          </a:p>
          <a:p>
            <a:pPr lvl="2"/>
            <a:r>
              <a:rPr lang="en-GB" sz="3000" dirty="0" err="1" smtClean="0"/>
              <a:t>Olanzapine</a:t>
            </a:r>
            <a:r>
              <a:rPr lang="en-GB" sz="3000" dirty="0" smtClean="0"/>
              <a:t> </a:t>
            </a:r>
          </a:p>
          <a:p>
            <a:r>
              <a:rPr lang="en-GB" sz="3200" dirty="0" err="1" smtClean="0"/>
              <a:t>Dibenzothiazepine</a:t>
            </a:r>
            <a:endParaRPr lang="en-GB" sz="3200" dirty="0" smtClean="0"/>
          </a:p>
          <a:p>
            <a:pPr lvl="2"/>
            <a:r>
              <a:rPr lang="en-GB" sz="3000" dirty="0" err="1" smtClean="0"/>
              <a:t>Quetiapine</a:t>
            </a:r>
            <a:r>
              <a:rPr lang="en-GB" sz="3000" dirty="0" smtClean="0"/>
              <a:t> </a:t>
            </a:r>
          </a:p>
          <a:p>
            <a:r>
              <a:rPr lang="en-GB" sz="3200" dirty="0" err="1" smtClean="0"/>
              <a:t>Benzisoxazole</a:t>
            </a:r>
            <a:endParaRPr lang="en-GB" sz="3200" dirty="0" smtClean="0"/>
          </a:p>
          <a:p>
            <a:pPr lvl="2"/>
            <a:r>
              <a:rPr lang="en-GB" sz="3000" dirty="0" err="1" smtClean="0"/>
              <a:t>Risperidone</a:t>
            </a:r>
            <a:endParaRPr lang="en-GB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SGA classification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 err="1" smtClean="0"/>
              <a:t>Dibenzothiepine</a:t>
            </a:r>
            <a:endParaRPr lang="en-GB" sz="2800" dirty="0" smtClean="0"/>
          </a:p>
          <a:p>
            <a:pPr lvl="1"/>
            <a:r>
              <a:rPr lang="en-GB" dirty="0" err="1" smtClean="0"/>
              <a:t>Zotepine</a:t>
            </a:r>
            <a:r>
              <a:rPr lang="en-GB" dirty="0" smtClean="0"/>
              <a:t> </a:t>
            </a:r>
          </a:p>
          <a:p>
            <a:r>
              <a:rPr lang="en-GB" sz="2800" dirty="0" err="1" smtClean="0"/>
              <a:t>Imidazolidinone</a:t>
            </a:r>
            <a:endParaRPr lang="en-GB" sz="2800" dirty="0" smtClean="0"/>
          </a:p>
          <a:p>
            <a:pPr lvl="1"/>
            <a:r>
              <a:rPr lang="en-GB" dirty="0" err="1" smtClean="0"/>
              <a:t>Sertindole</a:t>
            </a:r>
            <a:r>
              <a:rPr lang="en-GB" dirty="0" smtClean="0"/>
              <a:t> </a:t>
            </a:r>
          </a:p>
          <a:p>
            <a:r>
              <a:rPr lang="en-GB" sz="2800" dirty="0" smtClean="0"/>
              <a:t>Substituted </a:t>
            </a:r>
            <a:r>
              <a:rPr lang="en-GB" sz="2800" dirty="0" err="1" smtClean="0"/>
              <a:t>benzamide</a:t>
            </a:r>
            <a:endParaRPr lang="en-GB" sz="2800" dirty="0" smtClean="0"/>
          </a:p>
          <a:p>
            <a:pPr lvl="1"/>
            <a:r>
              <a:rPr lang="en-GB" dirty="0" err="1" smtClean="0"/>
              <a:t>Amisulpiride</a:t>
            </a:r>
            <a:r>
              <a:rPr lang="en-GB" dirty="0" smtClean="0"/>
              <a:t> </a:t>
            </a:r>
          </a:p>
          <a:p>
            <a:r>
              <a:rPr lang="en-GB" sz="2800" dirty="0" err="1" smtClean="0"/>
              <a:t>Benzothiazylpiperazine</a:t>
            </a:r>
            <a:endParaRPr lang="en-GB" sz="2800" dirty="0" smtClean="0"/>
          </a:p>
          <a:p>
            <a:pPr lvl="1"/>
            <a:r>
              <a:rPr lang="en-GB" dirty="0" err="1" smtClean="0"/>
              <a:t>Ziprasidone</a:t>
            </a:r>
            <a:r>
              <a:rPr lang="en-GB" dirty="0" smtClean="0"/>
              <a:t> </a:t>
            </a:r>
          </a:p>
          <a:p>
            <a:r>
              <a:rPr lang="en-GB" sz="2800" dirty="0" err="1" smtClean="0"/>
              <a:t>Dihydrocarbostyril</a:t>
            </a:r>
            <a:endParaRPr lang="en-GB" sz="2800" dirty="0" smtClean="0"/>
          </a:p>
          <a:p>
            <a:pPr lvl="1"/>
            <a:r>
              <a:rPr lang="en-GB" dirty="0" err="1" smtClean="0"/>
              <a:t>Aripiprazole</a:t>
            </a:r>
            <a:r>
              <a:rPr lang="en-GB" dirty="0" smtClean="0"/>
              <a:t>  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Describe antipsychotic drugs (APDs)</a:t>
            </a:r>
          </a:p>
          <a:p>
            <a:r>
              <a:rPr lang="en-US" dirty="0" smtClean="0"/>
              <a:t>Types of APDs</a:t>
            </a:r>
          </a:p>
          <a:p>
            <a:r>
              <a:rPr lang="en-US" dirty="0" smtClean="0"/>
              <a:t>Actions </a:t>
            </a:r>
          </a:p>
          <a:p>
            <a:r>
              <a:rPr lang="en-US" dirty="0" smtClean="0"/>
              <a:t>Side effects </a:t>
            </a:r>
          </a:p>
          <a:p>
            <a:r>
              <a:rPr lang="en-US" dirty="0" smtClean="0"/>
              <a:t>Indications</a:t>
            </a:r>
          </a:p>
          <a:p>
            <a:r>
              <a:rPr lang="en-US" dirty="0" smtClean="0"/>
              <a:t>Side effects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Antipsychotics: depots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Flupentixol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err="1" smtClean="0">
                <a:solidFill>
                  <a:srgbClr val="0070C0"/>
                </a:solidFill>
              </a:rPr>
              <a:t>Fluphenazine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Haloperidol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err="1" smtClean="0"/>
              <a:t>Pipothiazine</a:t>
            </a:r>
            <a:r>
              <a:rPr lang="en-GB" dirty="0" smtClean="0"/>
              <a:t> </a:t>
            </a:r>
            <a:r>
              <a:rPr lang="en-GB" dirty="0" err="1" smtClean="0"/>
              <a:t>palmitate</a:t>
            </a:r>
            <a:endParaRPr lang="en-GB" dirty="0" smtClean="0"/>
          </a:p>
          <a:p>
            <a:r>
              <a:rPr lang="en-GB" dirty="0" err="1" smtClean="0">
                <a:solidFill>
                  <a:srgbClr val="0070C0"/>
                </a:solidFill>
              </a:rPr>
              <a:t>Zuclopenthixol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r>
              <a:rPr lang="en-GB" dirty="0" smtClean="0">
                <a:solidFill>
                  <a:srgbClr val="0070C0"/>
                </a:solidFill>
              </a:rPr>
              <a:t> (depot; </a:t>
            </a:r>
            <a:r>
              <a:rPr lang="en-GB" dirty="0" err="1" smtClean="0">
                <a:solidFill>
                  <a:srgbClr val="0070C0"/>
                </a:solidFill>
              </a:rPr>
              <a:t>acuphase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dirty="0" err="1" smtClean="0"/>
              <a:t>Risperidone</a:t>
            </a:r>
            <a:r>
              <a:rPr lang="en-GB" dirty="0" smtClean="0"/>
              <a:t> microspheres</a:t>
            </a:r>
          </a:p>
          <a:p>
            <a:r>
              <a:rPr lang="en-GB" dirty="0" err="1" smtClean="0"/>
              <a:t>Olanzapine</a:t>
            </a:r>
            <a:r>
              <a:rPr lang="en-GB" dirty="0" smtClean="0"/>
              <a:t> </a:t>
            </a:r>
            <a:r>
              <a:rPr lang="en-GB" dirty="0" err="1" smtClean="0"/>
              <a:t>pamoate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Asenapine</a:t>
            </a:r>
            <a:endParaRPr lang="en-GB" dirty="0" smtClean="0"/>
          </a:p>
          <a:p>
            <a:r>
              <a:rPr lang="en-GB" dirty="0" err="1" smtClean="0"/>
              <a:t>Bifeprunox</a:t>
            </a:r>
            <a:endParaRPr lang="en-GB" dirty="0" smtClean="0"/>
          </a:p>
          <a:p>
            <a:r>
              <a:rPr lang="en-GB" dirty="0" err="1" smtClean="0"/>
              <a:t>Iloperidone</a:t>
            </a:r>
            <a:endParaRPr lang="en-GB" dirty="0" smtClean="0"/>
          </a:p>
          <a:p>
            <a:r>
              <a:rPr lang="en-GB" dirty="0" err="1" smtClean="0"/>
              <a:t>Paliperidone</a:t>
            </a:r>
            <a:endParaRPr lang="en-GB" dirty="0" smtClean="0"/>
          </a:p>
          <a:p>
            <a:r>
              <a:rPr lang="en-GB" dirty="0" err="1" smtClean="0">
                <a:solidFill>
                  <a:srgbClr val="00B0F0"/>
                </a:solidFill>
              </a:rPr>
              <a:t>Olanzapine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pamoate</a:t>
            </a:r>
            <a:endParaRPr lang="en-GB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FGA </a:t>
            </a:r>
            <a:r>
              <a:rPr lang="en-GB" dirty="0" err="1" smtClean="0"/>
              <a:t>vs</a:t>
            </a:r>
            <a:r>
              <a:rPr lang="en-GB" dirty="0" smtClean="0"/>
              <a:t> SGA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smtClean="0"/>
              <a:t>FGA</a:t>
            </a:r>
          </a:p>
          <a:p>
            <a:pPr lvl="1"/>
            <a:r>
              <a:rPr lang="en-GB" dirty="0" smtClean="0"/>
              <a:t>Greater propensity to cause </a:t>
            </a:r>
          </a:p>
          <a:p>
            <a:pPr lvl="2"/>
            <a:r>
              <a:rPr lang="en-GB" dirty="0" smtClean="0"/>
              <a:t>EPS</a:t>
            </a:r>
          </a:p>
          <a:p>
            <a:pPr lvl="2"/>
            <a:r>
              <a:rPr lang="en-GB" dirty="0" err="1" smtClean="0"/>
              <a:t>Hyperprolactinaemia</a:t>
            </a:r>
            <a:endParaRPr lang="en-GB" dirty="0" smtClean="0"/>
          </a:p>
          <a:p>
            <a:pPr lvl="2"/>
            <a:r>
              <a:rPr lang="en-GB" dirty="0" err="1" smtClean="0"/>
              <a:t>Tardive</a:t>
            </a:r>
            <a:r>
              <a:rPr lang="en-GB" dirty="0" smtClean="0"/>
              <a:t> </a:t>
            </a:r>
            <a:r>
              <a:rPr lang="en-GB" dirty="0" err="1" smtClean="0"/>
              <a:t>dyskinesia</a:t>
            </a:r>
            <a:endParaRPr lang="en-GB" dirty="0" smtClean="0"/>
          </a:p>
          <a:p>
            <a:pPr lvl="1"/>
            <a:r>
              <a:rPr lang="en-GB" dirty="0" smtClean="0"/>
              <a:t>Some SGAs show dose-related EPS, some induce </a:t>
            </a:r>
            <a:r>
              <a:rPr lang="en-GB" dirty="0" err="1" smtClean="0"/>
              <a:t>hyperprolactinaemia</a:t>
            </a:r>
            <a:r>
              <a:rPr lang="en-GB" dirty="0" smtClean="0"/>
              <a:t> and some may eventually give rise to </a:t>
            </a:r>
            <a:r>
              <a:rPr lang="en-GB" dirty="0" err="1" smtClean="0"/>
              <a:t>tardive</a:t>
            </a:r>
            <a:r>
              <a:rPr lang="en-GB" dirty="0" smtClean="0"/>
              <a:t> </a:t>
            </a:r>
            <a:r>
              <a:rPr lang="en-GB" dirty="0" err="1" smtClean="0"/>
              <a:t>dyskinesia</a:t>
            </a:r>
            <a:endParaRPr lang="en-GB" dirty="0" smtClean="0"/>
          </a:p>
          <a:p>
            <a:pPr lvl="1"/>
            <a:r>
              <a:rPr lang="en-GB" dirty="0" smtClean="0"/>
              <a:t>Therefore the main difference is the size of therapeutic index in relation to acute EPS. </a:t>
            </a:r>
          </a:p>
          <a:p>
            <a:pPr lvl="2"/>
            <a:r>
              <a:rPr lang="en-GB" dirty="0" smtClean="0"/>
              <a:t>Haloperidol &lt; 0.5 mg/day; </a:t>
            </a:r>
            <a:r>
              <a:rPr lang="en-GB" dirty="0" err="1" smtClean="0"/>
              <a:t>olanzapine</a:t>
            </a:r>
            <a:r>
              <a:rPr lang="en-GB" dirty="0" smtClean="0"/>
              <a:t> 20 – 40 mg/day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Less E.P.S.   Through action on 5HT2a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Helps Negative symptoms  ?  How</a:t>
            </a:r>
            <a:endParaRPr lang="en-US" sz="2400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sz="2400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Range of actions on receptors</a:t>
            </a:r>
            <a:endParaRPr lang="en-US" sz="2400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Indications for Clozapine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Treatment resistance: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                   Adequate dose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                   Adequate length of time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      Two antipsychotics with at least one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        atypical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Informed consent about risks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Compliance with Blood monitoring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Adverse drug reactions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Intolerance</a:t>
            </a:r>
          </a:p>
          <a:p>
            <a:r>
              <a:rPr lang="en-GB" dirty="0" smtClean="0"/>
              <a:t>Idiosyncratic reactions</a:t>
            </a:r>
          </a:p>
          <a:p>
            <a:r>
              <a:rPr lang="en-GB" dirty="0" smtClean="0"/>
              <a:t>Allergic reactions</a:t>
            </a:r>
          </a:p>
          <a:p>
            <a:r>
              <a:rPr lang="en-GB" dirty="0" smtClean="0"/>
              <a:t>Drug interactions 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err="1" smtClean="0"/>
              <a:t>Antidoperminergic</a:t>
            </a:r>
            <a:r>
              <a:rPr lang="en-GB" b="1" dirty="0" smtClean="0"/>
              <a:t> actions </a:t>
            </a:r>
            <a:r>
              <a:rPr lang="en-GB" dirty="0" smtClean="0"/>
              <a:t>on the </a:t>
            </a:r>
          </a:p>
          <a:p>
            <a:pPr lvl="1"/>
            <a:r>
              <a:rPr lang="en-GB" dirty="0" err="1" smtClean="0"/>
              <a:t>mesolimbic</a:t>
            </a:r>
            <a:r>
              <a:rPr lang="en-GB" dirty="0" smtClean="0"/>
              <a:t> system is linked to the antipsychotic actions</a:t>
            </a:r>
          </a:p>
          <a:p>
            <a:pPr lvl="1"/>
            <a:r>
              <a:rPr lang="en-GB" dirty="0" err="1" smtClean="0"/>
              <a:t>Tuberoinfindibular</a:t>
            </a:r>
            <a:r>
              <a:rPr lang="en-GB" dirty="0" smtClean="0"/>
              <a:t> pathway causes </a:t>
            </a:r>
            <a:r>
              <a:rPr lang="en-GB" dirty="0" err="1" smtClean="0"/>
              <a:t>hyperprolactinaemia</a:t>
            </a:r>
            <a:r>
              <a:rPr lang="en-GB" dirty="0" smtClean="0"/>
              <a:t>, since dopamine is a </a:t>
            </a:r>
            <a:r>
              <a:rPr lang="en-GB" dirty="0" err="1" smtClean="0"/>
              <a:t>prolactin</a:t>
            </a:r>
            <a:r>
              <a:rPr lang="en-GB" dirty="0" smtClean="0"/>
              <a:t>-inhibitory factor, leading to  </a:t>
            </a:r>
          </a:p>
          <a:p>
            <a:pPr lvl="2"/>
            <a:r>
              <a:rPr lang="en-GB" dirty="0" err="1" smtClean="0"/>
              <a:t>Galactorhoea</a:t>
            </a:r>
            <a:endParaRPr lang="en-GB" dirty="0" smtClean="0"/>
          </a:p>
          <a:p>
            <a:pPr lvl="2"/>
            <a:r>
              <a:rPr lang="en-GB" dirty="0" err="1" smtClean="0"/>
              <a:t>Gynaecomastia</a:t>
            </a:r>
            <a:endParaRPr lang="en-GB" dirty="0" smtClean="0"/>
          </a:p>
          <a:p>
            <a:pPr lvl="2"/>
            <a:r>
              <a:rPr lang="en-GB" dirty="0" smtClean="0"/>
              <a:t>Menstrual disturbances</a:t>
            </a:r>
          </a:p>
          <a:p>
            <a:pPr lvl="2"/>
            <a:r>
              <a:rPr lang="en-GB" dirty="0" smtClean="0"/>
              <a:t>Reduced sperm count</a:t>
            </a:r>
          </a:p>
          <a:p>
            <a:pPr lvl="2"/>
            <a:r>
              <a:rPr lang="en-GB" dirty="0" smtClean="0"/>
              <a:t>Reduced libido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err="1" smtClean="0"/>
              <a:t>Antidoperminergic</a:t>
            </a:r>
            <a:r>
              <a:rPr lang="en-GB" b="1" dirty="0" smtClean="0"/>
              <a:t> actions on the </a:t>
            </a:r>
            <a:r>
              <a:rPr lang="en-GB" b="1" dirty="0" err="1" smtClean="0"/>
              <a:t>nigrostriatal</a:t>
            </a:r>
            <a:r>
              <a:rPr lang="en-GB" b="1" dirty="0" smtClean="0"/>
              <a:t> pathway </a:t>
            </a:r>
            <a:r>
              <a:rPr lang="en-GB" dirty="0" smtClean="0"/>
              <a:t>lead to </a:t>
            </a:r>
          </a:p>
          <a:p>
            <a:pPr lvl="1"/>
            <a:r>
              <a:rPr lang="en-GB" dirty="0" smtClean="0"/>
              <a:t>Parkinsonism</a:t>
            </a:r>
          </a:p>
          <a:p>
            <a:pPr lvl="1"/>
            <a:r>
              <a:rPr lang="en-GB" dirty="0" err="1" smtClean="0"/>
              <a:t>Dystonias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Akathisia</a:t>
            </a:r>
            <a:endParaRPr lang="en-GB" dirty="0" smtClean="0"/>
          </a:p>
          <a:p>
            <a:pPr lvl="1"/>
            <a:r>
              <a:rPr lang="en-GB" dirty="0" err="1" smtClean="0"/>
              <a:t>Tardive</a:t>
            </a:r>
            <a:r>
              <a:rPr lang="en-GB" dirty="0" smtClean="0"/>
              <a:t> </a:t>
            </a:r>
            <a:r>
              <a:rPr lang="en-GB" dirty="0" err="1" smtClean="0"/>
              <a:t>dyskinesia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b="1" dirty="0" err="1" smtClean="0"/>
              <a:t>Antimuscarinic</a:t>
            </a:r>
            <a:r>
              <a:rPr lang="en-GB" b="1" dirty="0" smtClean="0"/>
              <a:t> actions </a:t>
            </a:r>
          </a:p>
          <a:p>
            <a:pPr lvl="1"/>
            <a:r>
              <a:rPr lang="en-GB" dirty="0" smtClean="0"/>
              <a:t>Central: convulsions, pyrexia</a:t>
            </a:r>
          </a:p>
          <a:p>
            <a:pPr lvl="1"/>
            <a:r>
              <a:rPr lang="en-GB" dirty="0" smtClean="0"/>
              <a:t>Peripheral: dry mouth, blurred vision, urinary retention, constipation, nasal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/>
              <a:t>Antiadrenergic</a:t>
            </a:r>
            <a:r>
              <a:rPr lang="en-GB" b="1" dirty="0" smtClean="0"/>
              <a:t> actions</a:t>
            </a:r>
          </a:p>
          <a:p>
            <a:pPr lvl="1"/>
            <a:r>
              <a:rPr lang="en-GB" dirty="0" smtClean="0"/>
              <a:t>postural hypotension, </a:t>
            </a:r>
          </a:p>
          <a:p>
            <a:pPr lvl="1"/>
            <a:r>
              <a:rPr lang="en-GB" dirty="0" smtClean="0"/>
              <a:t>ejaculatory failure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Antihistaminic actions </a:t>
            </a:r>
          </a:p>
          <a:p>
            <a:pPr lvl="1"/>
            <a:r>
              <a:rPr lang="en-GB" dirty="0" smtClean="0"/>
              <a:t>Drowsiness 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Cardiovascular side effects</a:t>
            </a:r>
          </a:p>
          <a:p>
            <a:pPr lvl="1"/>
            <a:r>
              <a:rPr lang="en-GB" dirty="0" smtClean="0"/>
              <a:t>Sudden death</a:t>
            </a:r>
          </a:p>
          <a:p>
            <a:pPr lvl="1"/>
            <a:r>
              <a:rPr lang="en-GB" dirty="0" smtClean="0"/>
              <a:t>CVA</a:t>
            </a:r>
          </a:p>
          <a:p>
            <a:pPr lvl="1"/>
            <a:r>
              <a:rPr lang="en-GB" dirty="0" smtClean="0"/>
              <a:t>Prolongation of QT interval</a:t>
            </a:r>
          </a:p>
          <a:p>
            <a:r>
              <a:rPr lang="en-GB" b="1" dirty="0" smtClean="0"/>
              <a:t>Metabolic side effects</a:t>
            </a:r>
          </a:p>
          <a:p>
            <a:pPr lvl="1"/>
            <a:r>
              <a:rPr lang="en-GB" dirty="0" smtClean="0"/>
              <a:t>Diabetes and </a:t>
            </a:r>
            <a:r>
              <a:rPr lang="en-GB" dirty="0" err="1" smtClean="0"/>
              <a:t>hyperlipidaemia</a:t>
            </a:r>
            <a:endParaRPr lang="en-GB" dirty="0" smtClean="0"/>
          </a:p>
          <a:p>
            <a:pPr lvl="1"/>
            <a:r>
              <a:rPr lang="en-GB" dirty="0" smtClean="0"/>
              <a:t>Weight gain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381000" y="158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ea typeface="ＭＳ Ｐゴシック" charset="-128"/>
              </a:rPr>
              <a:t>METABOLIC SYNDROME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324317" y="1144972"/>
          <a:ext cx="4183511" cy="499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</p:nvPr>
        </p:nvGraphicFramePr>
        <p:xfrm>
          <a:off x="4616450" y="1298575"/>
          <a:ext cx="42513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Antipsychotic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Synonyms</a:t>
            </a:r>
          </a:p>
          <a:p>
            <a:pPr lvl="1"/>
            <a:r>
              <a:rPr lang="en-US" dirty="0" smtClean="0"/>
              <a:t>Major Tranquillizers</a:t>
            </a:r>
          </a:p>
          <a:p>
            <a:pPr lvl="1"/>
            <a:r>
              <a:rPr lang="en-US" dirty="0" err="1" smtClean="0"/>
              <a:t>Neuroleptics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Actions</a:t>
            </a:r>
          </a:p>
          <a:p>
            <a:pPr lvl="2"/>
            <a:r>
              <a:rPr lang="en-US" dirty="0" smtClean="0"/>
              <a:t>Antipsychotic </a:t>
            </a:r>
          </a:p>
          <a:p>
            <a:pPr lvl="2"/>
            <a:r>
              <a:rPr lang="en-US" dirty="0" smtClean="0"/>
              <a:t>Tranquillize without impairing consciousness</a:t>
            </a:r>
          </a:p>
          <a:p>
            <a:pPr lvl="2"/>
            <a:r>
              <a:rPr lang="en-US" dirty="0" smtClean="0"/>
              <a:t>Do not cause paradoxical excitement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Uses</a:t>
            </a:r>
          </a:p>
          <a:p>
            <a:pPr lvl="3"/>
            <a:r>
              <a:rPr lang="en-US" dirty="0" smtClean="0"/>
              <a:t>Calming patients whatever the underlying condition</a:t>
            </a:r>
          </a:p>
          <a:p>
            <a:pPr lvl="3"/>
            <a:r>
              <a:rPr lang="en-US" dirty="0" smtClean="0"/>
              <a:t>Have been used in psychotic conditions (schizophrenia, mania and depression, delirium)</a:t>
            </a:r>
          </a:p>
          <a:p>
            <a:pPr lvl="4"/>
            <a:r>
              <a:rPr lang="en-US" dirty="0" smtClean="0"/>
              <a:t>Note that they are used in mania even without psychotic symptoms</a:t>
            </a:r>
          </a:p>
          <a:p>
            <a:pPr lvl="3"/>
            <a:r>
              <a:rPr lang="en-US" dirty="0" smtClean="0"/>
              <a:t>Preventing relapse of schizophrenia </a:t>
            </a:r>
          </a:p>
          <a:p>
            <a:pPr lvl="3"/>
            <a:r>
              <a:rPr lang="en-US" dirty="0" smtClean="0"/>
              <a:t>Prophylaxis of bipolar disorders</a:t>
            </a:r>
          </a:p>
          <a:p>
            <a:pPr lvl="3"/>
            <a:r>
              <a:rPr lang="en-US" dirty="0" smtClean="0"/>
              <a:t>Use in anxiety disorders not recommended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Hepatic side effects</a:t>
            </a:r>
          </a:p>
          <a:p>
            <a:r>
              <a:rPr lang="en-GB" dirty="0" smtClean="0"/>
              <a:t>Dermatological side effects</a:t>
            </a:r>
          </a:p>
          <a:p>
            <a:r>
              <a:rPr lang="en-GB" dirty="0" smtClean="0"/>
              <a:t>Ocular side effects</a:t>
            </a:r>
          </a:p>
          <a:p>
            <a:r>
              <a:rPr lang="en-GB" dirty="0" smtClean="0"/>
              <a:t>Haematological side effects</a:t>
            </a:r>
          </a:p>
          <a:p>
            <a:r>
              <a:rPr lang="en-GB" dirty="0" err="1" smtClean="0"/>
              <a:t>Neuroleptic</a:t>
            </a:r>
            <a:r>
              <a:rPr lang="en-GB" dirty="0" smtClean="0"/>
              <a:t> malignant syndrome (fever, sweating, rigidity, fluctuating consciousness, tachycardia, fluctuating BP)</a:t>
            </a:r>
          </a:p>
          <a:p>
            <a:r>
              <a:rPr lang="en-GB" dirty="0" smtClean="0"/>
              <a:t>Temperature </a:t>
            </a:r>
            <a:r>
              <a:rPr lang="en-GB" dirty="0" err="1" smtClean="0"/>
              <a:t>dysregulation</a:t>
            </a:r>
            <a:endParaRPr lang="en-GB" dirty="0" smtClean="0"/>
          </a:p>
          <a:p>
            <a:r>
              <a:rPr lang="en-GB" dirty="0" smtClean="0"/>
              <a:t>Antipsychotic induced </a:t>
            </a:r>
            <a:r>
              <a:rPr lang="en-GB" dirty="0" err="1" smtClean="0"/>
              <a:t>hyponatraemia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Water intoxication</a:t>
            </a:r>
          </a:p>
          <a:p>
            <a:pPr lvl="1"/>
            <a:r>
              <a:rPr lang="en-GB" dirty="0" smtClean="0"/>
              <a:t>Drug induced syndrome of inappropriate </a:t>
            </a:r>
            <a:r>
              <a:rPr lang="en-GB" dirty="0" err="1" smtClean="0"/>
              <a:t>antidiuretic</a:t>
            </a:r>
            <a:r>
              <a:rPr lang="en-GB" dirty="0" smtClean="0"/>
              <a:t> hormone (SIADH) secretion</a:t>
            </a:r>
          </a:p>
          <a:p>
            <a:pPr lvl="1"/>
            <a:r>
              <a:rPr lang="en-GB" dirty="0" smtClean="0"/>
              <a:t>Severe </a:t>
            </a:r>
            <a:r>
              <a:rPr lang="en-GB" dirty="0" err="1" smtClean="0"/>
              <a:t>hyperlipidaemia</a:t>
            </a:r>
            <a:r>
              <a:rPr lang="en-GB" dirty="0" smtClean="0"/>
              <a:t> and/or hyperglycaemia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Principles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Understand the indications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Is medication appropriate?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Know How Medication works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Explain and obtain consent from the patient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Use within recommended doses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Actively pursue side effects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Keep a careful note of prescribing, side effects and results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Special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n-ea"/>
              </a:rPr>
              <a:t>Pregnancy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n-ea"/>
              </a:rPr>
              <a:t>Drug/alcohol abuse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4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Schizophrenia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457200" y="1319350"/>
          <a:ext cx="8229600" cy="480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2"/>
          <p:cNvSpPr>
            <a:spLocks noChangeShapeType="1"/>
          </p:cNvSpPr>
          <p:nvPr/>
        </p:nvSpPr>
        <p:spPr bwMode="auto">
          <a:xfrm rot="5400000" flipH="1" flipV="1">
            <a:off x="2882900" y="3944938"/>
            <a:ext cx="615950" cy="615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3238500" y="1812925"/>
            <a:ext cx="554038" cy="554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 flipH="1">
            <a:off x="5753100" y="1812925"/>
            <a:ext cx="557213" cy="55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 flipV="1">
            <a:off x="6057900" y="4024313"/>
            <a:ext cx="547688" cy="547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89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96875"/>
            <a:ext cx="9132888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Clinical Features of schizophrenia</a:t>
            </a:r>
            <a:endParaRPr lang="en-GB" sz="3200" dirty="0" smtClean="0">
              <a:ea typeface="+mj-ea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516313" y="2389188"/>
            <a:ext cx="2522537" cy="2078037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FF"/>
                </a:solidFill>
              </a:rPr>
              <a:t>Social / occupational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dysfunction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Work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Interpersonal</a:t>
            </a:r>
            <a:br>
              <a:rPr lang="en-US" b="1"/>
            </a:br>
            <a:r>
              <a:rPr lang="en-US" b="1"/>
              <a:t>    relationships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Self care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6454775" y="3749675"/>
            <a:ext cx="2297113" cy="2408238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Mood symptoms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Depression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Hopelessness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Suicidality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Anxiety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Agitation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Hostility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648075" y="5054600"/>
            <a:ext cx="2263775" cy="7651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Comorbid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substance abuse</a:t>
            </a:r>
            <a:endParaRPr lang="en-US" b="1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522288" y="4483100"/>
            <a:ext cx="2779712" cy="1674813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Cognitive deficits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Attention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Memory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Executive functions</a:t>
            </a:r>
            <a:br>
              <a:rPr lang="en-US" b="1"/>
            </a:br>
            <a:r>
              <a:rPr lang="en-US" b="1"/>
              <a:t>   (eg abstraction)</a:t>
            </a: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6234113" y="1323975"/>
            <a:ext cx="2541587" cy="2105025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Negative symptoms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Affective flattening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Alogia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Avolition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Anhedonia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Social withdrawal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531813" y="1323975"/>
            <a:ext cx="2771775" cy="1752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Positive symptoms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Delusions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Hallucinations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Disorganised speech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Catatonia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722688" y="6321425"/>
            <a:ext cx="517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58738" algn="l"/>
              </a:tabLst>
            </a:pPr>
            <a:r>
              <a:rPr lang="en-US" sz="1600" b="1"/>
              <a:t>Maguire 2002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V="1">
            <a:off x="4778375" y="4476750"/>
            <a:ext cx="0" cy="577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 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5837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DOPAMINE RECEPTORS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32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118894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Limbic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 system and </a:t>
                      </a:r>
                      <a:r>
                        <a:rPr lang="en-US" sz="2400" b="0" baseline="0" dirty="0" err="1" smtClean="0">
                          <a:solidFill>
                            <a:srgbClr val="000000"/>
                          </a:solidFill>
                        </a:rPr>
                        <a:t>neocortex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Mesolimbic and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</a:rPr>
                        <a:t>mesocortical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 pathways</a:t>
                      </a:r>
                    </a:p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5496" marR="95496"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Striatum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Nigro</a:t>
                      </a:r>
                      <a:r>
                        <a:rPr lang="en-US" sz="2400" dirty="0" smtClean="0"/>
                        <a:t>-striatal pathway</a:t>
                      </a:r>
                    </a:p>
                    <a:p>
                      <a:endParaRPr lang="en-US" sz="2400" dirty="0"/>
                    </a:p>
                  </a:txBody>
                  <a:tcPr marL="95496" marR="95496"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Hypothalamus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Tuberfundibular</a:t>
                      </a:r>
                      <a:r>
                        <a:rPr lang="en-US" sz="2400" dirty="0" smtClean="0"/>
                        <a:t> pathway</a:t>
                      </a:r>
                    </a:p>
                    <a:p>
                      <a:endParaRPr lang="en-US" sz="2400" dirty="0"/>
                    </a:p>
                  </a:txBody>
                  <a:tcPr marL="95496" marR="95496" marT="45729" marB="45729"/>
                </a:tc>
              </a:tr>
              <a:tr h="4572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Brain stem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Chemoreceptor trigger zone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Tubero Infundibular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Hyper </a:t>
            </a:r>
            <a:r>
              <a:rPr lang="en-US" dirty="0" err="1" smtClean="0">
                <a:ea typeface="+mn-ea"/>
              </a:rPr>
              <a:t>prolactinaemia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2</a:t>
            </a:r>
            <a:r>
              <a:rPr lang="en-US" sz="1400" dirty="0" smtClean="0">
                <a:ea typeface="+mn-ea"/>
              </a:rPr>
              <a:t>ary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Amenorrhoea</a:t>
            </a:r>
            <a:r>
              <a:rPr lang="en-US" dirty="0" smtClean="0">
                <a:ea typeface="+mn-ea"/>
              </a:rPr>
              <a:t> 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Gynecomastia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Galactorrhoea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Exclude Other causes </a:t>
            </a:r>
            <a:r>
              <a:rPr lang="en-US" dirty="0" err="1" smtClean="0">
                <a:ea typeface="+mn-ea"/>
              </a:rPr>
              <a:t>eg</a:t>
            </a:r>
            <a:r>
              <a:rPr lang="en-US" dirty="0" smtClean="0">
                <a:ea typeface="+mn-ea"/>
              </a:rPr>
              <a:t> Macro-adenoma 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Nigro striatal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Parkinsonism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Akathisia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Acute Dystonia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Tardive Dyskinesia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725</TotalTime>
  <Words>864</Words>
  <Application>Microsoft Office PowerPoint</Application>
  <PresentationFormat>On-screen Show (4:3)</PresentationFormat>
  <Paragraphs>284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Soho</vt:lpstr>
      <vt:lpstr>Office Theme</vt:lpstr>
      <vt:lpstr>Psychopharmacology</vt:lpstr>
      <vt:lpstr>Outline </vt:lpstr>
      <vt:lpstr>Antipsychotic medications</vt:lpstr>
      <vt:lpstr>Schizophrenia</vt:lpstr>
      <vt:lpstr>Clinical Features of schizophrenia</vt:lpstr>
      <vt:lpstr> </vt:lpstr>
      <vt:lpstr>DOPAMINE RECEPTORS</vt:lpstr>
      <vt:lpstr>Tubero Infundibular Tract</vt:lpstr>
      <vt:lpstr>Nigro striatal Tract</vt:lpstr>
      <vt:lpstr>Actions APDs on serotonin receptors</vt:lpstr>
      <vt:lpstr>Significance of action of APD on serotonin receptor</vt:lpstr>
      <vt:lpstr>ATYPICAL ANTIPSYCHOTICS Lower prevalence for EPS side effects Higher affinity for 5HT2A receptors than Dopamine receptors </vt:lpstr>
      <vt:lpstr>Antipsychotic actions </vt:lpstr>
      <vt:lpstr>Other Receptors</vt:lpstr>
      <vt:lpstr>Slide 15</vt:lpstr>
      <vt:lpstr>Antipsychotics: FGAs oral </vt:lpstr>
      <vt:lpstr>Antipsychotics: SGA oral</vt:lpstr>
      <vt:lpstr>SGA classification 1 </vt:lpstr>
      <vt:lpstr>SGA classification 2</vt:lpstr>
      <vt:lpstr>Antipsychotics: depots</vt:lpstr>
      <vt:lpstr>New antipsychotics</vt:lpstr>
      <vt:lpstr>FGA vs SGA</vt:lpstr>
      <vt:lpstr>Atypical Antipsychotics</vt:lpstr>
      <vt:lpstr>Indications for Clozapine</vt:lpstr>
      <vt:lpstr>Adverse drug reactions </vt:lpstr>
      <vt:lpstr>Adverse effects of antipsychotics</vt:lpstr>
      <vt:lpstr>Adverse effects of antipsychotics ...</vt:lpstr>
      <vt:lpstr>Adverse effects of antipsychotics</vt:lpstr>
      <vt:lpstr>METABOLIC SYNDROME</vt:lpstr>
      <vt:lpstr>Adverse effects of antipsychotics</vt:lpstr>
      <vt:lpstr>Principles</vt:lpstr>
      <vt:lpstr>Special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</dc:title>
  <dc:creator>Michael  Doherty</dc:creator>
  <cp:lastModifiedBy>user</cp:lastModifiedBy>
  <cp:revision>61</cp:revision>
  <dcterms:created xsi:type="dcterms:W3CDTF">2011-10-19T18:23:34Z</dcterms:created>
  <dcterms:modified xsi:type="dcterms:W3CDTF">2016-11-21T07:55:05Z</dcterms:modified>
</cp:coreProperties>
</file>