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5"/>
  </p:notesMasterIdLst>
  <p:sldIdLst>
    <p:sldId id="278" r:id="rId3"/>
    <p:sldId id="313" r:id="rId4"/>
    <p:sldId id="391" r:id="rId5"/>
    <p:sldId id="392" r:id="rId6"/>
    <p:sldId id="264" r:id="rId7"/>
    <p:sldId id="265" r:id="rId8"/>
    <p:sldId id="291" r:id="rId9"/>
    <p:sldId id="276" r:id="rId10"/>
    <p:sldId id="284" r:id="rId11"/>
    <p:sldId id="277" r:id="rId12"/>
    <p:sldId id="397" r:id="rId13"/>
    <p:sldId id="294" r:id="rId14"/>
    <p:sldId id="299" r:id="rId15"/>
    <p:sldId id="308" r:id="rId16"/>
    <p:sldId id="280" r:id="rId17"/>
    <p:sldId id="274" r:id="rId18"/>
    <p:sldId id="286" r:id="rId19"/>
    <p:sldId id="465" r:id="rId20"/>
    <p:sldId id="467" r:id="rId21"/>
    <p:sldId id="315" r:id="rId22"/>
    <p:sldId id="466" r:id="rId23"/>
    <p:sldId id="462" r:id="rId24"/>
  </p:sldIdLst>
  <p:sldSz cx="9144000" cy="6858000" type="screen4x3"/>
  <p:notesSz cx="6858000" cy="9144000"/>
  <p:defaultTextStyle>
    <a:defPPr>
      <a:defRPr lang="en-US"/>
    </a:defPPr>
    <a:lvl1pPr algn="l" rtl="0" fontAlgn="base">
      <a:spcBef>
        <a:spcPct val="0"/>
      </a:spcBef>
      <a:spcAft>
        <a:spcPct val="0"/>
      </a:spcAft>
      <a:buFont typeface="Arial" charset="0"/>
      <a:defRPr kern="1200">
        <a:solidFill>
          <a:schemeClr val="tx1"/>
        </a:solidFill>
        <a:latin typeface="Calibri" pitchFamily="34" charset="0"/>
        <a:ea typeface="+mn-ea"/>
        <a:cs typeface="Arial" charset="0"/>
      </a:defRPr>
    </a:lvl1pPr>
    <a:lvl2pPr marL="457200" algn="l" rtl="0" fontAlgn="base">
      <a:spcBef>
        <a:spcPct val="0"/>
      </a:spcBef>
      <a:spcAft>
        <a:spcPct val="0"/>
      </a:spcAft>
      <a:buFont typeface="Arial" charset="0"/>
      <a:defRPr kern="1200">
        <a:solidFill>
          <a:schemeClr val="tx1"/>
        </a:solidFill>
        <a:latin typeface="Calibri" pitchFamily="34" charset="0"/>
        <a:ea typeface="+mn-ea"/>
        <a:cs typeface="Arial" charset="0"/>
      </a:defRPr>
    </a:lvl2pPr>
    <a:lvl3pPr marL="914400" algn="l" rtl="0" fontAlgn="base">
      <a:spcBef>
        <a:spcPct val="0"/>
      </a:spcBef>
      <a:spcAft>
        <a:spcPct val="0"/>
      </a:spcAft>
      <a:buFont typeface="Arial" charset="0"/>
      <a:defRPr kern="1200">
        <a:solidFill>
          <a:schemeClr val="tx1"/>
        </a:solidFill>
        <a:latin typeface="Calibri" pitchFamily="34" charset="0"/>
        <a:ea typeface="+mn-ea"/>
        <a:cs typeface="Arial" charset="0"/>
      </a:defRPr>
    </a:lvl3pPr>
    <a:lvl4pPr marL="1371600" algn="l" rtl="0" fontAlgn="base">
      <a:spcBef>
        <a:spcPct val="0"/>
      </a:spcBef>
      <a:spcAft>
        <a:spcPct val="0"/>
      </a:spcAft>
      <a:buFont typeface="Arial" charset="0"/>
      <a:defRPr kern="1200">
        <a:solidFill>
          <a:schemeClr val="tx1"/>
        </a:solidFill>
        <a:latin typeface="Calibri" pitchFamily="34" charset="0"/>
        <a:ea typeface="+mn-ea"/>
        <a:cs typeface="Arial" charset="0"/>
      </a:defRPr>
    </a:lvl4pPr>
    <a:lvl5pPr marL="1828800" algn="l" rtl="0" fontAlgn="base">
      <a:spcBef>
        <a:spcPct val="0"/>
      </a:spcBef>
      <a:spcAft>
        <a:spcPct val="0"/>
      </a:spcAft>
      <a:buFont typeface="Arial" charset="0"/>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rachelk@outlook.com"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48" d="100"/>
          <a:sy n="48" d="100"/>
        </p:scale>
        <p:origin x="1339" y="5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commentAuthors" Target="commentAuthor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presProps" Target="presProps.xml" /><Relationship Id="rId30"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E1569B7-BBC0-4D3F-AC66-B5C6B45AFBDF}" type="doc">
      <dgm:prSet loTypeId="urn:microsoft.com/office/officeart/2005/8/layout/hList6" loCatId="list" qsTypeId="urn:microsoft.com/office/officeart/2005/8/quickstyle/simple5#1" qsCatId="simple" csTypeId="urn:microsoft.com/office/officeart/2005/8/colors/colorful1#1" csCatId="colorful" phldr="1"/>
      <dgm:spPr/>
      <dgm:t>
        <a:bodyPr/>
        <a:lstStyle/>
        <a:p>
          <a:endParaRPr lang="en-US"/>
        </a:p>
      </dgm:t>
    </dgm:pt>
    <dgm:pt modelId="{BE27EFFD-98EC-4792-B6B1-DDE4230EC67B}">
      <dgm:prSet phldrT="[Text]" custT="1"/>
      <dgm:spPr/>
      <dgm:t>
        <a:bodyPr/>
        <a:lstStyle/>
        <a:p>
          <a:r>
            <a:rPr lang="en-US" sz="1200" b="1" dirty="0"/>
            <a:t>Screen </a:t>
          </a:r>
        </a:p>
        <a:p>
          <a:r>
            <a:rPr lang="en-US" sz="1200" b="1" dirty="0"/>
            <a:t>for</a:t>
          </a:r>
        </a:p>
        <a:p>
          <a:r>
            <a:rPr lang="en-US" sz="1200" b="1" dirty="0"/>
            <a:t> anxiety and related symptoms</a:t>
          </a:r>
        </a:p>
      </dgm:t>
    </dgm:pt>
    <dgm:pt modelId="{356B9477-2C57-4976-8292-DE36D9F92E43}" type="parTrans" cxnId="{950F3984-7290-40C3-BB3D-4874669A83A3}">
      <dgm:prSet/>
      <dgm:spPr/>
      <dgm:t>
        <a:bodyPr/>
        <a:lstStyle/>
        <a:p>
          <a:endParaRPr lang="en-US"/>
        </a:p>
      </dgm:t>
    </dgm:pt>
    <dgm:pt modelId="{EA7D7B56-85C2-44EC-8829-57FE9ED00FB1}" type="sibTrans" cxnId="{950F3984-7290-40C3-BB3D-4874669A83A3}">
      <dgm:prSet/>
      <dgm:spPr/>
      <dgm:t>
        <a:bodyPr/>
        <a:lstStyle/>
        <a:p>
          <a:endParaRPr lang="en-US"/>
        </a:p>
      </dgm:t>
    </dgm:pt>
    <dgm:pt modelId="{98D71747-8609-48B9-8BA1-CDE2D9F8DE15}">
      <dgm:prSet phldrT="[Text]" custT="1"/>
      <dgm:spPr/>
      <dgm:t>
        <a:bodyPr/>
        <a:lstStyle/>
        <a:p>
          <a:pPr algn="l">
            <a:buFont typeface="Wingdings" charset="2"/>
            <a:buChar char=""/>
          </a:pPr>
          <a:r>
            <a:rPr lang="en-US" sz="1200" dirty="0"/>
            <a:t>Biopsychosocial Interventions  </a:t>
          </a:r>
        </a:p>
        <a:p>
          <a:pPr algn="l">
            <a:buFont typeface="Wingdings" charset="2"/>
            <a:buChar char=""/>
          </a:pPr>
          <a:r>
            <a:rPr lang="en-US" sz="1200" b="1" dirty="0"/>
            <a:t>•Psychological </a:t>
          </a:r>
        </a:p>
        <a:p>
          <a:pPr algn="l">
            <a:buFont typeface="Wingdings" charset="2"/>
            <a:buChar char=""/>
          </a:pPr>
          <a:r>
            <a:rPr lang="en-US" sz="1200" b="1" dirty="0"/>
            <a:t>and/or</a:t>
          </a:r>
        </a:p>
        <a:p>
          <a:pPr algn="l">
            <a:buFont typeface="Wingdings" charset="2"/>
            <a:buChar char=""/>
          </a:pPr>
          <a:r>
            <a:rPr lang="en-US" sz="1200" b="1" dirty="0"/>
            <a:t>•P</a:t>
          </a:r>
          <a:r>
            <a:rPr lang="en-US" sz="1200" b="1" dirty="0" err="1"/>
            <a:t>harmacological</a:t>
          </a:r>
          <a:r>
            <a:rPr lang="en-US" sz="1200" b="1" dirty="0"/>
            <a:t> treatment</a:t>
          </a:r>
        </a:p>
      </dgm:t>
    </dgm:pt>
    <dgm:pt modelId="{57CC104B-FB65-4C0C-9778-D1CBE791A1A0}" type="parTrans" cxnId="{35391337-856B-47A5-BBCF-BCD6DC01E0BC}">
      <dgm:prSet/>
      <dgm:spPr/>
      <dgm:t>
        <a:bodyPr/>
        <a:lstStyle/>
        <a:p>
          <a:endParaRPr lang="en-US"/>
        </a:p>
      </dgm:t>
    </dgm:pt>
    <dgm:pt modelId="{D692261E-F682-4F5D-80F3-314C6890F279}" type="sibTrans" cxnId="{35391337-856B-47A5-BBCF-BCD6DC01E0BC}">
      <dgm:prSet/>
      <dgm:spPr/>
      <dgm:t>
        <a:bodyPr/>
        <a:lstStyle/>
        <a:p>
          <a:endParaRPr lang="en-US"/>
        </a:p>
      </dgm:t>
    </dgm:pt>
    <dgm:pt modelId="{474BCCFB-1788-4A8B-BC55-CEB9BFF4084D}">
      <dgm:prSet phldrT="[Text]" custT="1"/>
      <dgm:spPr/>
      <dgm:t>
        <a:bodyPr/>
        <a:lstStyle/>
        <a:p>
          <a:pPr>
            <a:buFont typeface="Wingdings" charset="2"/>
            <a:buNone/>
          </a:pPr>
          <a:r>
            <a:rPr lang="en-US" sz="1200" b="1" dirty="0"/>
            <a:t>F</a:t>
          </a:r>
          <a:r>
            <a:rPr lang="en-US" sz="1200" b="1" dirty="0" err="1"/>
            <a:t>ollow</a:t>
          </a:r>
          <a:r>
            <a:rPr lang="en-US" sz="1200" b="1" dirty="0"/>
            <a:t>-up</a:t>
          </a:r>
        </a:p>
      </dgm:t>
    </dgm:pt>
    <dgm:pt modelId="{22991F18-36C7-4E8A-ACF1-0402AB149372}" type="parTrans" cxnId="{E93DEDD5-B22E-436B-A80D-6569EF5EA02D}">
      <dgm:prSet/>
      <dgm:spPr/>
      <dgm:t>
        <a:bodyPr/>
        <a:lstStyle/>
        <a:p>
          <a:endParaRPr lang="en-US"/>
        </a:p>
      </dgm:t>
    </dgm:pt>
    <dgm:pt modelId="{8254D791-C0C7-46E1-8358-B124ADD9F363}" type="sibTrans" cxnId="{E93DEDD5-B22E-436B-A80D-6569EF5EA02D}">
      <dgm:prSet/>
      <dgm:spPr/>
      <dgm:t>
        <a:bodyPr/>
        <a:lstStyle/>
        <a:p>
          <a:endParaRPr lang="en-US"/>
        </a:p>
      </dgm:t>
    </dgm:pt>
    <dgm:pt modelId="{4DB10F56-588B-406E-89B5-FF7F3F750709}">
      <dgm:prSet custT="1"/>
      <dgm:spPr/>
      <dgm:t>
        <a:bodyPr/>
        <a:lstStyle/>
        <a:p>
          <a:r>
            <a:rPr lang="en-US" sz="1200" b="1" dirty="0"/>
            <a:t>Conduct differential diagnosis </a:t>
          </a:r>
        </a:p>
        <a:p>
          <a:r>
            <a:rPr lang="en-US" sz="1200" dirty="0"/>
            <a:t>Rule out serious medical problems or SUDs which may present as anxiety disorders</a:t>
          </a:r>
          <a:endParaRPr lang="en-US" sz="1200" b="1" dirty="0"/>
        </a:p>
      </dgm:t>
    </dgm:pt>
    <dgm:pt modelId="{C1C43FB1-A166-4632-9773-1D0BCEEDEF89}" type="parTrans" cxnId="{C4937E26-CBCC-4993-A217-2338C62CC0C4}">
      <dgm:prSet/>
      <dgm:spPr/>
      <dgm:t>
        <a:bodyPr/>
        <a:lstStyle/>
        <a:p>
          <a:endParaRPr lang="en-US"/>
        </a:p>
      </dgm:t>
    </dgm:pt>
    <dgm:pt modelId="{B7FE6BF9-4F4A-4BE2-82ED-0FF210D1375B}" type="sibTrans" cxnId="{C4937E26-CBCC-4993-A217-2338C62CC0C4}">
      <dgm:prSet/>
      <dgm:spPr/>
      <dgm:t>
        <a:bodyPr/>
        <a:lstStyle/>
        <a:p>
          <a:endParaRPr lang="en-US"/>
        </a:p>
      </dgm:t>
    </dgm:pt>
    <dgm:pt modelId="{1EF1BED4-1035-4E47-8933-8E0425E4633C}">
      <dgm:prSet custT="1"/>
      <dgm:spPr/>
      <dgm:t>
        <a:bodyPr/>
        <a:lstStyle/>
        <a:p>
          <a:r>
            <a:rPr lang="en-US" sz="1200" b="1" dirty="0"/>
            <a:t>Identify specific anxiety or related disorder</a:t>
          </a:r>
        </a:p>
      </dgm:t>
    </dgm:pt>
    <dgm:pt modelId="{82EE5099-4E02-4393-991A-282F461CA6D5}" type="parTrans" cxnId="{30AA8C40-47C9-443B-AA52-6AD7A929B564}">
      <dgm:prSet/>
      <dgm:spPr/>
      <dgm:t>
        <a:bodyPr/>
        <a:lstStyle/>
        <a:p>
          <a:endParaRPr lang="en-US"/>
        </a:p>
      </dgm:t>
    </dgm:pt>
    <dgm:pt modelId="{EE68E9C0-C50E-4658-9079-FDFCBFA5A28E}" type="sibTrans" cxnId="{30AA8C40-47C9-443B-AA52-6AD7A929B564}">
      <dgm:prSet/>
      <dgm:spPr/>
      <dgm:t>
        <a:bodyPr/>
        <a:lstStyle/>
        <a:p>
          <a:endParaRPr lang="en-US"/>
        </a:p>
      </dgm:t>
    </dgm:pt>
    <dgm:pt modelId="{7FDB0998-036E-44CC-AB4F-A30681D2FA39}">
      <dgm:prSet custT="1"/>
      <dgm:spPr/>
      <dgm:t>
        <a:bodyPr/>
        <a:lstStyle/>
        <a:p>
          <a:r>
            <a:rPr lang="en-US" sz="1200" b="1" dirty="0"/>
            <a:t>Evaluate</a:t>
          </a:r>
        </a:p>
        <a:p>
          <a:r>
            <a:rPr lang="en-US" sz="1200" b="1" dirty="0"/>
            <a:t> •severity</a:t>
          </a:r>
        </a:p>
        <a:p>
          <a:r>
            <a:rPr lang="en-US" sz="1200" b="1" dirty="0"/>
            <a:t>•impairment</a:t>
          </a:r>
        </a:p>
        <a:p>
          <a:r>
            <a:rPr lang="en-US" sz="1200" b="1" dirty="0"/>
            <a:t> •comorbidity</a:t>
          </a:r>
        </a:p>
      </dgm:t>
    </dgm:pt>
    <dgm:pt modelId="{03C68E43-BB45-4EE8-BA0F-C865EE312E3F}" type="parTrans" cxnId="{893D6205-C27F-4EFF-9AE5-AD40C0D7A4F9}">
      <dgm:prSet/>
      <dgm:spPr/>
      <dgm:t>
        <a:bodyPr/>
        <a:lstStyle/>
        <a:p>
          <a:endParaRPr lang="en-US"/>
        </a:p>
      </dgm:t>
    </dgm:pt>
    <dgm:pt modelId="{250EC4D1-3A51-480B-85E3-72ABB0C4A8CB}" type="sibTrans" cxnId="{893D6205-C27F-4EFF-9AE5-AD40C0D7A4F9}">
      <dgm:prSet/>
      <dgm:spPr/>
      <dgm:t>
        <a:bodyPr/>
        <a:lstStyle/>
        <a:p>
          <a:endParaRPr lang="en-US"/>
        </a:p>
      </dgm:t>
    </dgm:pt>
    <dgm:pt modelId="{11F0CAC4-B6C9-4302-B3D7-2632F4EA6348}">
      <dgm:prSet/>
      <dgm:spPr/>
      <dgm:t>
        <a:bodyPr/>
        <a:lstStyle/>
        <a:p>
          <a:r>
            <a:rPr lang="en-US" b="1" dirty="0"/>
            <a:t>Biopsychosocial investigations </a:t>
          </a:r>
          <a:r>
            <a:rPr lang="en-US" dirty="0"/>
            <a:t>(as per patient’s presenting symptoms),             eg Bio</a:t>
          </a:r>
        </a:p>
        <a:p>
          <a:r>
            <a:rPr lang="en-US" b="1" dirty="0"/>
            <a:t>•</a:t>
          </a:r>
          <a:r>
            <a:rPr lang="en-US" dirty="0"/>
            <a:t>blood count, sugar, lipid, TSH, LFTs, toxicology, [PDT]</a:t>
          </a:r>
        </a:p>
      </dgm:t>
    </dgm:pt>
    <dgm:pt modelId="{F9935D7F-5C6D-457D-8F24-2D8CE380DF67}" type="parTrans" cxnId="{587F86CA-564F-4E8F-BC75-7B3FE70D6581}">
      <dgm:prSet/>
      <dgm:spPr/>
      <dgm:t>
        <a:bodyPr/>
        <a:lstStyle/>
        <a:p>
          <a:endParaRPr lang="en-US"/>
        </a:p>
      </dgm:t>
    </dgm:pt>
    <dgm:pt modelId="{9062C6F6-F28F-4E76-AF82-DBD11375B5FB}" type="sibTrans" cxnId="{587F86CA-564F-4E8F-BC75-7B3FE70D6581}">
      <dgm:prSet/>
      <dgm:spPr/>
      <dgm:t>
        <a:bodyPr/>
        <a:lstStyle/>
        <a:p>
          <a:endParaRPr lang="en-US"/>
        </a:p>
      </dgm:t>
    </dgm:pt>
    <dgm:pt modelId="{DF4A380D-ACF4-4918-A7B6-0814B6A42205}" type="pres">
      <dgm:prSet presAssocID="{9E1569B7-BBC0-4D3F-AC66-B5C6B45AFBDF}" presName="Name0" presStyleCnt="0">
        <dgm:presLayoutVars>
          <dgm:dir/>
          <dgm:resizeHandles val="exact"/>
        </dgm:presLayoutVars>
      </dgm:prSet>
      <dgm:spPr/>
    </dgm:pt>
    <dgm:pt modelId="{F7BB9116-715E-4416-AB2B-D48B440E54C2}" type="pres">
      <dgm:prSet presAssocID="{BE27EFFD-98EC-4792-B6B1-DDE4230EC67B}" presName="node" presStyleLbl="node1" presStyleIdx="0" presStyleCnt="7" custScaleX="144947" custLinFactX="43919" custLinFactNeighborX="100000" custLinFactNeighborY="0">
        <dgm:presLayoutVars>
          <dgm:bulletEnabled val="1"/>
        </dgm:presLayoutVars>
      </dgm:prSet>
      <dgm:spPr/>
    </dgm:pt>
    <dgm:pt modelId="{6CB278F3-8DFC-46C3-A4AA-7BB71A382626}" type="pres">
      <dgm:prSet presAssocID="{EA7D7B56-85C2-44EC-8829-57FE9ED00FB1}" presName="sibTrans" presStyleCnt="0"/>
      <dgm:spPr/>
    </dgm:pt>
    <dgm:pt modelId="{2A763089-7E9F-4F37-B89A-1AA9268AF2B2}" type="pres">
      <dgm:prSet presAssocID="{7FDB0998-036E-44CC-AB4F-A30681D2FA39}" presName="node" presStyleLbl="node1" presStyleIdx="1" presStyleCnt="7" custScaleX="171923" custLinFactX="30993" custLinFactNeighborX="100000" custLinFactNeighborY="0">
        <dgm:presLayoutVars>
          <dgm:bulletEnabled val="1"/>
        </dgm:presLayoutVars>
      </dgm:prSet>
      <dgm:spPr/>
    </dgm:pt>
    <dgm:pt modelId="{22C78AA6-FFBE-4461-A855-5EF390E6C8E9}" type="pres">
      <dgm:prSet presAssocID="{250EC4D1-3A51-480B-85E3-72ABB0C4A8CB}" presName="sibTrans" presStyleCnt="0"/>
      <dgm:spPr/>
    </dgm:pt>
    <dgm:pt modelId="{A5CA941E-052C-43B0-B8C9-7AFEE5053979}" type="pres">
      <dgm:prSet presAssocID="{4DB10F56-588B-406E-89B5-FF7F3F750709}" presName="node" presStyleLbl="node1" presStyleIdx="2" presStyleCnt="7" custScaleX="136063" custLinFactX="26374" custLinFactNeighborX="100000" custLinFactNeighborY="2659">
        <dgm:presLayoutVars>
          <dgm:bulletEnabled val="1"/>
        </dgm:presLayoutVars>
      </dgm:prSet>
      <dgm:spPr/>
    </dgm:pt>
    <dgm:pt modelId="{A534A0F8-DBAE-4E46-AFCF-49EC49C53CE5}" type="pres">
      <dgm:prSet presAssocID="{B7FE6BF9-4F4A-4BE2-82ED-0FF210D1375B}" presName="sibTrans" presStyleCnt="0"/>
      <dgm:spPr/>
    </dgm:pt>
    <dgm:pt modelId="{E37D75AB-535E-4620-8EC2-C2AF8EB140F3}" type="pres">
      <dgm:prSet presAssocID="{1EF1BED4-1035-4E47-8933-8E0425E4633C}" presName="node" presStyleLbl="node1" presStyleIdx="3" presStyleCnt="7" custLinFactX="16732" custLinFactNeighborX="100000">
        <dgm:presLayoutVars>
          <dgm:bulletEnabled val="1"/>
        </dgm:presLayoutVars>
      </dgm:prSet>
      <dgm:spPr/>
    </dgm:pt>
    <dgm:pt modelId="{17A29E0F-A8EB-4891-9629-9D64F9E87E6F}" type="pres">
      <dgm:prSet presAssocID="{EE68E9C0-C50E-4658-9079-FDFCBFA5A28E}" presName="sibTrans" presStyleCnt="0"/>
      <dgm:spPr/>
    </dgm:pt>
    <dgm:pt modelId="{295BABFB-0D71-4338-B98C-2E9142D6BA3F}" type="pres">
      <dgm:prSet presAssocID="{11F0CAC4-B6C9-4302-B3D7-2632F4EA6348}" presName="node" presStyleLbl="node1" presStyleIdx="4" presStyleCnt="7" custScaleX="136923" custLinFactX="10977" custLinFactNeighborX="100000" custLinFactNeighborY="0">
        <dgm:presLayoutVars>
          <dgm:bulletEnabled val="1"/>
        </dgm:presLayoutVars>
      </dgm:prSet>
      <dgm:spPr/>
    </dgm:pt>
    <dgm:pt modelId="{9CB77E2D-D83E-4ED1-9DE1-578FB1CCA2AF}" type="pres">
      <dgm:prSet presAssocID="{9062C6F6-F28F-4E76-AF82-DBD11375B5FB}" presName="sibTrans" presStyleCnt="0"/>
      <dgm:spPr/>
    </dgm:pt>
    <dgm:pt modelId="{8E70BD00-2B64-479F-8472-CA275332CC2A}" type="pres">
      <dgm:prSet presAssocID="{98D71747-8609-48B9-8BA1-CDE2D9F8DE15}" presName="node" presStyleLbl="node1" presStyleIdx="5" presStyleCnt="7" custScaleX="192754" custLinFactX="3102" custLinFactNeighborX="100000">
        <dgm:presLayoutVars>
          <dgm:bulletEnabled val="1"/>
        </dgm:presLayoutVars>
      </dgm:prSet>
      <dgm:spPr/>
    </dgm:pt>
    <dgm:pt modelId="{1120D534-6E57-4FC5-BB89-156DD90D02A3}" type="pres">
      <dgm:prSet presAssocID="{D692261E-F682-4F5D-80F3-314C6890F279}" presName="sibTrans" presStyleCnt="0"/>
      <dgm:spPr/>
    </dgm:pt>
    <dgm:pt modelId="{FBE84A47-5665-439F-AFE7-B3350281A434}" type="pres">
      <dgm:prSet presAssocID="{474BCCFB-1788-4A8B-BC55-CEB9BFF4084D}" presName="node" presStyleLbl="node1" presStyleIdx="6" presStyleCnt="7" custLinFactX="56628" custLinFactNeighborX="100000" custLinFactNeighborY="1823">
        <dgm:presLayoutVars>
          <dgm:bulletEnabled val="1"/>
        </dgm:presLayoutVars>
      </dgm:prSet>
      <dgm:spPr/>
    </dgm:pt>
  </dgm:ptLst>
  <dgm:cxnLst>
    <dgm:cxn modelId="{893D6205-C27F-4EFF-9AE5-AD40C0D7A4F9}" srcId="{9E1569B7-BBC0-4D3F-AC66-B5C6B45AFBDF}" destId="{7FDB0998-036E-44CC-AB4F-A30681D2FA39}" srcOrd="1" destOrd="0" parTransId="{03C68E43-BB45-4EE8-BA0F-C865EE312E3F}" sibTransId="{250EC4D1-3A51-480B-85E3-72ABB0C4A8CB}"/>
    <dgm:cxn modelId="{FDD4370B-A806-46F7-8D06-90A85D41ADA9}" type="presOf" srcId="{1EF1BED4-1035-4E47-8933-8E0425E4633C}" destId="{E37D75AB-535E-4620-8EC2-C2AF8EB140F3}" srcOrd="0" destOrd="0" presId="urn:microsoft.com/office/officeart/2005/8/layout/hList6"/>
    <dgm:cxn modelId="{4F46761D-1665-4630-8660-59838E37A083}" type="presOf" srcId="{BE27EFFD-98EC-4792-B6B1-DDE4230EC67B}" destId="{F7BB9116-715E-4416-AB2B-D48B440E54C2}" srcOrd="0" destOrd="0" presId="urn:microsoft.com/office/officeart/2005/8/layout/hList6"/>
    <dgm:cxn modelId="{C4937E26-CBCC-4993-A217-2338C62CC0C4}" srcId="{9E1569B7-BBC0-4D3F-AC66-B5C6B45AFBDF}" destId="{4DB10F56-588B-406E-89B5-FF7F3F750709}" srcOrd="2" destOrd="0" parTransId="{C1C43FB1-A166-4632-9773-1D0BCEEDEF89}" sibTransId="{B7FE6BF9-4F4A-4BE2-82ED-0FF210D1375B}"/>
    <dgm:cxn modelId="{35391337-856B-47A5-BBCF-BCD6DC01E0BC}" srcId="{9E1569B7-BBC0-4D3F-AC66-B5C6B45AFBDF}" destId="{98D71747-8609-48B9-8BA1-CDE2D9F8DE15}" srcOrd="5" destOrd="0" parTransId="{57CC104B-FB65-4C0C-9778-D1CBE791A1A0}" sibTransId="{D692261E-F682-4F5D-80F3-314C6890F279}"/>
    <dgm:cxn modelId="{5AB64F39-0783-44F0-A96D-3C7E00C9C8AD}" type="presOf" srcId="{474BCCFB-1788-4A8B-BC55-CEB9BFF4084D}" destId="{FBE84A47-5665-439F-AFE7-B3350281A434}" srcOrd="0" destOrd="0" presId="urn:microsoft.com/office/officeart/2005/8/layout/hList6"/>
    <dgm:cxn modelId="{30AA8C40-47C9-443B-AA52-6AD7A929B564}" srcId="{9E1569B7-BBC0-4D3F-AC66-B5C6B45AFBDF}" destId="{1EF1BED4-1035-4E47-8933-8E0425E4633C}" srcOrd="3" destOrd="0" parTransId="{82EE5099-4E02-4393-991A-282F461CA6D5}" sibTransId="{EE68E9C0-C50E-4658-9079-FDFCBFA5A28E}"/>
    <dgm:cxn modelId="{E523B85D-75EE-496D-A433-E6D1ADC1E268}" type="presOf" srcId="{4DB10F56-588B-406E-89B5-FF7F3F750709}" destId="{A5CA941E-052C-43B0-B8C9-7AFEE5053979}" srcOrd="0" destOrd="0" presId="urn:microsoft.com/office/officeart/2005/8/layout/hList6"/>
    <dgm:cxn modelId="{494F5575-3DDD-44FB-B2FB-435BCAB6D66D}" type="presOf" srcId="{9E1569B7-BBC0-4D3F-AC66-B5C6B45AFBDF}" destId="{DF4A380D-ACF4-4918-A7B6-0814B6A42205}" srcOrd="0" destOrd="0" presId="urn:microsoft.com/office/officeart/2005/8/layout/hList6"/>
    <dgm:cxn modelId="{9B97415A-757B-478C-B75B-C2149A1619D5}" type="presOf" srcId="{98D71747-8609-48B9-8BA1-CDE2D9F8DE15}" destId="{8E70BD00-2B64-479F-8472-CA275332CC2A}" srcOrd="0" destOrd="0" presId="urn:microsoft.com/office/officeart/2005/8/layout/hList6"/>
    <dgm:cxn modelId="{950F3984-7290-40C3-BB3D-4874669A83A3}" srcId="{9E1569B7-BBC0-4D3F-AC66-B5C6B45AFBDF}" destId="{BE27EFFD-98EC-4792-B6B1-DDE4230EC67B}" srcOrd="0" destOrd="0" parTransId="{356B9477-2C57-4976-8292-DE36D9F92E43}" sibTransId="{EA7D7B56-85C2-44EC-8829-57FE9ED00FB1}"/>
    <dgm:cxn modelId="{20ECBCA9-439F-4C5B-87D7-824C966DA2F0}" type="presOf" srcId="{11F0CAC4-B6C9-4302-B3D7-2632F4EA6348}" destId="{295BABFB-0D71-4338-B98C-2E9142D6BA3F}" srcOrd="0" destOrd="0" presId="urn:microsoft.com/office/officeart/2005/8/layout/hList6"/>
    <dgm:cxn modelId="{587F86CA-564F-4E8F-BC75-7B3FE70D6581}" srcId="{9E1569B7-BBC0-4D3F-AC66-B5C6B45AFBDF}" destId="{11F0CAC4-B6C9-4302-B3D7-2632F4EA6348}" srcOrd="4" destOrd="0" parTransId="{F9935D7F-5C6D-457D-8F24-2D8CE380DF67}" sibTransId="{9062C6F6-F28F-4E76-AF82-DBD11375B5FB}"/>
    <dgm:cxn modelId="{E93DEDD5-B22E-436B-A80D-6569EF5EA02D}" srcId="{9E1569B7-BBC0-4D3F-AC66-B5C6B45AFBDF}" destId="{474BCCFB-1788-4A8B-BC55-CEB9BFF4084D}" srcOrd="6" destOrd="0" parTransId="{22991F18-36C7-4E8A-ACF1-0402AB149372}" sibTransId="{8254D791-C0C7-46E1-8358-B124ADD9F363}"/>
    <dgm:cxn modelId="{D69821E0-7465-468C-882F-3DD0AB55AA84}" type="presOf" srcId="{7FDB0998-036E-44CC-AB4F-A30681D2FA39}" destId="{2A763089-7E9F-4F37-B89A-1AA9268AF2B2}" srcOrd="0" destOrd="0" presId="urn:microsoft.com/office/officeart/2005/8/layout/hList6"/>
    <dgm:cxn modelId="{816D966A-0E59-466D-AC3A-1DADF2F5725B}" type="presParOf" srcId="{DF4A380D-ACF4-4918-A7B6-0814B6A42205}" destId="{F7BB9116-715E-4416-AB2B-D48B440E54C2}" srcOrd="0" destOrd="0" presId="urn:microsoft.com/office/officeart/2005/8/layout/hList6"/>
    <dgm:cxn modelId="{EDE2D711-7B3C-4EEB-A1F5-922BD00BA305}" type="presParOf" srcId="{DF4A380D-ACF4-4918-A7B6-0814B6A42205}" destId="{6CB278F3-8DFC-46C3-A4AA-7BB71A382626}" srcOrd="1" destOrd="0" presId="urn:microsoft.com/office/officeart/2005/8/layout/hList6"/>
    <dgm:cxn modelId="{49A84101-D078-4ED2-A9A3-B970DF880429}" type="presParOf" srcId="{DF4A380D-ACF4-4918-A7B6-0814B6A42205}" destId="{2A763089-7E9F-4F37-B89A-1AA9268AF2B2}" srcOrd="2" destOrd="0" presId="urn:microsoft.com/office/officeart/2005/8/layout/hList6"/>
    <dgm:cxn modelId="{AAE990A1-D5E4-4BCB-90EC-B3A6F29B0C51}" type="presParOf" srcId="{DF4A380D-ACF4-4918-A7B6-0814B6A42205}" destId="{22C78AA6-FFBE-4461-A855-5EF390E6C8E9}" srcOrd="3" destOrd="0" presId="urn:microsoft.com/office/officeart/2005/8/layout/hList6"/>
    <dgm:cxn modelId="{983803F7-021A-4AF0-AFF1-1C526A2776B7}" type="presParOf" srcId="{DF4A380D-ACF4-4918-A7B6-0814B6A42205}" destId="{A5CA941E-052C-43B0-B8C9-7AFEE5053979}" srcOrd="4" destOrd="0" presId="urn:microsoft.com/office/officeart/2005/8/layout/hList6"/>
    <dgm:cxn modelId="{79DD6B8A-7CC0-4AF4-BF29-D32B42C7BD36}" type="presParOf" srcId="{DF4A380D-ACF4-4918-A7B6-0814B6A42205}" destId="{A534A0F8-DBAE-4E46-AFCF-49EC49C53CE5}" srcOrd="5" destOrd="0" presId="urn:microsoft.com/office/officeart/2005/8/layout/hList6"/>
    <dgm:cxn modelId="{8EAC6B52-EB50-426C-A945-53E7A13032BF}" type="presParOf" srcId="{DF4A380D-ACF4-4918-A7B6-0814B6A42205}" destId="{E37D75AB-535E-4620-8EC2-C2AF8EB140F3}" srcOrd="6" destOrd="0" presId="urn:microsoft.com/office/officeart/2005/8/layout/hList6"/>
    <dgm:cxn modelId="{3F7A1F0A-BAD3-4C12-8000-A1D6A2C0407E}" type="presParOf" srcId="{DF4A380D-ACF4-4918-A7B6-0814B6A42205}" destId="{17A29E0F-A8EB-4891-9629-9D64F9E87E6F}" srcOrd="7" destOrd="0" presId="urn:microsoft.com/office/officeart/2005/8/layout/hList6"/>
    <dgm:cxn modelId="{5CEB10EA-71FA-41A7-B3BD-F753344BBCB8}" type="presParOf" srcId="{DF4A380D-ACF4-4918-A7B6-0814B6A42205}" destId="{295BABFB-0D71-4338-B98C-2E9142D6BA3F}" srcOrd="8" destOrd="0" presId="urn:microsoft.com/office/officeart/2005/8/layout/hList6"/>
    <dgm:cxn modelId="{C86FF2A1-DC6F-4B6F-BE02-8C1555BABE53}" type="presParOf" srcId="{DF4A380D-ACF4-4918-A7B6-0814B6A42205}" destId="{9CB77E2D-D83E-4ED1-9DE1-578FB1CCA2AF}" srcOrd="9" destOrd="0" presId="urn:microsoft.com/office/officeart/2005/8/layout/hList6"/>
    <dgm:cxn modelId="{15066158-BFCD-4590-9F6F-C3604A5A78D2}" type="presParOf" srcId="{DF4A380D-ACF4-4918-A7B6-0814B6A42205}" destId="{8E70BD00-2B64-479F-8472-CA275332CC2A}" srcOrd="10" destOrd="0" presId="urn:microsoft.com/office/officeart/2005/8/layout/hList6"/>
    <dgm:cxn modelId="{F4B95651-DDDE-47D9-A18C-846210C62966}" type="presParOf" srcId="{DF4A380D-ACF4-4918-A7B6-0814B6A42205}" destId="{1120D534-6E57-4FC5-BB89-156DD90D02A3}" srcOrd="11" destOrd="0" presId="urn:microsoft.com/office/officeart/2005/8/layout/hList6"/>
    <dgm:cxn modelId="{D577BAE4-3AFC-4602-A0BD-85ED4B47CA16}" type="presParOf" srcId="{DF4A380D-ACF4-4918-A7B6-0814B6A42205}" destId="{FBE84A47-5665-439F-AFE7-B3350281A434}"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9116-715E-4416-AB2B-D48B440E54C2}">
      <dsp:nvSpPr>
        <dsp:cNvPr id="0" name=""/>
        <dsp:cNvSpPr/>
      </dsp:nvSpPr>
      <dsp:spPr>
        <a:xfrm rot="16200000">
          <a:off x="-879199" y="1288036"/>
          <a:ext cx="3725827" cy="1149754"/>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Screen </a:t>
          </a:r>
        </a:p>
        <a:p>
          <a:pPr marL="0" lvl="0" indent="0" algn="ctr" defTabSz="533400">
            <a:lnSpc>
              <a:spcPct val="90000"/>
            </a:lnSpc>
            <a:spcBef>
              <a:spcPct val="0"/>
            </a:spcBef>
            <a:spcAft>
              <a:spcPct val="35000"/>
            </a:spcAft>
            <a:buNone/>
          </a:pPr>
          <a:r>
            <a:rPr lang="en-US" sz="1200" b="1" kern="1200" dirty="0"/>
            <a:t>for</a:t>
          </a:r>
        </a:p>
        <a:p>
          <a:pPr marL="0" lvl="0" indent="0" algn="ctr" defTabSz="533400">
            <a:lnSpc>
              <a:spcPct val="90000"/>
            </a:lnSpc>
            <a:spcBef>
              <a:spcPct val="0"/>
            </a:spcBef>
            <a:spcAft>
              <a:spcPct val="35000"/>
            </a:spcAft>
            <a:buNone/>
          </a:pPr>
          <a:r>
            <a:rPr lang="en-US" sz="1200" b="1" kern="1200" dirty="0"/>
            <a:t> anxiety and related symptoms</a:t>
          </a:r>
        </a:p>
      </dsp:txBody>
      <dsp:txXfrm rot="5400000">
        <a:off x="408837" y="745165"/>
        <a:ext cx="1149754" cy="2235497"/>
      </dsp:txXfrm>
    </dsp:sp>
    <dsp:sp modelId="{2A763089-7E9F-4F37-B89A-1AA9268AF2B2}">
      <dsp:nvSpPr>
        <dsp:cNvPr id="0" name=""/>
        <dsp:cNvSpPr/>
      </dsp:nvSpPr>
      <dsp:spPr>
        <a:xfrm rot="16200000">
          <a:off x="334504" y="1181046"/>
          <a:ext cx="3725827" cy="1363734"/>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Evaluate</a:t>
          </a:r>
        </a:p>
        <a:p>
          <a:pPr marL="0" lvl="0" indent="0" algn="ctr" defTabSz="533400">
            <a:lnSpc>
              <a:spcPct val="90000"/>
            </a:lnSpc>
            <a:spcBef>
              <a:spcPct val="0"/>
            </a:spcBef>
            <a:spcAft>
              <a:spcPct val="35000"/>
            </a:spcAft>
            <a:buNone/>
          </a:pPr>
          <a:r>
            <a:rPr lang="en-US" sz="1200" b="1" kern="1200" dirty="0"/>
            <a:t> •severity</a:t>
          </a:r>
        </a:p>
        <a:p>
          <a:pPr marL="0" lvl="0" indent="0" algn="ctr" defTabSz="533400">
            <a:lnSpc>
              <a:spcPct val="90000"/>
            </a:lnSpc>
            <a:spcBef>
              <a:spcPct val="0"/>
            </a:spcBef>
            <a:spcAft>
              <a:spcPct val="35000"/>
            </a:spcAft>
            <a:buNone/>
          </a:pPr>
          <a:r>
            <a:rPr lang="en-US" sz="1200" b="1" kern="1200" dirty="0"/>
            <a:t>•impairment</a:t>
          </a:r>
        </a:p>
        <a:p>
          <a:pPr marL="0" lvl="0" indent="0" algn="ctr" defTabSz="533400">
            <a:lnSpc>
              <a:spcPct val="90000"/>
            </a:lnSpc>
            <a:spcBef>
              <a:spcPct val="0"/>
            </a:spcBef>
            <a:spcAft>
              <a:spcPct val="35000"/>
            </a:spcAft>
            <a:buNone/>
          </a:pPr>
          <a:r>
            <a:rPr lang="en-US" sz="1200" b="1" kern="1200" dirty="0"/>
            <a:t> •comorbidity</a:t>
          </a:r>
        </a:p>
      </dsp:txBody>
      <dsp:txXfrm rot="5400000">
        <a:off x="1515550" y="745165"/>
        <a:ext cx="1363734" cy="2235497"/>
      </dsp:txXfrm>
    </dsp:sp>
    <dsp:sp modelId="{A5CA941E-052C-43B0-B8C9-7AFEE5053979}">
      <dsp:nvSpPr>
        <dsp:cNvPr id="0" name=""/>
        <dsp:cNvSpPr/>
      </dsp:nvSpPr>
      <dsp:spPr>
        <a:xfrm rot="16200000">
          <a:off x="1578866" y="1323271"/>
          <a:ext cx="3725827" cy="1079284"/>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Conduct differential diagnosis </a:t>
          </a:r>
        </a:p>
        <a:p>
          <a:pPr marL="0" lvl="0" indent="0" algn="ctr" defTabSz="533400">
            <a:lnSpc>
              <a:spcPct val="90000"/>
            </a:lnSpc>
            <a:spcBef>
              <a:spcPct val="0"/>
            </a:spcBef>
            <a:spcAft>
              <a:spcPct val="35000"/>
            </a:spcAft>
            <a:buNone/>
          </a:pPr>
          <a:r>
            <a:rPr lang="en-US" sz="1200" kern="1200" dirty="0"/>
            <a:t>Rule out serious medical problems or SUDs which may present as anxiety disorders</a:t>
          </a:r>
          <a:endParaRPr lang="en-US" sz="1200" b="1" kern="1200" dirty="0"/>
        </a:p>
      </dsp:txBody>
      <dsp:txXfrm rot="5400000">
        <a:off x="2902137" y="745165"/>
        <a:ext cx="1079284" cy="2235497"/>
      </dsp:txXfrm>
    </dsp:sp>
    <dsp:sp modelId="{E37D75AB-535E-4620-8EC2-C2AF8EB140F3}">
      <dsp:nvSpPr>
        <dsp:cNvPr id="0" name=""/>
        <dsp:cNvSpPr/>
      </dsp:nvSpPr>
      <dsp:spPr>
        <a:xfrm rot="16200000">
          <a:off x="2498129" y="1466301"/>
          <a:ext cx="3725827" cy="793223"/>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Identify specific anxiety or related disorder</a:t>
          </a:r>
        </a:p>
      </dsp:txBody>
      <dsp:txXfrm rot="5400000">
        <a:off x="3964431" y="745164"/>
        <a:ext cx="793223" cy="2235497"/>
      </dsp:txXfrm>
    </dsp:sp>
    <dsp:sp modelId="{295BABFB-0D71-4338-B98C-2E9142D6BA3F}">
      <dsp:nvSpPr>
        <dsp:cNvPr id="0" name=""/>
        <dsp:cNvSpPr/>
      </dsp:nvSpPr>
      <dsp:spPr>
        <a:xfrm rot="16200000">
          <a:off x="3451636" y="1319860"/>
          <a:ext cx="3725827" cy="1086105"/>
        </a:xfrm>
        <a:prstGeom prst="flowChartManualOperati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0" tIns="0" rIns="70817" bIns="0" numCol="1" spcCol="1270" anchor="ctr" anchorCtr="0">
          <a:noAutofit/>
        </a:bodyPr>
        <a:lstStyle/>
        <a:p>
          <a:pPr marL="0" lvl="0" indent="0" algn="ctr" defTabSz="488950">
            <a:lnSpc>
              <a:spcPct val="90000"/>
            </a:lnSpc>
            <a:spcBef>
              <a:spcPct val="0"/>
            </a:spcBef>
            <a:spcAft>
              <a:spcPct val="35000"/>
            </a:spcAft>
            <a:buNone/>
          </a:pPr>
          <a:r>
            <a:rPr lang="en-US" sz="1100" b="1" kern="1200" dirty="0"/>
            <a:t>Biopsychosocial investigations </a:t>
          </a:r>
          <a:r>
            <a:rPr lang="en-US" sz="1100" kern="1200" dirty="0"/>
            <a:t>(as per patient’s presenting symptoms),             eg Bio</a:t>
          </a:r>
        </a:p>
        <a:p>
          <a:pPr marL="0" lvl="0" indent="0" algn="ctr" defTabSz="488950">
            <a:lnSpc>
              <a:spcPct val="90000"/>
            </a:lnSpc>
            <a:spcBef>
              <a:spcPct val="0"/>
            </a:spcBef>
            <a:spcAft>
              <a:spcPct val="35000"/>
            </a:spcAft>
            <a:buNone/>
          </a:pPr>
          <a:r>
            <a:rPr lang="en-US" sz="1100" b="1" kern="1200" dirty="0"/>
            <a:t>•</a:t>
          </a:r>
          <a:r>
            <a:rPr lang="en-US" sz="1100" kern="1200" dirty="0"/>
            <a:t>blood count, sugar, lipid, TSH, LFTs, toxicology, [PDT]</a:t>
          </a:r>
        </a:p>
      </dsp:txBody>
      <dsp:txXfrm rot="5400000">
        <a:off x="4771497" y="745164"/>
        <a:ext cx="1086105" cy="2235497"/>
      </dsp:txXfrm>
    </dsp:sp>
    <dsp:sp modelId="{8E70BD00-2B64-479F-8472-CA275332CC2A}">
      <dsp:nvSpPr>
        <dsp:cNvPr id="0" name=""/>
        <dsp:cNvSpPr/>
      </dsp:nvSpPr>
      <dsp:spPr>
        <a:xfrm rot="16200000">
          <a:off x="4756199" y="1098428"/>
          <a:ext cx="3725827" cy="1528970"/>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Font typeface="Wingdings" charset="2"/>
            <a:buNone/>
          </a:pPr>
          <a:r>
            <a:rPr lang="en-US" sz="1200" kern="1200" dirty="0"/>
            <a:t>Biopsychosocial Interventions  </a:t>
          </a:r>
        </a:p>
        <a:p>
          <a:pPr marL="0" lvl="0" indent="0" algn="l" defTabSz="533400">
            <a:lnSpc>
              <a:spcPct val="90000"/>
            </a:lnSpc>
            <a:spcBef>
              <a:spcPct val="0"/>
            </a:spcBef>
            <a:spcAft>
              <a:spcPct val="35000"/>
            </a:spcAft>
            <a:buFont typeface="Wingdings" charset="2"/>
            <a:buNone/>
          </a:pPr>
          <a:r>
            <a:rPr lang="en-US" sz="1200" b="1" kern="1200" dirty="0"/>
            <a:t>•Psychological </a:t>
          </a:r>
        </a:p>
        <a:p>
          <a:pPr marL="0" lvl="0" indent="0" algn="l" defTabSz="533400">
            <a:lnSpc>
              <a:spcPct val="90000"/>
            </a:lnSpc>
            <a:spcBef>
              <a:spcPct val="0"/>
            </a:spcBef>
            <a:spcAft>
              <a:spcPct val="35000"/>
            </a:spcAft>
            <a:buFont typeface="Wingdings" charset="2"/>
            <a:buNone/>
          </a:pPr>
          <a:r>
            <a:rPr lang="en-US" sz="1200" b="1" kern="1200" dirty="0"/>
            <a:t>and/or</a:t>
          </a:r>
        </a:p>
        <a:p>
          <a:pPr marL="0" lvl="0" indent="0" algn="l" defTabSz="533400">
            <a:lnSpc>
              <a:spcPct val="90000"/>
            </a:lnSpc>
            <a:spcBef>
              <a:spcPct val="0"/>
            </a:spcBef>
            <a:spcAft>
              <a:spcPct val="35000"/>
            </a:spcAft>
            <a:buFont typeface="Wingdings" charset="2"/>
            <a:buNone/>
          </a:pPr>
          <a:r>
            <a:rPr lang="en-US" sz="1200" b="1" kern="1200" dirty="0"/>
            <a:t>•P</a:t>
          </a:r>
          <a:r>
            <a:rPr lang="en-US" sz="1200" b="1" kern="1200" dirty="0" err="1"/>
            <a:t>harmacological</a:t>
          </a:r>
          <a:r>
            <a:rPr lang="en-US" sz="1200" b="1" kern="1200" dirty="0"/>
            <a:t> treatment</a:t>
          </a:r>
        </a:p>
      </dsp:txBody>
      <dsp:txXfrm rot="5400000">
        <a:off x="5854627" y="745165"/>
        <a:ext cx="1528970" cy="2235497"/>
      </dsp:txXfrm>
    </dsp:sp>
    <dsp:sp modelId="{FBE84A47-5665-439F-AFE7-B3350281A434}">
      <dsp:nvSpPr>
        <dsp:cNvPr id="0" name=""/>
        <dsp:cNvSpPr/>
      </dsp:nvSpPr>
      <dsp:spPr>
        <a:xfrm rot="16200000">
          <a:off x="5893660" y="1466301"/>
          <a:ext cx="3725827" cy="79322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Font typeface="Wingdings" charset="2"/>
            <a:buNone/>
          </a:pPr>
          <a:r>
            <a:rPr lang="en-US" sz="1200" b="1" kern="1200" dirty="0"/>
            <a:t>F</a:t>
          </a:r>
          <a:r>
            <a:rPr lang="en-US" sz="1200" b="1" kern="1200" dirty="0" err="1"/>
            <a:t>ollow</a:t>
          </a:r>
          <a:r>
            <a:rPr lang="en-US" sz="1200" b="1" kern="1200" dirty="0"/>
            <a:t>-up</a:t>
          </a:r>
        </a:p>
      </dsp:txBody>
      <dsp:txXfrm rot="5400000">
        <a:off x="7359962" y="745164"/>
        <a:ext cx="793223" cy="22354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vl1pPr>
          </a:lstStyle>
          <a:p>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B7C5FE98-EAE0-4C83-8C43-9D5A7569FFAC}"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SimSun" charset="-122"/>
        <a:cs typeface="+mn-cs"/>
      </a:defRPr>
    </a:lvl1pPr>
    <a:lvl2pPr marL="457200" algn="l" rtl="0" fontAlgn="base">
      <a:spcBef>
        <a:spcPct val="30000"/>
      </a:spcBef>
      <a:spcAft>
        <a:spcPct val="0"/>
      </a:spcAft>
      <a:defRPr sz="1200" kern="1200">
        <a:solidFill>
          <a:schemeClr val="tx1"/>
        </a:solidFill>
        <a:latin typeface="+mn-lt"/>
        <a:ea typeface="SimSun" charset="-122"/>
        <a:cs typeface="+mn-cs"/>
      </a:defRPr>
    </a:lvl2pPr>
    <a:lvl3pPr marL="914400" algn="l" rtl="0" fontAlgn="base">
      <a:spcBef>
        <a:spcPct val="30000"/>
      </a:spcBef>
      <a:spcAft>
        <a:spcPct val="0"/>
      </a:spcAft>
      <a:defRPr sz="1200" kern="1200">
        <a:solidFill>
          <a:schemeClr val="tx1"/>
        </a:solidFill>
        <a:latin typeface="+mn-lt"/>
        <a:ea typeface="SimSun" charset="-122"/>
        <a:cs typeface="+mn-cs"/>
      </a:defRPr>
    </a:lvl3pPr>
    <a:lvl4pPr marL="1371600" algn="l" rtl="0" fontAlgn="base">
      <a:spcBef>
        <a:spcPct val="30000"/>
      </a:spcBef>
      <a:spcAft>
        <a:spcPct val="0"/>
      </a:spcAft>
      <a:defRPr sz="1200" kern="1200">
        <a:solidFill>
          <a:schemeClr val="tx1"/>
        </a:solidFill>
        <a:latin typeface="+mn-lt"/>
        <a:ea typeface="SimSun" charset="-122"/>
        <a:cs typeface="+mn-cs"/>
      </a:defRPr>
    </a:lvl4pPr>
    <a:lvl5pPr marL="1828800" algn="l" rtl="0" fontAlgn="base">
      <a:spcBef>
        <a:spcPct val="30000"/>
      </a:spcBef>
      <a:spcAft>
        <a:spcPct val="0"/>
      </a:spcAft>
      <a:defRPr sz="1200" kern="1200">
        <a:solidFill>
          <a:schemeClr val="tx1"/>
        </a:solidFill>
        <a:latin typeface="+mn-lt"/>
        <a:ea typeface="SimSun"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bwMode="auto">
          <a:xfrm>
            <a:off x="1143000" y="685800"/>
            <a:ext cx="4572000" cy="3429000"/>
          </a:xfr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6" name="Notes Placeholder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6151C8-D316-464E-873E-7AD4B4848D61}" type="slidenum">
              <a:rPr lang="en-US" altLang="en-US"/>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7D6D62-5601-4B53-BD07-67CA0A585410}" type="slidenum">
              <a:rPr lang="en-US" altLang="en-US">
                <a:latin typeface="Arial" charset="0"/>
              </a:rPr>
              <a:t>13</a:t>
            </a:fld>
            <a:endParaRPr lang="en-US" altLang="en-US">
              <a:latin typeface="Arial" charset="0"/>
            </a:endParaRPr>
          </a:p>
        </p:txBody>
      </p:sp>
      <p:sp>
        <p:nvSpPr>
          <p:cNvPr id="25602" name="Rectangle 2"/>
          <p:cNvSpPr>
            <a:spLocks noGrp="1" noRot="1" noChangeAspect="1" noChangeArrowheads="1" noTextEdit="1"/>
          </p:cNvSpPr>
          <p:nvPr>
            <p:ph type="sldImg" idx="4294967295"/>
          </p:nvPr>
        </p:nvSpPr>
        <p:spPr bwMode="auto">
          <a:xfrm>
            <a:off x="1143000" y="685800"/>
            <a:ext cx="4572000" cy="3429000"/>
          </a:xfr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4294967295"/>
          </p:nvPr>
        </p:nvSpPr>
        <p:spPr bwMode="auto">
          <a:xfrm>
            <a:off x="914400" y="4343400"/>
            <a:ext cx="50292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046C5C-AD25-4BB8-A21C-8DCC7D0FAB2C}"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60E0EC-3812-4BC9-9B5F-C45FB1319CD3}"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7E10D6-F6B7-4E23-BED6-404986AAC700}"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Rectangle 4"/>
          <p:cNvSpPr>
            <a:spLocks noGrp="1"/>
          </p:cNvSpPr>
          <p:nvPr>
            <p:ph type="dt" sz="half" idx="10"/>
          </p:nvPr>
        </p:nvSpPr>
        <p:spPr/>
        <p:txBody>
          <a:bodyPr/>
          <a:lstStyle>
            <a:lvl1pPr>
              <a:defRPr/>
            </a:lvl1pPr>
          </a:lstStyle>
          <a:p>
            <a:pPr>
              <a:defRPr/>
            </a:pPr>
            <a:fld id="{E2B5503B-D81D-4F1E-9F53-8C345BCA1CB0}" type="datetime1">
              <a:rPr lang="en-US" altLang="en-US"/>
              <a:t>4/25/2021</a:t>
            </a:fld>
            <a:endParaRPr lang="en-US" altLang="en-US"/>
          </a:p>
        </p:txBody>
      </p:sp>
      <p:sp>
        <p:nvSpPr>
          <p:cNvPr id="5" name="Rectangle 5"/>
          <p:cNvSpPr>
            <a:spLocks noGrp="1"/>
          </p:cNvSpPr>
          <p:nvPr>
            <p:ph type="ftr" sz="quarter" idx="11"/>
          </p:nvPr>
        </p:nvSpPr>
        <p:spPr/>
        <p:txBody>
          <a:bodyPr/>
          <a:lstStyle>
            <a:lvl1pPr>
              <a:defRPr/>
            </a:lvl1pPr>
          </a:lstStyle>
          <a:p>
            <a:pPr>
              <a:defRPr/>
            </a:pPr>
            <a:endParaRPr lang="en-US" altLang="en-US"/>
          </a:p>
        </p:txBody>
      </p:sp>
      <p:sp>
        <p:nvSpPr>
          <p:cNvPr id="6" name="Rectangle 6"/>
          <p:cNvSpPr>
            <a:spLocks noGrp="1"/>
          </p:cNvSpPr>
          <p:nvPr>
            <p:ph type="sldNum" sz="quarter" idx="12"/>
          </p:nvPr>
        </p:nvSpPr>
        <p:spPr/>
        <p:txBody>
          <a:bodyPr/>
          <a:lstStyle>
            <a:lvl1pPr>
              <a:defRPr noProof="1"/>
            </a:lvl1pPr>
          </a:lstStyle>
          <a:p>
            <a:pPr>
              <a:defRPr/>
            </a:pPr>
            <a:fld id="{FD88EF43-EF42-445C-A6DC-47E815E906BC}" type="slidenum">
              <a:rPr altLang="en-US"/>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p:cNvSpPr>
          <p:nvPr>
            <p:ph type="dt" sz="half" idx="10"/>
          </p:nvPr>
        </p:nvSpPr>
        <p:spPr/>
        <p:txBody>
          <a:bodyPr/>
          <a:lstStyle>
            <a:lvl1pPr>
              <a:defRPr/>
            </a:lvl1pPr>
          </a:lstStyle>
          <a:p>
            <a:pPr>
              <a:defRPr/>
            </a:pPr>
            <a:fld id="{D3FDA61B-45C0-4E56-AA7E-9899EA264115}" type="datetime1">
              <a:rPr lang="en-US" altLang="en-US"/>
              <a:t>4/25/2021</a:t>
            </a:fld>
            <a:endParaRPr lang="en-US" altLang="en-US"/>
          </a:p>
        </p:txBody>
      </p:sp>
      <p:sp>
        <p:nvSpPr>
          <p:cNvPr id="5" name="Rectangle 5"/>
          <p:cNvSpPr>
            <a:spLocks noGrp="1"/>
          </p:cNvSpPr>
          <p:nvPr>
            <p:ph type="ftr" sz="quarter" idx="11"/>
          </p:nvPr>
        </p:nvSpPr>
        <p:spPr/>
        <p:txBody>
          <a:bodyPr/>
          <a:lstStyle>
            <a:lvl1pPr>
              <a:defRPr/>
            </a:lvl1pPr>
          </a:lstStyle>
          <a:p>
            <a:pPr>
              <a:defRPr/>
            </a:pPr>
            <a:endParaRPr lang="en-US" altLang="en-US"/>
          </a:p>
        </p:txBody>
      </p:sp>
      <p:sp>
        <p:nvSpPr>
          <p:cNvPr id="6" name="Rectangle 6"/>
          <p:cNvSpPr>
            <a:spLocks noGrp="1"/>
          </p:cNvSpPr>
          <p:nvPr>
            <p:ph type="sldNum" sz="quarter" idx="12"/>
          </p:nvPr>
        </p:nvSpPr>
        <p:spPr/>
        <p:txBody>
          <a:bodyPr/>
          <a:lstStyle>
            <a:lvl1pPr>
              <a:defRPr noProof="1"/>
            </a:lvl1pPr>
          </a:lstStyle>
          <a:p>
            <a:pPr>
              <a:defRPr/>
            </a:pPr>
            <a:fld id="{FC95C5AF-28E3-4053-A91B-C71D77D812E0}" type="slidenum">
              <a:rPr altLang="en-US"/>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Rectangle 4"/>
          <p:cNvSpPr>
            <a:spLocks noGrp="1"/>
          </p:cNvSpPr>
          <p:nvPr>
            <p:ph type="dt" sz="half" idx="10"/>
          </p:nvPr>
        </p:nvSpPr>
        <p:spPr/>
        <p:txBody>
          <a:bodyPr/>
          <a:lstStyle>
            <a:lvl1pPr>
              <a:defRPr/>
            </a:lvl1pPr>
          </a:lstStyle>
          <a:p>
            <a:pPr>
              <a:defRPr/>
            </a:pPr>
            <a:fld id="{A5B1617F-97B6-423F-9C86-F3A9F7D2FA09}" type="datetime1">
              <a:rPr lang="en-US" altLang="en-US"/>
              <a:t>4/25/2021</a:t>
            </a:fld>
            <a:endParaRPr lang="en-US" altLang="en-US"/>
          </a:p>
        </p:txBody>
      </p:sp>
      <p:sp>
        <p:nvSpPr>
          <p:cNvPr id="5" name="Rectangle 5"/>
          <p:cNvSpPr>
            <a:spLocks noGrp="1"/>
          </p:cNvSpPr>
          <p:nvPr>
            <p:ph type="ftr" sz="quarter" idx="11"/>
          </p:nvPr>
        </p:nvSpPr>
        <p:spPr/>
        <p:txBody>
          <a:bodyPr/>
          <a:lstStyle>
            <a:lvl1pPr>
              <a:defRPr/>
            </a:lvl1pPr>
          </a:lstStyle>
          <a:p>
            <a:pPr>
              <a:defRPr/>
            </a:pPr>
            <a:endParaRPr lang="en-US" altLang="en-US"/>
          </a:p>
        </p:txBody>
      </p:sp>
      <p:sp>
        <p:nvSpPr>
          <p:cNvPr id="6" name="Rectangle 6"/>
          <p:cNvSpPr>
            <a:spLocks noGrp="1"/>
          </p:cNvSpPr>
          <p:nvPr>
            <p:ph type="sldNum" sz="quarter" idx="12"/>
          </p:nvPr>
        </p:nvSpPr>
        <p:spPr/>
        <p:txBody>
          <a:bodyPr/>
          <a:lstStyle>
            <a:lvl1pPr>
              <a:defRPr noProof="1"/>
            </a:lvl1pPr>
          </a:lstStyle>
          <a:p>
            <a:pPr>
              <a:defRPr/>
            </a:pPr>
            <a:fld id="{7ABA7FC7-5352-4ADB-95F5-BF7C8E351D95}" type="slidenum">
              <a:rPr altLang="en-US"/>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Date Placeholder 4"/>
          <p:cNvSpPr>
            <a:spLocks noGrp="1"/>
          </p:cNvSpPr>
          <p:nvPr>
            <p:ph type="dt" sz="half" idx="10"/>
          </p:nvPr>
        </p:nvSpPr>
        <p:spPr/>
        <p:txBody>
          <a:bodyPr/>
          <a:lstStyle>
            <a:lvl1pPr>
              <a:defRPr/>
            </a:lvl1pPr>
          </a:lstStyle>
          <a:p>
            <a:pPr>
              <a:defRPr/>
            </a:pPr>
            <a:fld id="{06273BCE-0208-469B-BB36-7DF58703BB6A}" type="datetime1">
              <a:rPr lang="en-US" altLang="en-US"/>
              <a:t>4/25/2021</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noProof="1"/>
            </a:lvl1pPr>
          </a:lstStyle>
          <a:p>
            <a:pPr>
              <a:defRPr/>
            </a:pPr>
            <a:fld id="{4AB86A0D-F624-4699-9564-551902507CE9}" type="slidenum">
              <a:rPr altLang="en-US"/>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4"/>
          <p:cNvSpPr>
            <a:spLocks noGrp="1"/>
          </p:cNvSpPr>
          <p:nvPr>
            <p:ph type="dt" sz="half" idx="10"/>
          </p:nvPr>
        </p:nvSpPr>
        <p:spPr/>
        <p:txBody>
          <a:bodyPr/>
          <a:lstStyle>
            <a:lvl1pPr>
              <a:defRPr/>
            </a:lvl1pPr>
          </a:lstStyle>
          <a:p>
            <a:pPr>
              <a:defRPr/>
            </a:pPr>
            <a:fld id="{D929D432-D06C-4BDE-91B5-43F37D722775}" type="datetime1">
              <a:rPr lang="en-US" altLang="en-US"/>
              <a:t>4/25/2021</a:t>
            </a:fld>
            <a:endParaRPr lang="en-US" altLang="en-US"/>
          </a:p>
        </p:txBody>
      </p:sp>
      <p:sp>
        <p:nvSpPr>
          <p:cNvPr id="8" name="Rectangle 5"/>
          <p:cNvSpPr>
            <a:spLocks noGrp="1"/>
          </p:cNvSpPr>
          <p:nvPr>
            <p:ph type="ftr" sz="quarter" idx="11"/>
          </p:nvPr>
        </p:nvSpPr>
        <p:spPr/>
        <p:txBody>
          <a:bodyPr/>
          <a:lstStyle>
            <a:lvl1pPr>
              <a:defRPr/>
            </a:lvl1pPr>
          </a:lstStyle>
          <a:p>
            <a:pPr>
              <a:defRPr/>
            </a:pPr>
            <a:endParaRPr lang="en-US" altLang="en-US"/>
          </a:p>
        </p:txBody>
      </p:sp>
      <p:sp>
        <p:nvSpPr>
          <p:cNvPr id="9" name="Rectangle 6"/>
          <p:cNvSpPr>
            <a:spLocks noGrp="1"/>
          </p:cNvSpPr>
          <p:nvPr>
            <p:ph type="sldNum" sz="quarter" idx="12"/>
          </p:nvPr>
        </p:nvSpPr>
        <p:spPr/>
        <p:txBody>
          <a:bodyPr/>
          <a:lstStyle>
            <a:lvl1pPr>
              <a:defRPr noProof="1"/>
            </a:lvl1pPr>
          </a:lstStyle>
          <a:p>
            <a:pPr>
              <a:defRPr/>
            </a:pPr>
            <a:fld id="{2F39600C-A12D-4122-8D39-66A35CBA3530}" type="slidenum">
              <a:rPr altLang="en-US"/>
              <a:t>‹#›</a:t>
            </a:fld>
            <a:endParaRPr lang="en-US"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p:cNvSpPr>
            <a:spLocks noGrp="1"/>
          </p:cNvSpPr>
          <p:nvPr>
            <p:ph type="dt" sz="half" idx="10"/>
          </p:nvPr>
        </p:nvSpPr>
        <p:spPr/>
        <p:txBody>
          <a:bodyPr/>
          <a:lstStyle>
            <a:lvl1pPr>
              <a:defRPr/>
            </a:lvl1pPr>
          </a:lstStyle>
          <a:p>
            <a:pPr>
              <a:defRPr/>
            </a:pPr>
            <a:fld id="{878FE7DE-A2E2-4D5F-883C-F8529663A0FB}" type="datetime1">
              <a:rPr lang="en-US" altLang="en-US"/>
              <a:t>4/25/2021</a:t>
            </a:fld>
            <a:endParaRPr lang="en-US" altLang="en-US"/>
          </a:p>
        </p:txBody>
      </p:sp>
      <p:sp>
        <p:nvSpPr>
          <p:cNvPr id="4" name="Rectangle 5"/>
          <p:cNvSpPr>
            <a:spLocks noGrp="1"/>
          </p:cNvSpPr>
          <p:nvPr>
            <p:ph type="ftr" sz="quarter" idx="11"/>
          </p:nvPr>
        </p:nvSpPr>
        <p:spPr/>
        <p:txBody>
          <a:bodyPr/>
          <a:lstStyle>
            <a:lvl1pPr>
              <a:defRPr/>
            </a:lvl1pPr>
          </a:lstStyle>
          <a:p>
            <a:pPr>
              <a:defRPr/>
            </a:pPr>
            <a:endParaRPr lang="en-US" altLang="en-US"/>
          </a:p>
        </p:txBody>
      </p:sp>
      <p:sp>
        <p:nvSpPr>
          <p:cNvPr id="5" name="Rectangle 6"/>
          <p:cNvSpPr>
            <a:spLocks noGrp="1"/>
          </p:cNvSpPr>
          <p:nvPr>
            <p:ph type="sldNum" sz="quarter" idx="12"/>
          </p:nvPr>
        </p:nvSpPr>
        <p:spPr/>
        <p:txBody>
          <a:bodyPr/>
          <a:lstStyle>
            <a:lvl1pPr>
              <a:defRPr noProof="1"/>
            </a:lvl1pPr>
          </a:lstStyle>
          <a:p>
            <a:pPr>
              <a:defRPr/>
            </a:pPr>
            <a:fld id="{65CF2342-0953-4E77-8D98-69AF8F970211}" type="slidenum">
              <a:rPr altLang="en-US"/>
              <a:t>‹#›</a:t>
            </a:fld>
            <a:endParaRPr lang="en-US"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pPr>
              <a:defRPr/>
            </a:pPr>
            <a:fld id="{BD8E5D71-BBC6-41BF-862F-2432D416AB66}" type="datetime1">
              <a:rPr lang="en-US" altLang="en-US"/>
              <a:t>4/25/2021</a:t>
            </a:fld>
            <a:endParaRPr lang="en-US" altLang="en-US"/>
          </a:p>
        </p:txBody>
      </p:sp>
      <p:sp>
        <p:nvSpPr>
          <p:cNvPr id="3" name="Rectangle 5"/>
          <p:cNvSpPr>
            <a:spLocks noGrp="1"/>
          </p:cNvSpPr>
          <p:nvPr>
            <p:ph type="ftr" sz="quarter" idx="11"/>
          </p:nvPr>
        </p:nvSpPr>
        <p:spPr/>
        <p:txBody>
          <a:bodyPr/>
          <a:lstStyle>
            <a:lvl1pPr>
              <a:defRPr/>
            </a:lvl1pPr>
          </a:lstStyle>
          <a:p>
            <a:pPr>
              <a:defRPr/>
            </a:pPr>
            <a:endParaRPr lang="en-US" altLang="en-US"/>
          </a:p>
        </p:txBody>
      </p:sp>
      <p:sp>
        <p:nvSpPr>
          <p:cNvPr id="4" name="Rectangle 6"/>
          <p:cNvSpPr>
            <a:spLocks noGrp="1"/>
          </p:cNvSpPr>
          <p:nvPr>
            <p:ph type="sldNum" sz="quarter" idx="12"/>
          </p:nvPr>
        </p:nvSpPr>
        <p:spPr/>
        <p:txBody>
          <a:bodyPr/>
          <a:lstStyle>
            <a:lvl1pPr>
              <a:defRPr noProof="1"/>
            </a:lvl1pPr>
          </a:lstStyle>
          <a:p>
            <a:pPr>
              <a:defRPr/>
            </a:pPr>
            <a:fld id="{7AF3B9FB-642C-46A5-B61F-E48220A88821}" type="slidenum">
              <a:rPr altLang="en-US"/>
              <a:t>‹#›</a:t>
            </a:fld>
            <a:endParaRPr lang="en-US"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Date Placeholder 4"/>
          <p:cNvSpPr>
            <a:spLocks noGrp="1"/>
          </p:cNvSpPr>
          <p:nvPr>
            <p:ph type="dt" sz="half" idx="10"/>
          </p:nvPr>
        </p:nvSpPr>
        <p:spPr/>
        <p:txBody>
          <a:bodyPr/>
          <a:lstStyle>
            <a:lvl1pPr>
              <a:defRPr/>
            </a:lvl1pPr>
          </a:lstStyle>
          <a:p>
            <a:pPr>
              <a:defRPr/>
            </a:pPr>
            <a:fld id="{DA1AAEC0-E1D0-4EE5-9323-6F955E3002B0}" type="datetime1">
              <a:rPr lang="en-US" altLang="en-US"/>
              <a:t>4/25/2021</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noProof="1"/>
            </a:lvl1pPr>
          </a:lstStyle>
          <a:p>
            <a:pPr>
              <a:defRPr/>
            </a:pPr>
            <a:fld id="{BC8C867A-661F-429C-82EF-3E03A4B5015C}" type="slidenum">
              <a:rPr altLang="en-US"/>
              <a:t>‹#›</a:t>
            </a:fld>
            <a:endParaRPr lang="en-US"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D9C8BB-1E85-49E7-9779-0FCCD60A0725}"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Arial" charset="0"/>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Date Placeholder 4"/>
          <p:cNvSpPr>
            <a:spLocks noGrp="1"/>
          </p:cNvSpPr>
          <p:nvPr>
            <p:ph type="dt" sz="half" idx="10"/>
          </p:nvPr>
        </p:nvSpPr>
        <p:spPr/>
        <p:txBody>
          <a:bodyPr/>
          <a:lstStyle>
            <a:lvl1pPr>
              <a:defRPr/>
            </a:lvl1pPr>
          </a:lstStyle>
          <a:p>
            <a:pPr>
              <a:defRPr/>
            </a:pPr>
            <a:fld id="{561FA02E-2082-4358-81FA-DBBBC9362ECD}" type="datetime1">
              <a:rPr lang="en-US" altLang="en-US"/>
              <a:t>4/25/2021</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noProof="1"/>
            </a:lvl1pPr>
          </a:lstStyle>
          <a:p>
            <a:pPr>
              <a:defRPr/>
            </a:pPr>
            <a:fld id="{3A106DDB-65C5-4734-A42F-B21D9970F99A}" type="slidenum">
              <a:rPr altLang="en-US"/>
              <a:t>‹#›</a:t>
            </a:fld>
            <a:endParaRPr lang="en-US"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p:cNvSpPr>
          <p:nvPr>
            <p:ph type="dt" sz="half" idx="10"/>
          </p:nvPr>
        </p:nvSpPr>
        <p:spPr/>
        <p:txBody>
          <a:bodyPr/>
          <a:lstStyle>
            <a:lvl1pPr>
              <a:defRPr/>
            </a:lvl1pPr>
          </a:lstStyle>
          <a:p>
            <a:pPr>
              <a:defRPr/>
            </a:pPr>
            <a:fld id="{81A71003-947F-435F-8E74-B88DF710195C}" type="datetime1">
              <a:rPr lang="en-US" altLang="en-US"/>
              <a:t>4/25/2021</a:t>
            </a:fld>
            <a:endParaRPr lang="en-US" altLang="en-US"/>
          </a:p>
        </p:txBody>
      </p:sp>
      <p:sp>
        <p:nvSpPr>
          <p:cNvPr id="5" name="Rectangle 5"/>
          <p:cNvSpPr>
            <a:spLocks noGrp="1"/>
          </p:cNvSpPr>
          <p:nvPr>
            <p:ph type="ftr" sz="quarter" idx="11"/>
          </p:nvPr>
        </p:nvSpPr>
        <p:spPr/>
        <p:txBody>
          <a:bodyPr/>
          <a:lstStyle>
            <a:lvl1pPr>
              <a:defRPr/>
            </a:lvl1pPr>
          </a:lstStyle>
          <a:p>
            <a:pPr>
              <a:defRPr/>
            </a:pPr>
            <a:endParaRPr lang="en-US" altLang="en-US"/>
          </a:p>
        </p:txBody>
      </p:sp>
      <p:sp>
        <p:nvSpPr>
          <p:cNvPr id="6" name="Rectangle 6"/>
          <p:cNvSpPr>
            <a:spLocks noGrp="1"/>
          </p:cNvSpPr>
          <p:nvPr>
            <p:ph type="sldNum" sz="quarter" idx="12"/>
          </p:nvPr>
        </p:nvSpPr>
        <p:spPr/>
        <p:txBody>
          <a:bodyPr/>
          <a:lstStyle>
            <a:lvl1pPr>
              <a:defRPr noProof="1"/>
            </a:lvl1pPr>
          </a:lstStyle>
          <a:p>
            <a:pPr>
              <a:defRPr/>
            </a:pPr>
            <a:fld id="{6F77E5FF-468B-47F2-9046-2F392020ED53}" type="slidenum">
              <a:rPr altLang="en-US"/>
              <a:t>‹#›</a:t>
            </a:fld>
            <a:endParaRPr lang="en-US"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1"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p:cNvSpPr>
          <p:nvPr>
            <p:ph type="dt" sz="half" idx="10"/>
          </p:nvPr>
        </p:nvSpPr>
        <p:spPr/>
        <p:txBody>
          <a:bodyPr/>
          <a:lstStyle>
            <a:lvl1pPr>
              <a:defRPr/>
            </a:lvl1pPr>
          </a:lstStyle>
          <a:p>
            <a:pPr>
              <a:defRPr/>
            </a:pPr>
            <a:fld id="{F3389A82-86EC-432E-A0D8-5ADF11622B1B}" type="datetime1">
              <a:rPr lang="en-US" altLang="en-US"/>
              <a:t>4/25/2021</a:t>
            </a:fld>
            <a:endParaRPr lang="en-US" altLang="en-US"/>
          </a:p>
        </p:txBody>
      </p:sp>
      <p:sp>
        <p:nvSpPr>
          <p:cNvPr id="5" name="Rectangle 5"/>
          <p:cNvSpPr>
            <a:spLocks noGrp="1"/>
          </p:cNvSpPr>
          <p:nvPr>
            <p:ph type="ftr" sz="quarter" idx="11"/>
          </p:nvPr>
        </p:nvSpPr>
        <p:spPr/>
        <p:txBody>
          <a:bodyPr/>
          <a:lstStyle>
            <a:lvl1pPr>
              <a:defRPr/>
            </a:lvl1pPr>
          </a:lstStyle>
          <a:p>
            <a:pPr>
              <a:defRPr/>
            </a:pPr>
            <a:endParaRPr lang="en-US" altLang="en-US"/>
          </a:p>
        </p:txBody>
      </p:sp>
      <p:sp>
        <p:nvSpPr>
          <p:cNvPr id="6" name="Rectangle 6"/>
          <p:cNvSpPr>
            <a:spLocks noGrp="1"/>
          </p:cNvSpPr>
          <p:nvPr>
            <p:ph type="sldNum" sz="quarter" idx="12"/>
          </p:nvPr>
        </p:nvSpPr>
        <p:spPr/>
        <p:txBody>
          <a:bodyPr/>
          <a:lstStyle>
            <a:lvl1pPr>
              <a:defRPr noProof="1"/>
            </a:lvl1pPr>
          </a:lstStyle>
          <a:p>
            <a:pPr>
              <a:defRPr/>
            </a:pPr>
            <a:fld id="{4B85D4E8-D066-406C-A095-DA6802847BE0}" type="slidenum">
              <a:rPr altLang="en-US"/>
              <a:t>‹#›</a:t>
            </a:fld>
            <a:endParaRPr lang="en-US"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A5B813-C040-4C10-BB98-80B862D6129A}"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09A05971-15A6-4B75-8022-ABE8182D80C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716967D9-4E9D-4D68-8BD8-E6BA6C0535FE}"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4EF99B3F-AF99-48E2-82F9-0361A00D7DA9}"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D2500558-451D-46B6-8E0E-E9F1EE088211}"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858451F-5104-487D-A609-4B800739209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7A1A63B-EC97-4725-BB3D-272D89D1188B}"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F2A3F704-29EC-45B5-8531-19019E303656}"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SimSun" charset="-122"/>
          <a:cs typeface="+mj-cs"/>
        </a:defRPr>
      </a:lvl1pPr>
      <a:lvl2pPr algn="ctr" rtl="0" fontAlgn="base">
        <a:spcBef>
          <a:spcPct val="0"/>
        </a:spcBef>
        <a:spcAft>
          <a:spcPct val="0"/>
        </a:spcAft>
        <a:defRPr sz="4400">
          <a:solidFill>
            <a:schemeClr val="tx1"/>
          </a:solidFill>
          <a:latin typeface="Calibri" pitchFamily="34" charset="0"/>
          <a:ea typeface="SimSun" charset="-122"/>
        </a:defRPr>
      </a:lvl2pPr>
      <a:lvl3pPr algn="ctr" rtl="0" fontAlgn="base">
        <a:spcBef>
          <a:spcPct val="0"/>
        </a:spcBef>
        <a:spcAft>
          <a:spcPct val="0"/>
        </a:spcAft>
        <a:defRPr sz="4400">
          <a:solidFill>
            <a:schemeClr val="tx1"/>
          </a:solidFill>
          <a:latin typeface="Calibri" pitchFamily="34" charset="0"/>
          <a:ea typeface="SimSun" charset="-122"/>
        </a:defRPr>
      </a:lvl3pPr>
      <a:lvl4pPr algn="ctr" rtl="0" fontAlgn="base">
        <a:spcBef>
          <a:spcPct val="0"/>
        </a:spcBef>
        <a:spcAft>
          <a:spcPct val="0"/>
        </a:spcAft>
        <a:defRPr sz="4400">
          <a:solidFill>
            <a:schemeClr val="tx1"/>
          </a:solidFill>
          <a:latin typeface="Calibri" pitchFamily="34" charset="0"/>
          <a:ea typeface="SimSun" charset="-122"/>
        </a:defRPr>
      </a:lvl4pPr>
      <a:lvl5pPr algn="ctr" rtl="0" fontAlgn="base">
        <a:spcBef>
          <a:spcPct val="0"/>
        </a:spcBef>
        <a:spcAft>
          <a:spcPct val="0"/>
        </a:spcAft>
        <a:defRPr sz="4400">
          <a:solidFill>
            <a:schemeClr val="tx1"/>
          </a:solidFill>
          <a:latin typeface="Calibri" pitchFamily="34" charset="0"/>
          <a:ea typeface="SimSun"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SimSun"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SimSun"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SimSun"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SimSun"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SimSun" charset="-122"/>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sym typeface="Arial" charset="0"/>
              </a:rPr>
              <a:t>Click to edit Master title style</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vert="horz" wrap="square" lIns="91440" tIns="45720" rIns="91440" bIns="45720" numCol="1" anchor="t" anchorCtr="0" compatLnSpc="1"/>
          <a:lstStyle>
            <a:lvl1pPr eaLnBrk="1" hangingPunct="1">
              <a:buFont typeface="Arial" charset="0"/>
              <a:buNone/>
              <a:defRPr sz="1400" noProof="1">
                <a:latin typeface="Arial" charset="0"/>
                <a:ea typeface="SimSun" charset="-122"/>
                <a:cs typeface="+mn-ea"/>
              </a:defRPr>
            </a:lvl1pPr>
          </a:lstStyle>
          <a:p>
            <a:pPr>
              <a:defRPr/>
            </a:pPr>
            <a:fld id="{EA6F6E3D-AB3B-4D95-9C86-BC1CAF9A0E21}" type="datetime1">
              <a:rPr lang="en-US" altLang="en-US"/>
              <a:t>4/25/2021</a:t>
            </a:fld>
            <a:endParaRPr lang="en-US" altLang="en-US">
              <a:latin typeface="Arial" charset="0"/>
              <a:ea typeface="SimSun" charset="-122"/>
              <a:cs typeface="+mn-cs"/>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vert="horz" wrap="square" lIns="91440" tIns="45720" rIns="91440" bIns="45720" numCol="1" anchor="t" anchorCtr="0" compatLnSpc="1"/>
          <a:lstStyle>
            <a:lvl1pPr algn="ctr" eaLnBrk="1" hangingPunct="1">
              <a:buFont typeface="Arial" charset="0"/>
              <a:buNone/>
              <a:defRPr sz="1400" noProof="1"/>
            </a:lvl1pPr>
          </a:lstStyle>
          <a:p>
            <a:pPr>
              <a:defRPr/>
            </a:pPr>
            <a:endParaRPr lang="en-US" altLang="en-US"/>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charset="0"/>
              <a:buNone/>
              <a:defRPr sz="1400">
                <a:cs typeface="Arial" charset="0"/>
              </a:defRPr>
            </a:lvl1pPr>
          </a:lstStyle>
          <a:p>
            <a:pPr>
              <a:defRPr/>
            </a:pPr>
            <a:fld id="{C395034C-5F18-47D4-882C-66D7D8A1CC6D}" type="slidenum">
              <a:rPr lang="en-US" altLang="en-US"/>
              <a:t>‹#›</a:t>
            </a:fld>
            <a:endParaRPr lang="en-US" altLang="en-US">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Arial" charset="0"/>
          <a:sym typeface="Arial" charset="0"/>
        </a:defRPr>
      </a:lvl1pPr>
      <a:lvl2pPr algn="ctr" rtl="0" eaLnBrk="0" fontAlgn="base" hangingPunct="0">
        <a:spcBef>
          <a:spcPct val="0"/>
        </a:spcBef>
        <a:spcAft>
          <a:spcPct val="0"/>
        </a:spcAft>
        <a:defRPr sz="4400">
          <a:solidFill>
            <a:schemeClr val="tx2"/>
          </a:solidFill>
          <a:latin typeface="Arial" charset="0"/>
          <a:cs typeface="Arial" charset="0"/>
          <a:sym typeface="Arial" charset="0"/>
        </a:defRPr>
      </a:lvl2pPr>
      <a:lvl3pPr algn="ctr" rtl="0" eaLnBrk="0" fontAlgn="base" hangingPunct="0">
        <a:spcBef>
          <a:spcPct val="0"/>
        </a:spcBef>
        <a:spcAft>
          <a:spcPct val="0"/>
        </a:spcAft>
        <a:defRPr sz="4400">
          <a:solidFill>
            <a:schemeClr val="tx2"/>
          </a:solidFill>
          <a:latin typeface="Arial" charset="0"/>
          <a:cs typeface="Arial" charset="0"/>
          <a:sym typeface="Arial" charset="0"/>
        </a:defRPr>
      </a:lvl3pPr>
      <a:lvl4pPr algn="ctr" rtl="0" eaLnBrk="0" fontAlgn="base" hangingPunct="0">
        <a:spcBef>
          <a:spcPct val="0"/>
        </a:spcBef>
        <a:spcAft>
          <a:spcPct val="0"/>
        </a:spcAft>
        <a:defRPr sz="4400">
          <a:solidFill>
            <a:schemeClr val="tx2"/>
          </a:solidFill>
          <a:latin typeface="Arial" charset="0"/>
          <a:cs typeface="Arial" charset="0"/>
          <a:sym typeface="Arial" charset="0"/>
        </a:defRPr>
      </a:lvl4pPr>
      <a:lvl5pPr algn="ctr" rtl="0" eaLnBrk="0" fontAlgn="base" hangingPunct="0">
        <a:spcBef>
          <a:spcPct val="0"/>
        </a:spcBef>
        <a:spcAft>
          <a:spcPct val="0"/>
        </a:spcAft>
        <a:defRPr sz="4400">
          <a:solidFill>
            <a:schemeClr val="tx2"/>
          </a:solidFill>
          <a:latin typeface="Arial" charset="0"/>
          <a:cs typeface="Arial" charset="0"/>
          <a:sym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sym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sym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sym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sym typeface="Arial"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Arial" charset="0"/>
          <a:sym typeface="Arial" charset="0"/>
        </a:defRPr>
      </a:lvl1pPr>
      <a:lvl2pPr marL="742950" lvl="1" indent="-285750" algn="l" defTabSz="0" rtl="0" eaLnBrk="0" fontAlgn="base" hangingPunct="0">
        <a:spcBef>
          <a:spcPct val="20000"/>
        </a:spcBef>
        <a:spcAft>
          <a:spcPct val="0"/>
        </a:spcAft>
        <a:buChar char="–"/>
        <a:defRPr sz="2800" kern="1200">
          <a:solidFill>
            <a:schemeClr val="tx1"/>
          </a:solidFill>
          <a:latin typeface="+mn-lt"/>
          <a:ea typeface="+mn-ea"/>
          <a:cs typeface="Arial" charset="0"/>
          <a:sym typeface="Arial" charset="0"/>
        </a:defRPr>
      </a:lvl2pPr>
      <a:lvl3pPr marL="1143000" lvl="2" indent="-228600" algn="l" defTabSz="0" rtl="0" eaLnBrk="0" fontAlgn="base" hangingPunct="0">
        <a:spcBef>
          <a:spcPct val="20000"/>
        </a:spcBef>
        <a:spcAft>
          <a:spcPct val="0"/>
        </a:spcAft>
        <a:buChar char="•"/>
        <a:defRPr sz="2400" kern="1200">
          <a:solidFill>
            <a:schemeClr val="tx1"/>
          </a:solidFill>
          <a:latin typeface="+mn-lt"/>
          <a:ea typeface="+mn-ea"/>
          <a:cs typeface="Arial" charset="0"/>
          <a:sym typeface="Arial" charset="0"/>
        </a:defRPr>
      </a:lvl3pPr>
      <a:lvl4pPr marL="1600200" lvl="3" indent="-228600" algn="l" defTabSz="0" rtl="0" eaLnBrk="0" fontAlgn="base" hangingPunct="0">
        <a:spcBef>
          <a:spcPct val="20000"/>
        </a:spcBef>
        <a:spcAft>
          <a:spcPct val="0"/>
        </a:spcAft>
        <a:buChar char="–"/>
        <a:defRPr sz="2000" kern="1200">
          <a:solidFill>
            <a:schemeClr val="tx1"/>
          </a:solidFill>
          <a:latin typeface="+mn-lt"/>
          <a:ea typeface="+mn-ea"/>
          <a:cs typeface="Arial" charset="0"/>
          <a:sym typeface="Arial" charset="0"/>
        </a:defRPr>
      </a:lvl4pPr>
      <a:lvl5pPr marL="2057400" lvl="4" indent="-228600" algn="l" defTabSz="0" rtl="0" eaLnBrk="0" fontAlgn="base" hangingPunct="0">
        <a:spcBef>
          <a:spcPct val="20000"/>
        </a:spcBef>
        <a:spcAft>
          <a:spcPct val="0"/>
        </a:spcAft>
        <a:buChar char="»"/>
        <a:defRPr sz="2000" kern="1200">
          <a:solidFill>
            <a:schemeClr val="tx1"/>
          </a:solidFill>
          <a:latin typeface="+mn-lt"/>
          <a:ea typeface="+mn-ea"/>
          <a:cs typeface="Arial" charset="0"/>
          <a:sym typeface="Arial"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charset="0"/>
        </a:defRPr>
      </a:lvl9pPr>
    </p:bodyStyle>
    <p:otherStyle>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6.png" /><Relationship Id="rId7" Type="http://schemas.openxmlformats.org/officeDocument/2006/relationships/image" Target="../media/image10.png" /><Relationship Id="rId2" Type="http://schemas.openxmlformats.org/officeDocument/2006/relationships/image" Target="../media/image5.pn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microsoft.com/office/2007/relationships/hdphoto" Target="../media/hdphoto1.tiff"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3.emf"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noChangeArrowheads="1"/>
          </p:cNvSpPr>
          <p:nvPr>
            <p:ph type="ctrTitle"/>
          </p:nvPr>
        </p:nvSpPr>
        <p:spPr>
          <a:xfrm>
            <a:off x="381000" y="2130425"/>
            <a:ext cx="8763000" cy="1470025"/>
          </a:xfrm>
        </p:spPr>
        <p:txBody>
          <a:bodyPr/>
          <a:lstStyle/>
          <a:p>
            <a:r>
              <a:rPr lang="en-US" altLang="en-US" sz="4000" b="1" dirty="0"/>
              <a:t>ANXIOLYTICS MEDICATIONS LECTURE</a:t>
            </a:r>
          </a:p>
        </p:txBody>
      </p:sp>
      <p:sp>
        <p:nvSpPr>
          <p:cNvPr id="5122" name="Rectangle 5"/>
          <p:cNvSpPr>
            <a:spLocks noGrp="1" noChangeArrowheads="1"/>
          </p:cNvSpPr>
          <p:nvPr>
            <p:ph type="subTitle" idx="1"/>
          </p:nvPr>
        </p:nvSpPr>
        <p:spPr/>
        <p:txBody>
          <a:bodyPr/>
          <a:lstStyle/>
          <a:p>
            <a:pPr>
              <a:lnSpc>
                <a:spcPct val="80000"/>
              </a:lnSpc>
              <a:buClr>
                <a:schemeClr val="accent2"/>
              </a:buClr>
              <a:buFont typeface="Wingdings" charset="2"/>
              <a:buNone/>
            </a:pPr>
            <a:r>
              <a:rPr lang="en-ZA" altLang="en-US" sz="3000" b="1" dirty="0">
                <a:solidFill>
                  <a:schemeClr val="tx1"/>
                </a:solidFill>
              </a:rPr>
              <a:t>DR RACHEL KANG’ETHE</a:t>
            </a:r>
          </a:p>
          <a:p>
            <a:pPr>
              <a:lnSpc>
                <a:spcPct val="80000"/>
              </a:lnSpc>
              <a:buClr>
                <a:schemeClr val="accent2"/>
              </a:buClr>
              <a:buFont typeface="Wingdings" charset="2"/>
              <a:buNone/>
            </a:pPr>
            <a:r>
              <a:rPr lang="en-ZA" altLang="en-US" sz="3000" b="1" dirty="0">
                <a:solidFill>
                  <a:schemeClr val="tx1"/>
                </a:solidFill>
              </a:rPr>
              <a:t>CONSULTANT PSYCHIATRIST</a:t>
            </a:r>
          </a:p>
          <a:p>
            <a:pPr>
              <a:lnSpc>
                <a:spcPct val="80000"/>
              </a:lnSpc>
              <a:buClr>
                <a:schemeClr val="accent2"/>
              </a:buClr>
              <a:buFont typeface="Wingdings" charset="2"/>
              <a:buNone/>
            </a:pPr>
            <a:r>
              <a:rPr lang="en-ZA" altLang="en-US" sz="3000" b="1" dirty="0">
                <a:solidFill>
                  <a:schemeClr val="tx1"/>
                </a:solidFill>
              </a:rPr>
              <a:t>SENIOR LECTURER NAIROBI UNIVERSITY</a:t>
            </a:r>
          </a:p>
          <a:p>
            <a:pPr>
              <a:lnSpc>
                <a:spcPct val="80000"/>
              </a:lnSpc>
              <a:buClr>
                <a:schemeClr val="accent2"/>
              </a:buClr>
              <a:buFont typeface="Wingdings" charset="2"/>
              <a:buNone/>
            </a:pPr>
            <a:endParaRPr lang="en-ZA" altLang="en-US" sz="2600" b="1" dirty="0">
              <a:solidFill>
                <a:srgbClr val="898989"/>
              </a:solidFill>
            </a:endParaRPr>
          </a:p>
          <a:p>
            <a:pPr>
              <a:lnSpc>
                <a:spcPct val="80000"/>
              </a:lnSpc>
              <a:buClr>
                <a:schemeClr val="accent2"/>
              </a:buClr>
              <a:buFont typeface="Wingdings" charset="2"/>
              <a:buNone/>
            </a:pPr>
            <a:endParaRPr lang="en-US" altLang="en-US" sz="2600" b="1"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248400"/>
          </a:xfrm>
        </p:spPr>
        <p:txBody>
          <a:bodyPr>
            <a:noAutofit/>
          </a:bodyPr>
          <a:lstStyle/>
          <a:p>
            <a:pPr>
              <a:lnSpc>
                <a:spcPct val="90000"/>
              </a:lnSpc>
              <a:buFont typeface="Arial" charset="0"/>
              <a:buNone/>
            </a:pPr>
            <a:r>
              <a:rPr lang="en-US" altLang="en-US" sz="2800" b="1" u="sng" dirty="0">
                <a:effectLst>
                  <a:outerShdw blurRad="38100" dist="38100" dir="2700000" algn="tl">
                    <a:srgbClr val="C0C0C0"/>
                  </a:outerShdw>
                </a:effectLst>
              </a:rPr>
              <a:t>4. BENZODIAZEPINES [BDZs]</a:t>
            </a:r>
          </a:p>
          <a:p>
            <a:r>
              <a:rPr lang="en-US" altLang="en-US" sz="2800" dirty="0"/>
              <a:t>Benzodiazepines eg, alprazolam, diazepam are GABA-agonists, </a:t>
            </a:r>
            <a:r>
              <a:rPr lang="en-AU" altLang="en-US" sz="2800" dirty="0"/>
              <a:t>CNS depressants, enhance effect of </a:t>
            </a:r>
            <a:r>
              <a:rPr lang="en-US" altLang="en-US" sz="2800" dirty="0"/>
              <a:t>gamma - aminobutyric acid (GABA), reducing brain activity, alleviating anxiety symptoms and encourage relaxation. </a:t>
            </a:r>
          </a:p>
          <a:p>
            <a:pPr>
              <a:lnSpc>
                <a:spcPct val="90000"/>
              </a:lnSpc>
            </a:pPr>
            <a:r>
              <a:rPr lang="en-US" altLang="en-US" sz="2800" dirty="0"/>
              <a:t>BZD effects take place within a few minutes. Though highly effective for short-term issues, they become less effective over time and can be addictive.  </a:t>
            </a:r>
          </a:p>
          <a:p>
            <a:pPr>
              <a:lnSpc>
                <a:spcPct val="90000"/>
              </a:lnSpc>
            </a:pPr>
            <a:r>
              <a:rPr lang="en-US" altLang="en-US" sz="2800" dirty="0"/>
              <a:t>So, BZDs used to manage short-term anxiety but due to their addictive risks, not prescribed for continuous use for more than 1 month. </a:t>
            </a:r>
          </a:p>
          <a:p>
            <a:pPr>
              <a:lnSpc>
                <a:spcPct val="90000"/>
              </a:lnSpc>
            </a:pPr>
            <a:r>
              <a:rPr lang="en-US" altLang="en-US" sz="2800" dirty="0"/>
              <a:t>Initially benzodiazepine also prescribed alongside an SSRI for a few weeks until SSRI takes effect.</a:t>
            </a:r>
          </a:p>
          <a:p>
            <a:pPr>
              <a:lnSpc>
                <a:spcPct val="90000"/>
              </a:lnSpc>
            </a:pPr>
            <a:r>
              <a:rPr lang="en-US" sz="2800" dirty="0">
                <a:ea typeface="+mn-ea"/>
              </a:rPr>
              <a:t>Better if BZs taken on a daily basis rather than “as needed“, so as to reduce psychological dependence</a:t>
            </a:r>
            <a:endParaRPr lang="en-US" altLang="en-US" sz="2800" dirty="0"/>
          </a:p>
          <a:p>
            <a:pPr>
              <a:lnSpc>
                <a:spcPct val="90000"/>
              </a:lnSpc>
              <a:buFont typeface="Arial" charset="0"/>
              <a:buNone/>
            </a:pPr>
            <a:br>
              <a:rPr lang="en-US" altLang="en-US" sz="2400" dirty="0"/>
            </a:br>
            <a:endParaRPr lang="en-US"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88" y="228684"/>
            <a:ext cx="8727359" cy="6476830"/>
          </a:xfrm>
        </p:spPr>
        <p:txBody>
          <a:bodyPr>
            <a:noAutofit/>
          </a:bodyPr>
          <a:lstStyle/>
          <a:p>
            <a:pPr marL="0" indent="0">
              <a:lnSpc>
                <a:spcPct val="100000"/>
              </a:lnSpc>
              <a:buNone/>
            </a:pPr>
            <a:r>
              <a:rPr lang="en-US" sz="2000" b="1" i="0" u="sng" dirty="0">
                <a:solidFill>
                  <a:srgbClr val="222222"/>
                </a:solidFill>
                <a:effectLst/>
              </a:rPr>
              <a:t>BENZODIAZEPINES (BZDS) PHARMACOLOGICAL ACTION: </a:t>
            </a:r>
          </a:p>
          <a:p>
            <a:pPr marL="0" indent="0">
              <a:buNone/>
            </a:pPr>
            <a:r>
              <a:rPr lang="en-US" sz="2300" b="0" i="0" dirty="0">
                <a:solidFill>
                  <a:srgbClr val="222222"/>
                </a:solidFill>
                <a:effectLst/>
              </a:rPr>
              <a:t>• </a:t>
            </a:r>
            <a:r>
              <a:rPr lang="en-US" sz="2300" b="0" i="0" u="sng" dirty="0">
                <a:solidFill>
                  <a:srgbClr val="222222"/>
                </a:solidFill>
                <a:effectLst/>
              </a:rPr>
              <a:t>Reduction of anxiety</a:t>
            </a:r>
            <a:r>
              <a:rPr lang="en-US" sz="2300" b="0" i="0" dirty="0">
                <a:solidFill>
                  <a:srgbClr val="222222"/>
                </a:solidFill>
                <a:effectLst/>
              </a:rPr>
              <a:t>: At low doses,</a:t>
            </a:r>
            <a:r>
              <a:rPr lang="en-US" sz="2300" i="0" dirty="0">
                <a:solidFill>
                  <a:srgbClr val="222222"/>
                </a:solidFill>
                <a:effectLst/>
              </a:rPr>
              <a:t> BZDS </a:t>
            </a:r>
            <a:r>
              <a:rPr lang="en-US" sz="2300" b="0" i="0" dirty="0">
                <a:solidFill>
                  <a:srgbClr val="222222"/>
                </a:solidFill>
                <a:effectLst/>
              </a:rPr>
              <a:t>are anxiolytic. </a:t>
            </a:r>
            <a:r>
              <a:rPr lang="en-US" sz="2300" i="0" dirty="0">
                <a:solidFill>
                  <a:srgbClr val="222222"/>
                </a:solidFill>
                <a:effectLst/>
              </a:rPr>
              <a:t>BZDS</a:t>
            </a:r>
            <a:r>
              <a:rPr lang="en-US" sz="2300" b="0" i="0" dirty="0">
                <a:solidFill>
                  <a:srgbClr val="222222"/>
                </a:solidFill>
                <a:effectLst/>
              </a:rPr>
              <a:t> reduce anxiety by selectively enhancing GABAergic transmission, thereby inhibiting neuronal circuits in the limbic system of the brain. </a:t>
            </a:r>
          </a:p>
          <a:p>
            <a:pPr marL="0" indent="0">
              <a:buNone/>
            </a:pPr>
            <a:r>
              <a:rPr lang="en-US" sz="2300" b="0" i="0" dirty="0">
                <a:solidFill>
                  <a:srgbClr val="222222"/>
                </a:solidFill>
                <a:effectLst/>
              </a:rPr>
              <a:t>• </a:t>
            </a:r>
            <a:r>
              <a:rPr lang="en-US" sz="2300" b="0" i="0" u="sng" dirty="0">
                <a:solidFill>
                  <a:srgbClr val="222222"/>
                </a:solidFill>
                <a:effectLst/>
              </a:rPr>
              <a:t>Sedative and hypnotic actions</a:t>
            </a:r>
            <a:r>
              <a:rPr lang="en-US" sz="2300" b="0" i="0" dirty="0">
                <a:solidFill>
                  <a:srgbClr val="222222"/>
                </a:solidFill>
                <a:effectLst/>
              </a:rPr>
              <a:t>: All</a:t>
            </a:r>
            <a:r>
              <a:rPr lang="en-US" sz="2300" i="0" dirty="0">
                <a:solidFill>
                  <a:srgbClr val="222222"/>
                </a:solidFill>
                <a:effectLst/>
              </a:rPr>
              <a:t> BZDS </a:t>
            </a:r>
            <a:r>
              <a:rPr lang="en-US" sz="2300" b="0" i="0" dirty="0">
                <a:solidFill>
                  <a:srgbClr val="222222"/>
                </a:solidFill>
                <a:effectLst/>
              </a:rPr>
              <a:t>used to treat anxiety have some sedative properties and some produce hypnosis (artificially produced sleep) at higher doses.  </a:t>
            </a:r>
          </a:p>
          <a:p>
            <a:pPr marL="0" indent="0">
              <a:buNone/>
            </a:pPr>
            <a:r>
              <a:rPr lang="en-US" sz="2300" b="0" i="0" dirty="0">
                <a:solidFill>
                  <a:srgbClr val="222222"/>
                </a:solidFill>
                <a:effectLst/>
              </a:rPr>
              <a:t>• </a:t>
            </a:r>
            <a:r>
              <a:rPr lang="en-US" sz="2300" b="0" i="0" u="sng" dirty="0">
                <a:solidFill>
                  <a:srgbClr val="222222"/>
                </a:solidFill>
                <a:effectLst/>
              </a:rPr>
              <a:t>Anterograde amnesia: </a:t>
            </a:r>
            <a:r>
              <a:rPr lang="en-US" sz="2300" b="0" i="0" dirty="0">
                <a:solidFill>
                  <a:srgbClr val="222222"/>
                </a:solidFill>
                <a:effectLst/>
              </a:rPr>
              <a:t>The temporary impairment of memory with use of </a:t>
            </a:r>
            <a:r>
              <a:rPr lang="en-US" sz="2300" i="0" dirty="0">
                <a:solidFill>
                  <a:srgbClr val="222222"/>
                </a:solidFill>
                <a:effectLst/>
              </a:rPr>
              <a:t>BZDS</a:t>
            </a:r>
            <a:r>
              <a:rPr lang="en-US" sz="2300" b="0" i="0" dirty="0">
                <a:solidFill>
                  <a:srgbClr val="222222"/>
                </a:solidFill>
                <a:effectLst/>
              </a:rPr>
              <a:t>,</a:t>
            </a:r>
            <a:r>
              <a:rPr lang="en-US" sz="2300" i="0" dirty="0">
                <a:solidFill>
                  <a:srgbClr val="222222"/>
                </a:solidFill>
                <a:effectLst/>
              </a:rPr>
              <a:t> </a:t>
            </a:r>
            <a:r>
              <a:rPr lang="en-US" sz="2300" b="0" i="0" dirty="0">
                <a:solidFill>
                  <a:srgbClr val="222222"/>
                </a:solidFill>
                <a:effectLst/>
              </a:rPr>
              <a:t>impairs a person’s ability to learn and form new memories. </a:t>
            </a:r>
          </a:p>
          <a:p>
            <a:pPr marL="0" indent="0">
              <a:buNone/>
            </a:pPr>
            <a:r>
              <a:rPr lang="en-US" sz="2300" b="0" i="0" dirty="0">
                <a:solidFill>
                  <a:srgbClr val="222222"/>
                </a:solidFill>
                <a:effectLst/>
              </a:rPr>
              <a:t>• </a:t>
            </a:r>
            <a:r>
              <a:rPr lang="en-US" sz="2300" b="0" i="0" u="sng" dirty="0">
                <a:solidFill>
                  <a:srgbClr val="222222"/>
                </a:solidFill>
                <a:effectLst/>
              </a:rPr>
              <a:t>Anticonvulsant</a:t>
            </a:r>
            <a:r>
              <a:rPr lang="en-US" sz="2300" b="0" i="0" dirty="0">
                <a:solidFill>
                  <a:srgbClr val="222222"/>
                </a:solidFill>
                <a:effectLst/>
              </a:rPr>
              <a:t>: Several </a:t>
            </a:r>
            <a:r>
              <a:rPr lang="en-US" sz="2300" i="0" dirty="0">
                <a:solidFill>
                  <a:srgbClr val="222222"/>
                </a:solidFill>
                <a:effectLst/>
              </a:rPr>
              <a:t>BZDS </a:t>
            </a:r>
            <a:r>
              <a:rPr lang="en-US" sz="2300" b="0" i="0" dirty="0">
                <a:solidFill>
                  <a:srgbClr val="222222"/>
                </a:solidFill>
                <a:effectLst/>
              </a:rPr>
              <a:t>have anticonvulsant activity, so some used to treat epilepsy (status epilepticus) and other seizure disorders. </a:t>
            </a:r>
          </a:p>
          <a:p>
            <a:pPr marL="0" indent="0">
              <a:buNone/>
            </a:pPr>
            <a:r>
              <a:rPr lang="en-US" sz="2300" b="0" i="0" dirty="0">
                <a:solidFill>
                  <a:srgbClr val="222222"/>
                </a:solidFill>
                <a:effectLst/>
              </a:rPr>
              <a:t>• </a:t>
            </a:r>
            <a:r>
              <a:rPr lang="en-US" sz="2300" b="0" i="0" u="sng" dirty="0">
                <a:solidFill>
                  <a:srgbClr val="222222"/>
                </a:solidFill>
                <a:effectLst/>
              </a:rPr>
              <a:t>Muscle relaxant</a:t>
            </a:r>
            <a:r>
              <a:rPr lang="en-US" sz="2300" b="0" i="0" dirty="0">
                <a:solidFill>
                  <a:srgbClr val="222222"/>
                </a:solidFill>
                <a:effectLst/>
              </a:rPr>
              <a:t>: At high doses, </a:t>
            </a:r>
            <a:r>
              <a:rPr lang="en-US" sz="2300" i="0" dirty="0">
                <a:solidFill>
                  <a:srgbClr val="222222"/>
                </a:solidFill>
                <a:effectLst/>
              </a:rPr>
              <a:t>BZDS </a:t>
            </a:r>
            <a:r>
              <a:rPr lang="en-US" sz="2300" b="0" i="0" dirty="0">
                <a:solidFill>
                  <a:srgbClr val="222222"/>
                </a:solidFill>
                <a:effectLst/>
              </a:rPr>
              <a:t>relax the spasticity of skeletal muscle, probably by increasing presynaptic inhibition in the spinal cord, where the α2- GABAA receptors are largely located. </a:t>
            </a:r>
          </a:p>
          <a:p>
            <a:pPr marL="0" indent="0">
              <a:buNone/>
            </a:pPr>
            <a:r>
              <a:rPr lang="en-US" sz="2300" i="0" dirty="0">
                <a:solidFill>
                  <a:srgbClr val="222222"/>
                </a:solidFill>
                <a:effectLst/>
              </a:rPr>
              <a:t>BZDs</a:t>
            </a:r>
            <a:r>
              <a:rPr lang="en-US" altLang="en-US" sz="2300" dirty="0"/>
              <a:t> metabolized extensively by CYP450 enzymes and</a:t>
            </a:r>
            <a:r>
              <a:rPr lang="en-US" sz="2300" i="0" dirty="0">
                <a:solidFill>
                  <a:srgbClr val="222222"/>
                </a:solidFill>
                <a:effectLst/>
              </a:rPr>
              <a:t> </a:t>
            </a:r>
            <a:r>
              <a:rPr lang="en-US" sz="2300" b="0" i="0" dirty="0">
                <a:solidFill>
                  <a:srgbClr val="222222"/>
                </a:solidFill>
                <a:effectLst/>
              </a:rPr>
              <a:t>show just small differences in relative anxiolytic, anticonvulsant &amp; sedative properties. </a:t>
            </a:r>
          </a:p>
          <a:p>
            <a:pPr marL="0" indent="0">
              <a:lnSpc>
                <a:spcPct val="100000"/>
              </a:lnSpc>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8534400" cy="461963"/>
          </a:xfrm>
          <a:prstGeom prst="rect">
            <a:avLst/>
          </a:prstGeom>
        </p:spPr>
        <p:txBody>
          <a:bodyPr>
            <a:spAutoFit/>
          </a:bodyPr>
          <a:lstStyle/>
          <a:p>
            <a:pPr fontAlgn="auto">
              <a:spcBef>
                <a:spcPts val="0"/>
              </a:spcBef>
              <a:spcAft>
                <a:spcPts val="0"/>
              </a:spcAft>
              <a:buFontTx/>
              <a:buNone/>
              <a:defRPr/>
            </a:pPr>
            <a:r>
              <a:rPr lang="en-US" altLang="en-US" sz="2400" b="1" dirty="0">
                <a:effectLst>
                  <a:outerShdw blurRad="38100" dist="38100" dir="2700000" algn="tl">
                    <a:srgbClr val="000000">
                      <a:alpha val="43137"/>
                    </a:srgbClr>
                  </a:outerShdw>
                </a:effectLst>
                <a:latin typeface="+mn-lt"/>
                <a:cs typeface="+mn-cs"/>
              </a:rPr>
              <a:t>BENZODIAZEPINES [BZDs]  </a:t>
            </a:r>
            <a:r>
              <a:rPr lang="en-US" sz="2400" b="1" dirty="0">
                <a:effectLst>
                  <a:outerShdw blurRad="38100" dist="38100" dir="2700000" algn="tl">
                    <a:srgbClr val="000000">
                      <a:alpha val="43137"/>
                    </a:srgbClr>
                  </a:outerShdw>
                </a:effectLst>
                <a:latin typeface="+mn-lt"/>
                <a:cs typeface="+mn-cs"/>
              </a:rPr>
              <a:t>PHARMACOKINETICS</a:t>
            </a:r>
          </a:p>
        </p:txBody>
      </p:sp>
      <p:sp>
        <p:nvSpPr>
          <p:cNvPr id="20500" name="Rectangle 26"/>
          <p:cNvSpPr>
            <a:spLocks noChangeArrowheads="1"/>
          </p:cNvSpPr>
          <p:nvPr/>
        </p:nvSpPr>
        <p:spPr bwMode="auto">
          <a:xfrm>
            <a:off x="203516" y="481905"/>
            <a:ext cx="8610600" cy="205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buFont typeface="Arial" charset="0"/>
              <a:defRPr>
                <a:solidFill>
                  <a:schemeClr val="tx1"/>
                </a:solidFill>
                <a:latin typeface="Arial" charset="0"/>
                <a:cs typeface="Arial" charset="0"/>
              </a:defRPr>
            </a:lvl6pPr>
            <a:lvl7pPr fontAlgn="base">
              <a:spcBef>
                <a:spcPct val="0"/>
              </a:spcBef>
              <a:spcAft>
                <a:spcPct val="0"/>
              </a:spcAft>
              <a:buFont typeface="Arial" charset="0"/>
              <a:defRPr>
                <a:solidFill>
                  <a:schemeClr val="tx1"/>
                </a:solidFill>
                <a:latin typeface="Arial" charset="0"/>
                <a:cs typeface="Arial" charset="0"/>
              </a:defRPr>
            </a:lvl7pPr>
            <a:lvl8pPr fontAlgn="base">
              <a:spcBef>
                <a:spcPct val="0"/>
              </a:spcBef>
              <a:spcAft>
                <a:spcPct val="0"/>
              </a:spcAft>
              <a:buFont typeface="Arial" charset="0"/>
              <a:defRPr>
                <a:solidFill>
                  <a:schemeClr val="tx1"/>
                </a:solidFill>
                <a:latin typeface="Arial" charset="0"/>
                <a:cs typeface="Arial" charset="0"/>
              </a:defRPr>
            </a:lvl8pPr>
            <a:lvl9pPr fontAlgn="base">
              <a:spcBef>
                <a:spcPct val="0"/>
              </a:spcBef>
              <a:spcAft>
                <a:spcPct val="0"/>
              </a:spcAft>
              <a:buFont typeface="Arial" charset="0"/>
              <a:defRPr>
                <a:solidFill>
                  <a:schemeClr val="tx1"/>
                </a:solidFill>
                <a:latin typeface="Arial" charset="0"/>
                <a:cs typeface="Arial" charset="0"/>
              </a:defRPr>
            </a:lvl9pPr>
          </a:lstStyle>
          <a:p>
            <a:pPr marL="285750" indent="-285750">
              <a:lnSpc>
                <a:spcPct val="90000"/>
              </a:lnSpc>
              <a:spcBef>
                <a:spcPct val="20000"/>
              </a:spcBef>
              <a:buFont typeface="Wingdings" charset="2"/>
              <a:buChar char="q"/>
            </a:pPr>
            <a:r>
              <a:rPr lang="en-AU" altLang="en-US" sz="2200" b="1" dirty="0">
                <a:latin typeface="Calibri" pitchFamily="34" charset="0"/>
              </a:rPr>
              <a:t>Short Acting: 3 - 8 hrs: </a:t>
            </a:r>
            <a:r>
              <a:rPr lang="en-AU" altLang="en-US" sz="2200" dirty="0">
                <a:latin typeface="Calibri" pitchFamily="34" charset="0"/>
              </a:rPr>
              <a:t>Alprazolam[</a:t>
            </a:r>
            <a:r>
              <a:rPr lang="en-AU" altLang="en-US" sz="2200" dirty="0" err="1">
                <a:latin typeface="Calibri" pitchFamily="34" charset="0"/>
              </a:rPr>
              <a:t>xanax</a:t>
            </a:r>
            <a:r>
              <a:rPr lang="en-AU" altLang="en-US" sz="2200" dirty="0">
                <a:latin typeface="Calibri" pitchFamily="34" charset="0"/>
              </a:rPr>
              <a:t>], Triazolam[</a:t>
            </a:r>
            <a:r>
              <a:rPr lang="en-AU" altLang="en-US" sz="2200" dirty="0" err="1">
                <a:latin typeface="Calibri" pitchFamily="34" charset="0"/>
              </a:rPr>
              <a:t>halcion</a:t>
            </a:r>
            <a:r>
              <a:rPr lang="en-AU" altLang="en-US" sz="2200" dirty="0">
                <a:latin typeface="Calibri" pitchFamily="34" charset="0"/>
              </a:rPr>
              <a:t>], Midazolam [</a:t>
            </a:r>
            <a:r>
              <a:rPr lang="en-AU" altLang="en-US" sz="2200" dirty="0" err="1">
                <a:latin typeface="Calibri" pitchFamily="34" charset="0"/>
              </a:rPr>
              <a:t>dormicum</a:t>
            </a:r>
            <a:r>
              <a:rPr lang="en-AU" altLang="en-US" sz="2200" dirty="0">
                <a:latin typeface="Calibri" pitchFamily="34" charset="0"/>
              </a:rPr>
              <a:t>]</a:t>
            </a:r>
          </a:p>
          <a:p>
            <a:pPr marL="285750" indent="-285750">
              <a:lnSpc>
                <a:spcPct val="90000"/>
              </a:lnSpc>
              <a:spcBef>
                <a:spcPct val="20000"/>
              </a:spcBef>
              <a:buFont typeface="Wingdings" charset="2"/>
              <a:buChar char="q"/>
            </a:pPr>
            <a:r>
              <a:rPr lang="en-AU" altLang="en-US" sz="2200" b="1" dirty="0">
                <a:latin typeface="Calibri" pitchFamily="34" charset="0"/>
              </a:rPr>
              <a:t>Intermediate Acting: 10 - 20 hours: </a:t>
            </a:r>
            <a:r>
              <a:rPr lang="en-AU" altLang="en-US" sz="2200" dirty="0">
                <a:latin typeface="Calibri" pitchFamily="34" charset="0"/>
              </a:rPr>
              <a:t>Bromazepam[</a:t>
            </a:r>
            <a:r>
              <a:rPr lang="en-AU" altLang="en-US" sz="2200" dirty="0" err="1">
                <a:latin typeface="Calibri" pitchFamily="34" charset="0"/>
              </a:rPr>
              <a:t>lexotanil</a:t>
            </a:r>
            <a:r>
              <a:rPr lang="en-AU" altLang="en-US" sz="2200" dirty="0">
                <a:latin typeface="Calibri" pitchFamily="34" charset="0"/>
              </a:rPr>
              <a:t>], Clonazepam [</a:t>
            </a:r>
            <a:r>
              <a:rPr lang="en-AU" altLang="en-US" sz="2200" dirty="0" err="1">
                <a:latin typeface="Calibri" pitchFamily="34" charset="0"/>
              </a:rPr>
              <a:t>rivotril</a:t>
            </a:r>
            <a:r>
              <a:rPr lang="en-AU" altLang="en-US" sz="2200" dirty="0">
                <a:latin typeface="Calibri" pitchFamily="34" charset="0"/>
              </a:rPr>
              <a:t>] Flunitrazepam[</a:t>
            </a:r>
            <a:r>
              <a:rPr lang="en-US" altLang="en-US" sz="2200" dirty="0" err="1">
                <a:latin typeface="Calibri" pitchFamily="34" charset="0"/>
              </a:rPr>
              <a:t>rohypnol</a:t>
            </a:r>
            <a:r>
              <a:rPr lang="en-US" altLang="en-US" sz="2200" dirty="0">
                <a:latin typeface="Calibri" pitchFamily="34" charset="0"/>
              </a:rPr>
              <a:t>], </a:t>
            </a:r>
            <a:r>
              <a:rPr lang="en-AU" altLang="en-US" sz="2200" dirty="0">
                <a:latin typeface="Calibri" pitchFamily="34" charset="0"/>
              </a:rPr>
              <a:t>Lorazepam[</a:t>
            </a:r>
            <a:r>
              <a:rPr lang="en-AU" altLang="en-US" sz="2200" dirty="0" err="1">
                <a:latin typeface="Calibri" pitchFamily="34" charset="0"/>
              </a:rPr>
              <a:t>ativan</a:t>
            </a:r>
            <a:r>
              <a:rPr lang="en-AU" altLang="en-US" sz="2200" dirty="0">
                <a:latin typeface="Calibri" pitchFamily="34" charset="0"/>
              </a:rPr>
              <a:t>], Nitrazepam[</a:t>
            </a:r>
            <a:r>
              <a:rPr lang="en-AU" altLang="en-US" sz="2200" dirty="0" err="1">
                <a:latin typeface="Calibri" pitchFamily="34" charset="0"/>
              </a:rPr>
              <a:t>mogadon</a:t>
            </a:r>
            <a:r>
              <a:rPr lang="en-AU" altLang="en-US" sz="2200" dirty="0">
                <a:latin typeface="Calibri" pitchFamily="34" charset="0"/>
              </a:rPr>
              <a:t>]</a:t>
            </a:r>
          </a:p>
          <a:p>
            <a:pPr marL="285750" indent="-285750">
              <a:lnSpc>
                <a:spcPct val="90000"/>
              </a:lnSpc>
              <a:spcBef>
                <a:spcPct val="20000"/>
              </a:spcBef>
              <a:buFont typeface="Wingdings" charset="2"/>
              <a:buChar char="q"/>
            </a:pPr>
            <a:r>
              <a:rPr lang="en-AU" altLang="en-US" sz="2200" b="1" dirty="0">
                <a:latin typeface="Calibri" pitchFamily="34" charset="0"/>
              </a:rPr>
              <a:t>Long Acting: 1 – 3 days: </a:t>
            </a:r>
            <a:r>
              <a:rPr lang="en-AU" altLang="en-US" sz="2200" b="1" dirty="0" err="1">
                <a:solidFill>
                  <a:srgbClr val="C00000"/>
                </a:solidFill>
                <a:latin typeface="Calibri" pitchFamily="34" charset="0"/>
              </a:rPr>
              <a:t>C</a:t>
            </a:r>
            <a:r>
              <a:rPr lang="en-AU" altLang="en-US" sz="2200" dirty="0" err="1">
                <a:latin typeface="Calibri" pitchFamily="34" charset="0"/>
              </a:rPr>
              <a:t>hlordiazepozide</a:t>
            </a:r>
            <a:r>
              <a:rPr lang="en-AU" altLang="en-US" sz="2200" dirty="0">
                <a:latin typeface="Calibri" pitchFamily="34" charset="0"/>
              </a:rPr>
              <a:t>[</a:t>
            </a:r>
            <a:r>
              <a:rPr lang="en-AU" altLang="en-US" sz="2200" dirty="0" err="1">
                <a:latin typeface="Calibri" pitchFamily="34" charset="0"/>
              </a:rPr>
              <a:t>librium</a:t>
            </a:r>
            <a:r>
              <a:rPr lang="en-AU" altLang="en-US" sz="2200" dirty="0">
                <a:latin typeface="Calibri" pitchFamily="34" charset="0"/>
              </a:rPr>
              <a:t>], </a:t>
            </a:r>
            <a:r>
              <a:rPr lang="en-AU" altLang="en-US" sz="2200" b="1" dirty="0">
                <a:solidFill>
                  <a:srgbClr val="C00000"/>
                </a:solidFill>
                <a:latin typeface="Calibri" pitchFamily="34" charset="0"/>
              </a:rPr>
              <a:t>D</a:t>
            </a:r>
            <a:r>
              <a:rPr lang="en-AU" altLang="en-US" sz="2200" dirty="0">
                <a:latin typeface="Calibri" pitchFamily="34" charset="0"/>
              </a:rPr>
              <a:t>iazepam [</a:t>
            </a:r>
            <a:r>
              <a:rPr lang="en-US" altLang="en-US" sz="2200" dirty="0">
                <a:latin typeface="Calibri" pitchFamily="34" charset="0"/>
              </a:rPr>
              <a:t>valium]</a:t>
            </a:r>
            <a:endParaRPr lang="en-AU" altLang="en-US" sz="2200" dirty="0">
              <a:latin typeface="Calibri" pitchFamily="34" charset="0"/>
            </a:endParaRPr>
          </a:p>
        </p:txBody>
      </p:sp>
      <p:pic>
        <p:nvPicPr>
          <p:cNvPr id="7" name="Picture 6"/>
          <p:cNvPicPr>
            <a:picLocks noChangeAspect="1"/>
          </p:cNvPicPr>
          <p:nvPr/>
        </p:nvPicPr>
        <p:blipFill>
          <a:blip r:embed="rId2"/>
          <a:stretch>
            <a:fillRect/>
          </a:stretch>
        </p:blipFill>
        <p:spPr>
          <a:xfrm>
            <a:off x="254742" y="2557794"/>
            <a:ext cx="8508148" cy="42187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714" y="148390"/>
            <a:ext cx="8686572" cy="6481010"/>
          </a:xfrm>
        </p:spPr>
        <p:txBody>
          <a:bodyPr/>
          <a:lstStyle/>
          <a:p>
            <a:pPr>
              <a:buFont typeface="Arial" charset="0"/>
              <a:buNone/>
            </a:pPr>
            <a:r>
              <a:rPr lang="en-US" altLang="en-US" sz="2400" b="1" dirty="0">
                <a:effectLst>
                  <a:outerShdw blurRad="38100" dist="38100" dir="2700000" algn="tl">
                    <a:srgbClr val="C0C0C0"/>
                  </a:outerShdw>
                </a:effectLst>
              </a:rPr>
              <a:t>BZDs  advantages  </a:t>
            </a:r>
          </a:p>
          <a:p>
            <a:r>
              <a:rPr lang="en-US" altLang="en-US" sz="2400" dirty="0"/>
              <a:t>SAFE! Very low toxicity, unlike barbiturates or alcohol</a:t>
            </a:r>
          </a:p>
          <a:p>
            <a:r>
              <a:rPr lang="en-US" altLang="en-US" sz="2400" dirty="0"/>
              <a:t>Don’t induce metabolic enzymes; don’t accelerate metabolism. </a:t>
            </a:r>
          </a:p>
          <a:p>
            <a:pPr>
              <a:buFont typeface="Arial" charset="0"/>
              <a:buNone/>
            </a:pPr>
            <a:r>
              <a:rPr lang="en-US" altLang="en-US" sz="2400" b="1" dirty="0">
                <a:effectLst>
                  <a:outerShdw blurRad="38100" dist="38100" dir="2700000" algn="tl">
                    <a:srgbClr val="C0C0C0"/>
                  </a:outerShdw>
                </a:effectLst>
              </a:rPr>
              <a:t>BZDs side effects</a:t>
            </a:r>
          </a:p>
          <a:p>
            <a:r>
              <a:rPr lang="en-US" altLang="en-US" sz="2400" dirty="0"/>
              <a:t>Sedation, </a:t>
            </a:r>
            <a:r>
              <a:rPr lang="en-US" sz="2400" dirty="0">
                <a:solidFill>
                  <a:srgbClr val="222222"/>
                </a:solidFill>
              </a:rPr>
              <a:t>psychomotor and cognitive impairment, confusion (especially in the elderly), increased appetite/weight gain, alterations in sexual function, some women fail to ovulate, </a:t>
            </a:r>
            <a:r>
              <a:rPr lang="en-US" altLang="en-US" sz="2400" dirty="0"/>
              <a:t>potentiation of other sedatives, dependence and withdrawal</a:t>
            </a:r>
          </a:p>
          <a:p>
            <a:pPr>
              <a:buFont typeface="Arial" charset="0"/>
              <a:buNone/>
            </a:pPr>
            <a:r>
              <a:rPr lang="en-US" altLang="en-US" sz="2400" b="1" dirty="0"/>
              <a:t>Withdrawal symptoms: </a:t>
            </a:r>
            <a:endParaRPr lang="en-US" altLang="en-US" sz="2400" dirty="0"/>
          </a:p>
          <a:p>
            <a:r>
              <a:rPr lang="en-US" altLang="en-US" sz="2400" dirty="0"/>
              <a:t>Increased anxiety, sleep #, aches, </a:t>
            </a:r>
            <a:r>
              <a:rPr lang="en-AU" altLang="en-US" sz="2400" dirty="0"/>
              <a:t>abrupt cessation&gt; seizures</a:t>
            </a:r>
            <a:r>
              <a:rPr lang="en-US" altLang="en-US" sz="2400" dirty="0"/>
              <a:t>. Short half life benzodiazepines are associated with more acute &amp; intense withdrawal symptoms. Long half life benzodiazepines - milder, more delayed withdrawal</a:t>
            </a:r>
            <a:r>
              <a:rPr lang="en-US" altLang="en-US" sz="2400" b="1" dirty="0"/>
              <a:t> </a:t>
            </a:r>
          </a:p>
          <a:p>
            <a:pPr marL="0" indent="0">
              <a:buNone/>
            </a:pPr>
            <a:r>
              <a:rPr lang="en-US" altLang="en-US" sz="2400" b="1" dirty="0"/>
              <a:t>Benzodiazepines should not be ceased abruptly.</a:t>
            </a:r>
          </a:p>
          <a:p>
            <a:r>
              <a:rPr lang="en-US" altLang="en-US" sz="2400" dirty="0"/>
              <a:t>Dose reduced by 10-20% per week. Admission for high dose users, history of seizures or psychosis</a:t>
            </a:r>
            <a:endParaRPr lang="en-US" altLang="en-US" sz="2400" b="1" dirty="0"/>
          </a:p>
          <a:p>
            <a:pPr>
              <a:lnSpc>
                <a:spcPct val="80000"/>
              </a:lnSpc>
            </a:pPr>
            <a:endParaRPr lang="en-US" altLang="en-US" sz="2300" dirty="0"/>
          </a:p>
          <a:p>
            <a:pPr>
              <a:lnSpc>
                <a:spcPct val="80000"/>
              </a:lnSpc>
              <a:buFont typeface="Arial" charset="0"/>
              <a:buNone/>
            </a:pPr>
            <a:r>
              <a:rPr lang="en-US" altLang="en-US" sz="2300" dirty="0"/>
              <a:t> </a:t>
            </a:r>
          </a:p>
          <a:p>
            <a:pPr>
              <a:lnSpc>
                <a:spcPct val="70000"/>
              </a:lnSpc>
            </a:pPr>
            <a:endParaRPr lang="en-US" altLang="en-US" sz="800" dirty="0"/>
          </a:p>
          <a:p>
            <a:pPr>
              <a:lnSpc>
                <a:spcPct val="80000"/>
              </a:lnSpc>
              <a:buFont typeface="Arial" charset="0"/>
              <a:buNone/>
            </a:pPr>
            <a:endParaRPr lang="en-US" altLang="en-US" sz="700" dirty="0"/>
          </a:p>
          <a:p>
            <a:pPr>
              <a:lnSpc>
                <a:spcPct val="70000"/>
              </a:lnSpc>
              <a:buFont typeface="Arial" charset="0"/>
              <a:buNone/>
            </a:pPr>
            <a:endParaRPr lang="en-US" altLang="en-US" sz="800" b="1" dirty="0">
              <a:effectLst>
                <a:outerShdw blurRad="38100" dist="38100" dir="2700000" algn="tl">
                  <a:srgbClr val="C0C0C0"/>
                </a:outerShdw>
              </a:effectLst>
            </a:endParaRPr>
          </a:p>
          <a:p>
            <a:pPr lvl="1">
              <a:lnSpc>
                <a:spcPct val="80000"/>
              </a:lnSpc>
              <a:buFont typeface="Arial" charset="0"/>
              <a:buChar char="•"/>
            </a:pPr>
            <a:endParaRPr lang="en-US" altLang="en-US" sz="800" b="1" dirty="0">
              <a:effectLst>
                <a:outerShdw blurRad="38100" dist="38100" dir="2700000" algn="tl">
                  <a:srgbClr val="C0C0C0"/>
                </a:outerShdw>
              </a:effectLst>
            </a:endParaRPr>
          </a:p>
          <a:p>
            <a:pPr>
              <a:lnSpc>
                <a:spcPct val="80000"/>
              </a:lnSpc>
            </a:pPr>
            <a:endParaRPr lang="en-US" altLang="en-US" sz="800" b="1" dirty="0">
              <a:effectLst>
                <a:outerShdw blurRad="38100" dist="38100" dir="2700000" algn="tl">
                  <a:srgbClr val="C0C0C0"/>
                </a:outerShdw>
              </a:effectLst>
            </a:endParaRPr>
          </a:p>
          <a:p>
            <a:pPr>
              <a:lnSpc>
                <a:spcPct val="70000"/>
              </a:lnSpc>
            </a:pPr>
            <a:endParaRPr lang="en-US" altLang="en-US" sz="800" b="1" dirty="0">
              <a:effectLst>
                <a:outerShdw blurRad="38100" dist="38100" dir="2700000" algn="tl">
                  <a:srgbClr val="C0C0C0"/>
                </a:outerShdw>
              </a:effectLst>
            </a:endParaRPr>
          </a:p>
          <a:p>
            <a:pPr lvl="2">
              <a:lnSpc>
                <a:spcPct val="70000"/>
              </a:lnSpc>
              <a:buFont typeface="Arial" charset="0"/>
              <a:buNone/>
            </a:pPr>
            <a:endParaRPr lang="en-US" altLang="en-US" sz="800" b="1" dirty="0">
              <a:effectLst>
                <a:outerShdw blurRad="38100" dist="38100" dir="2700000" algn="tl">
                  <a:srgbClr val="C0C0C0"/>
                </a:outerShdw>
              </a:effectLst>
            </a:endParaRPr>
          </a:p>
        </p:txBody>
      </p:sp>
      <p:sp>
        <p:nvSpPr>
          <p:cNvPr id="24578" name="Rectangle 2"/>
          <p:cNvSpPr>
            <a:spLocks noGrp="1" noChangeArrowheads="1"/>
          </p:cNvSpPr>
          <p:nvPr>
            <p:ph type="title"/>
          </p:nvPr>
        </p:nvSpPr>
        <p:spPr>
          <a:xfrm flipV="1">
            <a:off x="685800" y="914400"/>
            <a:ext cx="7772400" cy="533400"/>
          </a:xfrm>
        </p:spPr>
        <p:txBody>
          <a:bodyPr/>
          <a:lstStyle/>
          <a:p>
            <a:br>
              <a:rPr lang="en-US" altLang="en-US" sz="2500" dirty="0"/>
            </a:br>
            <a:br>
              <a:rPr lang="en-US" altLang="en-US" sz="2500" dirty="0"/>
            </a:br>
            <a:endParaRPr lang="en-US" altLang="en-US" sz="2500" dirty="0"/>
          </a:p>
        </p:txBody>
      </p:sp>
      <p:sp>
        <p:nvSpPr>
          <p:cNvPr id="24579" name="Rectangle 4"/>
          <p:cNvSpPr>
            <a:spLocks noChangeArrowheads="1"/>
          </p:cNvSpPr>
          <p:nvPr/>
        </p:nvSpPr>
        <p:spPr bwMode="auto">
          <a:xfrm>
            <a:off x="2057400" y="22860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endParaRPr lang="en-US" altLang="en-US" sz="3600">
              <a:solidFill>
                <a:schemeClr val="tx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idx="1"/>
          </p:nvPr>
        </p:nvSpPr>
        <p:spPr>
          <a:xfrm>
            <a:off x="304800" y="228600"/>
            <a:ext cx="8610600" cy="6400716"/>
          </a:xfrm>
        </p:spPr>
        <p:txBody>
          <a:bodyPr/>
          <a:lstStyle/>
          <a:p>
            <a:pPr marL="0" indent="0">
              <a:buNone/>
            </a:pPr>
            <a:r>
              <a:rPr lang="en-US" altLang="en-US" sz="2400" b="1" dirty="0">
                <a:effectLst>
                  <a:outerShdw blurRad="38100" dist="38100" dir="2700000" algn="tl">
                    <a:srgbClr val="C0C0C0"/>
                  </a:outerShdw>
                </a:effectLst>
              </a:rPr>
              <a:t>Overdose Benzodiazepines </a:t>
            </a:r>
            <a:r>
              <a:rPr lang="en-US" altLang="en-US" sz="2400" dirty="0"/>
              <a:t>–</a:t>
            </a:r>
          </a:p>
          <a:p>
            <a:r>
              <a:rPr lang="en-US" altLang="en-US" sz="2400" dirty="0"/>
              <a:t>safe in overdose unless mixed with alcohol/CNS depressants.</a:t>
            </a:r>
          </a:p>
          <a:p>
            <a:r>
              <a:rPr lang="en-US" altLang="en-US" sz="2400" dirty="0"/>
              <a:t>Symptoms overdose: hypotension, respiratory depression, coma.  </a:t>
            </a:r>
          </a:p>
          <a:p>
            <a:r>
              <a:rPr lang="en-US" altLang="en-US" sz="2400" dirty="0"/>
              <a:t>Treatment: Supportive. Flumazenil rarely indicated</a:t>
            </a:r>
          </a:p>
          <a:p>
            <a:pPr marL="0" indent="0">
              <a:lnSpc>
                <a:spcPct val="100000"/>
              </a:lnSpc>
              <a:buNone/>
            </a:pPr>
            <a:r>
              <a:rPr lang="en-US" sz="2400" b="1" i="0" dirty="0">
                <a:solidFill>
                  <a:srgbClr val="222222"/>
                </a:solidFill>
                <a:effectLst/>
              </a:rPr>
              <a:t>Benzodiazepine antagonist - </a:t>
            </a:r>
            <a:r>
              <a:rPr lang="en-US" sz="2400" b="0" i="0" dirty="0">
                <a:solidFill>
                  <a:srgbClr val="222222"/>
                </a:solidFill>
                <a:effectLst/>
              </a:rPr>
              <a:t>Flumazenil is a GABA-receptor antagonist that can rapidly reverse the effects of benzodiazepines. </a:t>
            </a:r>
          </a:p>
          <a:p>
            <a:pPr marL="0" indent="0">
              <a:lnSpc>
                <a:spcPct val="100000"/>
              </a:lnSpc>
              <a:buNone/>
            </a:pPr>
            <a:r>
              <a:rPr lang="en-US" sz="2400" b="0" i="0" dirty="0">
                <a:solidFill>
                  <a:srgbClr val="222222"/>
                </a:solidFill>
                <a:effectLst/>
              </a:rPr>
              <a:t>• (IV) administration only. Onset rapid, duration short, half life 1 hr. </a:t>
            </a:r>
            <a:endParaRPr lang="en-US" altLang="en-US" sz="2400" dirty="0"/>
          </a:p>
          <a:p>
            <a:pPr marL="0" indent="0">
              <a:buNone/>
            </a:pPr>
            <a:r>
              <a:rPr lang="en-US" altLang="en-US" sz="2400" b="1" dirty="0"/>
              <a:t>Benzodiazepines key points</a:t>
            </a:r>
          </a:p>
          <a:p>
            <a:pPr>
              <a:buFont typeface="Calibri" pitchFamily="34" charset="0"/>
              <a:buAutoNum type="arabicPeriod"/>
            </a:pPr>
            <a:r>
              <a:rPr lang="en-US" altLang="en-US" sz="2400" dirty="0"/>
              <a:t>Do use in patients with history of substance abuse, severe respiratory distress, performing hazardous tasks</a:t>
            </a:r>
          </a:p>
          <a:p>
            <a:pPr>
              <a:buFont typeface="Calibri" pitchFamily="34" charset="0"/>
              <a:buAutoNum type="arabicPeriod"/>
            </a:pPr>
            <a:r>
              <a:rPr lang="en-US" altLang="en-US" sz="2400" dirty="0"/>
              <a:t>Avoid during pregnancy/lactation if possible </a:t>
            </a:r>
          </a:p>
          <a:p>
            <a:pPr>
              <a:buFont typeface="Calibri" pitchFamily="34" charset="0"/>
              <a:buAutoNum type="arabicPeriod"/>
            </a:pPr>
            <a:r>
              <a:rPr lang="en-US" altLang="en-US" sz="2400" dirty="0"/>
              <a:t>Assess for over sedation. Cease slowly</a:t>
            </a:r>
          </a:p>
          <a:p>
            <a:pPr>
              <a:buFont typeface="Calibri" pitchFamily="34" charset="0"/>
              <a:buAutoNum type="arabicPeriod"/>
            </a:pPr>
            <a:r>
              <a:rPr lang="en-US" altLang="en-US" sz="2400" dirty="0"/>
              <a:t>Monitor elderly (cognition, falls)</a:t>
            </a:r>
          </a:p>
          <a:p>
            <a:pPr>
              <a:buFont typeface="Calibri" pitchFamily="34" charset="0"/>
              <a:buAutoNum type="arabicPeriod"/>
            </a:pPr>
            <a:r>
              <a:rPr lang="en-US" altLang="en-US" sz="2400" dirty="0"/>
              <a:t>Be aware they raise seizure threshold, and </a:t>
            </a:r>
          </a:p>
          <a:p>
            <a:pPr>
              <a:buFont typeface="Calibri" pitchFamily="34" charset="0"/>
              <a:buAutoNum type="arabicPeriod"/>
            </a:pPr>
            <a:r>
              <a:rPr lang="en-US" altLang="en-US" sz="2400" dirty="0"/>
              <a:t>Potentiate CNS depressants (alcohol) </a:t>
            </a:r>
          </a:p>
          <a:p>
            <a:pPr>
              <a:lnSpc>
                <a:spcPct val="80000"/>
              </a:lnSpc>
            </a:pPr>
            <a:endParaRPr lang="en-US" altLang="en-US" sz="3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idx="1"/>
          </p:nvPr>
        </p:nvSpPr>
        <p:spPr>
          <a:xfrm>
            <a:off x="350273" y="304882"/>
            <a:ext cx="8628625" cy="6400632"/>
          </a:xfrm>
        </p:spPr>
        <p:txBody>
          <a:bodyPr/>
          <a:lstStyle/>
          <a:p>
            <a:pPr>
              <a:buFont typeface="Arial" charset="0"/>
              <a:buNone/>
            </a:pPr>
            <a:r>
              <a:rPr lang="en-US" altLang="en-US" sz="2400" b="1" u="sng" dirty="0">
                <a:effectLst>
                  <a:outerShdw blurRad="38100" dist="38100" dir="2700000" algn="tl">
                    <a:srgbClr val="C0C0C0"/>
                  </a:outerShdw>
                </a:effectLst>
              </a:rPr>
              <a:t>5.  Many other medicines may help treat anxiety</a:t>
            </a:r>
            <a:r>
              <a:rPr lang="en-US" altLang="en-US" sz="2400" dirty="0"/>
              <a:t>:</a:t>
            </a:r>
          </a:p>
          <a:p>
            <a:pPr marL="514350" indent="-514350">
              <a:buFont typeface="+mj-lt"/>
              <a:buAutoNum type="romanLcPeriod"/>
            </a:pPr>
            <a:r>
              <a:rPr lang="en-US" altLang="en-US" sz="2200" b="1" dirty="0"/>
              <a:t>Buspirone</a:t>
            </a:r>
            <a:r>
              <a:rPr lang="en-US" altLang="en-US" sz="2200" dirty="0"/>
              <a:t> anti-anxiety medication may treat short-or-long-term anxiety symptoms, reduces anxiety by stimulating serotonin and dopamine nerve receptors, thereby altering chemical messages nerves receive. Not CNS depressant, no sedation, anti-convulsant or muscle relaxant properties - just anxiolytic. Delayed action 1-2 weeks. Effect reduced if BZDs used last 3/12 . Though works more slowly than BDZs,  causes fewer side effects with lower dependency risk.</a:t>
            </a:r>
            <a:endParaRPr lang="en-US" altLang="en-US" sz="2400" dirty="0"/>
          </a:p>
          <a:p>
            <a:pPr marL="0" indent="0" algn="ctr">
              <a:buNone/>
            </a:pPr>
            <a:r>
              <a:rPr lang="en-AU" altLang="en-US" sz="2400" b="1" u="sng" dirty="0">
                <a:effectLst>
                  <a:outerShdw blurRad="38100" dist="38100" dir="2700000" algn="tl">
                    <a:srgbClr val="000000">
                      <a:alpha val="43137"/>
                    </a:srgbClr>
                  </a:outerShdw>
                </a:effectLst>
                <a:highlight>
                  <a:srgbClr val="FFFF00"/>
                </a:highlight>
              </a:rPr>
              <a:t>COMPARISON OF BENZODIAZEPINE &amp; BUSPIRONE</a:t>
            </a:r>
            <a:endParaRPr lang="en-US" altLang="en-US" sz="2400" b="1" u="sng" dirty="0">
              <a:effectLst>
                <a:outerShdw blurRad="38100" dist="38100" dir="2700000" algn="tl">
                  <a:srgbClr val="000000">
                    <a:alpha val="43137"/>
                  </a:srgbClr>
                </a:outerShdw>
              </a:effectLst>
              <a:highlight>
                <a:srgbClr val="FFFF00"/>
              </a:highlight>
            </a:endParaRPr>
          </a:p>
          <a:p>
            <a:pPr>
              <a:lnSpc>
                <a:spcPct val="90000"/>
              </a:lnSpc>
            </a:pPr>
            <a:endParaRPr lang="en-US" altLang="en-US" sz="1500" dirty="0"/>
          </a:p>
        </p:txBody>
      </p:sp>
      <p:sp>
        <p:nvSpPr>
          <p:cNvPr id="4" name="Rectangle 3"/>
          <p:cNvSpPr txBox="1">
            <a:spLocks noChangeArrowheads="1"/>
          </p:cNvSpPr>
          <p:nvPr/>
        </p:nvSpPr>
        <p:spPr bwMode="auto">
          <a:xfrm>
            <a:off x="318268" y="3593420"/>
            <a:ext cx="3916934" cy="297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anchor="t" anchorCtr="0" compatLnSpc="1"/>
          <a:lst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b="1" kern="1200">
                <a:solidFill>
                  <a:srgbClr val="66FFFF"/>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257175" indent="-257175" defTabSz="685800">
              <a:buNone/>
            </a:pPr>
            <a:r>
              <a:rPr lang="en-AU" altLang="en-US" sz="1800" b="1" u="sng" dirty="0">
                <a:solidFill>
                  <a:srgbClr val="000000"/>
                </a:solidFill>
              </a:rPr>
              <a:t>Benzodiazepine</a:t>
            </a:r>
          </a:p>
          <a:p>
            <a:pPr marL="257175" indent="-257175" defTabSz="685800">
              <a:buFontTx/>
              <a:buChar char="•"/>
            </a:pPr>
            <a:r>
              <a:rPr lang="en-AU" altLang="en-US" sz="1800" dirty="0">
                <a:solidFill>
                  <a:srgbClr val="000000"/>
                </a:solidFill>
              </a:rPr>
              <a:t>Rapid onset</a:t>
            </a:r>
          </a:p>
          <a:p>
            <a:pPr marL="257175" indent="-257175" defTabSz="685800">
              <a:buFontTx/>
              <a:buChar char="•"/>
            </a:pPr>
            <a:r>
              <a:rPr lang="en-AU" altLang="en-US" sz="1800" dirty="0">
                <a:solidFill>
                  <a:srgbClr val="000000"/>
                </a:solidFill>
              </a:rPr>
              <a:t>Can cause sedation</a:t>
            </a:r>
          </a:p>
          <a:p>
            <a:pPr marL="257175" indent="-257175" defTabSz="685800">
              <a:buFontTx/>
              <a:buChar char="•"/>
            </a:pPr>
            <a:r>
              <a:rPr lang="en-AU" altLang="en-US" sz="1800" dirty="0">
                <a:solidFill>
                  <a:srgbClr val="000000"/>
                </a:solidFill>
              </a:rPr>
              <a:t>May impair performance</a:t>
            </a:r>
          </a:p>
          <a:p>
            <a:pPr marL="257175" indent="-257175" defTabSz="685800">
              <a:buFontTx/>
              <a:buChar char="•"/>
            </a:pPr>
            <a:r>
              <a:rPr lang="en-AU" altLang="en-US" sz="1800" dirty="0">
                <a:solidFill>
                  <a:srgbClr val="000000"/>
                </a:solidFill>
              </a:rPr>
              <a:t>Additive effects with alcohol</a:t>
            </a:r>
          </a:p>
          <a:p>
            <a:pPr marL="257175" indent="-257175" defTabSz="685800">
              <a:buFontTx/>
              <a:buChar char="•"/>
            </a:pPr>
            <a:r>
              <a:rPr lang="en-AU" altLang="en-US" sz="1800" dirty="0">
                <a:solidFill>
                  <a:srgbClr val="000000"/>
                </a:solidFill>
              </a:rPr>
              <a:t>May cause dependence &amp; withdrawal</a:t>
            </a:r>
          </a:p>
          <a:p>
            <a:pPr marL="257175" indent="-257175" defTabSz="685800">
              <a:buFontTx/>
              <a:buChar char="•"/>
            </a:pPr>
            <a:r>
              <a:rPr lang="en-AU" altLang="en-US" sz="1800" dirty="0">
                <a:solidFill>
                  <a:srgbClr val="000000"/>
                </a:solidFill>
              </a:rPr>
              <a:t>Pharmacokinetic change with age. </a:t>
            </a:r>
          </a:p>
          <a:p>
            <a:pPr marL="257175" indent="-257175" defTabSz="685800">
              <a:buFontTx/>
              <a:buChar char="•"/>
            </a:pPr>
            <a:r>
              <a:rPr lang="en-AU" altLang="en-US" sz="1800" dirty="0">
                <a:solidFill>
                  <a:srgbClr val="000000"/>
                </a:solidFill>
              </a:rPr>
              <a:t>Associated with falls in elderly</a:t>
            </a:r>
          </a:p>
        </p:txBody>
      </p:sp>
      <p:sp>
        <p:nvSpPr>
          <p:cNvPr id="6" name="Rectangle 4"/>
          <p:cNvSpPr txBox="1">
            <a:spLocks noChangeArrowheads="1"/>
          </p:cNvSpPr>
          <p:nvPr/>
        </p:nvSpPr>
        <p:spPr>
          <a:xfrm>
            <a:off x="4555910" y="3593420"/>
            <a:ext cx="4406898" cy="2971722"/>
          </a:xfrm>
          <a:prstGeom prst="rect">
            <a:avLst/>
          </a:prstGeom>
        </p:spPr>
        <p:txBody>
          <a:bodyPr/>
          <a:lst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b="1" kern="1200">
                <a:solidFill>
                  <a:srgbClr val="66FFFF"/>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257175" indent="-257175" defTabSz="685800">
              <a:buNone/>
            </a:pPr>
            <a:r>
              <a:rPr lang="en-AU" altLang="en-US" sz="1350" b="1" u="sng" dirty="0">
                <a:solidFill>
                  <a:srgbClr val="000000"/>
                </a:solidFill>
                <a:latin typeface="Arial" charset="0"/>
              </a:rPr>
              <a:t>B</a:t>
            </a:r>
            <a:r>
              <a:rPr lang="en-AU" altLang="en-US" sz="1800" b="1" u="sng" dirty="0">
                <a:solidFill>
                  <a:srgbClr val="000000"/>
                </a:solidFill>
              </a:rPr>
              <a:t>uspirone</a:t>
            </a:r>
          </a:p>
          <a:p>
            <a:pPr marL="257175" indent="-257175" defTabSz="685800"/>
            <a:r>
              <a:rPr lang="en-AU" altLang="en-US" sz="1800" dirty="0">
                <a:solidFill>
                  <a:srgbClr val="000000"/>
                </a:solidFill>
              </a:rPr>
              <a:t>Delayed onset (can’t be used PRN) </a:t>
            </a:r>
          </a:p>
          <a:p>
            <a:pPr marL="257175" indent="-257175" defTabSz="685800"/>
            <a:r>
              <a:rPr lang="en-AU" altLang="en-US" sz="1800" dirty="0">
                <a:solidFill>
                  <a:srgbClr val="000000"/>
                </a:solidFill>
              </a:rPr>
              <a:t>Does not cause sedation</a:t>
            </a:r>
          </a:p>
          <a:p>
            <a:pPr marL="257175" indent="-257175" defTabSz="685800"/>
            <a:r>
              <a:rPr lang="en-AU" altLang="en-US" sz="1800" dirty="0">
                <a:solidFill>
                  <a:srgbClr val="000000"/>
                </a:solidFill>
              </a:rPr>
              <a:t>Does not impair performance</a:t>
            </a:r>
          </a:p>
          <a:p>
            <a:pPr marL="257175" indent="-257175" defTabSz="685800"/>
            <a:r>
              <a:rPr lang="en-AU" altLang="en-US" sz="1800" dirty="0">
                <a:solidFill>
                  <a:srgbClr val="000000"/>
                </a:solidFill>
              </a:rPr>
              <a:t>No additive effect with alcohol</a:t>
            </a:r>
          </a:p>
          <a:p>
            <a:pPr marL="257175" indent="-257175" defTabSz="685800"/>
            <a:r>
              <a:rPr lang="en-AU" altLang="en-US" sz="1800" dirty="0">
                <a:solidFill>
                  <a:srgbClr val="000000"/>
                </a:solidFill>
              </a:rPr>
              <a:t>Non addictive</a:t>
            </a:r>
          </a:p>
          <a:p>
            <a:pPr marL="257175" indent="-257175" defTabSz="685800"/>
            <a:r>
              <a:rPr lang="en-AU" altLang="en-US" sz="1800" dirty="0">
                <a:solidFill>
                  <a:srgbClr val="000000"/>
                </a:solidFill>
              </a:rPr>
              <a:t>No pharmacokinetic change with age</a:t>
            </a:r>
          </a:p>
          <a:p>
            <a:pPr marL="257175" indent="-257175" defTabSz="685800"/>
            <a:r>
              <a:rPr lang="en-AU" altLang="en-US" sz="1800" dirty="0">
                <a:solidFill>
                  <a:srgbClr val="000000"/>
                </a:solidFill>
              </a:rPr>
              <a:t>Does not cause falls in elderly </a:t>
            </a:r>
          </a:p>
          <a:p>
            <a:pPr marL="257175" indent="-257175" defTabSz="685800"/>
            <a:r>
              <a:rPr lang="en-AU" altLang="en-US" sz="1800" dirty="0">
                <a:solidFill>
                  <a:srgbClr val="000000"/>
                </a:solidFill>
              </a:rPr>
              <a:t>Expensive (Not on PBS)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
            <a:ext cx="8534400" cy="6324600"/>
          </a:xfrm>
        </p:spPr>
        <p:txBody>
          <a:bodyPr>
            <a:noAutofit/>
          </a:bodyPr>
          <a:lstStyle/>
          <a:p>
            <a:pPr>
              <a:buFont typeface="Arial" charset="0"/>
              <a:buNone/>
            </a:pPr>
            <a:r>
              <a:rPr lang="en-US" altLang="en-US" sz="2400" b="1" u="sng" dirty="0">
                <a:effectLst>
                  <a:outerShdw blurRad="38100" dist="38100" dir="2700000" algn="tl">
                    <a:srgbClr val="C0C0C0"/>
                  </a:outerShdw>
                </a:effectLst>
              </a:rPr>
              <a:t>5.  Many other medicines may help treat anxiety</a:t>
            </a:r>
            <a:r>
              <a:rPr lang="en-US" altLang="en-US" sz="2400" dirty="0">
                <a:effectLst>
                  <a:outerShdw blurRad="38100" dist="38100" dir="2700000" algn="tl">
                    <a:srgbClr val="C0C0C0"/>
                  </a:outerShdw>
                </a:effectLst>
              </a:rPr>
              <a:t>:</a:t>
            </a:r>
          </a:p>
          <a:p>
            <a:pPr marL="514350" indent="-514350">
              <a:buFont typeface="+mj-lt"/>
              <a:buAutoNum type="romanLcPeriod"/>
            </a:pPr>
            <a:r>
              <a:rPr lang="en-US" altLang="en-US" sz="2400" b="1" dirty="0"/>
              <a:t>Buspirone </a:t>
            </a:r>
          </a:p>
          <a:p>
            <a:pPr marL="514350" indent="-514350">
              <a:buFont typeface="+mj-lt"/>
              <a:buAutoNum type="romanLcPeriod"/>
            </a:pPr>
            <a:r>
              <a:rPr lang="en-US" altLang="en-US" sz="2400" b="1" dirty="0"/>
              <a:t>Beta-blockers </a:t>
            </a:r>
            <a:r>
              <a:rPr lang="en-US" altLang="en-US" sz="2400" dirty="0"/>
              <a:t>eg, atenolol, propranolol, </a:t>
            </a:r>
            <a:r>
              <a:rPr lang="en-US" altLang="en-US" sz="2400" b="1" dirty="0"/>
              <a:t> </a:t>
            </a:r>
            <a:r>
              <a:rPr lang="en-US" altLang="en-US" sz="2400" dirty="0"/>
              <a:t>are high blood pressure medications, that reduce norepinephrine effects, and so can relieve some of the physical symptoms of anxiety.  </a:t>
            </a:r>
          </a:p>
          <a:p>
            <a:pPr marL="514350" indent="-514350">
              <a:buFont typeface="+mj-lt"/>
              <a:buAutoNum type="romanLcPeriod"/>
            </a:pPr>
            <a:r>
              <a:rPr lang="en-US" altLang="en-US" sz="2400" b="1" dirty="0"/>
              <a:t>Monoamine oxidase inhibitors </a:t>
            </a:r>
            <a:r>
              <a:rPr lang="en-US" altLang="en-US" sz="2400" dirty="0"/>
              <a:t>(MAOIs)  eg,  - </a:t>
            </a:r>
            <a:r>
              <a:rPr lang="en-US" altLang="en-US" sz="2400" dirty="0" err="1"/>
              <a:t>Isocarboxazid</a:t>
            </a:r>
            <a:r>
              <a:rPr lang="en-US" altLang="en-US" sz="2400" dirty="0"/>
              <a:t>, phenelzine, selegiline, tranylcypromine. MAOIs an early antidepressant, is prescribed to treat the symptoms of panic disorder and social phobia.</a:t>
            </a:r>
          </a:p>
          <a:p>
            <a:pPr marL="514350" indent="-514350">
              <a:buFont typeface="+mj-lt"/>
              <a:buAutoNum type="romanLcPeriod"/>
            </a:pPr>
            <a:r>
              <a:rPr lang="en-US" altLang="en-US" sz="2400" b="1" dirty="0"/>
              <a:t>Anticonvulsants</a:t>
            </a:r>
            <a:r>
              <a:rPr lang="en-US" altLang="en-US" sz="2400" dirty="0"/>
              <a:t> (nonbenzodiazepine) eg, pregabalin, like benzodiazepines, also increases GABA action, and this is its main mechanism for reducing anxiety.</a:t>
            </a:r>
          </a:p>
          <a:p>
            <a:pPr marL="514350" indent="-514350">
              <a:buFont typeface="+mj-lt"/>
              <a:buAutoNum type="romanLcPeriod"/>
            </a:pPr>
            <a:r>
              <a:rPr lang="en-US" altLang="en-US" sz="2400" b="1" dirty="0"/>
              <a:t>Antihistamines</a:t>
            </a:r>
            <a:r>
              <a:rPr lang="en-US" altLang="en-US" sz="2400" dirty="0"/>
              <a:t> for example,</a:t>
            </a:r>
            <a:r>
              <a:rPr lang="en-US" altLang="en-US" sz="2400" b="1" dirty="0"/>
              <a:t> </a:t>
            </a:r>
            <a:r>
              <a:rPr lang="en-US" altLang="en-US" sz="2400" dirty="0"/>
              <a:t>hydroxyzine. Hydroxyzine, an antihistamine that causes sedation, helps treat insomnia caused by anxiety or other medical conditions. </a:t>
            </a:r>
          </a:p>
          <a:p>
            <a:pPr marL="514350" indent="-514350">
              <a:buFont typeface="+mj-lt"/>
              <a:buAutoNum type="romanLcPeriod"/>
            </a:pPr>
            <a:r>
              <a:rPr lang="en-US" altLang="en-US" sz="2400" b="1" dirty="0"/>
              <a:t>Ramelteon</a:t>
            </a:r>
            <a:r>
              <a:rPr lang="en-US" altLang="en-US" sz="2400" dirty="0"/>
              <a:t>: selective melatonin receptor agonist –</a:t>
            </a:r>
            <a:r>
              <a:rPr lang="en-US" altLang="en-US" sz="2000" dirty="0"/>
              <a:t>non addictive.</a:t>
            </a:r>
            <a:br>
              <a:rPr lang="en-US" altLang="en-US" sz="2000" dirty="0"/>
            </a:b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414530"/>
          </a:xfrm>
        </p:spPr>
        <p:txBody>
          <a:bodyPr>
            <a:noAutofit/>
          </a:bodyPr>
          <a:lstStyle/>
          <a:p>
            <a:pPr>
              <a:buFont typeface="Arial" charset="0"/>
              <a:buNone/>
            </a:pPr>
            <a:r>
              <a:rPr lang="en-US" altLang="en-US" sz="1800" b="1" u="sng" dirty="0">
                <a:effectLst>
                  <a:outerShdw blurRad="38100" dist="38100" dir="2700000" algn="tl">
                    <a:srgbClr val="C0C0C0"/>
                  </a:outerShdw>
                </a:effectLst>
              </a:rPr>
              <a:t>OTHER DRUGS INTERACTIONS WITH ANTI-ANXIETY MEDICATIONS</a:t>
            </a:r>
          </a:p>
          <a:p>
            <a:r>
              <a:rPr lang="en-US" altLang="en-US" sz="2400" dirty="0"/>
              <a:t>Combining SSRIs or SNRIs with warfarin, aspirin, nonsteroidal anti-inflammatory or other drugs that affect bleeding may increase likelihood of patients developing upper GIT bleeding.</a:t>
            </a:r>
          </a:p>
          <a:p>
            <a:r>
              <a:rPr lang="en-US" altLang="en-US" sz="2400" dirty="0"/>
              <a:t>Buspirone increases warfarin’s effects and may  increase the risk of bleeding in patients. </a:t>
            </a:r>
          </a:p>
          <a:p>
            <a:r>
              <a:rPr lang="en-US" altLang="en-US" sz="2400" dirty="0"/>
              <a:t>Combining anxiolytics with MAOIs or other drugs that inhibit MAOIs eg, buspirone, linezolid, intravenous methylene blue may lead to confusion, hypertension, tremor, hyperactivity, coma and death. Similar reactions may develop if SSRI/SNRIs combined with other drugs that increase serotonin in the brain.</a:t>
            </a:r>
            <a:br>
              <a:rPr lang="en-US" altLang="en-US" sz="2400" dirty="0"/>
            </a:br>
            <a:r>
              <a:rPr lang="en-AU" altLang="en-US" sz="2400" dirty="0">
                <a:highlight>
                  <a:srgbClr val="FFFF00"/>
                </a:highlight>
              </a:rPr>
              <a:t>Combination CNS depressants</a:t>
            </a:r>
            <a:br>
              <a:rPr lang="en-US" altLang="en-US" sz="2400" dirty="0"/>
            </a:br>
            <a:endParaRPr lang="en-US" altLang="en-US" sz="2400" dirty="0"/>
          </a:p>
        </p:txBody>
      </p:sp>
      <p:pic>
        <p:nvPicPr>
          <p:cNvPr id="2" name="Picture 1"/>
          <p:cNvPicPr>
            <a:picLocks noChangeAspect="1"/>
          </p:cNvPicPr>
          <p:nvPr/>
        </p:nvPicPr>
        <p:blipFill>
          <a:blip r:embed="rId2"/>
          <a:stretch>
            <a:fillRect/>
          </a:stretch>
        </p:blipFill>
        <p:spPr>
          <a:xfrm>
            <a:off x="731444" y="4965478"/>
            <a:ext cx="954107" cy="1716173"/>
          </a:xfrm>
          <a:prstGeom prst="rect">
            <a:avLst/>
          </a:prstGeom>
        </p:spPr>
      </p:pic>
      <p:pic>
        <p:nvPicPr>
          <p:cNvPr id="4" name="Picture 3"/>
          <p:cNvPicPr>
            <a:picLocks noChangeAspect="1"/>
          </p:cNvPicPr>
          <p:nvPr/>
        </p:nvPicPr>
        <p:blipFill>
          <a:blip r:embed="rId3"/>
          <a:stretch>
            <a:fillRect/>
          </a:stretch>
        </p:blipFill>
        <p:spPr>
          <a:xfrm>
            <a:off x="1905056" y="5701372"/>
            <a:ext cx="677286" cy="624877"/>
          </a:xfrm>
          <a:prstGeom prst="rect">
            <a:avLst/>
          </a:prstGeom>
        </p:spPr>
      </p:pic>
      <p:pic>
        <p:nvPicPr>
          <p:cNvPr id="5" name="Picture 4"/>
          <p:cNvPicPr>
            <a:picLocks noChangeAspect="1"/>
          </p:cNvPicPr>
          <p:nvPr/>
        </p:nvPicPr>
        <p:blipFill>
          <a:blip r:embed="rId4"/>
          <a:stretch>
            <a:fillRect/>
          </a:stretch>
        </p:blipFill>
        <p:spPr>
          <a:xfrm>
            <a:off x="2881466" y="4941422"/>
            <a:ext cx="756227" cy="1567650"/>
          </a:xfrm>
          <a:prstGeom prst="rect">
            <a:avLst/>
          </a:prstGeom>
        </p:spPr>
      </p:pic>
      <p:pic>
        <p:nvPicPr>
          <p:cNvPr id="6" name="Picture 5"/>
          <p:cNvPicPr>
            <a:picLocks noChangeAspect="1"/>
          </p:cNvPicPr>
          <p:nvPr/>
        </p:nvPicPr>
        <p:blipFill>
          <a:blip r:embed="rId5"/>
          <a:stretch>
            <a:fillRect/>
          </a:stretch>
        </p:blipFill>
        <p:spPr>
          <a:xfrm>
            <a:off x="3903113" y="5794936"/>
            <a:ext cx="856684" cy="784390"/>
          </a:xfrm>
          <a:prstGeom prst="rect">
            <a:avLst/>
          </a:prstGeom>
        </p:spPr>
      </p:pic>
      <p:pic>
        <p:nvPicPr>
          <p:cNvPr id="7" name="Picture 6"/>
          <p:cNvPicPr>
            <a:picLocks noChangeAspect="1"/>
          </p:cNvPicPr>
          <p:nvPr/>
        </p:nvPicPr>
        <p:blipFill>
          <a:blip r:embed="rId6"/>
          <a:stretch>
            <a:fillRect/>
          </a:stretch>
        </p:blipFill>
        <p:spPr>
          <a:xfrm flipV="1">
            <a:off x="5418174" y="5642730"/>
            <a:ext cx="508226" cy="117283"/>
          </a:xfrm>
          <a:prstGeom prst="rect">
            <a:avLst/>
          </a:prstGeom>
        </p:spPr>
      </p:pic>
      <p:pic>
        <p:nvPicPr>
          <p:cNvPr id="8" name="Picture 7"/>
          <p:cNvPicPr>
            <a:picLocks noChangeAspect="1"/>
          </p:cNvPicPr>
          <p:nvPr/>
        </p:nvPicPr>
        <p:blipFill>
          <a:blip r:embed="rId6"/>
          <a:stretch>
            <a:fillRect/>
          </a:stretch>
        </p:blipFill>
        <p:spPr>
          <a:xfrm flipV="1">
            <a:off x="5394392" y="5909114"/>
            <a:ext cx="508225" cy="117283"/>
          </a:xfrm>
          <a:prstGeom prst="rect">
            <a:avLst/>
          </a:prstGeom>
        </p:spPr>
      </p:pic>
      <p:pic>
        <p:nvPicPr>
          <p:cNvPr id="9" name="Picture 8"/>
          <p:cNvPicPr>
            <a:picLocks noChangeAspect="1"/>
          </p:cNvPicPr>
          <p:nvPr/>
        </p:nvPicPr>
        <p:blipFill>
          <a:blip r:embed="rId6"/>
          <a:stretch>
            <a:fillRect/>
          </a:stretch>
        </p:blipFill>
        <p:spPr>
          <a:xfrm rot="6840952" flipV="1">
            <a:off x="4212690" y="-4608470"/>
            <a:ext cx="8832566" cy="45719"/>
          </a:xfrm>
          <a:prstGeom prst="rect">
            <a:avLst/>
          </a:prstGeom>
        </p:spPr>
      </p:pic>
      <p:pic>
        <p:nvPicPr>
          <p:cNvPr id="10" name="Picture 9"/>
          <p:cNvPicPr>
            <a:picLocks noChangeAspect="1"/>
          </p:cNvPicPr>
          <p:nvPr/>
        </p:nvPicPr>
        <p:blipFill>
          <a:blip r:embed="rId7"/>
          <a:stretch>
            <a:fillRect/>
          </a:stretch>
        </p:blipFill>
        <p:spPr>
          <a:xfrm>
            <a:off x="6122734" y="4870541"/>
            <a:ext cx="2626122" cy="1848789"/>
          </a:xfrm>
          <a:prstGeom prst="rect">
            <a:avLst/>
          </a:prstGeom>
        </p:spPr>
      </p:pic>
      <p:cxnSp>
        <p:nvCxnSpPr>
          <p:cNvPr id="12" name="Straight Connector 11"/>
          <p:cNvCxnSpPr/>
          <p:nvPr/>
        </p:nvCxnSpPr>
        <p:spPr>
          <a:xfrm flipV="1">
            <a:off x="3561148" y="5181554"/>
            <a:ext cx="609444" cy="1537776"/>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rtlCol="0">
            <a:noAutofit/>
          </a:bodyPr>
          <a:lstStyle/>
          <a:p>
            <a:pPr fontAlgn="auto">
              <a:spcAft>
                <a:spcPts val="0"/>
              </a:spcAft>
              <a:buFont typeface="Arial" charset="0"/>
              <a:buNone/>
              <a:defRPr/>
            </a:pPr>
            <a:r>
              <a:rPr lang="en-US" sz="2400" b="1" dirty="0">
                <a:ea typeface="+mn-ea"/>
              </a:rPr>
              <a:t>TAKE HOME POINTS</a:t>
            </a:r>
          </a:p>
          <a:p>
            <a:pPr fontAlgn="auto">
              <a:spcAft>
                <a:spcPts val="0"/>
              </a:spcAft>
              <a:buFont typeface="Arial" charset="0"/>
              <a:buChar char="•"/>
              <a:defRPr/>
            </a:pPr>
            <a:r>
              <a:rPr lang="en-US" sz="2400" dirty="0">
                <a:ea typeface="+mn-ea"/>
              </a:rPr>
              <a:t>First-line anxiolytics - SSRIs and SNRIs. Other options - TCAs, buspirone, moclobemide and extreme cases antipsychotics </a:t>
            </a:r>
          </a:p>
          <a:p>
            <a:pPr fontAlgn="auto">
              <a:spcAft>
                <a:spcPts val="0"/>
              </a:spcAft>
              <a:buFont typeface="Arial" charset="0"/>
              <a:buChar char="•"/>
              <a:defRPr/>
            </a:pPr>
            <a:r>
              <a:rPr lang="en-US" sz="2400" dirty="0">
                <a:ea typeface="+mn-ea"/>
              </a:rPr>
              <a:t>BZDs not for routine use. </a:t>
            </a:r>
            <a:r>
              <a:rPr lang="en-US" altLang="en-US" sz="2400" dirty="0"/>
              <a:t>Avoid in pregnancy/lactation if possible </a:t>
            </a:r>
          </a:p>
          <a:p>
            <a:pPr fontAlgn="auto">
              <a:spcAft>
                <a:spcPts val="0"/>
              </a:spcAft>
              <a:buFont typeface="Arial" charset="0"/>
              <a:buChar char="•"/>
              <a:defRPr/>
            </a:pPr>
            <a:r>
              <a:rPr lang="en-US" sz="2400" dirty="0">
                <a:ea typeface="+mn-ea"/>
              </a:rPr>
              <a:t>When developing treatment plan – efficacy, adverse effects, interactions, costs and preferences should be considered.</a:t>
            </a:r>
          </a:p>
          <a:p>
            <a:pPr marL="457200" indent="-457200" fontAlgn="auto">
              <a:spcAft>
                <a:spcPts val="0"/>
              </a:spcAft>
              <a:buFont typeface="Arial" charset="0"/>
              <a:buNone/>
              <a:defRPr/>
            </a:pPr>
            <a:r>
              <a:rPr lang="en-US" sz="2000" b="1" u="sng" dirty="0">
                <a:ea typeface="+mn-ea"/>
              </a:rPr>
              <a:t>CHECK POINTS WITH PATIENT WITH ANXIETY DISORDER</a:t>
            </a:r>
          </a:p>
          <a:p>
            <a:pPr marL="0" indent="0" fontAlgn="auto">
              <a:spcAft>
                <a:spcPts val="0"/>
              </a:spcAft>
              <a:buNone/>
              <a:defRPr/>
            </a:pPr>
            <a:r>
              <a:rPr lang="en-US" sz="2400" b="1" dirty="0">
                <a:ea typeface="+mn-ea"/>
              </a:rPr>
              <a:t>Step 1 </a:t>
            </a:r>
            <a:r>
              <a:rPr lang="en-US" sz="2400" dirty="0">
                <a:ea typeface="+mn-ea"/>
              </a:rPr>
              <a:t>– is patient safe and functional? need hospitalization, further evaluation, increased monitoring at home and/or medications to bring down anxiety to point they can function?</a:t>
            </a:r>
          </a:p>
          <a:p>
            <a:pPr marL="0" indent="0" fontAlgn="auto">
              <a:spcAft>
                <a:spcPts val="0"/>
              </a:spcAft>
              <a:buNone/>
              <a:defRPr/>
            </a:pPr>
            <a:r>
              <a:rPr lang="en-US" sz="2400" b="1" dirty="0">
                <a:ea typeface="+mn-ea"/>
              </a:rPr>
              <a:t>Step 2 </a:t>
            </a:r>
            <a:r>
              <a:rPr lang="en-US" sz="2400" dirty="0">
                <a:ea typeface="+mn-ea"/>
              </a:rPr>
              <a:t>– any medical or SUD issues need attention? relationship, job, financial or other problems?</a:t>
            </a:r>
          </a:p>
          <a:p>
            <a:pPr marL="457200" indent="-457200" fontAlgn="auto">
              <a:spcAft>
                <a:spcPts val="0"/>
              </a:spcAft>
              <a:buFont typeface="Arial" charset="0"/>
              <a:buNone/>
              <a:defRPr/>
            </a:pPr>
            <a:r>
              <a:rPr lang="en-US" sz="2400" b="1" dirty="0">
                <a:ea typeface="+mn-ea"/>
              </a:rPr>
              <a:t>Step3</a:t>
            </a:r>
            <a:r>
              <a:rPr lang="en-US" sz="2400" dirty="0">
                <a:ea typeface="+mn-ea"/>
              </a:rPr>
              <a:t> – consider psychosocial and psychotherapy interventions</a:t>
            </a:r>
          </a:p>
          <a:p>
            <a:pPr marL="457200" indent="-457200" fontAlgn="auto">
              <a:spcAft>
                <a:spcPts val="0"/>
              </a:spcAft>
              <a:buFont typeface="Arial" charset="0"/>
              <a:buNone/>
              <a:defRPr/>
            </a:pPr>
            <a:r>
              <a:rPr lang="en-US" sz="2400" b="1" dirty="0">
                <a:ea typeface="+mn-ea"/>
              </a:rPr>
              <a:t>Step 4 </a:t>
            </a:r>
            <a:r>
              <a:rPr lang="en-US" sz="2400" dirty="0">
                <a:ea typeface="+mn-ea"/>
              </a:rPr>
              <a:t>– If medications option: start low-side effect SSRIs eg, sertraline, citalopram or SNRIs eg venlafaxine and </a:t>
            </a:r>
            <a:r>
              <a:rPr lang="en-US" sz="2400" dirty="0" err="1">
                <a:ea typeface="+mn-ea"/>
              </a:rPr>
              <a:t>mirtrazapine</a:t>
            </a:r>
            <a:endParaRPr lang="en-US" sz="2400" dirty="0">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65" y="2907030"/>
            <a:ext cx="8668385" cy="1499870"/>
          </a:xfrm>
        </p:spPr>
        <p:txBody>
          <a:bodyPr/>
          <a:lstStyle/>
          <a:p>
            <a:pPr algn="ctr"/>
            <a:r>
              <a:rPr lang="en-US" sz="2800" b="1" dirty="0">
                <a:solidFill>
                  <a:schemeClr val="tx1"/>
                </a:solidFill>
              </a:rPr>
              <a:t>ANXIOLYTICS RECOMMENDED </a:t>
            </a:r>
          </a:p>
          <a:p>
            <a:pPr algn="ctr"/>
            <a:r>
              <a:rPr lang="en-US" sz="2800" b="1" dirty="0">
                <a:solidFill>
                  <a:schemeClr val="tx1"/>
                </a:solidFill>
              </a:rPr>
              <a:t>FOR </a:t>
            </a:r>
          </a:p>
          <a:p>
            <a:pPr algn="ctr"/>
            <a:r>
              <a:rPr lang="en-US" sz="2800" b="1" dirty="0">
                <a:solidFill>
                  <a:schemeClr val="tx1"/>
                </a:solidFill>
              </a:rPr>
              <a:t>SPECIFIC ANXIETY AND RELATED DISORDERS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Content Placeholder 2"/>
          <p:cNvSpPr>
            <a:spLocks noGrp="1" noChangeArrowheads="1"/>
          </p:cNvSpPr>
          <p:nvPr>
            <p:ph idx="1"/>
          </p:nvPr>
        </p:nvSpPr>
        <p:spPr>
          <a:xfrm>
            <a:off x="500063" y="1196975"/>
            <a:ext cx="7929562" cy="5160963"/>
          </a:xfrm>
        </p:spPr>
        <p:txBody>
          <a:bodyPr/>
          <a:lstStyle/>
          <a:p>
            <a:pPr marL="0" indent="0">
              <a:buFont typeface="Arial" charset="0"/>
              <a:buNone/>
            </a:pPr>
            <a:r>
              <a:rPr lang="en-US" altLang="en-US" sz="3600" b="1" u="sng" dirty="0"/>
              <a:t>REFERENCES:</a:t>
            </a:r>
            <a:endParaRPr lang="en-US" altLang="en-US" sz="3600" dirty="0"/>
          </a:p>
          <a:p>
            <a:pPr marL="0" indent="0">
              <a:buFont typeface="Arial" charset="0"/>
              <a:buNone/>
            </a:pPr>
            <a:endParaRPr lang="en-US" altLang="en-US" sz="3600" dirty="0"/>
          </a:p>
          <a:p>
            <a:pPr marL="0" indent="0">
              <a:buFont typeface="Arial" charset="0"/>
              <a:buAutoNum type="arabicPeriod"/>
            </a:pPr>
            <a:r>
              <a:rPr lang="en-US" altLang="en-US" dirty="0"/>
              <a:t>The African textbook of psychiatry and mental  health  by Ndetei et al 2006</a:t>
            </a:r>
          </a:p>
          <a:p>
            <a:pPr marL="0" indent="0">
              <a:buFont typeface="Arial" charset="0"/>
              <a:buAutoNum type="arabicPeriod"/>
            </a:pPr>
            <a:endParaRPr lang="en-US" altLang="en-US" dirty="0"/>
          </a:p>
          <a:p>
            <a:pPr marL="0" indent="0">
              <a:buFont typeface="Arial" charset="0"/>
              <a:buAutoNum type="arabicPeriod"/>
            </a:pPr>
            <a:r>
              <a:rPr lang="en-US" altLang="en-US" dirty="0"/>
              <a:t>Kaplan and </a:t>
            </a:r>
            <a:r>
              <a:rPr lang="en-US" altLang="en-US" dirty="0" err="1"/>
              <a:t>Saddocks</a:t>
            </a:r>
            <a:r>
              <a:rPr lang="en-US" altLang="en-US"/>
              <a:t> Synopsis Psychiatry : Clinical Psychiatry , 2007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84"/>
            <a:ext cx="8610600" cy="6476830"/>
          </a:xfrm>
        </p:spPr>
        <p:txBody>
          <a:bodyPr rtlCol="0">
            <a:noAutofit/>
          </a:bodyPr>
          <a:lstStyle/>
          <a:p>
            <a:pPr marL="0" indent="0">
              <a:lnSpc>
                <a:spcPct val="90000"/>
              </a:lnSpc>
              <a:buNone/>
            </a:pPr>
            <a:r>
              <a:rPr lang="en-US" sz="2000" b="1" u="sng" dirty="0"/>
              <a:t>Generalized Anxiety Disorder [GAD] -  Pharmacotherapy Recommendations </a:t>
            </a:r>
          </a:p>
          <a:p>
            <a:pPr marL="0" indent="0">
              <a:lnSpc>
                <a:spcPct val="90000"/>
              </a:lnSpc>
              <a:buFont typeface="Wingdings" charset="2"/>
              <a:buChar char="q"/>
            </a:pPr>
            <a:r>
              <a:rPr lang="en-US" sz="2000" b="1" dirty="0"/>
              <a:t> </a:t>
            </a:r>
            <a:r>
              <a:rPr lang="en-US" sz="2000" u="sng" dirty="0"/>
              <a:t>First-line: </a:t>
            </a:r>
            <a:r>
              <a:rPr lang="en-US" sz="2000" dirty="0"/>
              <a:t> escitalopram, sertraline, venlafaxine, duloxetine, agomelatine, </a:t>
            </a:r>
          </a:p>
          <a:p>
            <a:pPr marL="0" indent="0">
              <a:lnSpc>
                <a:spcPct val="90000"/>
              </a:lnSpc>
              <a:buFont typeface="Wingdings" charset="2"/>
              <a:buChar char="q"/>
            </a:pPr>
            <a:r>
              <a:rPr lang="en-US" sz="2000" u="sng" dirty="0"/>
              <a:t>Second-line</a:t>
            </a:r>
            <a:r>
              <a:rPr lang="en-US" sz="2000" dirty="0"/>
              <a:t>: Alprazolam, diazepam, buspirone, hydroxyzine, imipramine, </a:t>
            </a:r>
          </a:p>
          <a:p>
            <a:pPr marL="0" indent="0">
              <a:lnSpc>
                <a:spcPct val="90000"/>
              </a:lnSpc>
              <a:buFont typeface="Wingdings" charset="2"/>
              <a:buChar char="q"/>
            </a:pPr>
            <a:r>
              <a:rPr lang="en-US" sz="2000" u="sng" dirty="0"/>
              <a:t>Third-line:</a:t>
            </a:r>
            <a:r>
              <a:rPr lang="en-US" sz="2000" dirty="0"/>
              <a:t> Divalproex chrono, trazodone. </a:t>
            </a:r>
            <a:r>
              <a:rPr lang="en-US" sz="2000" u="sng" dirty="0"/>
              <a:t>Adjunctive therapy</a:t>
            </a:r>
            <a:r>
              <a:rPr lang="en-US" sz="2000" dirty="0"/>
              <a:t>: quetiapine, aripiprazole, olanzapine, risperidone.  </a:t>
            </a:r>
            <a:r>
              <a:rPr lang="en-US" sz="2000" u="sng" dirty="0"/>
              <a:t>Not recommended: </a:t>
            </a:r>
            <a:r>
              <a:rPr lang="en-US" sz="2000" dirty="0"/>
              <a:t>Beta blockers </a:t>
            </a:r>
          </a:p>
          <a:p>
            <a:pPr marL="0" indent="0">
              <a:lnSpc>
                <a:spcPct val="90000"/>
              </a:lnSpc>
              <a:buNone/>
            </a:pPr>
            <a:r>
              <a:rPr lang="en-US" sz="2000" b="1" u="sng" dirty="0"/>
              <a:t>Obsessive–Compulsive Disorder [OCD] -  Pharmacotherapy Recommendations </a:t>
            </a:r>
          </a:p>
          <a:p>
            <a:pPr marL="0" indent="0">
              <a:lnSpc>
                <a:spcPct val="90000"/>
              </a:lnSpc>
              <a:buFont typeface="Wingdings" charset="2"/>
              <a:buChar char="q"/>
            </a:pPr>
            <a:r>
              <a:rPr lang="en-US" sz="2000" u="sng" dirty="0"/>
              <a:t>First-line</a:t>
            </a:r>
            <a:r>
              <a:rPr lang="en-US" sz="2000" dirty="0"/>
              <a:t>: Escitalopram, fluoxetine, paroxetine, sertraline </a:t>
            </a:r>
          </a:p>
          <a:p>
            <a:pPr marL="0" indent="0">
              <a:lnSpc>
                <a:spcPct val="90000"/>
              </a:lnSpc>
              <a:buFont typeface="Wingdings" charset="2"/>
              <a:buChar char="q"/>
            </a:pPr>
            <a:r>
              <a:rPr lang="en-US" sz="2000" u="sng" dirty="0"/>
              <a:t>Second-line: </a:t>
            </a:r>
            <a:r>
              <a:rPr lang="en-US" sz="2000" dirty="0"/>
              <a:t>Citalopram, clomipramine, mirtazapine, venlafaxine XR </a:t>
            </a:r>
          </a:p>
          <a:p>
            <a:pPr marL="0" indent="0">
              <a:lnSpc>
                <a:spcPct val="90000"/>
              </a:lnSpc>
              <a:buFont typeface="Wingdings" charset="2"/>
              <a:buChar char="q"/>
            </a:pPr>
            <a:r>
              <a:rPr lang="en-US" sz="2000" u="sng" dirty="0"/>
              <a:t>Third-line: </a:t>
            </a:r>
            <a:r>
              <a:rPr lang="en-US" sz="2000" dirty="0"/>
              <a:t>IV citalopram, duloxetine, phenelzine tranylcypromine </a:t>
            </a:r>
          </a:p>
          <a:p>
            <a:pPr marL="0" indent="0">
              <a:lnSpc>
                <a:spcPct val="90000"/>
              </a:lnSpc>
              <a:buFont typeface="Wingdings" charset="2"/>
              <a:buChar char="q"/>
            </a:pPr>
            <a:r>
              <a:rPr lang="en-US" sz="2000" u="sng" dirty="0"/>
              <a:t>Adjunctive therapy</a:t>
            </a:r>
            <a:r>
              <a:rPr lang="en-US" sz="2000" dirty="0"/>
              <a:t>: aripiprazole, risperidone, quetiapine, topiramate, citalopram, haloperidol, mirtazapine, olanzapine, ondansetron, pregabalin, </a:t>
            </a:r>
          </a:p>
          <a:p>
            <a:pPr marL="0" indent="0">
              <a:lnSpc>
                <a:spcPct val="90000"/>
              </a:lnSpc>
              <a:buFont typeface="Wingdings" charset="2"/>
              <a:buChar char="q"/>
            </a:pPr>
            <a:r>
              <a:rPr lang="en-US" sz="2000" dirty="0"/>
              <a:t>Not recommended: buspirone, clonazepam, lithium, morphine, clonidine</a:t>
            </a:r>
          </a:p>
          <a:p>
            <a:pPr marL="0" indent="0">
              <a:lnSpc>
                <a:spcPct val="90000"/>
              </a:lnSpc>
              <a:buNone/>
            </a:pPr>
            <a:r>
              <a:rPr lang="en-US" sz="2000" b="1" u="sng" dirty="0"/>
              <a:t>Recommendations for pharmacotherapy for Social Anxiety Disorder [ SAD] </a:t>
            </a:r>
          </a:p>
          <a:p>
            <a:pPr marL="0" indent="0">
              <a:lnSpc>
                <a:spcPct val="90000"/>
              </a:lnSpc>
              <a:buFont typeface="Wingdings" charset="2"/>
              <a:buChar char="q"/>
            </a:pPr>
            <a:r>
              <a:rPr lang="en-US" sz="2000" dirty="0"/>
              <a:t>First-line: Escitalopram, fluvoxamine, paroxetine, pregabalin, sertraline, </a:t>
            </a:r>
            <a:r>
              <a:rPr lang="en-US" sz="2000" dirty="0" err="1"/>
              <a:t>veniz</a:t>
            </a:r>
            <a:r>
              <a:rPr lang="en-US" sz="2000" dirty="0"/>
              <a:t> </a:t>
            </a:r>
          </a:p>
          <a:p>
            <a:pPr marL="0" indent="0">
              <a:lnSpc>
                <a:spcPct val="90000"/>
              </a:lnSpc>
              <a:buFont typeface="Wingdings" charset="2"/>
              <a:buChar char="q"/>
            </a:pPr>
            <a:r>
              <a:rPr lang="en-US" sz="2000" u="sng" dirty="0"/>
              <a:t>Second-line</a:t>
            </a:r>
            <a:r>
              <a:rPr lang="en-US" sz="2000" dirty="0"/>
              <a:t>: Alprazolam, bromazepam, citalopram, clonazepam, gabapentin, </a:t>
            </a:r>
          </a:p>
          <a:p>
            <a:pPr marL="0" indent="0">
              <a:lnSpc>
                <a:spcPct val="90000"/>
              </a:lnSpc>
              <a:buFont typeface="Wingdings" charset="2"/>
              <a:buChar char="q"/>
            </a:pPr>
            <a:r>
              <a:rPr lang="en-US" sz="2000" u="sng" dirty="0"/>
              <a:t>3-line: </a:t>
            </a:r>
            <a:r>
              <a:rPr lang="en-US" sz="2000" dirty="0"/>
              <a:t>Atomoxetine, clomipramine, divalproex, duloxetine, fluoxetine, mirtazapine, moclobemide, olanzapine, topiramate</a:t>
            </a:r>
          </a:p>
          <a:p>
            <a:pPr marL="0" indent="0">
              <a:lnSpc>
                <a:spcPct val="90000"/>
              </a:lnSpc>
              <a:buFont typeface="Wingdings" charset="2"/>
              <a:buChar char="q"/>
            </a:pPr>
            <a:r>
              <a:rPr lang="en-US" sz="2000" u="sng" dirty="0"/>
              <a:t>Not recommended: </a:t>
            </a:r>
            <a:r>
              <a:rPr lang="en-US" sz="2000" dirty="0"/>
              <a:t>buspirone, imipramine, propranolol, quetiapine</a:t>
            </a:r>
            <a:endParaRPr lang="en-US" sz="5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rtlCol="0">
            <a:noAutofit/>
          </a:bodyPr>
          <a:lstStyle/>
          <a:p>
            <a:pPr marL="0" indent="0" fontAlgn="auto">
              <a:spcAft>
                <a:spcPts val="0"/>
              </a:spcAft>
              <a:buNone/>
              <a:defRPr/>
            </a:pPr>
            <a:r>
              <a:rPr lang="en-US" sz="2000" b="1" u="sng" dirty="0"/>
              <a:t>Recommendations for pharmacotherapy for PTSD </a:t>
            </a:r>
          </a:p>
          <a:p>
            <a:pPr fontAlgn="auto">
              <a:spcAft>
                <a:spcPts val="0"/>
              </a:spcAft>
              <a:buFont typeface="Wingdings" charset="2"/>
              <a:buChar char="q"/>
              <a:defRPr/>
            </a:pPr>
            <a:r>
              <a:rPr lang="en-US" sz="2000" u="sng" dirty="0"/>
              <a:t>First-line:</a:t>
            </a:r>
            <a:r>
              <a:rPr lang="en-US" sz="2000" dirty="0"/>
              <a:t> Fluoxetine, paroxetine, sertraline, venlafaxine XR </a:t>
            </a:r>
          </a:p>
          <a:p>
            <a:pPr fontAlgn="auto">
              <a:spcAft>
                <a:spcPts val="0"/>
              </a:spcAft>
              <a:buFont typeface="Wingdings" charset="2"/>
              <a:buChar char="q"/>
              <a:defRPr/>
            </a:pPr>
            <a:r>
              <a:rPr lang="en-US" sz="2000" u="sng" dirty="0"/>
              <a:t>Second-line:</a:t>
            </a:r>
            <a:r>
              <a:rPr lang="en-US" sz="2000" dirty="0"/>
              <a:t> Fluvoxamine, mirtazapine, phenelzine </a:t>
            </a:r>
          </a:p>
          <a:p>
            <a:pPr fontAlgn="auto">
              <a:spcAft>
                <a:spcPts val="0"/>
              </a:spcAft>
              <a:buFont typeface="Wingdings" charset="2"/>
              <a:buChar char="q"/>
              <a:defRPr/>
            </a:pPr>
            <a:r>
              <a:rPr lang="en-US" sz="2000" u="sng" dirty="0"/>
              <a:t>Third-line:</a:t>
            </a:r>
            <a:r>
              <a:rPr lang="en-US" sz="2000" dirty="0"/>
              <a:t> Amitriptyline, aripiprazole, buspirone, carbamazepine, duloxetine, escitalopram, imipramine, lamotrigine, memantine, moclobemide, quetiapine, risperidone, topiramate, trazodone </a:t>
            </a:r>
          </a:p>
          <a:p>
            <a:pPr fontAlgn="auto">
              <a:spcAft>
                <a:spcPts val="0"/>
              </a:spcAft>
              <a:buFont typeface="Wingdings" charset="2"/>
              <a:buChar char="q"/>
              <a:defRPr/>
            </a:pPr>
            <a:r>
              <a:rPr lang="en-US" sz="2000" u="sng" dirty="0"/>
              <a:t>Adjunctive therapy</a:t>
            </a:r>
            <a:r>
              <a:rPr lang="en-US" sz="2000" dirty="0"/>
              <a:t>: 2-line: eszopiclone, olanzapine, risperidone                        3-line: aripiprazole, clonidine, gabapentin, pregabalin, quetiapine. </a:t>
            </a:r>
          </a:p>
          <a:p>
            <a:pPr fontAlgn="auto">
              <a:spcAft>
                <a:spcPts val="0"/>
              </a:spcAft>
              <a:buFont typeface="Wingdings" charset="2"/>
              <a:buChar char="q"/>
              <a:defRPr/>
            </a:pPr>
            <a:r>
              <a:rPr lang="en-US" sz="2000" u="sng" dirty="0"/>
              <a:t>Not recommended: </a:t>
            </a:r>
            <a:r>
              <a:rPr lang="en-US" sz="2000" dirty="0"/>
              <a:t>Alprazolam, clonazepam, divalproex, olanzapine</a:t>
            </a:r>
          </a:p>
          <a:p>
            <a:pPr marL="0" indent="0" fontAlgn="auto">
              <a:spcAft>
                <a:spcPts val="0"/>
              </a:spcAft>
              <a:buNone/>
              <a:defRPr/>
            </a:pPr>
            <a:r>
              <a:rPr lang="en-US" sz="2000" b="1" u="sng" dirty="0"/>
              <a:t>Recommendations for pharmacotherapy for panic disorder </a:t>
            </a:r>
          </a:p>
          <a:p>
            <a:pPr fontAlgn="auto">
              <a:spcAft>
                <a:spcPts val="0"/>
              </a:spcAft>
              <a:buFont typeface="Wingdings" charset="2"/>
              <a:buChar char="q"/>
              <a:defRPr/>
            </a:pPr>
            <a:r>
              <a:rPr lang="en-US" sz="2000" u="sng" dirty="0"/>
              <a:t>First-line: </a:t>
            </a:r>
            <a:r>
              <a:rPr lang="en-US" sz="2000" dirty="0"/>
              <a:t>Citalopram, escitalopram, fluoxetine, paroxetine, sertraline, </a:t>
            </a:r>
            <a:r>
              <a:rPr lang="en-US" sz="2000" dirty="0" err="1"/>
              <a:t>veniz</a:t>
            </a:r>
            <a:endParaRPr lang="en-US" sz="2000" dirty="0"/>
          </a:p>
          <a:p>
            <a:pPr fontAlgn="auto">
              <a:spcAft>
                <a:spcPts val="0"/>
              </a:spcAft>
              <a:buFont typeface="Wingdings" charset="2"/>
              <a:buChar char="q"/>
              <a:defRPr/>
            </a:pPr>
            <a:r>
              <a:rPr lang="en-US" sz="2000" u="sng" dirty="0"/>
              <a:t>Second-line:</a:t>
            </a:r>
            <a:r>
              <a:rPr lang="en-US" sz="2000" dirty="0"/>
              <a:t> Alprazolam, clomipramine, clonazepam, diazepam, imipramine, lorazepam, mirtazapine, reboxetine </a:t>
            </a:r>
          </a:p>
          <a:p>
            <a:pPr fontAlgn="auto">
              <a:spcAft>
                <a:spcPts val="0"/>
              </a:spcAft>
              <a:buFont typeface="Wingdings" charset="2"/>
              <a:buChar char="q"/>
              <a:defRPr/>
            </a:pPr>
            <a:r>
              <a:rPr lang="en-US" sz="2000" u="sng" dirty="0"/>
              <a:t>Third-line: </a:t>
            </a:r>
            <a:r>
              <a:rPr lang="en-US" sz="2000" dirty="0"/>
              <a:t>Bupropion SR, divalproex, duloxetine, gabapentin, levetiracetam, moclobemide, olanzapine, phenelzine, quetiapine, risperidone, </a:t>
            </a:r>
          </a:p>
          <a:p>
            <a:pPr fontAlgn="auto">
              <a:spcAft>
                <a:spcPts val="0"/>
              </a:spcAft>
              <a:buFont typeface="Wingdings" charset="2"/>
              <a:buChar char="q"/>
              <a:defRPr/>
            </a:pPr>
            <a:r>
              <a:rPr lang="en-US" sz="2000" u="sng" dirty="0"/>
              <a:t>Adjunctive therapy</a:t>
            </a:r>
            <a:r>
              <a:rPr lang="en-US" sz="2000" dirty="0"/>
              <a:t>: alprazolam ODT, clonazepam; aripiprazole, divalproex, olanzapine, pindolol, risperidone </a:t>
            </a:r>
          </a:p>
          <a:p>
            <a:pPr fontAlgn="auto">
              <a:spcAft>
                <a:spcPts val="0"/>
              </a:spcAft>
              <a:buFont typeface="Wingdings" charset="2"/>
              <a:buChar char="q"/>
              <a:defRPr/>
            </a:pPr>
            <a:r>
              <a:rPr lang="en-US" sz="2000" u="sng" dirty="0"/>
              <a:t>Not recommended: </a:t>
            </a:r>
            <a:r>
              <a:rPr lang="en-US" sz="2000" dirty="0"/>
              <a:t>Buspirone, propranolol, tiagabine, trazodone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5645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1295400" y="8382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sym typeface="Arial" charset="0"/>
              </a:defRPr>
            </a:lvl1pPr>
            <a:lvl2pPr marL="742950" indent="-285750">
              <a:spcBef>
                <a:spcPct val="20000"/>
              </a:spcBef>
              <a:buChar char="–"/>
              <a:defRPr sz="2800">
                <a:solidFill>
                  <a:schemeClr val="tx1"/>
                </a:solidFill>
                <a:latin typeface="Arial" charset="0"/>
                <a:cs typeface="Arial" charset="0"/>
                <a:sym typeface="Arial" charset="0"/>
              </a:defRPr>
            </a:lvl2pPr>
            <a:lvl3pPr marL="1143000" indent="-228600">
              <a:spcBef>
                <a:spcPct val="20000"/>
              </a:spcBef>
              <a:buChar char="•"/>
              <a:defRPr sz="2400">
                <a:solidFill>
                  <a:schemeClr val="tx1"/>
                </a:solidFill>
                <a:latin typeface="Arial" charset="0"/>
                <a:cs typeface="Arial" charset="0"/>
                <a:sym typeface="Arial" charset="0"/>
              </a:defRPr>
            </a:lvl3pPr>
            <a:lvl4pPr marL="1600200" indent="-228600">
              <a:spcBef>
                <a:spcPct val="20000"/>
              </a:spcBef>
              <a:buChar char="–"/>
              <a:defRPr sz="2000">
                <a:solidFill>
                  <a:schemeClr val="tx1"/>
                </a:solidFill>
                <a:latin typeface="Arial" charset="0"/>
                <a:cs typeface="Arial" charset="0"/>
                <a:sym typeface="Arial" charset="0"/>
              </a:defRPr>
            </a:lvl4pPr>
            <a:lvl5pPr marL="2057400" indent="-228600">
              <a:spcBef>
                <a:spcPct val="20000"/>
              </a:spcBef>
              <a:buChar char="»"/>
              <a:defRPr sz="2000">
                <a:solidFill>
                  <a:schemeClr val="tx1"/>
                </a:solidFill>
                <a:latin typeface="Arial" charset="0"/>
                <a:cs typeface="Arial" charset="0"/>
                <a:sym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sym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sym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sym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sym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a:ln>
                  <a:noFill/>
                </a:ln>
                <a:solidFill>
                  <a:srgbClr val="000000"/>
                </a:solidFill>
                <a:effectLst/>
                <a:uLnTx/>
                <a:uFillTx/>
                <a:latin typeface="Castellar" pitchFamily="18" charset="0"/>
                <a:ea typeface="SimSun" charset="-122"/>
                <a:cs typeface="Arial" charset="0"/>
                <a:sym typeface="Arial" charset="0"/>
              </a:rPr>
              <a:t>ASANTE SANA</a:t>
            </a:r>
            <a:endParaRPr kumimoji="0" lang="en-US" altLang="en-US" sz="4800" b="0" i="0" u="none" strike="noStrike" kern="1200" cap="none" spc="0" normalizeH="0" baseline="0" noProof="0">
              <a:ln>
                <a:noFill/>
              </a:ln>
              <a:solidFill>
                <a:srgbClr val="000000"/>
              </a:solidFill>
              <a:effectLst/>
              <a:uLnTx/>
              <a:uFillTx/>
              <a:latin typeface="Verdana" pitchFamily="34" charset="0"/>
              <a:ea typeface="SimSun" charset="-122"/>
              <a:cs typeface="Arial" charset="0"/>
              <a:sym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p:cNvSpPr>
            <a:spLocks noGrp="1" noChangeArrowheads="1"/>
          </p:cNvSpPr>
          <p:nvPr>
            <p:ph idx="1"/>
          </p:nvPr>
        </p:nvSpPr>
        <p:spPr>
          <a:xfrm>
            <a:off x="2895644" y="228639"/>
            <a:ext cx="6019756" cy="6463164"/>
          </a:xfrm>
        </p:spPr>
        <p:txBody>
          <a:bodyPr/>
          <a:lstStyle/>
          <a:p>
            <a:pPr marL="0" indent="0">
              <a:buNone/>
            </a:pPr>
            <a:r>
              <a:rPr lang="en-US" altLang="en-US" sz="2800" b="1" dirty="0"/>
              <a:t>INTRODUCTION</a:t>
            </a:r>
          </a:p>
          <a:p>
            <a:r>
              <a:rPr lang="en-US" altLang="en-US" sz="2400" b="1" dirty="0"/>
              <a:t>Anxiety</a:t>
            </a:r>
            <a:r>
              <a:rPr lang="en-US" altLang="en-US" sz="2400" dirty="0"/>
              <a:t> – apprehension about a future threat; fear – response to an immediate threat and both involve physiological arousal </a:t>
            </a:r>
            <a:r>
              <a:rPr lang="en-US" altLang="en-US" sz="2400" dirty="0">
                <a:solidFill>
                  <a:srgbClr val="FF0000"/>
                </a:solidFill>
              </a:rPr>
              <a:t> - ‘fight or flight ‘ </a:t>
            </a:r>
            <a:r>
              <a:rPr lang="en-US" altLang="en-US" sz="2400" dirty="0"/>
              <a:t>reaction , which may save life  and increase preparedness, however high anxiety levels  distressing and  detrimental! </a:t>
            </a:r>
          </a:p>
          <a:p>
            <a:r>
              <a:rPr lang="en-US" altLang="en-US" sz="2400" dirty="0"/>
              <a:t>Though it is normal to experience some level of anxiety [feelings of worry, fear and unease] at times, intense or persistent anxiety is indicative of an anxiety disorder. </a:t>
            </a:r>
            <a:endParaRPr lang="en-US" altLang="en-US" sz="2400" dirty="0">
              <a:sym typeface="Arial" charset="0"/>
            </a:endParaRPr>
          </a:p>
          <a:p>
            <a:r>
              <a:rPr lang="en-US" altLang="en-US" sz="2400" dirty="0"/>
              <a:t>DSM-5 Anxiety and related disorders: SAD, selective mutism, phobias, agoraphobia; social anxiety, panic, generalized anxiety disorders and OCD, PTSD, somatoform,</a:t>
            </a:r>
            <a:br>
              <a:rPr lang="en-US" altLang="en-US" sz="2400" dirty="0"/>
            </a:br>
            <a:br>
              <a:rPr lang="en-US" altLang="en-US" sz="2400" dirty="0"/>
            </a:br>
            <a:br>
              <a:rPr lang="en-US" altLang="en-US" sz="2800" dirty="0"/>
            </a:br>
            <a:br>
              <a:rPr lang="en-US" altLang="en-US" sz="2800" dirty="0"/>
            </a:br>
            <a:br>
              <a:rPr lang="en-US" altLang="en-US" sz="2800" dirty="0"/>
            </a:br>
            <a:endParaRPr lang="en-US" altLang="en-US" sz="2800" dirty="0"/>
          </a:p>
        </p:txBody>
      </p:sp>
      <p:pic>
        <p:nvPicPr>
          <p:cNvPr id="2" name="Picture 1"/>
          <p:cNvPicPr>
            <a:picLocks noChangeAspect="1"/>
          </p:cNvPicPr>
          <p:nvPr/>
        </p:nvPicPr>
        <p:blipFill>
          <a:blip r:embed="rId2"/>
          <a:stretch>
            <a:fillRect/>
          </a:stretch>
        </p:blipFill>
        <p:spPr>
          <a:xfrm>
            <a:off x="381110" y="291081"/>
            <a:ext cx="2514534" cy="64007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998" t="6165" r="12728" b="7678"/>
          <a:stretch>
            <a:fillRect/>
          </a:stretch>
        </p:blipFill>
        <p:spPr>
          <a:xfrm>
            <a:off x="287102" y="228684"/>
            <a:ext cx="8569796" cy="627080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p:cNvSpPr>
            <a:spLocks noGrp="1" noChangeArrowheads="1"/>
          </p:cNvSpPr>
          <p:nvPr>
            <p:ph idx="1"/>
          </p:nvPr>
        </p:nvSpPr>
        <p:spPr>
          <a:xfrm>
            <a:off x="343011" y="266783"/>
            <a:ext cx="8457977" cy="6324434"/>
          </a:xfrm>
        </p:spPr>
        <p:txBody>
          <a:bodyPr rtlCol="0">
            <a:normAutofit fontScale="25000" lnSpcReduction="20000"/>
          </a:bodyPr>
          <a:lstStyle/>
          <a:p>
            <a:pPr>
              <a:lnSpc>
                <a:spcPct val="120000"/>
              </a:lnSpc>
              <a:spcAft>
                <a:spcPts val="0"/>
              </a:spcAft>
              <a:buFont typeface="Wingdings" charset="2"/>
              <a:buChar char="q"/>
              <a:defRPr/>
            </a:pPr>
            <a:r>
              <a:rPr lang="en-US" sz="9600" dirty="0">
                <a:solidFill>
                  <a:schemeClr val="tx1"/>
                </a:solidFill>
                <a:ea typeface="Calibri" pitchFamily="34" charset="0"/>
                <a:cs typeface="Times New Roman" pitchFamily="18" charset="0"/>
              </a:rPr>
              <a:t>Anxiety and related disorders are common, with lifetime prevalence as high as 31% and often comorbid with other psychiatric and medical conditions. </a:t>
            </a:r>
          </a:p>
          <a:p>
            <a:pPr>
              <a:lnSpc>
                <a:spcPct val="120000"/>
              </a:lnSpc>
              <a:spcAft>
                <a:spcPts val="600"/>
              </a:spcAft>
              <a:buFont typeface="Wingdings" charset="2"/>
              <a:buChar char="q"/>
            </a:pPr>
            <a:r>
              <a:rPr lang="en-US" sz="9600" dirty="0">
                <a:solidFill>
                  <a:schemeClr val="tx1"/>
                </a:solidFill>
                <a:ea typeface="Calibri" pitchFamily="34" charset="0"/>
                <a:cs typeface="Times New Roman" pitchFamily="18" charset="0"/>
              </a:rPr>
              <a:t>Cause a significant burden on patients and their family</a:t>
            </a:r>
            <a:r>
              <a:rPr lang="en-US" sz="9600" dirty="0">
                <a:ea typeface="Calibri" pitchFamily="34" charset="0"/>
                <a:cs typeface="Times New Roman" pitchFamily="18" charset="0"/>
              </a:rPr>
              <a:t>;</a:t>
            </a:r>
            <a:r>
              <a:rPr lang="en-US" sz="9600" dirty="0">
                <a:solidFill>
                  <a:schemeClr val="tx1"/>
                </a:solidFill>
                <a:ea typeface="Calibri" pitchFamily="34" charset="0"/>
                <a:cs typeface="Times New Roman" pitchFamily="18" charset="0"/>
              </a:rPr>
              <a:t> as associated with substantial functional impairment, increase the comorbid, associated with greater use of health care services and decreased work productivity.</a:t>
            </a:r>
          </a:p>
          <a:p>
            <a:pPr>
              <a:lnSpc>
                <a:spcPct val="120000"/>
              </a:lnSpc>
              <a:spcAft>
                <a:spcPts val="600"/>
              </a:spcAft>
              <a:buFont typeface="Wingdings" charset="2"/>
              <a:buChar char="q"/>
            </a:pPr>
            <a:r>
              <a:rPr lang="en-US" sz="9600" dirty="0">
                <a:solidFill>
                  <a:schemeClr val="tx1"/>
                </a:solidFill>
                <a:ea typeface="Calibri" pitchFamily="34" charset="0"/>
                <a:cs typeface="Times New Roman" pitchFamily="18" charset="0"/>
              </a:rPr>
              <a:t>Differential diagnosis and comorbidity: Consider if</a:t>
            </a:r>
          </a:p>
          <a:p>
            <a:pPr lvl="1">
              <a:lnSpc>
                <a:spcPct val="120000"/>
              </a:lnSpc>
              <a:spcAft>
                <a:spcPts val="600"/>
              </a:spcAft>
              <a:buFont typeface="Wingdings" charset="2"/>
              <a:buChar char="Ø"/>
            </a:pPr>
            <a:r>
              <a:rPr lang="en-US" sz="9600" dirty="0">
                <a:solidFill>
                  <a:schemeClr val="tx1"/>
                </a:solidFill>
                <a:ea typeface="Calibri" pitchFamily="34" charset="0"/>
                <a:cs typeface="Times New Roman" pitchFamily="18" charset="0"/>
              </a:rPr>
              <a:t>anxiety is due to another medical or psychiatric condition,</a:t>
            </a:r>
          </a:p>
          <a:p>
            <a:pPr lvl="1">
              <a:lnSpc>
                <a:spcPct val="120000"/>
              </a:lnSpc>
              <a:spcAft>
                <a:spcPts val="600"/>
              </a:spcAft>
              <a:buFont typeface="Wingdings" charset="2"/>
              <a:buChar char="Ø"/>
            </a:pPr>
            <a:r>
              <a:rPr lang="en-US" sz="9600" dirty="0">
                <a:solidFill>
                  <a:schemeClr val="tx1"/>
                </a:solidFill>
                <a:ea typeface="Calibri" pitchFamily="34" charset="0"/>
                <a:cs typeface="Times New Roman" pitchFamily="18" charset="0"/>
              </a:rPr>
              <a:t> is comorbid with another medical or psychiatric condition or</a:t>
            </a:r>
          </a:p>
          <a:p>
            <a:pPr lvl="1">
              <a:lnSpc>
                <a:spcPct val="120000"/>
              </a:lnSpc>
              <a:spcAft>
                <a:spcPts val="600"/>
              </a:spcAft>
              <a:buFont typeface="Wingdings" charset="2"/>
              <a:buChar char="Ø"/>
            </a:pPr>
            <a:r>
              <a:rPr lang="en-US" sz="9600" dirty="0">
                <a:solidFill>
                  <a:schemeClr val="tx1"/>
                </a:solidFill>
                <a:ea typeface="Calibri" pitchFamily="34" charset="0"/>
                <a:cs typeface="Times New Roman" pitchFamily="18" charset="0"/>
              </a:rPr>
              <a:t> is medication-induced or drug-related.</a:t>
            </a:r>
          </a:p>
          <a:p>
            <a:pPr>
              <a:lnSpc>
                <a:spcPct val="120000"/>
              </a:lnSpc>
              <a:spcAft>
                <a:spcPts val="600"/>
              </a:spcAft>
              <a:buFont typeface="Wingdings" charset="2"/>
              <a:buChar char="q"/>
            </a:pPr>
            <a:r>
              <a:rPr lang="en-US" sz="9600" dirty="0">
                <a:solidFill>
                  <a:schemeClr val="tx1"/>
                </a:solidFill>
                <a:ea typeface="Calibri" pitchFamily="34" charset="0"/>
                <a:cs typeface="Times New Roman" pitchFamily="18" charset="0"/>
              </a:rPr>
              <a:t>Optimal management requires a good understanding of psychological treatments and pharmacological treatment - the efficacy and side effect profiles of pharmacological agents. Hence this lecture…</a:t>
            </a:r>
            <a:endParaRPr lang="en-US" sz="9600" i="1" dirty="0">
              <a:solidFill>
                <a:schemeClr val="tx1"/>
              </a:solidFill>
            </a:endParaRPr>
          </a:p>
          <a:p>
            <a:pPr>
              <a:lnSpc>
                <a:spcPct val="120000"/>
              </a:lnSpc>
              <a:spcAft>
                <a:spcPts val="0"/>
              </a:spcAft>
              <a:buNone/>
              <a:defRPr/>
            </a:pPr>
            <a:endParaRPr lang="en-US" sz="8400" dirty="0"/>
          </a:p>
          <a:p>
            <a:pPr>
              <a:spcAft>
                <a:spcPts val="0"/>
              </a:spcAft>
              <a:defRPr/>
            </a:pPr>
            <a:endParaRPr lang="en-US" dirty="0"/>
          </a:p>
          <a:p>
            <a:pPr>
              <a:spcAft>
                <a:spcPts val="0"/>
              </a:spcAft>
              <a:buNone/>
              <a:defRPr/>
            </a:pPr>
            <a:br>
              <a:rPr lang="en-US" dirty="0"/>
            </a:br>
            <a:br>
              <a:rPr lang="en-US" dirty="0"/>
            </a:br>
            <a:br>
              <a:rPr lang="en-US" sz="2100" dirty="0"/>
            </a:br>
            <a:br>
              <a:rPr lang="en-US" sz="2100" dirty="0"/>
            </a:br>
            <a:br>
              <a:rPr lang="en-US" sz="2100" dirty="0"/>
            </a:b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704" y="763176"/>
          <a:ext cx="8153186" cy="3725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304912" y="228684"/>
            <a:ext cx="8457978" cy="761980"/>
          </a:xfrm>
          <a:prstGeom prst="rect">
            <a:avLst/>
          </a:prstGeom>
        </p:spPr>
      </p:pic>
      <p:sp>
        <p:nvSpPr>
          <p:cNvPr id="7" name="TextBox 6"/>
          <p:cNvSpPr txBox="1"/>
          <p:nvPr/>
        </p:nvSpPr>
        <p:spPr>
          <a:xfrm>
            <a:off x="343011" y="4489004"/>
            <a:ext cx="8457978" cy="2123658"/>
          </a:xfrm>
          <a:prstGeom prst="rect">
            <a:avLst/>
          </a:prstGeom>
          <a:noFill/>
        </p:spPr>
        <p:txBody>
          <a:bodyPr wrap="square">
            <a:spAutoFit/>
          </a:bodyPr>
          <a:lstStyle/>
          <a:p>
            <a:pPr marL="342900" indent="-342900">
              <a:lnSpc>
                <a:spcPct val="150000"/>
              </a:lnSpc>
              <a:buFont typeface="Wingdings" charset="2"/>
              <a:buChar char="q"/>
            </a:pPr>
            <a:r>
              <a:rPr lang="en-US" altLang="en-US" sz="2400" b="1" dirty="0">
                <a:highlight>
                  <a:srgbClr val="FFFF00"/>
                </a:highlight>
              </a:rPr>
              <a:t>What are anxiolytics?</a:t>
            </a:r>
          </a:p>
          <a:p>
            <a:r>
              <a:rPr lang="en-US" altLang="en-US" sz="2400" b="1" dirty="0"/>
              <a:t> </a:t>
            </a:r>
            <a:r>
              <a:rPr lang="en-US" sz="2400" dirty="0"/>
              <a:t>It is increasingly difficult to define specifically, what an anxiolytic is, since classification of anxiety disorders changed and  on the other hand most of the </a:t>
            </a:r>
            <a:r>
              <a:rPr lang="en-US" altLang="en-US" sz="2400" dirty="0"/>
              <a:t>medications</a:t>
            </a:r>
            <a:r>
              <a:rPr lang="en-US" sz="2400" dirty="0"/>
              <a:t> used to treat different forms of anxiety were first used as antidepressants.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324600"/>
          </a:xfrm>
        </p:spPr>
        <p:txBody>
          <a:bodyPr>
            <a:noAutofit/>
          </a:bodyPr>
          <a:lstStyle/>
          <a:p>
            <a:pPr>
              <a:lnSpc>
                <a:spcPct val="110000"/>
              </a:lnSpc>
              <a:buFont typeface="Arial" charset="0"/>
              <a:buNone/>
            </a:pPr>
            <a:r>
              <a:rPr lang="en-US" altLang="en-US" sz="2000" b="1" u="sng" dirty="0"/>
              <a:t>ANXIOLYTICS/ANTI-ANXIETY MEDICATIONS: DEFINITION</a:t>
            </a:r>
            <a:endParaRPr lang="en-US" altLang="en-US" sz="2000" u="sng" dirty="0"/>
          </a:p>
          <a:p>
            <a:pPr marL="0" indent="0">
              <a:lnSpc>
                <a:spcPct val="110000"/>
              </a:lnSpc>
              <a:buNone/>
            </a:pPr>
            <a:r>
              <a:rPr lang="en-US" altLang="en-US" sz="2000" dirty="0">
                <a:highlight>
                  <a:srgbClr val="FFFF00"/>
                </a:highlight>
              </a:rPr>
              <a:t>Anxiolytics</a:t>
            </a:r>
            <a:r>
              <a:rPr lang="en-US" altLang="en-US" sz="2000" dirty="0"/>
              <a:t> are anti-anxiety medications used to treat anxiety symptoms, </a:t>
            </a:r>
            <a:r>
              <a:rPr lang="en-US" altLang="en-US" sz="2000" dirty="0">
                <a:sym typeface="SimSun" charset="-122"/>
              </a:rPr>
              <a:t>without interfering mental or physical function. </a:t>
            </a:r>
          </a:p>
          <a:p>
            <a:pPr fontAlgn="auto">
              <a:lnSpc>
                <a:spcPct val="110000"/>
              </a:lnSpc>
              <a:spcAft>
                <a:spcPts val="0"/>
              </a:spcAft>
              <a:buFont typeface="Arial" charset="0"/>
              <a:buNone/>
              <a:defRPr/>
            </a:pPr>
            <a:r>
              <a:rPr lang="en-US" sz="2000" b="1" u="sng" dirty="0">
                <a:ea typeface="+mn-ea"/>
              </a:rPr>
              <a:t>TYPES OF MEDICATIONS ARE USED TO TREAT ANXIETY</a:t>
            </a:r>
          </a:p>
          <a:p>
            <a:pPr marL="457200" indent="-457200" fontAlgn="auto">
              <a:lnSpc>
                <a:spcPct val="110000"/>
              </a:lnSpc>
              <a:spcAft>
                <a:spcPts val="0"/>
              </a:spcAft>
              <a:buFont typeface="+mj-lt"/>
              <a:buAutoNum type="arabicParenR"/>
              <a:defRPr/>
            </a:pPr>
            <a:r>
              <a:rPr lang="en-US" sz="2000" dirty="0">
                <a:ea typeface="+mn-ea"/>
              </a:rPr>
              <a:t>Selective serotonin reuptake inhibitors SSRIs</a:t>
            </a:r>
          </a:p>
          <a:p>
            <a:pPr marL="457200" indent="-457200" fontAlgn="auto">
              <a:lnSpc>
                <a:spcPct val="110000"/>
              </a:lnSpc>
              <a:spcAft>
                <a:spcPts val="0"/>
              </a:spcAft>
              <a:buFont typeface="+mj-lt"/>
              <a:buAutoNum type="arabicParenR"/>
              <a:defRPr/>
            </a:pPr>
            <a:r>
              <a:rPr lang="en-US" sz="2000" dirty="0">
                <a:ea typeface="+mn-ea"/>
              </a:rPr>
              <a:t>Serotonin-norepinephrine reuptake inhibitors (SNRIs)</a:t>
            </a:r>
          </a:p>
          <a:p>
            <a:pPr marL="457200" indent="-457200" fontAlgn="auto">
              <a:lnSpc>
                <a:spcPct val="110000"/>
              </a:lnSpc>
              <a:spcAft>
                <a:spcPts val="0"/>
              </a:spcAft>
              <a:buFont typeface="+mj-lt"/>
              <a:buAutoNum type="arabicParenR"/>
              <a:defRPr/>
            </a:pPr>
            <a:r>
              <a:rPr lang="en-US" sz="2000" dirty="0">
                <a:ea typeface="+mn-ea"/>
              </a:rPr>
              <a:t>Tricyclic antidepressants (TCAs)</a:t>
            </a:r>
          </a:p>
          <a:p>
            <a:pPr marL="457200" indent="-457200" fontAlgn="auto">
              <a:lnSpc>
                <a:spcPct val="110000"/>
              </a:lnSpc>
              <a:spcAft>
                <a:spcPts val="0"/>
              </a:spcAft>
              <a:buFont typeface="+mj-lt"/>
              <a:buAutoNum type="arabicParenR"/>
              <a:defRPr/>
            </a:pPr>
            <a:r>
              <a:rPr lang="en-US" sz="2000" dirty="0">
                <a:ea typeface="+mn-ea"/>
              </a:rPr>
              <a:t>Benzodiazepines (anxiolytics and/or sedative drugs)</a:t>
            </a:r>
          </a:p>
          <a:p>
            <a:pPr marL="457200" indent="-457200" fontAlgn="auto">
              <a:lnSpc>
                <a:spcPct val="110000"/>
              </a:lnSpc>
              <a:spcAft>
                <a:spcPts val="0"/>
              </a:spcAft>
              <a:buFont typeface="+mj-lt"/>
              <a:buAutoNum type="arabicParenR"/>
              <a:defRPr/>
            </a:pPr>
            <a:r>
              <a:rPr lang="en-US" sz="2000" dirty="0">
                <a:ea typeface="+mn-ea"/>
              </a:rPr>
              <a:t>Others</a:t>
            </a:r>
          </a:p>
          <a:p>
            <a:pPr marL="914400" lvl="1" indent="-514350" fontAlgn="auto">
              <a:lnSpc>
                <a:spcPct val="110000"/>
              </a:lnSpc>
              <a:spcAft>
                <a:spcPts val="0"/>
              </a:spcAft>
              <a:buFont typeface="+mj-lt"/>
              <a:buAutoNum type="romanLcPeriod"/>
              <a:defRPr/>
            </a:pPr>
            <a:r>
              <a:rPr lang="en-US" sz="2000" dirty="0">
                <a:ea typeface="+mn-ea"/>
              </a:rPr>
              <a:t>Beta blockers –reduce physiological symptoms of arousal, so useful for social and performance anxiety, </a:t>
            </a:r>
          </a:p>
          <a:p>
            <a:pPr marL="914400" lvl="1" indent="-514350" fontAlgn="auto">
              <a:lnSpc>
                <a:spcPct val="110000"/>
              </a:lnSpc>
              <a:spcAft>
                <a:spcPts val="0"/>
              </a:spcAft>
              <a:buFont typeface="+mj-lt"/>
              <a:buAutoNum type="romanLcPeriod"/>
              <a:defRPr/>
            </a:pPr>
            <a:r>
              <a:rPr lang="en-US" sz="2000" dirty="0">
                <a:sym typeface="+mn-ea"/>
              </a:rPr>
              <a:t>Buspirone</a:t>
            </a:r>
          </a:p>
          <a:p>
            <a:pPr marL="914400" lvl="1" indent="-514350" fontAlgn="auto">
              <a:lnSpc>
                <a:spcPct val="110000"/>
              </a:lnSpc>
              <a:spcAft>
                <a:spcPts val="0"/>
              </a:spcAft>
              <a:buFont typeface="+mj-lt"/>
              <a:buAutoNum type="romanLcPeriod"/>
              <a:defRPr/>
            </a:pPr>
            <a:r>
              <a:rPr lang="en-US" sz="2000" dirty="0">
                <a:ea typeface="+mn-ea"/>
                <a:sym typeface="+mn-ea"/>
              </a:rPr>
              <a:t>A</a:t>
            </a:r>
            <a:r>
              <a:rPr lang="en-US" sz="2000" dirty="0">
                <a:ea typeface="+mn-ea"/>
              </a:rPr>
              <a:t>nticonvulsants</a:t>
            </a:r>
          </a:p>
          <a:p>
            <a:pPr marL="914400" lvl="1" indent="-514350" fontAlgn="auto">
              <a:lnSpc>
                <a:spcPct val="110000"/>
              </a:lnSpc>
              <a:spcAft>
                <a:spcPts val="0"/>
              </a:spcAft>
              <a:buFont typeface="+mj-lt"/>
              <a:buAutoNum type="romanLcPeriod"/>
              <a:defRPr/>
            </a:pPr>
            <a:r>
              <a:rPr lang="en-US" sz="2000" dirty="0">
                <a:ea typeface="+mn-ea"/>
              </a:rPr>
              <a:t>Antihistamines</a:t>
            </a:r>
          </a:p>
          <a:p>
            <a:pPr marL="914400" lvl="1" indent="-514350" fontAlgn="auto">
              <a:lnSpc>
                <a:spcPct val="110000"/>
              </a:lnSpc>
              <a:spcAft>
                <a:spcPts val="0"/>
              </a:spcAft>
              <a:buFont typeface="+mj-lt"/>
              <a:buAutoNum type="romanLcPeriod"/>
              <a:defRPr/>
            </a:pPr>
            <a:r>
              <a:rPr lang="en-US" altLang="en-US" sz="2000" dirty="0">
                <a:ea typeface="+mn-ea"/>
              </a:rPr>
              <a:t>Ramelteon-selective melatonin receptor agonist</a:t>
            </a:r>
          </a:p>
          <a:p>
            <a:pPr marL="914400" lvl="1" indent="-514350" fontAlgn="auto">
              <a:lnSpc>
                <a:spcPct val="110000"/>
              </a:lnSpc>
              <a:spcAft>
                <a:spcPts val="0"/>
              </a:spcAft>
              <a:buFont typeface="+mj-lt"/>
              <a:buAutoNum type="romanLcPeriod"/>
              <a:defRPr/>
            </a:pPr>
            <a:r>
              <a:rPr lang="en-US" sz="2000" dirty="0">
                <a:ea typeface="+mn-ea"/>
              </a:rPr>
              <a:t>Antipsychotics -as a last resort and in extreme cases antipsychotics</a:t>
            </a:r>
          </a:p>
          <a:p>
            <a:pPr marL="0" indent="0">
              <a:lnSpc>
                <a:spcPct val="110000"/>
              </a:lnSpc>
              <a:buNone/>
            </a:pPr>
            <a:br>
              <a:rPr lang="en-US" altLang="en-US" sz="2000" dirty="0"/>
            </a:br>
            <a:br>
              <a:rPr lang="en-US" altLang="en-US" sz="2000" dirty="0"/>
            </a:br>
            <a:br>
              <a:rPr lang="en-US" altLang="en-US" sz="2000" dirty="0"/>
            </a:br>
            <a:br>
              <a:rPr lang="en-US" altLang="en-US" sz="2000" dirty="0"/>
            </a:br>
            <a:br>
              <a:rPr lang="en-US" altLang="en-US" sz="2000" dirty="0"/>
            </a:b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2"/>
          <p:cNvSpPr>
            <a:spLocks noGrp="1" noChangeArrowheads="1"/>
          </p:cNvSpPr>
          <p:nvPr>
            <p:ph idx="1"/>
          </p:nvPr>
        </p:nvSpPr>
        <p:spPr>
          <a:xfrm>
            <a:off x="228600" y="304800"/>
            <a:ext cx="8686686" cy="6248400"/>
          </a:xfrm>
        </p:spPr>
        <p:txBody>
          <a:bodyPr/>
          <a:lstStyle/>
          <a:p>
            <a:pPr marL="742950" indent="-742950">
              <a:buFont typeface="Arial" charset="0"/>
              <a:buNone/>
            </a:pPr>
            <a:r>
              <a:rPr lang="en-US" altLang="en-US" sz="2400" b="1" u="sng" dirty="0"/>
              <a:t>1. SELECTIVE SEROTONIN REUPTAKE INHIBITORS (SSRIs) </a:t>
            </a:r>
          </a:p>
          <a:p>
            <a:pPr marL="742950" indent="-742950"/>
            <a:r>
              <a:rPr lang="en-US" altLang="en-US" sz="2400" dirty="0"/>
              <a:t>SSRIs, though antidepressants also prescribed  to treat  anxiety disorders are the first-line drug treatment for anxiety. </a:t>
            </a:r>
          </a:p>
          <a:p>
            <a:pPr marL="742950" indent="-742950"/>
            <a:r>
              <a:rPr lang="en-US" altLang="en-US" sz="2400" dirty="0"/>
              <a:t>SSRIs are very effective in reducing anxiety and decreasing anxiety related symptoms associated with perseveration and preoccupation.  Some SSRIs for  anxiety include: fluoxetine, sertraline,  citalopram, escitalopram, fluvoxamine, paroxetine</a:t>
            </a:r>
          </a:p>
          <a:p>
            <a:pPr marL="742950" indent="-742950"/>
            <a:r>
              <a:rPr lang="en-US" altLang="en-US" sz="2400" dirty="0"/>
              <a:t>SSRIs should be started at low doses and gradually titrated to desired effect.  SSRIs take effect  within 2 to 6  weeks. SSRIs to treat  anxiety, taken for up to 12 months then the dosage gradually reduced. SSRIs not habit forming &amp; no dependence. </a:t>
            </a:r>
          </a:p>
          <a:p>
            <a:pPr marL="742950" indent="-742950"/>
            <a:r>
              <a:rPr lang="en-US" altLang="en-US" sz="2400" dirty="0"/>
              <a:t>Carefully  monitor for emergence of any agitation or irritability as SSRIs can induce mania in predisposed patients.  </a:t>
            </a:r>
          </a:p>
          <a:p>
            <a:pPr marL="742950" indent="-742950"/>
            <a:r>
              <a:rPr lang="en-US" altLang="en-US" sz="2400" dirty="0"/>
              <a:t>Also monitor for any signs of increased suicidal ideation or behaviors.     </a:t>
            </a:r>
          </a:p>
          <a:p>
            <a:pPr marL="742950" indent="-742950">
              <a:buFont typeface="Arial" charset="0"/>
              <a:buNone/>
            </a:pPr>
            <a:endParaRPr lang="en-US"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Autofit/>
          </a:bodyPr>
          <a:lstStyle/>
          <a:p>
            <a:pPr>
              <a:buFont typeface="Arial" charset="0"/>
              <a:buNone/>
            </a:pPr>
            <a:r>
              <a:rPr lang="en-US" altLang="en-US" sz="2000" b="1" u="sng">
                <a:effectLst>
                  <a:outerShdw blurRad="38100" dist="38100" dir="2700000" algn="tl">
                    <a:srgbClr val="C0C0C0"/>
                  </a:outerShdw>
                </a:effectLst>
              </a:rPr>
              <a:t>2. SEROTONIN-NOREPINEPHRINE REUPTAKE INHIBITORS (SNRIs) </a:t>
            </a:r>
          </a:p>
          <a:p>
            <a:pPr marL="342900" lvl="1" indent="-342900">
              <a:buFont typeface="Arial" charset="0"/>
              <a:buChar char="•"/>
            </a:pPr>
            <a:r>
              <a:rPr lang="en-US" altLang="en-US" sz="2400"/>
              <a:t>SNRIs [eg duloxetine, venlafaxine ] are another class of antidepressant that treats depression and anxiety.  </a:t>
            </a:r>
          </a:p>
          <a:p>
            <a:r>
              <a:rPr lang="en-US" altLang="en-US" sz="2400"/>
              <a:t>These medications work by reducing brain's re-absorption of serotonin and norepinephrine. </a:t>
            </a:r>
          </a:p>
          <a:p>
            <a:r>
              <a:rPr lang="en-US" altLang="en-US" sz="2400"/>
              <a:t>Like SSRIs, SNRIs can take several weeks to be effective.</a:t>
            </a:r>
          </a:p>
          <a:p>
            <a:pPr>
              <a:buFont typeface="Arial" charset="0"/>
              <a:buNone/>
            </a:pPr>
            <a:endParaRPr lang="en-US" altLang="en-US" sz="2400" b="1" u="sng">
              <a:effectLst>
                <a:outerShdw blurRad="38100" dist="38100" dir="2700000" algn="tl">
                  <a:srgbClr val="C0C0C0"/>
                </a:outerShdw>
              </a:effectLst>
            </a:endParaRPr>
          </a:p>
          <a:p>
            <a:pPr>
              <a:buFont typeface="Arial" charset="0"/>
              <a:buNone/>
            </a:pPr>
            <a:r>
              <a:rPr lang="en-US" altLang="en-US" sz="2400" b="1" u="sng">
                <a:effectLst>
                  <a:outerShdw blurRad="38100" dist="38100" dir="2700000" algn="tl">
                    <a:srgbClr val="C0C0C0"/>
                  </a:outerShdw>
                </a:effectLst>
              </a:rPr>
              <a:t>3. Tricyclic antidepressants (TCAs)</a:t>
            </a:r>
            <a:r>
              <a:rPr lang="en-US" altLang="en-US" sz="2400">
                <a:effectLst>
                  <a:outerShdw blurRad="38100" dist="38100" dir="2700000" algn="tl">
                    <a:srgbClr val="C0C0C0"/>
                  </a:outerShdw>
                </a:effectLst>
              </a:rPr>
              <a:t>                                                        for example - </a:t>
            </a:r>
            <a:r>
              <a:rPr lang="en-US" altLang="en-US" sz="2400"/>
              <a:t> amitriptyline, imipramine</a:t>
            </a:r>
            <a:endParaRPr lang="en-US" altLang="en-US" sz="2400" b="1" u="sng"/>
          </a:p>
          <a:p>
            <a:r>
              <a:rPr lang="en-US" altLang="en-US" sz="2400"/>
              <a:t>Though TCAs effective in treating  anxiety, prescribed less than SSRIs, as they cause more side effects. </a:t>
            </a:r>
          </a:p>
          <a:p>
            <a:r>
              <a:rPr lang="en-US" altLang="en-US" sz="2400"/>
              <a:t>However, TCAs may be useful if other medications do not provide relief. </a:t>
            </a:r>
          </a:p>
          <a:p>
            <a:endParaRPr lang="en-US" altLang="en-US" sz="2400"/>
          </a:p>
          <a:p>
            <a:pPr>
              <a:buFont typeface="Arial" charset="0"/>
              <a:buNone/>
            </a:pPr>
            <a:endParaRPr lang="en-US" altLang="en-US"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192</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Default Design</vt:lpstr>
      <vt:lpstr>ANXIOLYTICS MEDICATIONS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dc:creator>
  <cp:lastModifiedBy>Unknown User</cp:lastModifiedBy>
  <cp:revision>125</cp:revision>
  <dcterms:created xsi:type="dcterms:W3CDTF">1900-01-01T00:00:00Z</dcterms:created>
  <dcterms:modified xsi:type="dcterms:W3CDTF">2021-04-25T07:00:47Z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1033-10.0.3</vt:lpwstr>
  </property>
</Properties>
</file>