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73" r:id="rId3"/>
    <p:sldId id="257" r:id="rId4"/>
    <p:sldId id="258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82" r:id="rId18"/>
    <p:sldId id="276" r:id="rId19"/>
    <p:sldId id="279" r:id="rId20"/>
    <p:sldId id="280" r:id="rId21"/>
    <p:sldId id="281" r:id="rId22"/>
    <p:sldId id="283" r:id="rId23"/>
    <p:sldId id="284" r:id="rId24"/>
    <p:sldId id="285" r:id="rId25"/>
    <p:sldId id="277" r:id="rId26"/>
    <p:sldId id="278" r:id="rId27"/>
    <p:sldId id="287" r:id="rId28"/>
    <p:sldId id="27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1A6AD4-3756-4EDE-98EB-ACBA741E9BEB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CDD679-8071-4C57-BDA4-344EF901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169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J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CDD679-8071-4C57-BDA4-344EF901860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81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Bilateral ECT is associated with a peak 25-50% higher than unilateral treatment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DD679-8071-4C57-BDA4-344EF901860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595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8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6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96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9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84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22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84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4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89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870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8F152-2A54-4D1A-8AED-E4AEC8D850C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00010-0DEC-4CBF-A4EA-960A265696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49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ELECTROCONVULSIVE THERAPY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GITAU</a:t>
            </a:r>
          </a:p>
        </p:txBody>
      </p:sp>
    </p:spTree>
    <p:extLst>
      <p:ext uri="{BB962C8B-B14F-4D97-AF65-F5344CB8AC3E}">
        <p14:creationId xmlns:p14="http://schemas.microsoft.com/office/powerpoint/2010/main" val="986817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Endocrine effects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ACTH and cortisol: increased release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Prolactin: increased release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ECT leads to a several fold rise that peaks 10-15 minutes after treatment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Oxytocin and ADH released from the posterior pituitary occurs within 2 minutes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Noradrenergic transmission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Acute: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plasma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catecholamines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especially adrenaline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cerebral plasma tyrosine hydroxylase activity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cerebral noradrenaline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Chronic: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Decreased beta-adrenoceptor density</a:t>
            </a:r>
          </a:p>
        </p:txBody>
      </p:sp>
    </p:spTree>
    <p:extLst>
      <p:ext uri="{BB962C8B-B14F-4D97-AF65-F5344CB8AC3E}">
        <p14:creationId xmlns:p14="http://schemas.microsoft.com/office/powerpoint/2010/main" val="3678640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Serotonergic function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Acute: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cerebral serotonin concentration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Chronic: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 in post-synaptic 5-HT2 receptors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038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Dopaminergic function</a:t>
            </a:r>
          </a:p>
          <a:p>
            <a:pPr marL="0" indent="0">
              <a:buNone/>
            </a:pPr>
            <a:r>
              <a:rPr lang="en-US" b="1" dirty="0"/>
              <a:t>Acute:</a:t>
            </a:r>
          </a:p>
          <a:p>
            <a:r>
              <a:rPr lang="en-US" dirty="0"/>
              <a:t>Increased cerebral dopamine concentration.</a:t>
            </a:r>
          </a:p>
          <a:p>
            <a:r>
              <a:rPr lang="en-US" dirty="0"/>
              <a:t>Increased cerebral concentration of dopamine metabolites.</a:t>
            </a:r>
          </a:p>
          <a:p>
            <a:r>
              <a:rPr lang="en-US" dirty="0"/>
              <a:t>Increased behavioral responsiveness to dopamine agonists</a:t>
            </a:r>
          </a:p>
          <a:p>
            <a:pPr marL="0" indent="0">
              <a:buNone/>
            </a:pPr>
            <a:r>
              <a:rPr lang="en-US" b="1" dirty="0"/>
              <a:t>Chronic:</a:t>
            </a:r>
          </a:p>
          <a:p>
            <a:r>
              <a:rPr lang="en-US" dirty="0"/>
              <a:t>Increased D1 receptor density</a:t>
            </a:r>
          </a:p>
          <a:p>
            <a:r>
              <a:rPr lang="en-US" dirty="0"/>
              <a:t>Increased second-messenger potentiation at dopamine D1 receptors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94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GABA function</a:t>
            </a:r>
          </a:p>
          <a:p>
            <a:r>
              <a:rPr lang="en-US" dirty="0"/>
              <a:t>Acute increase in the release of GABA – may be responsible for the neuronal hypo metabolic rate subsequent to ECT</a:t>
            </a:r>
          </a:p>
          <a:p>
            <a:r>
              <a:rPr lang="en-US" dirty="0"/>
              <a:t>Acute increase in GABA</a:t>
            </a:r>
            <a:r>
              <a:rPr lang="en-US" sz="2000" dirty="0"/>
              <a:t>B</a:t>
            </a:r>
            <a:r>
              <a:rPr lang="en-US" dirty="0"/>
              <a:t> binding.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597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Cholinergic function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cerebral acetyltransferase activity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cerebral acetylcholinesterase activity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CSF acetylcholine concentration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Decreased: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cerebral acetylcholine 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589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Indications for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Catatonia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Major depressive Episode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Bipolar mood disorder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Treatment resistant schizophrenia</a:t>
            </a:r>
          </a:p>
        </p:txBody>
      </p:sp>
    </p:spTree>
    <p:extLst>
      <p:ext uri="{BB962C8B-B14F-4D97-AF65-F5344CB8AC3E}">
        <p14:creationId xmlns:p14="http://schemas.microsoft.com/office/powerpoint/2010/main" val="2518232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Contraindications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The only absolute contraindication for ECT is increased intracranial pressure (from brain tumor, recent CVA, or other cerebrovascular lesion).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Individuals at high risk with ECT include those with myocardial infarction or cerebrovascular accident within the preceding 3 months, aortic or cerebral aneurysm, severe underlying hypertension, and congestive heart failure.</a:t>
            </a:r>
          </a:p>
        </p:txBody>
      </p:sp>
    </p:spTree>
    <p:extLst>
      <p:ext uri="{BB962C8B-B14F-4D97-AF65-F5344CB8AC3E}">
        <p14:creationId xmlns:p14="http://schemas.microsoft.com/office/powerpoint/2010/main" val="1521451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thorough psychiatric history and examination.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Documentation of medication with special attention to dose and duration.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 indication of hand dominance (i.e., right v. left).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medical history and examination, with special attention to cardiovascular, pulmonary, neurological, and musculoskeletal systems.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history of dental problems and examination for loose or missing teeth.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cognitive assessment (at minimum, evaluation of orientation and memory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984854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Investigations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Complete blood count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Serum chemistry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Renal function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Electrocardiogram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Urinalysis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Chest radiograph (especially with cardiovascular or pulmonary disease or history of smoking)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Electroencephalogram (guided by history and examination)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Neuroradiological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/neuropsychological tests (guided by history and examination)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Consultation with medical specialties such as cardiology, neurology, neurosurgery, or endocrinology as required by special medical conditions</a:t>
            </a:r>
          </a:p>
        </p:txBody>
      </p:sp>
    </p:spTree>
    <p:extLst>
      <p:ext uri="{BB962C8B-B14F-4D97-AF65-F5344CB8AC3E}">
        <p14:creationId xmlns:p14="http://schemas.microsoft.com/office/powerpoint/2010/main" val="993141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1934, the Hungarian neuropathologist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Ladislas Joseph von Meduna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began the modern era of convulsive therapy by using intramuscular injection of camphor and pentylenetetrazol to treat catatonic schizophrenia. This approach was dubbed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chemical convulsive therapy (CCT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1938, Italian psychiatrist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Lucio Bini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neurologist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Ugo Cerletti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performed the first electrical induction of seizures in a catatonic patient and produced a successful treatment response. Their electrical stimulation of the ictal response was more reliable than chemical stimulation. 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Lothar Kalinowsky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one of Cerletti's assistants, performed the first ECT in the United States in 1940. </a:t>
            </a:r>
          </a:p>
        </p:txBody>
      </p:sp>
    </p:spTree>
    <p:extLst>
      <p:ext uri="{BB962C8B-B14F-4D97-AF65-F5344CB8AC3E}">
        <p14:creationId xmlns:p14="http://schemas.microsoft.com/office/powerpoint/2010/main" val="12620708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Informed Consent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consent form for ECT should include the following information: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description of the ECT procedure with proposed benefits and potential risks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description of treatment alternatives including a discussion of no treatment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discussion of options regarding electrode placement and stimulus type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typical range for the number of treatments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statement concerning the need for continuation or maintenance treatment including pharmacotherapy and/or maintenance ECT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 of the possible risks, including death, cardiac dysfunction, confusion, and memory impairment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listing of patient requirements during the ECT course, such as taking nothing by mouth after midnight and stopping driving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statement that consent is voluntary and can be withdrawn at any time</a:t>
            </a:r>
          </a:p>
        </p:txBody>
      </p:sp>
    </p:spTree>
    <p:extLst>
      <p:ext uri="{BB962C8B-B14F-4D97-AF65-F5344CB8AC3E}">
        <p14:creationId xmlns:p14="http://schemas.microsoft.com/office/powerpoint/2010/main" val="763663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Anesthesia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Induction anesthetic agents used in ECT include the following: </a:t>
            </a:r>
          </a:p>
          <a:p>
            <a:pPr marL="857250"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Methohexital (barbiturate)</a:t>
            </a:r>
          </a:p>
          <a:p>
            <a:pPr marL="857250"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Thiopental (barbiturate)</a:t>
            </a:r>
          </a:p>
          <a:p>
            <a:pPr marL="857250"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Etomidate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nonbarbiturate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0"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Ketamine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nonbarbiturate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857250"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Fentanyl and analogues (opioid)</a:t>
            </a:r>
          </a:p>
          <a:p>
            <a:pPr marL="857250" lvl="1" indent="-45720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Propofol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nonbarbiturate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41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Anesthesia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Methohexital is most commonly used and is the preferred anesthetic for ECT because of its established safety record, effectiveness, and low cost.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Propofol, while an effective induction anesthetic, has the greatest anticonvulsant properties of commonly used agents for ECT.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Ketamine and etomidate have the least negative impact on seizure duration.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cognitive outcome after ECT may be affected by the choice of the anesthetic medication.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16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Neuromuscular blockade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Neuromuscular blockers are administered to prevent musculoskeletal complications (fractures or dislocations) related to motor activity during the seizure that occurs with ECT.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Muscle relaxation is traditionally performed with succinylcholine. </a:t>
            </a:r>
          </a:p>
        </p:txBody>
      </p:sp>
    </p:spTree>
    <p:extLst>
      <p:ext uri="{BB962C8B-B14F-4D97-AF65-F5344CB8AC3E}">
        <p14:creationId xmlns:p14="http://schemas.microsoft.com/office/powerpoint/2010/main" val="13978139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Anticholinergics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Prior to anesthesia, administration of anticholinergics (e.g. atropine) can reduce the risk of vagally mediated bradyarrhythmias or asystole and minimize oral and respiratory secretions.</a:t>
            </a:r>
          </a:p>
        </p:txBody>
      </p:sp>
    </p:spTree>
    <p:extLst>
      <p:ext uri="{BB962C8B-B14F-4D97-AF65-F5344CB8AC3E}">
        <p14:creationId xmlns:p14="http://schemas.microsoft.com/office/powerpoint/2010/main" val="33410880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Electrode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bitemporal position, electrodes are placed bifrontotemporally, with the center of each electrode approximately 1 inch above the midpoint of an imaginary line drawn from the tragus to the external canthus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5436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Electrode 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unilateral electrode placement, one electrode is typically placed over the nondominant frontotemporal area, and the other electrode is placed just lateral to the midline vertex on the nondominant side</a:t>
            </a:r>
          </a:p>
        </p:txBody>
      </p:sp>
    </p:spTree>
    <p:extLst>
      <p:ext uri="{BB962C8B-B14F-4D97-AF65-F5344CB8AC3E}">
        <p14:creationId xmlns:p14="http://schemas.microsoft.com/office/powerpoint/2010/main" val="34901485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60748"/>
            <a:ext cx="7924800" cy="5635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8611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Treatment administration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Stimulus is applied through electrodes placed bilaterally in the frontotemporal region or unilaterally on the same side as the dominant hand.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Dose of stimulation is based on the client’s seizure threshold, which is highly variable among individuals.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duration of the seizure should be at least 25 seconds.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Usually administered every other day, for three times per week; most clients need 6 to 12 treatments.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3346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Post-procedure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Monitor in a quiet well light room in recovery position.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Monitor Vital signs quarter hourly Till fully awake/alert.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Complications include: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Disorientation and impairment in attention.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Anterograde and retrograde amnesia.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Headache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Muscle soreness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Nausea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85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Defined as the minimum amount of electrical energy that is required to induce cerebral seizure activity of a defined length.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It is higher in: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men	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older people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bilateral 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268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ECT is anticonvulsant - in some patients there is a gradual reduction in the length of convulsive muscular activity, and a gradual rise in the seizure threshold which is more marked over the first few treatments.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efficacy of unilateral ECT and the rate of improvement during a course of bilateral ECT correlate with the extent to which the dose of electrical energy exceeds the seizure threshold.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9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762000"/>
            <a:ext cx="8000999" cy="598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0280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Electrical activity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Initially, high voltage high frequency spike waves occur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simultaneously throughout the brain - correspond to the tonic phase of the convulsion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Neocortical in origin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(compared to epileptic activity which originates in the diencephalon)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Pattern then evolves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into a characteristic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polyspike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and slow-wave complex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often at 2-3 Hz - typical of generalized seizure activity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Electrical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Seizure termination is often associated with abrupt flattening of the EEG, the ‘post-ictal suppression’ 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fitswitch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Cerebral seizure activity measured by EEG last about 30 % longer than visible convulsive muscular activity.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0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Effects on the brain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Increased cerebral blood flow</a:t>
            </a:r>
          </a:p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Systemic effects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Rise in body temperature - due to convulsive activity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Tachycardia - due to sympathetic activity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10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Effects of 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Long-term effects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Reduced frequency and increased amplitude of EEG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Bilateral ECT is associated with either symmetrical slowing or slowing more marked over the dominant hemisphere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Unilateral ECT may result in slowing more marked over the stimulated hemisphere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time required for this varies inversely with the number of treatments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most people, these changes have disappeared by 1 month, and it is rare for changes to persist after 3 months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48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1303</Words>
  <Application>Microsoft Office PowerPoint</Application>
  <PresentationFormat>On-screen Show (4:3)</PresentationFormat>
  <Paragraphs>152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Courier New</vt:lpstr>
      <vt:lpstr>Office Theme</vt:lpstr>
      <vt:lpstr>ELECTROCONVULSIVE THERAPY</vt:lpstr>
      <vt:lpstr>History</vt:lpstr>
      <vt:lpstr>ECT</vt:lpstr>
      <vt:lpstr>ECT</vt:lpstr>
      <vt:lpstr>PowerPoint Presentation</vt:lpstr>
      <vt:lpstr>Electrical activity </vt:lpstr>
      <vt:lpstr>Electrical activity</vt:lpstr>
      <vt:lpstr>Effects of ECT</vt:lpstr>
      <vt:lpstr>Effects of ECT</vt:lpstr>
      <vt:lpstr>Effects of ECT</vt:lpstr>
      <vt:lpstr>Effects of ECT</vt:lpstr>
      <vt:lpstr>Effects of ECT</vt:lpstr>
      <vt:lpstr>Effects of ECT</vt:lpstr>
      <vt:lpstr>Effects of ECT</vt:lpstr>
      <vt:lpstr>Effects of ECT</vt:lpstr>
      <vt:lpstr>Indications for ECT</vt:lpstr>
      <vt:lpstr>Contraindications</vt:lpstr>
      <vt:lpstr>Preparation</vt:lpstr>
      <vt:lpstr>Investigations</vt:lpstr>
      <vt:lpstr>Informed Consent</vt:lpstr>
      <vt:lpstr>Anesthesia </vt:lpstr>
      <vt:lpstr>Anesthesia</vt:lpstr>
      <vt:lpstr>Neuromuscular blockade</vt:lpstr>
      <vt:lpstr>Anticholinergics</vt:lpstr>
      <vt:lpstr>Electrode placement</vt:lpstr>
      <vt:lpstr>Electrode placement</vt:lpstr>
      <vt:lpstr>PowerPoint Presentation</vt:lpstr>
      <vt:lpstr>Treatment administration</vt:lpstr>
      <vt:lpstr>Post-procedure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ELECTROCONVULSIVE THERAPY</dc:title>
  <dc:creator>Windows User</dc:creator>
  <cp:lastModifiedBy>CATHERINE</cp:lastModifiedBy>
  <cp:revision>15</cp:revision>
  <dcterms:created xsi:type="dcterms:W3CDTF">2019-11-18T06:06:03Z</dcterms:created>
  <dcterms:modified xsi:type="dcterms:W3CDTF">2021-05-24T07:38:23Z</dcterms:modified>
</cp:coreProperties>
</file>