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8" r:id="rId17"/>
    <p:sldId id="270" r:id="rId18"/>
    <p:sldId id="272" r:id="rId19"/>
    <p:sldId id="273" r:id="rId20"/>
    <p:sldId id="274" r:id="rId21"/>
    <p:sldId id="271" r:id="rId22"/>
    <p:sldId id="279" r:id="rId23"/>
    <p:sldId id="286" r:id="rId24"/>
    <p:sldId id="281" r:id="rId25"/>
    <p:sldId id="282" r:id="rId26"/>
    <p:sldId id="283" r:id="rId27"/>
    <p:sldId id="284" r:id="rId28"/>
    <p:sldId id="293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6" r:id="rId37"/>
    <p:sldId id="295" r:id="rId38"/>
    <p:sldId id="297" r:id="rId39"/>
    <p:sldId id="300" r:id="rId40"/>
    <p:sldId id="298" r:id="rId41"/>
    <p:sldId id="301" r:id="rId42"/>
    <p:sldId id="302" r:id="rId43"/>
    <p:sldId id="303" r:id="rId44"/>
    <p:sldId id="306" r:id="rId45"/>
    <p:sldId id="309" r:id="rId46"/>
    <p:sldId id="308" r:id="rId47"/>
    <p:sldId id="307" r:id="rId48"/>
    <p:sldId id="310" r:id="rId49"/>
    <p:sldId id="311" r:id="rId50"/>
    <p:sldId id="312" r:id="rId51"/>
    <p:sldId id="314" r:id="rId52"/>
    <p:sldId id="313" r:id="rId53"/>
    <p:sldId id="315" r:id="rId54"/>
    <p:sldId id="317" r:id="rId55"/>
    <p:sldId id="318" r:id="rId56"/>
    <p:sldId id="319" r:id="rId57"/>
    <p:sldId id="320" r:id="rId58"/>
    <p:sldId id="322" r:id="rId59"/>
    <p:sldId id="32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F5E2-AB0D-49B4-9AD5-B221FB1E5B30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2CE9-C224-4E46-A3B0-1363D0F97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 Neurosciences contribution to Psychiatry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25.1.2012</a:t>
            </a:r>
          </a:p>
          <a:p>
            <a:r>
              <a:rPr lang="en-US" dirty="0" smtClean="0"/>
              <a:t>LEVEL 111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IS A CIRCUIT OF NEURONS LOCATED CLOSE TO THE MIDLINE ON BOTH SIDES OF THE BRAIN.</a:t>
            </a:r>
          </a:p>
          <a:p>
            <a:pPr>
              <a:buNone/>
            </a:pPr>
            <a:r>
              <a:rPr lang="en-US" dirty="0" smtClean="0"/>
              <a:t>KEY</a:t>
            </a:r>
            <a:endParaRPr lang="en-US" dirty="0"/>
          </a:p>
          <a:p>
            <a:r>
              <a:rPr lang="en-US" dirty="0" smtClean="0"/>
              <a:t> A, AMYGDALA. H, HIPPOCAMPUS. F, FORNIX. M, MAMILLARY BODY. S SEPTAL NUCLEUS.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209675"/>
            <a:ext cx="5048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CENTRAL ROLE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EMOTION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APPETITE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MEMORY </a:t>
            </a:r>
          </a:p>
          <a:p>
            <a:pPr>
              <a:buNone/>
            </a:pPr>
            <a:r>
              <a:rPr lang="en-US" dirty="0" smtClean="0"/>
              <a:t> DEFICITS IN THESE STRUCTURES UNDERPIN A</a:t>
            </a:r>
          </a:p>
          <a:p>
            <a:pPr>
              <a:buNone/>
            </a:pPr>
            <a:r>
              <a:rPr lang="en-US" dirty="0" smtClean="0"/>
              <a:t>NUMBER OF MENTAL DISORDERS.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BASAL GANGLIA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 A PAIRED CONTINUOUS GREY MATTER STRUCTURE</a:t>
            </a:r>
          </a:p>
          <a:p>
            <a:r>
              <a:rPr lang="en-US" dirty="0" smtClean="0"/>
              <a:t>ONE IS LOCATED IN EACH HEMISPHERE.</a:t>
            </a:r>
          </a:p>
          <a:p>
            <a:pPr>
              <a:buNone/>
            </a:pPr>
            <a:r>
              <a:rPr lang="en-US" dirty="0" smtClean="0"/>
              <a:t>ROLE IN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MOVEMENT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EMOTIONAL REGULATION.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DEFICITS ARE ASSOCIATED WITH MENTAL DISORDERS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838325"/>
            <a:ext cx="3886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TWO OVAL MASSES OF GREY MATTER (LIKE TWO HEN EGGS), ONE EITHER SIDE OF A NARROW ENVELOPE LIKE VENTRICLE WHICH IS SITUATED IN THE MIDLINE.</a:t>
            </a:r>
          </a:p>
          <a:p>
            <a:r>
              <a:rPr lang="en-US" dirty="0" smtClean="0"/>
              <a:t> THE THALAMUS SITS ON TOP OF A STEM STRUCTURE WHICH CONTINUES BELOW AS THE SPINAL CORD. </a:t>
            </a:r>
          </a:p>
          <a:p>
            <a:r>
              <a:rPr lang="en-US" dirty="0" smtClean="0"/>
              <a:t>THE THALAMUS IS THE MAJOR RELAY CENTRE FOR ALL SENSATIONS,EXCEPT SMELL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composed of three parts: 1) the cell body, 2)</a:t>
            </a:r>
          </a:p>
          <a:p>
            <a:r>
              <a:rPr lang="en-US" dirty="0"/>
              <a:t>numerous short projections from the cell body called dendrites, and 3) the long thin</a:t>
            </a:r>
          </a:p>
          <a:p>
            <a:r>
              <a:rPr lang="en-US" dirty="0"/>
              <a:t>spaghetti-like projection from the cell body called the axon.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STRUCTURES OF THE BRAIN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829719"/>
            <a:ext cx="4000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SITS BELOW THE THALAMUS. </a:t>
            </a:r>
          </a:p>
          <a:p>
            <a:r>
              <a:rPr lang="en-US" dirty="0" smtClean="0"/>
              <a:t>IT EXTENDS  WITH THE UPPER END OF THE SPINAL CORD. </a:t>
            </a:r>
          </a:p>
          <a:p>
            <a:r>
              <a:rPr lang="en-US" dirty="0" smtClean="0"/>
              <a:t>AXONS OF THE NEURONS PASS THROUGH THE BRAIN STEM CARRYING MESSAGES IN BOTH DIRECTIONS.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ACTIVATION TO KEEP THE BRAIN ALERT</a:t>
            </a:r>
          </a:p>
          <a:p>
            <a:r>
              <a:rPr lang="en-US" dirty="0" smtClean="0"/>
              <a:t> REGULATE THE HEART BEAT</a:t>
            </a:r>
          </a:p>
          <a:p>
            <a:r>
              <a:rPr lang="en-US" dirty="0" smtClean="0"/>
              <a:t> BREATHING AND BLOOD PRESSURE</a:t>
            </a:r>
          </a:p>
          <a:p>
            <a:r>
              <a:rPr lang="en-US" dirty="0" smtClean="0"/>
              <a:t>ENABLE</a:t>
            </a:r>
            <a:r>
              <a:rPr lang="en-US" dirty="0"/>
              <a:t> </a:t>
            </a:r>
            <a:r>
              <a:rPr lang="en-US" dirty="0" smtClean="0"/>
              <a:t>REFLEXES SUCH AS SWALLOWING, SNEEZING, COUGHING AND BLINKING.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DEFECTS IN THE BRAIN STEM</a:t>
            </a:r>
          </a:p>
          <a:p>
            <a:r>
              <a:rPr lang="en-US" dirty="0" smtClean="0"/>
              <a:t>ARE INVOLVED IN A NUMBER OF MENTAL DISORDERS, INCLUDING PANIC DISORDER IN WHICH RAPID HEART RATE AND FEAR ARE IMPORTANT FEATURES.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HYPOTHALAMUS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 PROJECTS DOWN AND FORWARD FROM THE THALAMUS. </a:t>
            </a:r>
            <a:endParaRPr lang="en-US" dirty="0"/>
          </a:p>
          <a:p>
            <a:r>
              <a:rPr lang="en-US" dirty="0" smtClean="0"/>
              <a:t>IT IS COMPOSED OF CLUMPS OF GREY MATTER</a:t>
            </a:r>
          </a:p>
          <a:p>
            <a:r>
              <a:rPr lang="en-US" dirty="0" smtClean="0"/>
              <a:t>EXTENDS TO FORM THE PITUITARY GLAND.</a:t>
            </a:r>
          </a:p>
          <a:p>
            <a:endParaRPr lang="en-US" dirty="0" smtClean="0"/>
          </a:p>
          <a:p>
            <a:r>
              <a:rPr lang="en-US" i="1" dirty="0" smtClean="0"/>
              <a:t>CONTROLS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ENDOCRINE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THE AUTONOMIC NERVOUS SYSTEM,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RESPONSE TO STRESS,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 BALANCE,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TEMPERATURE,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APPETITE,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SEXUAL BEHAVIOUR,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PRESSURE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OTHER FUNCTIONS. 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MENTAL DISORDERS,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MOST HAVE FEATURES OF DISTURBANCE OF ABOVE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NEUROSCIENCES</a:t>
            </a:r>
          </a:p>
          <a:p>
            <a:r>
              <a:rPr lang="en-US" dirty="0" smtClean="0"/>
              <a:t>OUTLINE THE ROLE OF NEUROSCIENCES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AETIOLOGY(PATHOGENESIS)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TREATMENT OF MENTAL DISORDERS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PROJECTS BACKWARDS FROM THE THALAMUS AND  BRAIN STEM, </a:t>
            </a:r>
          </a:p>
          <a:p>
            <a:r>
              <a:rPr lang="en-US" dirty="0" smtClean="0"/>
              <a:t>IT IS IMPORTANT IN THE CO-ORDINATION OF MOVEMENTAND  THINKING</a:t>
            </a:r>
          </a:p>
          <a:p>
            <a:r>
              <a:rPr lang="en-US" dirty="0" smtClean="0"/>
              <a:t>AND THAT DEFECTS IN CEREBELLAR FUNCTION ARE INVOLVED IN SCHIZOPHRENIA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CC, THE CORPUS CALLOSUM, THE BRIDGE WHICH CONNECTS THE TWO HEMISPHERES.</a:t>
            </a:r>
          </a:p>
          <a:p>
            <a:r>
              <a:rPr lang="en-US" dirty="0" smtClean="0"/>
              <a:t> T, THALAMUS. THE THALAMUS IS SURROUNDED BY OTHER BRAIN TISSUE</a:t>
            </a:r>
          </a:p>
          <a:p>
            <a:r>
              <a:rPr lang="en-US" dirty="0" smtClean="0"/>
              <a:t>C,CEREBELLUM. </a:t>
            </a:r>
          </a:p>
          <a:p>
            <a:r>
              <a:rPr lang="en-US" dirty="0" smtClean="0"/>
              <a:t>BS, BRAIN STEM.</a:t>
            </a:r>
          </a:p>
          <a:p>
            <a:r>
              <a:rPr lang="en-US" dirty="0" smtClean="0"/>
              <a:t> H, HYPOTHALAMUS.</a:t>
            </a:r>
          </a:p>
          <a:p>
            <a:r>
              <a:rPr lang="en-US" dirty="0" smtClean="0"/>
              <a:t> P, PITUITARY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COMPOSED OF: </a:t>
            </a:r>
          </a:p>
          <a:p>
            <a:r>
              <a:rPr lang="en-US" dirty="0" smtClean="0"/>
              <a:t>1) THE CELL BODY,</a:t>
            </a:r>
            <a:r>
              <a:rPr lang="en-US" dirty="0"/>
              <a:t> (which contains the genes)</a:t>
            </a:r>
            <a:endParaRPr lang="en-US" dirty="0" smtClean="0"/>
          </a:p>
          <a:p>
            <a:r>
              <a:rPr lang="en-US" dirty="0" smtClean="0"/>
              <a:t>2) NUMEROUS SHORT PROJECTIONS FROM THE CELL BODY CALLED DENDRITES(</a:t>
            </a:r>
            <a:r>
              <a:rPr lang="en-US" dirty="0"/>
              <a:t>receive nerve impulses and conduct them toward the cell body</a:t>
            </a:r>
            <a:r>
              <a:rPr lang="en-US" dirty="0" smtClean="0"/>
              <a:t>)</a:t>
            </a:r>
          </a:p>
          <a:p>
            <a:r>
              <a:rPr lang="en-US" dirty="0" smtClean="0"/>
              <a:t>3) THE LONG THIN SPAGHETTI-LIKE PROJECTION FROM THE CELL BODY CALLED THE AXON.(</a:t>
            </a:r>
            <a:r>
              <a:rPr lang="en-US" dirty="0"/>
              <a:t>terminals, which form junctions, called synapses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320131"/>
            <a:ext cx="3762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RESTING (NOT ACTIVELY TRANSMITTING) NEURON,</a:t>
            </a:r>
          </a:p>
          <a:p>
            <a:r>
              <a:rPr lang="en-US" dirty="0" smtClean="0"/>
              <a:t>THE MATERIAL INSIDE THE MEMBRANE (THE CYTOPLASM) IS NEGATIVELY CHARGED IN RELATION TO THE</a:t>
            </a:r>
          </a:p>
          <a:p>
            <a:r>
              <a:rPr lang="en-US" dirty="0" smtClean="0"/>
              <a:t>MATERIAL OUTSIDE THE MEMBRANE (EXTRACELLULAR FLUID). THIS IS THE RESULT OF THE SPECIAL POSITIONING OF CHARGED CHEMICALS (IONS). </a:t>
            </a:r>
          </a:p>
          <a:p>
            <a:r>
              <a:rPr lang="en-US" dirty="0" smtClean="0"/>
              <a:t>THERE IS A SLIGHT EXCESS OF NEGATIVE IONS INSIDE THE MEMBRANE AND A SLIGHT EXCESS OF POSITIVE IONS OUTSIDE THE MEMBRANE.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ENTIRE PROCESS OF DEPOLARIZATION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THE STIMULUS APPLIED TO THE CELL MEMBRANE IS SUFFICIENTLY STRONG, THE POTENTIAL DIFFERENCE BETWEEN THE INSIDE AND OUTSIDE OF THE CELL IS REDUCED BELOW A THRESHOLD LEVEL.</a:t>
            </a:r>
          </a:p>
          <a:p>
            <a:r>
              <a:rPr lang="en-US" dirty="0" smtClean="0"/>
              <a:t>THIS CAUSES LOCAL ION CHANNELS TO OPEN, SODIUM IONS FLOW INTO THE CELL, AND THERE IS COMPLETE, TEMPORARY, LOSS OF CHARGE IMBALANCE ACROSS THE MEMBRANE. </a:t>
            </a:r>
          </a:p>
          <a:p>
            <a:r>
              <a:rPr lang="en-US" dirty="0" smtClean="0"/>
              <a:t>THESE CHANGES CAUSE SIMILAR CHANGES IN ADJACENT AREAS (CHAIN REACTION), AND BY THIS MECHANISM, AN ELECTRICAL IMPULSE PROGRESSES ALONG THE AXON.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PROCESSES  TO RESTORE THE CHARGE IMBALANCE ACROSS THE MEMBRANE</a:t>
            </a:r>
          </a:p>
          <a:p>
            <a:r>
              <a:rPr lang="en-US" dirty="0" smtClean="0"/>
              <a:t>TAKES LESS THAN ONE THOUSANDTH OF A SECOND.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IS A CRITICAL COMPONENT OF THE NERVOUS SYSTEM</a:t>
            </a:r>
          </a:p>
          <a:p>
            <a:r>
              <a:rPr lang="en-US" dirty="0" smtClean="0"/>
              <a:t> IS THE FOCUS OF MOST CURRENT DRUG TREATMENTS OF MENTAL DISORDERS. </a:t>
            </a:r>
          </a:p>
          <a:p>
            <a:r>
              <a:rPr lang="en-US" dirty="0" smtClean="0"/>
              <a:t>THIS CONNECTION IS USUALLY BETWEEN A PROJECTION FROM THE END OF AN AXON TO THE BODY OR DENDRITES OF ANOTHER CELL</a:t>
            </a:r>
          </a:p>
          <a:p>
            <a:r>
              <a:rPr lang="en-US" dirty="0" smtClean="0"/>
              <a:t>MESSAGES</a:t>
            </a:r>
            <a:r>
              <a:rPr lang="en-US" dirty="0"/>
              <a:t> </a:t>
            </a:r>
            <a:r>
              <a:rPr lang="en-US" dirty="0" smtClean="0"/>
              <a:t>PASS ALONG AXONS BY AN ELECTRICAL PROCESS,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SYNAPSE IN MENTAL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PHARMACOLOGICAL TREATMENT OF MENTAL DISORDERS RESTS ON OUR UNDERSTANDING OF THE</a:t>
            </a:r>
          </a:p>
          <a:p>
            <a:r>
              <a:rPr lang="en-US" dirty="0" smtClean="0"/>
              <a:t>EVENTS WHICH FOLLOW THE ARRIVAL OF AN ELECTRICAL IMPULSE AT THE AXON TERMINAL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SYNAPSE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2472531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i="1" u="sng" dirty="0" smtClean="0"/>
              <a:t>CNS STRUCTURES AT THREE LEVELS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THE BRAIN (MACROSCOPIC)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NEURON AND SYNAPSE (MICROSCOPIC)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RELEASED CHEMICALS AND MEDICATIONS (SUB-MICROSCOPIC).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SYNAPSE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2472531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 IN ACTION(PRE)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03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1, A LOCAL NEUROTRANSMITTER FACTORY.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2, A NEUROTRANSMITTER STORAGE</a:t>
                      </a:r>
                    </a:p>
                    <a:p>
                      <a:r>
                        <a:rPr lang="en-US" sz="1800" kern="1200" baseline="0" dirty="0" smtClean="0"/>
                        <a:t>VESICLE.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3, AT THE ARRIVAL OF AN ELECTRICAL IMPULSE, A VESICLE FUSES WITH THE TERMINAL</a:t>
                      </a:r>
                    </a:p>
                    <a:p>
                      <a:r>
                        <a:rPr lang="en-US" sz="1800" kern="1200" baseline="0" dirty="0" smtClean="0"/>
                        <a:t>MEMBRANE AND NEUROTRANSMITTERS ARE RELEASED.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4, NEUROTRANSMITTERS IN THE SYNAPTIC GAP.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5,</a:t>
                      </a:r>
                    </a:p>
                    <a:p>
                      <a:r>
                        <a:rPr lang="en-US" sz="1800" kern="1200" baseline="0" dirty="0" smtClean="0"/>
                        <a:t>A NEUROTRANSMITTER APPROACHES A POSTSYNAPTIC RECEPTOR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 IN ACTION(POST)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6, NEUROTRANSMITTERS FITTING INTO RECEPTORS AND INITIATING AN ELECTRICAL IMPULSE IN THE POSTSYNAPTIC NEURON.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7, A NEUROTRANSMITTER MOVES TOWARD AN AUTO-RECEPTOR ON THE PRESYNAPTIC NEURON.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8, A NEUROTRANSMITTER FITS INTO AN AUTO-TRANSMITTER AND SLOWS THE FURTHER RELEASE OF</a:t>
                      </a:r>
                    </a:p>
                    <a:p>
                      <a:r>
                        <a:rPr lang="en-US" sz="1800" kern="1200" baseline="0" dirty="0" smtClean="0"/>
                        <a:t>NEUROTRANSMITTERS FROM THE PRESYNAPTIC NEURON.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9, OXIDASES (CHEMICALS LOCATED IN THE</a:t>
                      </a:r>
                    </a:p>
                    <a:p>
                      <a:r>
                        <a:rPr lang="en-US" sz="1800" kern="1200" baseline="0" dirty="0" smtClean="0"/>
                        <a:t>SYNAPTIC GAP) DESTROY NEUROTRANSMITTERS IN THE GAP.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10, A NEUROTRANSMITTER IS TAKEN BACK</a:t>
                      </a:r>
                    </a:p>
                    <a:p>
                      <a:r>
                        <a:rPr lang="en-US" sz="1800" kern="1200" baseline="0" dirty="0" smtClean="0"/>
                        <a:t>INTO THE PRESYNAPTIC NEURON THROUGH A REUPTAKE MECHANISM, TO BE STORED IN A VESICLE, READY FOR FUTURE REUSE.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NEUROTRANSMITTERS IMPORTANT IN MENTAL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MONOAMINES</a:t>
            </a:r>
          </a:p>
          <a:p>
            <a:pPr lvl="3"/>
            <a:r>
              <a:rPr lang="en-US" dirty="0" smtClean="0"/>
              <a:t>DOPAMINE</a:t>
            </a:r>
          </a:p>
          <a:p>
            <a:pPr lvl="3"/>
            <a:r>
              <a:rPr lang="en-US" dirty="0" smtClean="0"/>
              <a:t>SEROTONIN</a:t>
            </a:r>
          </a:p>
          <a:p>
            <a:pPr lvl="3"/>
            <a:r>
              <a:rPr lang="en-US" dirty="0" smtClean="0"/>
              <a:t>NOREPINEPHRINE</a:t>
            </a:r>
          </a:p>
          <a:p>
            <a:pPr lvl="3"/>
            <a:r>
              <a:rPr lang="en-US" dirty="0" smtClean="0"/>
              <a:t>HISTAMINE</a:t>
            </a:r>
          </a:p>
          <a:p>
            <a:r>
              <a:rPr lang="en-US" dirty="0" smtClean="0"/>
              <a:t>AMINO ACIDS</a:t>
            </a:r>
          </a:p>
          <a:p>
            <a:pPr lvl="3"/>
            <a:r>
              <a:rPr lang="it-IT" dirty="0" smtClean="0"/>
              <a:t>GAMMA AMINO BUTYRIC ACID (GABA)</a:t>
            </a:r>
          </a:p>
          <a:p>
            <a:pPr lvl="3"/>
            <a:r>
              <a:rPr lang="en-US" dirty="0" smtClean="0"/>
              <a:t>GLUTAMATE</a:t>
            </a:r>
          </a:p>
          <a:p>
            <a:r>
              <a:rPr lang="en-US" dirty="0" smtClean="0"/>
              <a:t>OTHERS</a:t>
            </a:r>
          </a:p>
          <a:p>
            <a:pPr lvl="3"/>
            <a:r>
              <a:rPr lang="en-US" dirty="0" smtClean="0"/>
              <a:t>ACETYLCHOLINE</a:t>
            </a:r>
          </a:p>
          <a:p>
            <a:pPr lvl="3"/>
            <a:r>
              <a:rPr lang="en-US" dirty="0" smtClean="0"/>
              <a:t>NITRIC OXIDE</a:t>
            </a:r>
          </a:p>
          <a:p>
            <a:pPr lvl="3"/>
            <a:r>
              <a:rPr lang="en-US" dirty="0" smtClean="0"/>
              <a:t>ADENOSINE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NEUROTRANSMITTERS AND MENTAL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INSUFFICIENT OR EXCESSIVE RELEASE OF ONE OR MORE SPECIFIC NEUROTRANSMITTERS. </a:t>
            </a:r>
          </a:p>
          <a:p>
            <a:r>
              <a:rPr lang="en-US" dirty="0" smtClean="0"/>
              <a:t>MEDICATIONS ARE DEVELOPED TO PERFORM PARTICULAR ACTIONS. </a:t>
            </a:r>
          </a:p>
          <a:p>
            <a:r>
              <a:rPr lang="en-US" dirty="0" smtClean="0"/>
              <a:t>THE ACTIONS OF MEDICATIONS INCLUDE INCREASING THE RELEASE OF NEUROTRANSMITTERS, ACTIVATING POSTSYNAPTIC OR AUTO-RECEPTORS (THAT IS, TO ACT LIKE NEUROTRANSMITTERS), </a:t>
            </a:r>
          </a:p>
          <a:p>
            <a:r>
              <a:rPr lang="en-US" dirty="0" smtClean="0"/>
              <a:t>BLOCKING POSTSYNAPTIC OR AUTO-RECEPTORS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GABAergic</a:t>
            </a:r>
            <a:r>
              <a:rPr lang="en-US" b="1" dirty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1) GABA IS GENERATED IN THE PRESYNAPTIC NEURON – FROM GLUTAMATE – THROUGH THE ACTION OF GLUTAMIC ACID DECARBOXYLASE (GAD).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2) IT IS RELEASED INTO THE SYNAPTIC CLEFT, AND PASSES ACROSS TO ACTIVATE THE GABA A OR B RECEPTORS. ACTIVATION OF THE GABA A RECEPTOR (IONOTROPIC) RESULTS IN CHLORIDE ION (CL-) ENTERING THE CELL, WHICH CAUSESHYPERPOLARIZATION AND REDUCED EXCITABILITY.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3) </a:t>
            </a:r>
            <a:r>
              <a:rPr lang="en-US" dirty="0" smtClean="0"/>
              <a:t>A. GABA MAY BE TAKEN BACK INTO THE PRESYNAPTIC NEURON BY A GABA TRANSPORTER(GAT)</a:t>
            </a:r>
          </a:p>
          <a:p>
            <a:pPr algn="just"/>
            <a:r>
              <a:rPr lang="en-US" dirty="0" smtClean="0"/>
              <a:t>B. GABA MAY TAKEN INTO GLIAL CELLS BY A GAT.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4) IN THE GLIAL CELL GABA IS CONVERTED, VIA KREB’S CYCLE, TO GLUTAMATE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5) THIS GLUTAMATE IS CONVERTED TO GLUTAMINE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6) THIS GLUTAMINE THEN PASSES INTO THE PRESYNAPTIC NEURON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7) WHERE IT IS CONVERTED BACK INTO GLUTAMATE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GLUTAMATERGIC SYSTEM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GLUTAMATE IS THE MOST ABUNDANT EXCITATORY NEUROTRANSMITTER IN THE BRAIN.</a:t>
            </a:r>
          </a:p>
          <a:p>
            <a:r>
              <a:rPr lang="en-US" dirty="0" smtClean="0"/>
              <a:t> EVIDENCE SUGGESTS THE GLUTAMATERGIC SYSTEM MAY PLAY A ROLE IN MENTAL DISORDER, </a:t>
            </a:r>
          </a:p>
          <a:p>
            <a:r>
              <a:rPr lang="en-US" dirty="0" smtClean="0"/>
              <a:t>AND RECENTLY, DRUGS ACTING ON GLUTAMATE RECEPTORS HAVE PRODUCED RAPID AND DRAMATIC BENEFICIAL EFFECTS FOR INDIVIDUALS WITH TREATMENT RESISTANT MOOD DISORDER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GLUTAMATERGIC SYSTEM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GLUTAMATE IS RELEASED INTO THE SYNAPTIC CLEFT AND MAY ACTIVATE VARIOUS RECEPTORS ON THE POSTSYNAPTIC MEMBRANE:</a:t>
            </a:r>
          </a:p>
          <a:p>
            <a:r>
              <a:rPr lang="en-US" dirty="0" smtClean="0"/>
              <a:t>1. N-METHYL-D-ASPARTATE (NMDA; IONOTROPIC)</a:t>
            </a:r>
          </a:p>
          <a:p>
            <a:r>
              <a:rPr lang="en-US" dirty="0" smtClean="0"/>
              <a:t>2. AMPA (THE CHEMICAL NAME IS TOO LONG TO REMEMBER; IONOTROPIC)</a:t>
            </a:r>
          </a:p>
          <a:p>
            <a:r>
              <a:rPr lang="en-US" dirty="0" smtClean="0"/>
              <a:t>3. KAINATE (IONOTROPIC)</a:t>
            </a:r>
          </a:p>
          <a:p>
            <a:r>
              <a:rPr lang="en-US" dirty="0" smtClean="0"/>
              <a:t>4. METABOTROPIC GLUTAMATE RECEPTOR (MGLUR)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GLUTAMATE REACHING GLIA MAY:</a:t>
            </a:r>
          </a:p>
          <a:p>
            <a:r>
              <a:rPr lang="en-US" dirty="0" smtClean="0"/>
              <a:t>1. ACTIVATE NMDA RECEPTORS</a:t>
            </a:r>
          </a:p>
          <a:p>
            <a:r>
              <a:rPr lang="en-US" dirty="0" smtClean="0"/>
              <a:t>2. BE TAKEN INTO THE CELL BY EXCITATORY AMINO ACID TRANSPORTER (EAAT).</a:t>
            </a:r>
          </a:p>
          <a:p>
            <a:r>
              <a:rPr lang="en-US" dirty="0" smtClean="0"/>
              <a:t>GLUTAMATE TAKEN UP INTO GLIA IS CONVERTED TO GLUTAMINE AND PASSED BACK TO PRESYNAPTIC</a:t>
            </a:r>
          </a:p>
          <a:p>
            <a:r>
              <a:rPr lang="en-US" dirty="0" smtClean="0"/>
              <a:t>NEURONS, WHERE IT IS TRANSFORMED BACK INTO GLUTAMATE.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HIPPOCAMPUS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BETTER TITLE IS THE HIPPOCAMPAL FORMATION. THE HIPPOCAMPAL FORMATION IS COMPOSED OF THREE PARTS:</a:t>
            </a:r>
          </a:p>
          <a:p>
            <a:pPr>
              <a:buNone/>
            </a:pPr>
            <a:r>
              <a:rPr lang="en-US" dirty="0" smtClean="0"/>
              <a:t> 1) THE DENTATE GYRUS,</a:t>
            </a:r>
          </a:p>
          <a:p>
            <a:pPr>
              <a:buNone/>
            </a:pPr>
            <a:r>
              <a:rPr lang="en-US" dirty="0" smtClean="0"/>
              <a:t> 2) THE HIPPOCAMPUS (BETTER REFERRED TO AS THE HIPPOCAMPUS PROPER), AND</a:t>
            </a:r>
          </a:p>
          <a:p>
            <a:pPr>
              <a:buNone/>
            </a:pPr>
            <a:r>
              <a:rPr lang="en-US" dirty="0" smtClean="0"/>
              <a:t> 3) THE SUBICULUM.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THESE HAVE A CYLINDRICAL FORM. </a:t>
            </a:r>
          </a:p>
          <a:p>
            <a:r>
              <a:rPr lang="en-US" dirty="0" smtClean="0"/>
              <a:t>THINK OF A ROLLED UP NEWSPAPER WITH A LOOSE ADVERTISING PAMPHLET INSIDE.</a:t>
            </a:r>
          </a:p>
          <a:p>
            <a:r>
              <a:rPr lang="en-US" dirty="0" smtClean="0"/>
              <a:t> THE SUBICULUM AND THE HIPPOCAMPUS PROPER ARE CONTINUOUS AND ARE LIKE THE NEWSPAPER, </a:t>
            </a:r>
          </a:p>
          <a:p>
            <a:r>
              <a:rPr lang="en-US" dirty="0" smtClean="0"/>
              <a:t>THE DENTATE GYRUS IS LIKE THE PAMPHLET, THAT IS, A SEPARATE PIECE (ALTHOUGH,FURTHER BACK IN EVOLUTION, IT WAS CONTINUOUS WITH THE OTHER TWO PARTS).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HIPPOCAMPAL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LIES</a:t>
            </a:r>
          </a:p>
          <a:p>
            <a:r>
              <a:rPr lang="en-US" dirty="0" smtClean="0"/>
              <a:t>IN THE TEMPORAL LOBE, IMMEDIATELY BELOW (INDENTING THE FLOOR OF) THE INFERIOR HORN OF THE LATERAL VENTRICLE.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RIGHT SIDE OF THE HUMAN BRAIN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686719"/>
            <a:ext cx="55816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HIPPOCAMPAL FORMATION.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612" y="2039144"/>
            <a:ext cx="2390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PSYCHIATRIC </a:t>
            </a:r>
            <a:r>
              <a:rPr lang="en-US" b="1" dirty="0" smtClean="0"/>
              <a:t>DISORDERS AND THE HIPPOCAMPUS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HIPPOCAMPUS IS IMPORTANT IN THE LAYING DOWN OF NEW MEMORIES (THAT IS, FACTS, DECLARATIVE MEMORY). </a:t>
            </a:r>
          </a:p>
          <a:p>
            <a:r>
              <a:rPr lang="en-US" dirty="0" smtClean="0"/>
              <a:t>DAMAGE TO BOTH HIPPOCAMPI RESULTS IN FAILURE TO LAY DOWN NEW MEMORIES (ANTEROGRADE AMNESIA), </a:t>
            </a:r>
          </a:p>
          <a:p>
            <a:r>
              <a:rPr lang="en-US" dirty="0" smtClean="0"/>
              <a:t>BUT OLD MEMORIES ARE RETAINED. THIS INDICATES, THE HIPPOCAMPI ARE USED IN LAYING DOWN MEMORIES, BUT THESE ARE THEN STORED ELSEWHERE (PRESUMABLY IN CORTICAL ASSOCIATION AREAS).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DIFFICULTY WITH LAYING DOWN </a:t>
            </a:r>
            <a:r>
              <a:rPr lang="en-US" dirty="0" smtClean="0"/>
              <a:t>NEW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CHRONIC BILATERAL TEMPORAL LOBE EPILEPSY,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SURGICAL RESECTION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TRAUMA.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TEMPORARY PHENOMENON WITH BILATERAL ELECTROCONVULSIVE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KORSAKOFF’S </a:t>
            </a:r>
            <a:r>
              <a:rPr lang="en-US" dirty="0" smtClean="0"/>
              <a:t>PSYCHOSIS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POSTTRAUMATIC STRESS DISORDER (PTSD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DEPRESSION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EARLY LIFE ABUSE 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DIFFICULTY WITH LAYING DOWN NEW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KORSAKOFF’S PSYCHOSIS (AMNESTIC SYNDROME, MOST COMMONLY RESULTING FROM THIAMINE DEFICIENCY)</a:t>
            </a:r>
          </a:p>
          <a:p>
            <a:r>
              <a:rPr lang="en-US" dirty="0" smtClean="0"/>
              <a:t> IS ASSOCIATED WITH BILATERAL DAMAGE TO THE MAMILLARY BODIES AND OTHER PERIAQUEDUCTAL GREY MATTER. </a:t>
            </a:r>
          </a:p>
          <a:p>
            <a:r>
              <a:rPr lang="en-US" dirty="0" smtClean="0"/>
              <a:t>(THE MAMILLARY BODIES BEING A MAJOR FOCUS OF OUTPUT FROM THE HIPPOCAMPUS, VIA THE FORNIX.)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dirty="0" smtClean="0"/>
              <a:t>THE FORNIX IS A WHITE MATTER STRUCTURE WITH CARRIES INFORMATION FROM AND TO (PREDOMINANTLY FROM) THE HIPPOCAMPAL FORMATION</a:t>
            </a:r>
          </a:p>
          <a:p>
            <a:r>
              <a:rPr lang="en-US" dirty="0" smtClean="0"/>
              <a:t>NO PSYCHIATRIC DISORDER IS KNOWN TO BE SPECIFICALLY RELATED TO PATHOLOGY OF THE FORNIX.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PAPEZ CIRCUIT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1937, JAMES PAPEZ DESCRIBED A NEURAL LOOP WHICH COULD ALLOW THE COORDINATION OF THE</a:t>
            </a:r>
          </a:p>
          <a:p>
            <a:r>
              <a:rPr lang="en-US" dirty="0" smtClean="0"/>
              <a:t>NEOCORTEX,</a:t>
            </a:r>
          </a:p>
          <a:p>
            <a:r>
              <a:rPr lang="en-US" dirty="0" smtClean="0"/>
              <a:t> LIMBIC STRUCTURES AND </a:t>
            </a:r>
          </a:p>
          <a:p>
            <a:r>
              <a:rPr lang="en-US" dirty="0" smtClean="0"/>
              <a:t>THE HYPOTHALAMUS, AND </a:t>
            </a:r>
          </a:p>
          <a:p>
            <a:r>
              <a:rPr lang="en-US" dirty="0" smtClean="0"/>
              <a:t>FORM THE ANATOMICAL SUBSTRATE OF EMOTION.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PAPEZ CIRCUIT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2" y="2129631"/>
            <a:ext cx="52101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AMYGDALA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dirty="0" smtClean="0"/>
              <a:t>THE AMYGDALA IS THREE NUCLEI, AT THE TIP OF THE HIPPOCAMPAL FORMATION</a:t>
            </a:r>
          </a:p>
          <a:p>
            <a:r>
              <a:rPr lang="en-US" dirty="0" smtClean="0"/>
              <a:t>IT HAS A ROLE IN DRIVE-RELATED BEHAVIOURS AND THE SUBJECTIVE FEELINGS WHICH ACCOMPANY THEM.</a:t>
            </a:r>
          </a:p>
          <a:p>
            <a:r>
              <a:rPr lang="en-US" dirty="0" smtClean="0"/>
              <a:t> THE HIPPOCAMPUS IS INVOLVED IN LEARNING THAT AN EVENT HAS HAPPENED (THE FACT), </a:t>
            </a:r>
          </a:p>
          <a:p>
            <a:r>
              <a:rPr lang="en-US" dirty="0" smtClean="0"/>
              <a:t>THE AMYGDALA IS INVOLVED WITH LEARNING WHETHER TO CONSIDER SOMETHING IS “GOOD” OR “BAD”.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DISORDERS AND THE AMYGDALA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KLUVER-BUCY (1939) SYNDROME</a:t>
            </a:r>
          </a:p>
          <a:p>
            <a:r>
              <a:rPr lang="en-US" dirty="0" smtClean="0"/>
              <a:t>PTSD (IMAGING STUDIES EXAGGERATED AMYGDALA ACTIVITY)</a:t>
            </a:r>
          </a:p>
          <a:p>
            <a:r>
              <a:rPr lang="en-US" dirty="0" smtClean="0"/>
              <a:t>ANXIETY DISORDERS (EXAGGERATED AMYGDALA ACTIVITY)</a:t>
            </a:r>
          </a:p>
          <a:p>
            <a:r>
              <a:rPr lang="en-US" dirty="0" smtClean="0"/>
              <a:t>DEPRESSIVE DISORDERS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PROTECTIVE MECHANISMS OF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ENCLOSED IN THE HARD BONE CASE (THE SKULL)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WRAPPED IN THREE SPECIAL LAYERS OF SOFT TISSUE(MENIGES).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FLOATS IN A FLUID, CALLED THE CEREBROSPINAL FLUID (CSF),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IS NOT IN IMMEDIATE CONTACT WITH BLOOD. IT IS SHIELDED BY A SPECIAL ARRANGEMENT OF CELLS IN THE WALLS OF THE BRAIN BLOOD VESSELS. THIS ARRANGEMENT, CALLED THE BLOOD BRAIN BARRIER (BBB),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PROTECTS THE BRAIN FROM INFECTION BY ORGANISMS AND FROM SOME CHEMICALS AND DRUGS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KLUVER-BUCY (1939) SYNDROME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1)PLACIDITY AND FAILURE TO RESPOND TO THREATS (PREDATORS), </a:t>
            </a:r>
          </a:p>
          <a:p>
            <a:r>
              <a:rPr lang="en-US" dirty="0" smtClean="0"/>
              <a:t>2) MALES BECOME HYPERSEXUAL AND INDISCRIMINATE REGARDING GENDER AND SPECIES,</a:t>
            </a:r>
          </a:p>
          <a:p>
            <a:r>
              <a:rPr lang="en-US" dirty="0" smtClean="0"/>
              <a:t> 3) INORDINATE ATTENTION TO ALL SENSORY STIMULI,EXAMINING OBJECTS ORALLY, AND EATING THEM (IF AT ALL POSSIBLE) RESULTING IN WEIGHT GAIN, AND</a:t>
            </a:r>
          </a:p>
          <a:p>
            <a:r>
              <a:rPr lang="en-US" dirty="0" smtClean="0"/>
              <a:t>4) INCESSANTLY EXAMINE THE SAME OBJECTS. THE ANIMAL HAS THE BEHAVIOUR PATTERNS FOR SATISFYING THE BASIC DRIVES, BUT CANNOT DETERMINE THE APPROPRIATE CONTEXT IN WHICH TO EMPLOY THEM.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THALUMUS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“ALL THE INPUT FROM ALL OUR SENSES FLOWS INTO IT.</a:t>
            </a:r>
          </a:p>
          <a:p>
            <a:r>
              <a:rPr lang="en-US" dirty="0" smtClean="0"/>
              <a:t> IT TAKES SELECTIVE NOTE OF WHAT SHOULD B GIVEN HIGH PRIORITY AND LETS YOU THROW THE REST AWAY</a:t>
            </a:r>
          </a:p>
          <a:p>
            <a:r>
              <a:rPr lang="en-US" dirty="0" smtClean="0"/>
              <a:t>THE THALAMUS IS THE LARGEST COMPONENT (80%) OF THE DIENCEPHALON (THE OTHERS BEING THE HYPOTHALAMUS, SUBTHALAMUS, AND THE EPITHALAMUS).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relationship of the thalamus and hypothalamus to the 3rd ventricle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2320131"/>
            <a:ext cx="6019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</a:t>
            </a:r>
            <a:r>
              <a:rPr lang="en-US" sz="2200" dirty="0" smtClean="0"/>
              <a:t>relationship of the thalamus to hippocampus, fornix and </a:t>
            </a:r>
            <a:r>
              <a:rPr lang="en-US" sz="2200" dirty="0" err="1" smtClean="0"/>
              <a:t>mamillary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bodies.</a:t>
            </a:r>
            <a:endParaRPr lang="en-US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2448719"/>
            <a:ext cx="5372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FRONTAL-SUBCORTICAL CIRCUITS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CORTICAL SITE OF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NEUROPSYCHIATRIC SYMPTOM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DORSOLATERAL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PREFRONTAL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FUNCTIONS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DYSFUNCTION (SEGMENTED DRAWINGS,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POOR RECALL, WORD LIST GENERATION, SERIAL HAND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SEQUENCING, ETC)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ORBITOFRONTAL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PERSONALITY (SOCIALLY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 BEHAVIOUR,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EMPATHY)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DISINHIBITION, IRRITABILITY, LABILITY,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TRACKLESSNESS, EUPHORIA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CINGULATE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APATHY, RARELY MOVING, INCONTINENT,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MONOSYLLABIC RESPONSES, INDIFFERENCE TO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SURROUNDINGS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Frontal-</a:t>
            </a:r>
            <a:r>
              <a:rPr lang="en-US" b="1" dirty="0" err="1" smtClean="0"/>
              <a:t>subcortical</a:t>
            </a:r>
            <a:r>
              <a:rPr lang="en-US" b="1" dirty="0" smtClean="0"/>
              <a:t> circuits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decreased neuronal activity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frontal lobe </a:t>
            </a:r>
            <a:r>
              <a:rPr lang="en-US" dirty="0" smtClean="0"/>
              <a:t>syndrome</a:t>
            </a:r>
          </a:p>
          <a:p>
            <a:r>
              <a:rPr lang="en-US" dirty="0" smtClean="0"/>
              <a:t>schizophrenia </a:t>
            </a:r>
          </a:p>
          <a:p>
            <a:r>
              <a:rPr lang="en-US" dirty="0" smtClean="0"/>
              <a:t> </a:t>
            </a:r>
            <a:r>
              <a:rPr lang="en-US" dirty="0" smtClean="0"/>
              <a:t>bipolar </a:t>
            </a:r>
          </a:p>
          <a:p>
            <a:r>
              <a:rPr lang="en-US" dirty="0" smtClean="0"/>
              <a:t>other psychiatric disorders</a:t>
            </a:r>
          </a:p>
          <a:p>
            <a:pPr>
              <a:buNone/>
            </a:pPr>
            <a:r>
              <a:rPr lang="en-US" dirty="0" smtClean="0"/>
              <a:t>hyperactivity</a:t>
            </a:r>
            <a:r>
              <a:rPr lang="en-US" dirty="0" smtClean="0"/>
              <a:t> neuronal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obsessive compulsive </a:t>
            </a:r>
            <a:r>
              <a:rPr lang="en-US" dirty="0" smtClean="0"/>
              <a:t>disorder</a:t>
            </a:r>
          </a:p>
          <a:p>
            <a:pPr>
              <a:buNone/>
            </a:pPr>
            <a:r>
              <a:rPr lang="en-US" dirty="0" smtClean="0"/>
              <a:t>movement </a:t>
            </a:r>
            <a:r>
              <a:rPr lang="en-US" dirty="0" smtClean="0"/>
              <a:t>disorders(</a:t>
            </a:r>
            <a:r>
              <a:rPr lang="en-US" dirty="0" smtClean="0"/>
              <a:t>basal ganglia and thalamus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Huntington’s </a:t>
            </a:r>
            <a:r>
              <a:rPr lang="en-US" dirty="0" smtClean="0"/>
              <a:t>chorea</a:t>
            </a:r>
          </a:p>
          <a:p>
            <a:r>
              <a:rPr lang="en-US" dirty="0" smtClean="0"/>
              <a:t>Parkinson’s disease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CEREBELLUM</a:t>
            </a:r>
            <a:br>
              <a:rPr lang="en-US" b="1" dirty="0" smtClean="0"/>
            </a:br>
            <a:r>
              <a:rPr lang="en-US" dirty="0" smtClean="0"/>
              <a:t>(LATIN: “LITTLE BRAIN”)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PREDOMINANTLY INVOLVED IN MOVEMENT, PARTICULARLY THE COORDINATION OF MOVEMENT. </a:t>
            </a:r>
          </a:p>
          <a:p>
            <a:r>
              <a:rPr lang="en-US" dirty="0" smtClean="0"/>
              <a:t>IT IS KNOWN TO BE INVOLVED TO SOME DEGREE IN EXECUTIVE FUNCTIONING, AND CEREBELLAR DAMAGE MAY BE ASSOCIATED WITH PERSONALITY CHANGE (BLUNTING OF AFFECT AND DISINHIBITION HAVE BEEN DESCRIBED).</a:t>
            </a:r>
          </a:p>
          <a:p>
            <a:r>
              <a:rPr lang="en-US" dirty="0" smtClean="0"/>
              <a:t> MORE RECENTLY, THERE IS SOME EVIDENCE SUGGESTS A ROLE IN CERTAIN PSYCHIATRIC DISORDERS.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FIGHT OR FLIGHT RESPONSE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“STRESS” (DISTURBANCE OF HOMEOSTASIS) TRIGGERS THE FIGHT OR FLIGHT RESPONSE, WHICH PROTECTS THE ORGANISM IN DANGER.</a:t>
            </a:r>
          </a:p>
          <a:p>
            <a:r>
              <a:rPr lang="en-US" dirty="0" smtClean="0"/>
              <a:t>HYPOTHALAMIC-PITUITARY-ADRENAL (HPA) AXIS ACTIVATION INCLUDES THE SECRETION</a:t>
            </a:r>
          </a:p>
          <a:p>
            <a:r>
              <a:rPr lang="en-US" dirty="0" smtClean="0"/>
              <a:t>CORTICOTROPIN-RELEASING FACTOR (CRF) BY THE HYPOTHALAMUS. </a:t>
            </a:r>
          </a:p>
          <a:p>
            <a:r>
              <a:rPr lang="en-US" dirty="0" smtClean="0"/>
              <a:t>THIS CAUSES THE RELEASE OF ADRENOCORTICOTROPIC HORMONE (ACTH) BY THE PITUITARY, </a:t>
            </a:r>
          </a:p>
          <a:p>
            <a:r>
              <a:rPr lang="en-US" dirty="0" smtClean="0"/>
              <a:t>IN TURN CAUSES RELEASE OF CORTISOL FOR THE ADRENAL CORTEX.</a:t>
            </a:r>
          </a:p>
          <a:p>
            <a:r>
              <a:rPr lang="en-US" dirty="0" smtClean="0"/>
              <a:t> CORTISOL PRODUCES AND MAINTAINS HIGH LEVELS OF GLUCOSE TO SUPPORT ACTIVITY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“DYSREGULATION OF THE HPA AXIS”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CHRONIC HIGH CORTISOL LEVELS) CAN CONTRIBUTE TO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DEPRESSION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POSTTRAUMATIC STRESS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IRRITABLE BOWEL YNDROME.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CORTISOL BREAKS DOWN PROTEIN (TO PROVIDE GLUCOSE),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INHIBIT REPLACEMENT OF CALCIUM IN BONES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DAMAGE THE HIPPOCAMPUS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BRAINSTEM(RETICULAR ACTIVATING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SIMULTANEOUS STIMULATION OF THE LOCUS CERULEUS (LOCATED IN THE BRAINSTEM) LEADS TO</a:t>
            </a:r>
          </a:p>
          <a:p>
            <a:r>
              <a:rPr lang="en-US" dirty="0" smtClean="0"/>
              <a:t>NORADRENALIN PATHWAY ACTIVATION OF THE HYPOTHALAMUS, LIMBIC STRUCTURES, CORTEX AND SYMPATHETIC NERVOUS SYSTEM. </a:t>
            </a:r>
          </a:p>
          <a:p>
            <a:r>
              <a:rPr lang="en-US" dirty="0" smtClean="0"/>
              <a:t>THE MAIN LIMBIC STRUCTURES ACTIVATED IN THIS PROCESS ARE THE HIPPOCAMPUS AND AMYGDALA.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BRAIN IS COMPOSED OF 25 BILLION NERVE CELLS (NEURONS) AND EACH IS CONNECTED TO UP TO1000 OTHERS.</a:t>
            </a:r>
          </a:p>
          <a:p>
            <a:r>
              <a:rPr lang="en-US" dirty="0" smtClean="0"/>
              <a:t>HAS A VAST ARRAY OF BRAIN CIRCUITS</a:t>
            </a:r>
          </a:p>
          <a:p>
            <a:r>
              <a:rPr lang="en-US" dirty="0" smtClean="0"/>
              <a:t>IT CO-ORDINATES THE RESPONSES OF THE NERVOUS, THE ENDOCRINE AND THE IMMUNE SYSTEMS.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EMBROLOGY OF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 AND SPINAL CORD  DEVELOP FROM A HOLLOW TUBE OF CELLS (CALLED THE NEURAL TUBE)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LARGEST BRAIN STRUCTURE (CEREBRUM)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 LEFT AND RIGHT CEREBRAL HEMISPHERES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JOINED BY A THICK BRIDGE OF WHITE MATTER (THE CORPUS CALLOSUM)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HEMISPHERES DIVIDED  INTO A SERIES OF LOBES: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i="1" u="sng" dirty="0" smtClean="0"/>
              <a:t>( OUTSIDE STRUCTURES)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FRONTAL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PARIETAL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OCCIPITAL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TEMPORAL LOBES</a:t>
            </a:r>
          </a:p>
          <a:p>
            <a:pPr>
              <a:buNone/>
            </a:pPr>
            <a:endParaRPr lang="en-US" i="1" u="sng" dirty="0" smtClean="0"/>
          </a:p>
          <a:p>
            <a:pPr>
              <a:buNone/>
            </a:pPr>
            <a:r>
              <a:rPr lang="en-US" i="1" u="sng" dirty="0" smtClean="0"/>
              <a:t>(INTERNAL STRUCTURES)</a:t>
            </a:r>
            <a:r>
              <a:rPr lang="en-US" dirty="0" smtClean="0"/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 INSULA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LIMBIC LOBES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CEREBRAL CORTEX (“GREY MATTER)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OUTER 2 - 5 MM OF THE CEREBRAL HEMISPHERES.CONTAINS NEURONS</a:t>
            </a:r>
          </a:p>
          <a:p>
            <a:r>
              <a:rPr lang="en-US" dirty="0" smtClean="0"/>
              <a:t> CELL BODIES   (GREY MATTER)</a:t>
            </a:r>
          </a:p>
          <a:p>
            <a:r>
              <a:rPr lang="en-US" dirty="0" smtClean="0"/>
              <a:t>THE AXON (WHITE FATTY INSULATION MYELIN SHEATH) </a:t>
            </a:r>
          </a:p>
          <a:p>
            <a:r>
              <a:rPr lang="en-US" dirty="0" smtClean="0"/>
              <a:t>THE NEURONS ARE HELD IN PLACE BY SPECIALIZED (GLIAL)CELLS</a:t>
            </a:r>
          </a:p>
          <a:p>
            <a:r>
              <a:rPr lang="en-US" dirty="0" smtClean="0"/>
              <a:t>CONNECTIONS BETWEEN CELLS (SYNAPSES)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WITHIN EACH CEREBRAL HEMISPHERE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IMPORTANT STRUCTURES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VENTRICLES,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LIMBIC SYSTEM,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BASAL GANGLIA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THALAMUS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2578</Words>
  <Application>Microsoft Office PowerPoint</Application>
  <PresentationFormat>On-screen Show (4:3)</PresentationFormat>
  <Paragraphs>346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 Neurosciences contribution to Psychiatry </vt:lpstr>
      <vt:lpstr>OBJECTIVES</vt:lpstr>
      <vt:lpstr>INTRODUCTION</vt:lpstr>
      <vt:lpstr>THE RIGHT SIDE OF THE HUMAN BRAIN</vt:lpstr>
      <vt:lpstr>THESE PROTECTIVE MECHANISMS OF BRAIN</vt:lpstr>
      <vt:lpstr>FUNCTIONS</vt:lpstr>
      <vt:lpstr>EMBROLOGY OF CNS</vt:lpstr>
      <vt:lpstr>CEREBRAL CORTEX (“GREY MATTER) </vt:lpstr>
      <vt:lpstr>WITHIN EACH CEREBRAL HEMISPHERE</vt:lpstr>
      <vt:lpstr>THE LIMBIC SYSTEM</vt:lpstr>
      <vt:lpstr>Slide 11</vt:lpstr>
      <vt:lpstr>THE LIMBIC SYSTEM</vt:lpstr>
      <vt:lpstr>THE BASAL GANGLIA</vt:lpstr>
      <vt:lpstr>Slide 14</vt:lpstr>
      <vt:lpstr>THE THALAMUS</vt:lpstr>
      <vt:lpstr>Slide 16</vt:lpstr>
      <vt:lpstr>DEEP STRUCTURES OF THE BRAIN</vt:lpstr>
      <vt:lpstr>THE BRAIN STEM</vt:lpstr>
      <vt:lpstr>THE HYPOTHALAMUS </vt:lpstr>
      <vt:lpstr>THE CEREBELLUM</vt:lpstr>
      <vt:lpstr>KEY</vt:lpstr>
      <vt:lpstr>NEURON</vt:lpstr>
      <vt:lpstr>NEURON</vt:lpstr>
      <vt:lpstr>IMPULSE TRANSMISSION</vt:lpstr>
      <vt:lpstr>THE ENTIRE PROCESS OF DEPOLARIZATION</vt:lpstr>
      <vt:lpstr>REPOLARIZATION</vt:lpstr>
      <vt:lpstr>THE SYNAPSE</vt:lpstr>
      <vt:lpstr>ROLE OF SYNAPSE IN MENTAL DISORDERS</vt:lpstr>
      <vt:lpstr>PRE SYNAPSE</vt:lpstr>
      <vt:lpstr>POST SYNAPSE</vt:lpstr>
      <vt:lpstr>SYNAPSE IN ACTION(PRE)</vt:lpstr>
      <vt:lpstr>SYNAPSE IN ACTION(POST)</vt:lpstr>
      <vt:lpstr>NEUROTRANSMITTERS IMPORTANT IN MENTAL DISORDERS</vt:lpstr>
      <vt:lpstr>NEUROTRANSMITTERS AND MENTAL DISORDERS</vt:lpstr>
      <vt:lpstr>The GABAergic system</vt:lpstr>
      <vt:lpstr>THE GLUTAMATERGIC SYSTEM </vt:lpstr>
      <vt:lpstr>THE GLUTAMATERGIC SYSTEM </vt:lpstr>
      <vt:lpstr>   HIPPOCAMPUS   </vt:lpstr>
      <vt:lpstr>THE HIPPOCAMPAL FORMATION</vt:lpstr>
      <vt:lpstr>THE HIPPOCAMPAL FORMATION.</vt:lpstr>
      <vt:lpstr> PSYCHIATRIC DISORDERS AND THE HIPPOCAMPUS </vt:lpstr>
      <vt:lpstr>DIFFICULTY WITH LAYING DOWN NEW MEMORIES</vt:lpstr>
      <vt:lpstr>DIFFICULTY WITH LAYING DOWN NEW MEMORIES</vt:lpstr>
      <vt:lpstr>Slide 44</vt:lpstr>
      <vt:lpstr>FORNIX</vt:lpstr>
      <vt:lpstr>PAPEZ CIRCUIT </vt:lpstr>
      <vt:lpstr>PAPEZ CIRCUIT </vt:lpstr>
      <vt:lpstr>AMYGDALA</vt:lpstr>
      <vt:lpstr>DISORDERS AND THE AMYGDALA</vt:lpstr>
      <vt:lpstr>KLUVER-BUCY (1939) SYNDROME </vt:lpstr>
      <vt:lpstr>THALUMUS</vt:lpstr>
      <vt:lpstr>The relationship of the thalamus and hypothalamus to the 3rd ventricle</vt:lpstr>
      <vt:lpstr> The relationship of the thalamus to hippocampus, fornix and mamillary bodies.</vt:lpstr>
      <vt:lpstr>FRONTAL-SUBCORTICAL CIRCUITS</vt:lpstr>
      <vt:lpstr>Frontal-subcortical circuits and disorders</vt:lpstr>
      <vt:lpstr>CEREBELLUM (LATIN: “LITTLE BRAIN”)</vt:lpstr>
      <vt:lpstr>FIGHT OR FLIGHT RESPONSE </vt:lpstr>
      <vt:lpstr>“DYSREGULATION OF THE HPA AXIS”</vt:lpstr>
      <vt:lpstr> BRAINSTEM(RETICULAR ACTIVATING SYSTEM)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Neurosciences contribution to Psychiatry </dc:title>
  <dc:creator>Your User Name</dc:creator>
  <cp:lastModifiedBy>Your User Name</cp:lastModifiedBy>
  <cp:revision>23</cp:revision>
  <dcterms:created xsi:type="dcterms:W3CDTF">2012-01-20T08:50:56Z</dcterms:created>
  <dcterms:modified xsi:type="dcterms:W3CDTF">2012-01-24T21:11:07Z</dcterms:modified>
</cp:coreProperties>
</file>