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handoutMasterIdLst>
    <p:handoutMasterId r:id="rId33"/>
  </p:handoutMasterIdLst>
  <p:sldIdLst>
    <p:sldId id="267" r:id="rId2"/>
    <p:sldId id="444" r:id="rId3"/>
    <p:sldId id="488" r:id="rId4"/>
    <p:sldId id="445" r:id="rId5"/>
    <p:sldId id="486" r:id="rId6"/>
    <p:sldId id="487" r:id="rId7"/>
    <p:sldId id="446" r:id="rId8"/>
    <p:sldId id="447" r:id="rId9"/>
    <p:sldId id="448" r:id="rId10"/>
    <p:sldId id="449" r:id="rId11"/>
    <p:sldId id="450" r:id="rId12"/>
    <p:sldId id="451" r:id="rId13"/>
    <p:sldId id="452" r:id="rId14"/>
    <p:sldId id="453" r:id="rId15"/>
    <p:sldId id="454" r:id="rId16"/>
    <p:sldId id="455" r:id="rId17"/>
    <p:sldId id="468" r:id="rId18"/>
    <p:sldId id="470" r:id="rId19"/>
    <p:sldId id="471" r:id="rId20"/>
    <p:sldId id="473" r:id="rId21"/>
    <p:sldId id="474" r:id="rId22"/>
    <p:sldId id="475" r:id="rId23"/>
    <p:sldId id="476" r:id="rId24"/>
    <p:sldId id="477" r:id="rId25"/>
    <p:sldId id="479" r:id="rId26"/>
    <p:sldId id="481" r:id="rId27"/>
    <p:sldId id="483" r:id="rId28"/>
    <p:sldId id="484" r:id="rId29"/>
    <p:sldId id="485" r:id="rId30"/>
    <p:sldId id="270"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ndara" pitchFamily="34" charset="0"/>
        <a:ea typeface="+mn-ea"/>
        <a:cs typeface="Arial" charset="0"/>
      </a:defRPr>
    </a:lvl1pPr>
    <a:lvl2pPr marL="457200" algn="l" rtl="0" fontAlgn="base">
      <a:spcBef>
        <a:spcPct val="0"/>
      </a:spcBef>
      <a:spcAft>
        <a:spcPct val="0"/>
      </a:spcAft>
      <a:defRPr kern="1200">
        <a:solidFill>
          <a:schemeClr val="tx1"/>
        </a:solidFill>
        <a:latin typeface="Candara" pitchFamily="34" charset="0"/>
        <a:ea typeface="+mn-ea"/>
        <a:cs typeface="Arial" charset="0"/>
      </a:defRPr>
    </a:lvl2pPr>
    <a:lvl3pPr marL="914400" algn="l" rtl="0" fontAlgn="base">
      <a:spcBef>
        <a:spcPct val="0"/>
      </a:spcBef>
      <a:spcAft>
        <a:spcPct val="0"/>
      </a:spcAft>
      <a:defRPr kern="1200">
        <a:solidFill>
          <a:schemeClr val="tx1"/>
        </a:solidFill>
        <a:latin typeface="Candara" pitchFamily="34" charset="0"/>
        <a:ea typeface="+mn-ea"/>
        <a:cs typeface="Arial" charset="0"/>
      </a:defRPr>
    </a:lvl3pPr>
    <a:lvl4pPr marL="1371600" algn="l" rtl="0" fontAlgn="base">
      <a:spcBef>
        <a:spcPct val="0"/>
      </a:spcBef>
      <a:spcAft>
        <a:spcPct val="0"/>
      </a:spcAft>
      <a:defRPr kern="1200">
        <a:solidFill>
          <a:schemeClr val="tx1"/>
        </a:solidFill>
        <a:latin typeface="Candara" pitchFamily="34" charset="0"/>
        <a:ea typeface="+mn-ea"/>
        <a:cs typeface="Arial" charset="0"/>
      </a:defRPr>
    </a:lvl4pPr>
    <a:lvl5pPr marL="1828800" algn="l" rtl="0" fontAlgn="base">
      <a:spcBef>
        <a:spcPct val="0"/>
      </a:spcBef>
      <a:spcAft>
        <a:spcPct val="0"/>
      </a:spcAft>
      <a:defRPr kern="1200">
        <a:solidFill>
          <a:schemeClr val="tx1"/>
        </a:solidFill>
        <a:latin typeface="Candara" pitchFamily="34" charset="0"/>
        <a:ea typeface="+mn-ea"/>
        <a:cs typeface="Arial" charset="0"/>
      </a:defRPr>
    </a:lvl5pPr>
    <a:lvl6pPr marL="2286000" algn="l" defTabSz="914400" rtl="0" eaLnBrk="1" latinLnBrk="0" hangingPunct="1">
      <a:defRPr kern="1200">
        <a:solidFill>
          <a:schemeClr val="tx1"/>
        </a:solidFill>
        <a:latin typeface="Candara" pitchFamily="34" charset="0"/>
        <a:ea typeface="+mn-ea"/>
        <a:cs typeface="Arial" charset="0"/>
      </a:defRPr>
    </a:lvl6pPr>
    <a:lvl7pPr marL="2743200" algn="l" defTabSz="914400" rtl="0" eaLnBrk="1" latinLnBrk="0" hangingPunct="1">
      <a:defRPr kern="1200">
        <a:solidFill>
          <a:schemeClr val="tx1"/>
        </a:solidFill>
        <a:latin typeface="Candara" pitchFamily="34" charset="0"/>
        <a:ea typeface="+mn-ea"/>
        <a:cs typeface="Arial" charset="0"/>
      </a:defRPr>
    </a:lvl7pPr>
    <a:lvl8pPr marL="3200400" algn="l" defTabSz="914400" rtl="0" eaLnBrk="1" latinLnBrk="0" hangingPunct="1">
      <a:defRPr kern="1200">
        <a:solidFill>
          <a:schemeClr val="tx1"/>
        </a:solidFill>
        <a:latin typeface="Candara" pitchFamily="34" charset="0"/>
        <a:ea typeface="+mn-ea"/>
        <a:cs typeface="Arial" charset="0"/>
      </a:defRPr>
    </a:lvl8pPr>
    <a:lvl9pPr marL="3657600" algn="l" defTabSz="914400" rtl="0" eaLnBrk="1" latinLnBrk="0" hangingPunct="1">
      <a:defRPr kern="1200">
        <a:solidFill>
          <a:schemeClr val="tx1"/>
        </a:solidFill>
        <a:latin typeface="Candar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536" y="-104"/>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70" d="100"/>
          <a:sy n="70" d="100"/>
        </p:scale>
        <p:origin x="-2814"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9694C30-16F9-4E1D-B83B-2C540B529FB2}" type="datetimeFigureOut">
              <a:rPr lang="en-US"/>
              <a:pPr>
                <a:defRPr/>
              </a:pPr>
              <a:t>3/30/16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F22384A-1CDB-4ECF-87BD-AFF8ECA5AF60}" type="slidenum">
              <a:rPr lang="en-US"/>
              <a:pPr>
                <a:defRPr/>
              </a:pPr>
              <a:t>‹#›</a:t>
            </a:fld>
            <a:endParaRPr lang="en-US"/>
          </a:p>
        </p:txBody>
      </p:sp>
    </p:spTree>
    <p:extLst>
      <p:ext uri="{BB962C8B-B14F-4D97-AF65-F5344CB8AC3E}">
        <p14:creationId xmlns:p14="http://schemas.microsoft.com/office/powerpoint/2010/main" val="3915420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21074ADF-ADE4-49D3-BC2E-59116CB706BB}" type="datetimeFigureOut">
              <a:rPr lang="en-US"/>
              <a:pPr>
                <a:defRPr/>
              </a:pPr>
              <a:t>3/30/16</a:t>
            </a:fld>
            <a:endParaRPr lang="en-US"/>
          </a:p>
        </p:txBody>
      </p:sp>
      <p:sp>
        <p:nvSpPr>
          <p:cNvPr id="4" name="Slide Image Placeholder 3"/>
          <p:cNvSpPr>
            <a:spLocks noGrp="1" noRot="1" noChangeAspect="1"/>
          </p:cNvSpPr>
          <p:nvPr>
            <p:ph type="sldImg" idx="2"/>
          </p:nvPr>
        </p:nvSpPr>
        <p:spPr>
          <a:xfrm>
            <a:off x="914400" y="685800"/>
            <a:ext cx="48006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8EFEF81-82B9-4ECD-8EE2-D9336218439B}" type="slidenum">
              <a:rPr lang="en-US"/>
              <a:pPr>
                <a:defRPr/>
              </a:pPr>
              <a:t>‹#›</a:t>
            </a:fld>
            <a:endParaRPr lang="en-US"/>
          </a:p>
        </p:txBody>
      </p:sp>
    </p:spTree>
    <p:extLst>
      <p:ext uri="{BB962C8B-B14F-4D97-AF65-F5344CB8AC3E}">
        <p14:creationId xmlns:p14="http://schemas.microsoft.com/office/powerpoint/2010/main" val="36569985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5251FAF4-2B18-924C-8472-9DD9BC9C43A7}" type="slidenum">
              <a:rPr lang="en-US" sz="1200" u="none"/>
              <a:pPr eaLnBrk="1" hangingPunct="1"/>
              <a:t>2</a:t>
            </a:fld>
            <a:endParaRPr lang="en-US" sz="1200" u="none"/>
          </a:p>
        </p:txBody>
      </p:sp>
      <p:sp>
        <p:nvSpPr>
          <p:cNvPr id="18434" name="Rectangle 2"/>
          <p:cNvSpPr>
            <a:spLocks noGrp="1" noRot="1" noChangeAspect="1" noChangeArrowheads="1" noTextEdit="1"/>
          </p:cNvSpPr>
          <p:nvPr>
            <p:ph type="sldImg"/>
          </p:nvPr>
        </p:nvSpPr>
        <p:spPr>
          <a:xfrm>
            <a:off x="1028700" y="685800"/>
            <a:ext cx="4572000" cy="3429000"/>
          </a:xfrm>
          <a:ln/>
        </p:spPr>
      </p:sp>
      <p:sp>
        <p:nvSpPr>
          <p:cNvPr id="184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n-US" sz="1400" dirty="0" smtClean="0">
                <a:latin typeface="Times New Roman" charset="0"/>
              </a:rPr>
              <a:t> </a:t>
            </a:r>
            <a:endParaRPr lang="en-US" sz="1400" dirty="0">
              <a:latin typeface="Times New Roman" charset="0"/>
            </a:endParaRPr>
          </a:p>
          <a:p>
            <a:pPr marL="228600" indent="-228600" eaLnBrk="1" hangingPunct="1"/>
            <a:endParaRPr lang="en-US" dirty="0">
              <a:latin typeface="Times New Roman" charset="0"/>
            </a:endParaRPr>
          </a:p>
          <a:p>
            <a:pPr marL="228600" indent="-228600" eaLnBrk="1" hangingPunct="1"/>
            <a:endParaRPr lang="en-US" dirty="0">
              <a:latin typeface="Times New Roman" charset="0"/>
            </a:endParaRPr>
          </a:p>
          <a:p>
            <a:pPr marL="228600" indent="-228600" eaLnBrk="1" hangingPunct="1"/>
            <a:endParaRPr lang="en-US" dirty="0">
              <a:latin typeface="Times New Roman" charset="0"/>
            </a:endParaRPr>
          </a:p>
          <a:p>
            <a:pPr marL="228600" indent="-228600" eaLnBrk="1" hangingPunct="1"/>
            <a:r>
              <a:rPr lang="en-US" sz="2000" b="1" dirty="0">
                <a:latin typeface="Times New Roman" charset="0"/>
              </a:rPr>
              <a:t>Major point #1: People are strong: 	</a:t>
            </a:r>
          </a:p>
          <a:p>
            <a:pPr marL="228600" indent="-228600" eaLnBrk="1" hangingPunct="1"/>
            <a:endParaRPr lang="en-US" sz="2000" b="1" dirty="0">
              <a:latin typeface="Times New Roman" charset="0"/>
            </a:endParaRPr>
          </a:p>
          <a:p>
            <a:pPr marL="228600" indent="-228600" eaLnBrk="1" hangingPunct="1">
              <a:buFontTx/>
              <a:buChar char="•"/>
            </a:pPr>
            <a:r>
              <a:rPr lang="en-US" sz="2000" dirty="0">
                <a:latin typeface="Times New Roman" charset="0"/>
              </a:rPr>
              <a:t>What gave you the strength to go through all that and come here? </a:t>
            </a:r>
          </a:p>
          <a:p>
            <a:pPr marL="685800" lvl="1" indent="-228600" eaLnBrk="1" hangingPunct="1">
              <a:buFontTx/>
              <a:buAutoNum type="arabicPeriod"/>
            </a:pPr>
            <a:r>
              <a:rPr lang="en-US" sz="2000" dirty="0">
                <a:latin typeface="Times New Roman" charset="0"/>
              </a:rPr>
              <a:t>Ask and you will hear unexpected things: for some people it is reframing, some people truly think that way</a:t>
            </a:r>
          </a:p>
          <a:p>
            <a:pPr marL="685800" lvl="1" indent="-228600" eaLnBrk="1" hangingPunct="1">
              <a:buFontTx/>
              <a:buAutoNum type="arabicPeriod"/>
            </a:pPr>
            <a:r>
              <a:rPr lang="en-US" dirty="0">
                <a:latin typeface="Times New Roman" charset="0"/>
              </a:rPr>
              <a:t>Mexico, pollution, and altitude: Multiple visible and invisible challenges of immigration		</a:t>
            </a:r>
          </a:p>
          <a:p>
            <a:pPr marL="228600" indent="-228600" eaLnBrk="1" hangingPunct="1"/>
            <a:r>
              <a:rPr lang="en-US" b="1" dirty="0">
                <a:latin typeface="Times New Roman" charset="0"/>
              </a:rPr>
              <a:t>Only 15% of my patients are </a:t>
            </a:r>
            <a:r>
              <a:rPr lang="ja-JP" altLang="en-US" b="1" dirty="0">
                <a:latin typeface="Times New Roman" charset="0"/>
              </a:rPr>
              <a:t>“</a:t>
            </a:r>
            <a:r>
              <a:rPr lang="en-US" altLang="ja-JP" b="1" dirty="0">
                <a:latin typeface="Times New Roman" charset="0"/>
              </a:rPr>
              <a:t>mentally ill</a:t>
            </a:r>
            <a:r>
              <a:rPr lang="ja-JP" altLang="en-US" b="1" dirty="0">
                <a:latin typeface="Times New Roman" charset="0"/>
              </a:rPr>
              <a:t>”</a:t>
            </a:r>
            <a:r>
              <a:rPr lang="en-US" altLang="ja-JP" b="1" dirty="0">
                <a:latin typeface="Times New Roman" charset="0"/>
              </a:rPr>
              <a:t> – the rest of it is the result of the stress of adjustment</a:t>
            </a:r>
          </a:p>
          <a:p>
            <a:pPr marL="228600" indent="-228600" eaLnBrk="1" hangingPunct="1"/>
            <a:endParaRPr lang="en-US" b="1" dirty="0">
              <a:latin typeface="Times New Roman" charset="0"/>
            </a:endParaRPr>
          </a:p>
          <a:p>
            <a:pPr marL="228600" indent="-228600" eaLnBrk="1" hangingPunct="1"/>
            <a:r>
              <a:rPr lang="en-US" b="1" dirty="0">
                <a:latin typeface="Times New Roman" charset="0"/>
              </a:rPr>
              <a:t>WE ARE ALL STABLE AND FUNCTIONING ONLY AT A CERTAIN LEVEL OF STRESS – ADD STRESS MANY OF US BECOME DYSFUNCTIONAL (</a:t>
            </a:r>
            <a:r>
              <a:rPr lang="en-US" b="1" dirty="0" err="1">
                <a:latin typeface="Times New Roman" charset="0"/>
              </a:rPr>
              <a:t>Kolya</a:t>
            </a:r>
            <a:r>
              <a:rPr lang="en-US" b="1" dirty="0">
                <a:latin typeface="Times New Roman" charset="0"/>
              </a:rPr>
              <a:t> </a:t>
            </a:r>
            <a:r>
              <a:rPr lang="en-US" b="1" dirty="0" err="1">
                <a:latin typeface="Times New Roman" charset="0"/>
              </a:rPr>
              <a:t>Melnikov</a:t>
            </a:r>
            <a:r>
              <a:rPr lang="en-US" b="1" dirty="0">
                <a:latin typeface="Times New Roman" charset="0"/>
              </a:rPr>
              <a:t>)</a:t>
            </a:r>
          </a:p>
          <a:p>
            <a:pPr marL="228600" indent="-228600" eaLnBrk="1" hangingPunct="1"/>
            <a:endParaRPr lang="en-US" b="1" i="1" u="sng" dirty="0">
              <a:latin typeface="Times New Roman" charset="0"/>
            </a:endParaRPr>
          </a:p>
          <a:p>
            <a:pPr marL="228600" indent="-228600" eaLnBrk="1" hangingPunct="1"/>
            <a:r>
              <a:rPr lang="en-US" b="1" i="1" u="sng" dirty="0">
                <a:latin typeface="Times New Roman" charset="0"/>
              </a:rPr>
              <a:t>Compare to Midway patients!</a:t>
            </a:r>
          </a:p>
          <a:p>
            <a:pPr marL="228600" indent="-228600" eaLnBrk="1" hangingPunct="1"/>
            <a:endParaRPr lang="en-US" b="1" i="1" u="sng" dirty="0">
              <a:latin typeface="Times New Roman" charset="0"/>
            </a:endParaRPr>
          </a:p>
          <a:p>
            <a:pPr marL="228600" indent="-228600" eaLnBrk="1" hangingPunct="1"/>
            <a:r>
              <a:rPr lang="en-US" sz="1800" b="1" i="1" u="sng" dirty="0">
                <a:latin typeface="Times New Roman" charset="0"/>
              </a:rPr>
              <a:t>IT IS QUITE AMAZING HOW BOTH RESILIENT AND FRAGILE WE ARE! </a:t>
            </a:r>
          </a:p>
          <a:p>
            <a:pPr marL="228600" indent="-228600" eaLnBrk="1" hangingPunct="1"/>
            <a:endParaRPr lang="en-US" sz="1800" b="1" i="1" u="sng" dirty="0">
              <a:latin typeface="Times New Roman" charset="0"/>
            </a:endParaRPr>
          </a:p>
          <a:p>
            <a:pPr marL="228600" indent="-228600" eaLnBrk="1" hangingPunct="1"/>
            <a:endParaRPr lang="en-US" b="1" dirty="0">
              <a:latin typeface="Times New Roman" charset="0"/>
            </a:endParaRPr>
          </a:p>
          <a:p>
            <a:pPr marL="228600" indent="-228600" eaLnBrk="1" hangingPunct="1"/>
            <a:r>
              <a:rPr lang="en-US" dirty="0">
                <a:latin typeface="Times New Roman" charset="0"/>
              </a:rPr>
              <a:t>		</a:t>
            </a:r>
          </a:p>
          <a:p>
            <a:pPr marL="228600" indent="-228600" eaLnBrk="1" hangingPunct="1"/>
            <a:r>
              <a:rPr lang="en-US" dirty="0">
                <a:latin typeface="Times New Roman" charset="0"/>
              </a:rPr>
              <a: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AF7FBCA7-C077-6B47-8A82-483F4F71521A}" type="slidenum">
              <a:rPr lang="en-US" sz="1200" u="none"/>
              <a:pPr eaLnBrk="1" hangingPunct="1"/>
              <a:t>14</a:t>
            </a:fld>
            <a:endParaRPr lang="en-US" sz="1200" u="none"/>
          </a:p>
        </p:txBody>
      </p:sp>
      <p:sp>
        <p:nvSpPr>
          <p:cNvPr id="35842" name="Rectangle 2"/>
          <p:cNvSpPr>
            <a:spLocks noGrp="1" noRot="1" noChangeAspect="1" noChangeArrowheads="1" noTextEdit="1"/>
          </p:cNvSpPr>
          <p:nvPr>
            <p:ph type="sldImg"/>
          </p:nvPr>
        </p:nvSpPr>
        <p:spPr>
          <a:xfrm>
            <a:off x="1028700" y="685800"/>
            <a:ext cx="4572000" cy="3429000"/>
          </a:xfrm>
          <a:ln/>
        </p:spPr>
      </p:sp>
      <p:sp>
        <p:nvSpPr>
          <p:cNvPr id="358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2" eaLnBrk="1" hangingPunct="1"/>
            <a:r>
              <a:rPr lang="en-US" sz="1000" b="1">
                <a:latin typeface="Tahoma" charset="0"/>
              </a:rPr>
              <a:t>People balancing loss and gain:</a:t>
            </a:r>
            <a:r>
              <a:rPr lang="en-US" sz="1000" b="1" i="1">
                <a:latin typeface="Tahoma" charset="0"/>
              </a:rPr>
              <a:t> </a:t>
            </a:r>
            <a:r>
              <a:rPr lang="en-US" sz="1000" i="1">
                <a:latin typeface="Tahoma" charset="0"/>
              </a:rPr>
              <a:t>living through</a:t>
            </a:r>
            <a:endParaRPr lang="en-US" b="1">
              <a:latin typeface="Times New Roman" charset="0"/>
            </a:endParaRPr>
          </a:p>
          <a:p>
            <a:pPr eaLnBrk="1" hangingPunct="1"/>
            <a:r>
              <a:rPr lang="en-US" b="1" i="1">
                <a:latin typeface="Times New Roman" charset="0"/>
              </a:rPr>
              <a:t>Internal Losses</a:t>
            </a:r>
            <a:r>
              <a:rPr lang="en-US" i="1">
                <a:latin typeface="Times New Roman" charset="0"/>
              </a:rPr>
              <a:t> (individual)</a:t>
            </a:r>
          </a:p>
          <a:p>
            <a:pPr lvl="2" eaLnBrk="1" hangingPunct="1"/>
            <a:r>
              <a:rPr lang="en-US">
                <a:latin typeface="Times New Roman" charset="0"/>
              </a:rPr>
              <a:t>					</a:t>
            </a:r>
            <a:endParaRPr lang="en-US" b="1" i="1">
              <a:latin typeface="Times New Roman" charset="0"/>
            </a:endParaRPr>
          </a:p>
          <a:p>
            <a:pPr lvl="2" eaLnBrk="1" hangingPunct="1"/>
            <a:r>
              <a:rPr lang="en-US" b="1">
                <a:latin typeface="Times New Roman" charset="0"/>
              </a:rPr>
              <a:t>Loss of Status</a:t>
            </a:r>
          </a:p>
          <a:p>
            <a:pPr lvl="2" eaLnBrk="1" hangingPunct="1"/>
            <a:r>
              <a:rPr lang="en-US">
                <a:latin typeface="Times New Roman" charset="0"/>
              </a:rPr>
              <a:t>		In Russia:	</a:t>
            </a:r>
            <a:r>
              <a:rPr lang="en-US" b="1">
                <a:latin typeface="Times New Roman" charset="0"/>
              </a:rPr>
              <a:t>WTK</a:t>
            </a:r>
            <a:r>
              <a:rPr lang="en-US">
                <a:latin typeface="Times New Roman" charset="0"/>
              </a:rPr>
              <a:t> Older Hmong refuse to come – women threatened suicide</a:t>
            </a:r>
          </a:p>
          <a:p>
            <a:pPr lvl="2" eaLnBrk="1" hangingPunct="1"/>
            <a:r>
              <a:rPr lang="en-US">
                <a:latin typeface="Times New Roman" charset="0"/>
              </a:rPr>
              <a:t>				</a:t>
            </a:r>
            <a:r>
              <a:rPr lang="en-US" b="1">
                <a:latin typeface="Times New Roman" charset="0"/>
              </a:rPr>
              <a:t>Shaman from Laos and his deaf wife</a:t>
            </a:r>
          </a:p>
          <a:p>
            <a:pPr lvl="2" eaLnBrk="1" hangingPunct="1"/>
            <a:r>
              <a:rPr lang="en-US" b="1">
                <a:latin typeface="Times New Roman" charset="0"/>
              </a:rPr>
              <a:t>				He was a nuclear sub. Captain</a:t>
            </a:r>
          </a:p>
          <a:p>
            <a:pPr lvl="2" eaLnBrk="1" hangingPunct="1"/>
            <a:r>
              <a:rPr lang="en-US">
                <a:latin typeface="Times New Roman" charset="0"/>
              </a:rPr>
              <a:t>				Go on welfare: </a:t>
            </a:r>
            <a:r>
              <a:rPr lang="en-US" b="1">
                <a:latin typeface="Times New Roman" charset="0"/>
              </a:rPr>
              <a:t>Nobody comes here to live on welfare!</a:t>
            </a:r>
          </a:p>
          <a:p>
            <a:pPr lvl="2" eaLnBrk="1" hangingPunct="1"/>
            <a:r>
              <a:rPr lang="en-US">
                <a:latin typeface="Times New Roman" charset="0"/>
              </a:rPr>
              <a:t>				Become dependents</a:t>
            </a:r>
          </a:p>
          <a:p>
            <a:pPr lvl="2" eaLnBrk="1" hangingPunct="1"/>
            <a:r>
              <a:rPr lang="en-US">
                <a:latin typeface="Times New Roman" charset="0"/>
              </a:rPr>
              <a:t>				Loss of parental authority</a:t>
            </a:r>
          </a:p>
          <a:p>
            <a:pPr lvl="2" eaLnBrk="1" hangingPunct="1"/>
            <a:r>
              <a:rPr lang="en-US" b="1">
                <a:latin typeface="Times New Roman" charset="0"/>
              </a:rPr>
              <a:t>Loss of Self-Esteem and Personal Identity</a:t>
            </a:r>
          </a:p>
          <a:p>
            <a:pPr lvl="2" eaLnBrk="1" hangingPunct="1"/>
            <a:r>
              <a:rPr lang="en-US">
                <a:latin typeface="Times New Roman" charset="0"/>
              </a:rPr>
              <a:t>		From Russia:	- </a:t>
            </a:r>
            <a:r>
              <a:rPr lang="en-US">
                <a:latin typeface="Times New Roman" charset="0"/>
                <a:cs typeface="Times New Roman" charset="0"/>
              </a:rPr>
              <a:t>Distancing between the two generations: aging parents who immigrated </a:t>
            </a:r>
            <a:r>
              <a:rPr lang="ja-JP" altLang="en-US" b="1" i="1">
                <a:latin typeface="Times New Roman" charset="0"/>
                <a:cs typeface="Times New Roman" charset="0"/>
              </a:rPr>
              <a:t>“</a:t>
            </a:r>
            <a:r>
              <a:rPr lang="en-US" altLang="ja-JP" b="1" i="1">
                <a:latin typeface="Times New Roman" charset="0"/>
                <a:cs typeface="Times New Roman" charset="0"/>
              </a:rPr>
              <a:t>for the sake of children</a:t>
            </a:r>
            <a:r>
              <a:rPr lang="ja-JP" altLang="en-US" b="1" i="1">
                <a:latin typeface="Times New Roman" charset="0"/>
                <a:cs typeface="Times New Roman" charset="0"/>
              </a:rPr>
              <a:t>”</a:t>
            </a:r>
            <a:r>
              <a:rPr lang="en-US" altLang="ja-JP" b="1" i="1">
                <a:latin typeface="Times New Roman" charset="0"/>
                <a:cs typeface="Times New Roman" charset="0"/>
              </a:rPr>
              <a:t> have to </a:t>
            </a:r>
            <a:r>
              <a:rPr lang="ja-JP" altLang="en-US" b="1" i="1">
                <a:latin typeface="Times New Roman" charset="0"/>
                <a:cs typeface="Times New Roman" charset="0"/>
              </a:rPr>
              <a:t>“</a:t>
            </a:r>
            <a:r>
              <a:rPr lang="en-US" altLang="ja-JP" b="1" i="1">
                <a:latin typeface="Times New Roman" charset="0"/>
                <a:cs typeface="Times New Roman" charset="0"/>
              </a:rPr>
              <a:t>reinvent</a:t>
            </a:r>
            <a:r>
              <a:rPr lang="ja-JP" altLang="en-US" b="1" i="1">
                <a:latin typeface="Times New Roman" charset="0"/>
                <a:cs typeface="Times New Roman" charset="0"/>
              </a:rPr>
              <a:t>”</a:t>
            </a:r>
            <a:r>
              <a:rPr lang="en-US" altLang="ja-JP" b="1" i="1">
                <a:latin typeface="Times New Roman" charset="0"/>
                <a:cs typeface="Times New Roman" charset="0"/>
              </a:rPr>
              <a:t> the 										meaning of immigration, or face a severe identity crisis</a:t>
            </a:r>
          </a:p>
          <a:p>
            <a:pPr lvl="2" eaLnBrk="1" hangingPunct="1"/>
            <a:r>
              <a:rPr lang="en-US">
                <a:latin typeface="Times New Roman" charset="0"/>
                <a:cs typeface="Times New Roman" charset="0"/>
              </a:rPr>
              <a:t>					- Loosing the only source of their social value, </a:t>
            </a:r>
            <a:r>
              <a:rPr lang="en-US" b="1" i="1">
                <a:latin typeface="Times New Roman" charset="0"/>
                <a:cs typeface="Times New Roman" charset="0"/>
              </a:rPr>
              <a:t>men </a:t>
            </a:r>
            <a:r>
              <a:rPr lang="en-US" i="1">
                <a:latin typeface="Times New Roman" charset="0"/>
                <a:cs typeface="Times New Roman" charset="0"/>
              </a:rPr>
              <a:t>often experience a profound</a:t>
            </a:r>
            <a:r>
              <a:rPr lang="en-US" b="1" i="1">
                <a:latin typeface="Times New Roman" charset="0"/>
                <a:cs typeface="Times New Roman" charset="0"/>
              </a:rPr>
              <a:t> crisis of identity</a:t>
            </a:r>
          </a:p>
          <a:p>
            <a:pPr algn="just" eaLnBrk="1" hangingPunct="1"/>
            <a:r>
              <a:rPr lang="en-US" sz="2400" b="1">
                <a:latin typeface="Times New Roman" charset="0"/>
                <a:cs typeface="Times New Roman" charset="0"/>
              </a:rPr>
              <a:t>			</a:t>
            </a:r>
            <a:r>
              <a:rPr lang="en-US">
                <a:latin typeface="Times New Roman" charset="0"/>
              </a:rPr>
              <a:t>They immigrated from Russia because </a:t>
            </a:r>
            <a:r>
              <a:rPr lang="en-US" b="1">
                <a:latin typeface="Times New Roman" charset="0"/>
              </a:rPr>
              <a:t>they were not </a:t>
            </a:r>
            <a:r>
              <a:rPr lang="ja-JP" altLang="en-US" b="1">
                <a:latin typeface="Times New Roman" charset="0"/>
              </a:rPr>
              <a:t>“</a:t>
            </a:r>
            <a:r>
              <a:rPr lang="en-US" altLang="ja-JP" b="1">
                <a:latin typeface="Times New Roman" charset="0"/>
              </a:rPr>
              <a:t>Russians</a:t>
            </a:r>
            <a:r>
              <a:rPr lang="ja-JP" altLang="en-US" b="1">
                <a:latin typeface="Times New Roman" charset="0"/>
              </a:rPr>
              <a:t>”</a:t>
            </a:r>
            <a:r>
              <a:rPr lang="en-US" altLang="ja-JP" b="1">
                <a:latin typeface="Times New Roman" charset="0"/>
              </a:rPr>
              <a:t>,</a:t>
            </a:r>
            <a:r>
              <a:rPr lang="en-US" altLang="ja-JP">
                <a:latin typeface="Times New Roman" charset="0"/>
              </a:rPr>
              <a:t> here they are the </a:t>
            </a:r>
            <a:r>
              <a:rPr lang="ja-JP" altLang="en-US">
                <a:latin typeface="Times New Roman" charset="0"/>
              </a:rPr>
              <a:t>“</a:t>
            </a:r>
            <a:r>
              <a:rPr lang="en-US" altLang="ja-JP">
                <a:latin typeface="Times New Roman" charset="0"/>
              </a:rPr>
              <a:t>Russian community</a:t>
            </a:r>
            <a:r>
              <a:rPr lang="ja-JP" altLang="en-US">
                <a:latin typeface="Times New Roman" charset="0"/>
              </a:rPr>
              <a:t>”</a:t>
            </a:r>
            <a:endParaRPr lang="en-US" altLang="ja-JP">
              <a:latin typeface="Times New Roman" charset="0"/>
            </a:endParaRPr>
          </a:p>
          <a:p>
            <a:pPr algn="just" eaLnBrk="1" hangingPunct="1"/>
            <a:r>
              <a:rPr lang="en-US">
                <a:latin typeface="Times New Roman" charset="0"/>
              </a:rPr>
              <a:t>			Four major waives in Vietnamese immigration</a:t>
            </a:r>
          </a:p>
          <a:p>
            <a:pPr algn="just" eaLnBrk="1" hangingPunct="1"/>
            <a:r>
              <a:rPr lang="en-US">
                <a:latin typeface="Times New Roman" charset="0"/>
              </a:rPr>
              <a:t>			</a:t>
            </a:r>
            <a:r>
              <a:rPr lang="en-US" sz="1600" b="1">
                <a:latin typeface="Times New Roman" charset="0"/>
              </a:rPr>
              <a:t>Many of my patients were very successful, competent people. They suffer from the contrast.</a:t>
            </a:r>
          </a:p>
          <a:p>
            <a:pPr algn="just" eaLnBrk="1" hangingPunct="1"/>
            <a:r>
              <a:rPr lang="en-US" sz="1600" b="1">
                <a:latin typeface="Times New Roman" charset="0"/>
              </a:rPr>
              <a:t>			</a:t>
            </a:r>
            <a:r>
              <a:rPr lang="en-US">
                <a:latin typeface="Times New Roman" charset="0"/>
              </a:rPr>
              <a:t>Hmong with 3 languages</a:t>
            </a:r>
          </a:p>
          <a:p>
            <a:pPr lvl="2" algn="just" eaLnBrk="1" hangingPunct="1"/>
            <a:r>
              <a:rPr lang="en-US" sz="1600" b="1">
                <a:latin typeface="Times New Roman" charset="0"/>
              </a:rPr>
              <a:t>			The Blind Somali Guy</a:t>
            </a:r>
          </a:p>
          <a:p>
            <a:pPr eaLnBrk="1" hangingPunct="1"/>
            <a:r>
              <a:rPr lang="en-US" sz="1600" b="1">
                <a:latin typeface="Times New Roman" charset="0"/>
              </a:rPr>
              <a:t>			</a:t>
            </a:r>
            <a:r>
              <a:rPr lang="en-US" b="1">
                <a:latin typeface="Times New Roman" charset="0"/>
              </a:rPr>
              <a:t>He was Isaak Moiseevich</a:t>
            </a:r>
          </a:p>
          <a:p>
            <a:pPr lvl="2" eaLnBrk="1" hangingPunct="1"/>
            <a:r>
              <a:rPr lang="en-US">
                <a:latin typeface="Times New Roman" charset="0"/>
              </a:rPr>
              <a:t>			Loose middle name</a:t>
            </a:r>
          </a:p>
          <a:p>
            <a:pPr lvl="2" eaLnBrk="1" hangingPunct="1"/>
            <a:r>
              <a:rPr lang="en-US">
                <a:latin typeface="Times New Roman" charset="0"/>
              </a:rPr>
              <a:t>Even those who seem to be malingering never planned to go on welfare</a:t>
            </a:r>
          </a:p>
          <a:p>
            <a:pPr lvl="2" eaLnBrk="1" hangingPunct="1"/>
            <a:r>
              <a:rPr lang="en-US" sz="1600" b="1" u="sng">
                <a:latin typeface="Times New Roman" charset="0"/>
              </a:rPr>
              <a:t>Cultural Bereavement VS PTSD</a:t>
            </a:r>
          </a:p>
          <a:p>
            <a:pPr lvl="2" eaLnBrk="1" hangingPunct="1"/>
            <a:r>
              <a:rPr lang="en-US" sz="1600" b="1">
                <a:latin typeface="Times New Roman" charset="0"/>
              </a:rPr>
              <a:t>Vietnamese group</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6C9BE74C-8609-174C-A977-406D780F73E5}" type="slidenum">
              <a:rPr lang="en-US" sz="1200" u="none"/>
              <a:pPr eaLnBrk="1" hangingPunct="1"/>
              <a:t>15</a:t>
            </a:fld>
            <a:endParaRPr lang="en-US" sz="1200" u="none"/>
          </a:p>
        </p:txBody>
      </p:sp>
      <p:sp>
        <p:nvSpPr>
          <p:cNvPr id="37890" name="Rectangle 2"/>
          <p:cNvSpPr>
            <a:spLocks noGrp="1" noRot="1" noChangeAspect="1" noChangeArrowheads="1" noTextEdit="1"/>
          </p:cNvSpPr>
          <p:nvPr>
            <p:ph type="sldImg"/>
          </p:nvPr>
        </p:nvSpPr>
        <p:spPr>
          <a:xfrm>
            <a:off x="1028700" y="685800"/>
            <a:ext cx="4572000" cy="3429000"/>
          </a:xfrm>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2" eaLnBrk="1" hangingPunct="1"/>
            <a:r>
              <a:rPr lang="en-US" sz="1000" b="1">
                <a:latin typeface="Tahoma" charset="0"/>
              </a:rPr>
              <a:t>People balancing loss and gain:</a:t>
            </a:r>
            <a:r>
              <a:rPr lang="en-US" sz="1000" b="1" i="1">
                <a:latin typeface="Tahoma" charset="0"/>
              </a:rPr>
              <a:t> </a:t>
            </a:r>
            <a:r>
              <a:rPr lang="en-US" sz="1000" i="1">
                <a:latin typeface="Tahoma" charset="0"/>
              </a:rPr>
              <a:t>living through</a:t>
            </a:r>
            <a:endParaRPr lang="en-US" b="1" i="1">
              <a:latin typeface="Times New Roman" charset="0"/>
              <a:cs typeface="Times New Roman" charset="0"/>
            </a:endParaRPr>
          </a:p>
          <a:p>
            <a:pPr lvl="2" eaLnBrk="1" hangingPunct="1"/>
            <a:endParaRPr lang="en-US" b="1" i="1">
              <a:latin typeface="Times New Roman" charset="0"/>
            </a:endParaRPr>
          </a:p>
          <a:p>
            <a:pPr lvl="2" eaLnBrk="1" hangingPunct="1"/>
            <a:endParaRPr lang="en-US" b="1" i="1">
              <a:latin typeface="Times New Roman" charset="0"/>
            </a:endParaRPr>
          </a:p>
          <a:p>
            <a:pPr lvl="2" eaLnBrk="1" hangingPunct="1"/>
            <a:r>
              <a:rPr lang="en-US" b="1" i="1">
                <a:latin typeface="Times New Roman" charset="0"/>
              </a:rPr>
              <a:t>Internal Losses</a:t>
            </a:r>
            <a:r>
              <a:rPr lang="en-US" i="1">
                <a:latin typeface="Times New Roman" charset="0"/>
                <a:cs typeface="Times New Roman" charset="0"/>
              </a:rPr>
              <a:t> </a:t>
            </a:r>
            <a:r>
              <a:rPr lang="en-US" i="1">
                <a:latin typeface="Times New Roman" charset="0"/>
              </a:rPr>
              <a:t>(individual)</a:t>
            </a:r>
            <a:endParaRPr lang="en-US" b="1" i="1">
              <a:latin typeface="Times New Roman" charset="0"/>
              <a:cs typeface="Times New Roman" charset="0"/>
            </a:endParaRPr>
          </a:p>
          <a:p>
            <a:pPr lvl="2" eaLnBrk="1" hangingPunct="1"/>
            <a:r>
              <a:rPr lang="en-US" b="1" i="1">
                <a:latin typeface="Times New Roman" charset="0"/>
                <a:cs typeface="Times New Roman" charset="0"/>
              </a:rPr>
              <a:t>Negative Response:</a:t>
            </a:r>
            <a:r>
              <a:rPr lang="en-US" i="1">
                <a:latin typeface="Times New Roman" charset="0"/>
                <a:cs typeface="Times New Roman" charset="0"/>
              </a:rPr>
              <a:t> 	</a:t>
            </a:r>
            <a:r>
              <a:rPr lang="en-US" b="1" i="1">
                <a:latin typeface="Times New Roman" charset="0"/>
                <a:cs typeface="Times New Roman" charset="0"/>
              </a:rPr>
              <a:t>- Drinking /Drugs/Gambling (Magicians flourish in chaos) Russia is self medicating</a:t>
            </a:r>
          </a:p>
          <a:p>
            <a:pPr lvl="2" eaLnBrk="1" hangingPunct="1"/>
            <a:r>
              <a:rPr lang="en-US" b="1" i="1">
                <a:latin typeface="Times New Roman" charset="0"/>
                <a:cs typeface="Times New Roman" charset="0"/>
              </a:rPr>
              <a:t>					- Spousal abuse – who else is responsible?</a:t>
            </a:r>
          </a:p>
          <a:p>
            <a:pPr lvl="2" eaLnBrk="1" hangingPunct="1"/>
            <a:r>
              <a:rPr lang="en-US" b="1" i="1">
                <a:latin typeface="Times New Roman" charset="0"/>
                <a:cs typeface="Times New Roman" charset="0"/>
              </a:rPr>
              <a:t>					- Child abuse – even kids don</a:t>
            </a:r>
            <a:r>
              <a:rPr lang="ja-JP" altLang="en-US" b="1" i="1">
                <a:latin typeface="Times New Roman" charset="0"/>
                <a:cs typeface="Times New Roman" charset="0"/>
              </a:rPr>
              <a:t>’</a:t>
            </a:r>
            <a:r>
              <a:rPr lang="en-US" altLang="ja-JP" b="1" i="1">
                <a:latin typeface="Times New Roman" charset="0"/>
                <a:cs typeface="Times New Roman" charset="0"/>
              </a:rPr>
              <a:t>t respect me</a:t>
            </a:r>
          </a:p>
          <a:p>
            <a:pPr lvl="2" eaLnBrk="1" hangingPunct="1"/>
            <a:r>
              <a:rPr lang="en-US" b="1" i="1">
                <a:latin typeface="Times New Roman" charset="0"/>
                <a:cs typeface="Times New Roman" charset="0"/>
              </a:rPr>
              <a:t>					- Get a new wife from home</a:t>
            </a:r>
          </a:p>
          <a:p>
            <a:pPr lvl="2" eaLnBrk="1" hangingPunct="1"/>
            <a:r>
              <a:rPr lang="en-US" b="1" i="1">
                <a:latin typeface="Times New Roman" charset="0"/>
                <a:cs typeface="Times New Roman" charset="0"/>
              </a:rPr>
              <a:t>					- Depression/PTSD</a:t>
            </a:r>
          </a:p>
          <a:p>
            <a:pPr lvl="2" eaLnBrk="1" hangingPunct="1"/>
            <a:r>
              <a:rPr lang="en-US" b="1" i="1">
                <a:latin typeface="Times New Roman" charset="0"/>
                <a:cs typeface="Times New Roman" charset="0"/>
              </a:rPr>
              <a:t>					- Physical illness</a:t>
            </a:r>
          </a:p>
          <a:p>
            <a:pPr lvl="2" eaLnBrk="1" hangingPunct="1"/>
            <a:endParaRPr lang="en-US" b="1" i="1">
              <a:latin typeface="Times New Roman" charset="0"/>
              <a:cs typeface="Times New Roman" charset="0"/>
            </a:endParaRPr>
          </a:p>
          <a:p>
            <a:pPr eaLnBrk="1" hangingPunct="1"/>
            <a:r>
              <a:rPr lang="en-US" sz="2800" b="1">
                <a:latin typeface="Times New Roman" charset="0"/>
              </a:rPr>
              <a:t>Talk about irreversible loss</a:t>
            </a:r>
          </a:p>
          <a:p>
            <a:pPr eaLnBrk="1" hangingPunct="1"/>
            <a:endParaRPr lang="en-US" sz="2800">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6B8CA0CC-BD1D-B54A-830E-FCE490A60B72}" type="slidenum">
              <a:rPr lang="en-US" sz="1200" u="none"/>
              <a:pPr eaLnBrk="1" hangingPunct="1"/>
              <a:t>16</a:t>
            </a:fld>
            <a:endParaRPr lang="en-US" sz="1200" u="none"/>
          </a:p>
        </p:txBody>
      </p:sp>
      <p:sp>
        <p:nvSpPr>
          <p:cNvPr id="39938" name="Rectangle 2"/>
          <p:cNvSpPr>
            <a:spLocks noGrp="1" noRot="1" noChangeAspect="1" noChangeArrowheads="1" noTextEdit="1"/>
          </p:cNvSpPr>
          <p:nvPr>
            <p:ph type="sldImg"/>
          </p:nvPr>
        </p:nvSpPr>
        <p:spPr>
          <a:xfrm>
            <a:off x="1028700" y="685800"/>
            <a:ext cx="4572000" cy="3429000"/>
          </a:xfrm>
          <a:ln/>
        </p:spPr>
      </p:sp>
      <p:sp>
        <p:nvSpPr>
          <p:cNvPr id="39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n-US" sz="1000" b="1">
                <a:latin typeface="Tahoma" charset="0"/>
              </a:rPr>
              <a:t>Irreversible loss and hope for the future</a:t>
            </a:r>
            <a:endParaRPr lang="en-US" b="1">
              <a:latin typeface="Times New Roman" charset="0"/>
            </a:endParaRPr>
          </a:p>
          <a:p>
            <a:pPr marL="228600" indent="-228600" eaLnBrk="1" hangingPunct="1"/>
            <a:endParaRPr lang="en-US" b="1">
              <a:latin typeface="Times New Roman" charset="0"/>
            </a:endParaRPr>
          </a:p>
          <a:p>
            <a:pPr marL="228600" indent="-228600" eaLnBrk="1" hangingPunct="1"/>
            <a:endParaRPr lang="en-US" b="1">
              <a:latin typeface="Times New Roman" charset="0"/>
            </a:endParaRPr>
          </a:p>
          <a:p>
            <a:pPr marL="228600" indent="-228600" eaLnBrk="1" hangingPunct="1"/>
            <a:r>
              <a:rPr lang="en-US" b="1">
                <a:latin typeface="Times New Roman" charset="0"/>
              </a:rPr>
              <a:t>Major point #3: Irreversible Loss</a:t>
            </a:r>
          </a:p>
          <a:p>
            <a:pPr marL="228600" indent="-228600" eaLnBrk="1" hangingPunct="1"/>
            <a:endParaRPr lang="en-US" b="1">
              <a:latin typeface="Times New Roman" charset="0"/>
            </a:endParaRPr>
          </a:p>
          <a:p>
            <a:pPr marL="228600" indent="-228600" eaLnBrk="1" hangingPunct="1"/>
            <a:r>
              <a:rPr lang="en-US" b="1">
                <a:latin typeface="Times New Roman" charset="0"/>
              </a:rPr>
              <a:t>In the long run many compensate the loss of the first two levels, some three, few – four, very few - five</a:t>
            </a:r>
          </a:p>
          <a:p>
            <a:pPr marL="228600" indent="-228600" eaLnBrk="1" hangingPunct="1">
              <a:buFontTx/>
              <a:buChar char="•"/>
            </a:pPr>
            <a:endParaRPr lang="en-US">
              <a:latin typeface="Times New Roman" charset="0"/>
            </a:endParaRPr>
          </a:p>
          <a:p>
            <a:pPr marL="228600" indent="-228600" eaLnBrk="1" hangingPunct="1">
              <a:buFontTx/>
              <a:buChar char="•"/>
            </a:pPr>
            <a:r>
              <a:rPr lang="en-US">
                <a:latin typeface="Times New Roman" charset="0"/>
              </a:rPr>
              <a:t>The difference b/w </a:t>
            </a:r>
            <a:r>
              <a:rPr lang="ja-JP" altLang="en-US">
                <a:latin typeface="Times New Roman" charset="0"/>
              </a:rPr>
              <a:t>“</a:t>
            </a:r>
            <a:r>
              <a:rPr lang="en-US" altLang="ja-JP">
                <a:latin typeface="Times New Roman" charset="0"/>
              </a:rPr>
              <a:t>push</a:t>
            </a:r>
            <a:r>
              <a:rPr lang="ja-JP" altLang="en-US">
                <a:latin typeface="Times New Roman" charset="0"/>
              </a:rPr>
              <a:t>”</a:t>
            </a:r>
            <a:r>
              <a:rPr lang="en-US" altLang="ja-JP">
                <a:latin typeface="Times New Roman" charset="0"/>
              </a:rPr>
              <a:t> and </a:t>
            </a:r>
            <a:r>
              <a:rPr lang="ja-JP" altLang="en-US">
                <a:latin typeface="Times New Roman" charset="0"/>
              </a:rPr>
              <a:t>“</a:t>
            </a:r>
            <a:r>
              <a:rPr lang="en-US" altLang="ja-JP">
                <a:latin typeface="Times New Roman" charset="0"/>
              </a:rPr>
              <a:t>pull</a:t>
            </a:r>
            <a:r>
              <a:rPr lang="ja-JP" altLang="en-US">
                <a:latin typeface="Times New Roman" charset="0"/>
              </a:rPr>
              <a:t>”</a:t>
            </a:r>
            <a:r>
              <a:rPr lang="en-US" altLang="ja-JP">
                <a:latin typeface="Times New Roman" charset="0"/>
              </a:rPr>
              <a:t> immigration: even </a:t>
            </a:r>
            <a:r>
              <a:rPr lang="ja-JP" altLang="en-US">
                <a:latin typeface="Times New Roman" charset="0"/>
              </a:rPr>
              <a:t>“</a:t>
            </a:r>
            <a:r>
              <a:rPr lang="en-US" altLang="ja-JP">
                <a:latin typeface="Times New Roman" charset="0"/>
              </a:rPr>
              <a:t>pulls</a:t>
            </a:r>
            <a:r>
              <a:rPr lang="ja-JP" altLang="en-US">
                <a:latin typeface="Times New Roman" charset="0"/>
              </a:rPr>
              <a:t>”</a:t>
            </a:r>
            <a:r>
              <a:rPr lang="en-US" altLang="ja-JP">
                <a:latin typeface="Times New Roman" charset="0"/>
              </a:rPr>
              <a:t> experience loss, they did not know what they are loosing</a:t>
            </a:r>
          </a:p>
          <a:p>
            <a:pPr marL="228600" indent="-228600" eaLnBrk="1" hangingPunct="1">
              <a:buFontTx/>
              <a:buChar char="•"/>
            </a:pPr>
            <a:r>
              <a:rPr lang="en-US">
                <a:latin typeface="Times New Roman" charset="0"/>
              </a:rPr>
              <a:t>CVT – wrong name, fortunately most people don</a:t>
            </a:r>
            <a:r>
              <a:rPr lang="ja-JP" altLang="en-US">
                <a:latin typeface="Times New Roman" charset="0"/>
              </a:rPr>
              <a:t>’</a:t>
            </a:r>
            <a:r>
              <a:rPr lang="en-US" altLang="ja-JP">
                <a:latin typeface="Times New Roman" charset="0"/>
              </a:rPr>
              <a:t>t know the name and of those who know few understand what it really means. The importance of language: my experience with the Russian-speaking Somali patient</a:t>
            </a:r>
          </a:p>
          <a:p>
            <a:pPr marL="228600" indent="-228600" eaLnBrk="1" hangingPunct="1">
              <a:buFontTx/>
              <a:buChar char="•"/>
            </a:pPr>
            <a:r>
              <a:rPr lang="en-US">
                <a:latin typeface="Times New Roman" charset="0"/>
              </a:rPr>
              <a:t>Carl Rogers and the three components of his approach: </a:t>
            </a:r>
            <a:r>
              <a:rPr lang="ja-JP" altLang="en-US">
                <a:latin typeface="Times New Roman" charset="0"/>
              </a:rPr>
              <a:t>“</a:t>
            </a:r>
            <a:r>
              <a:rPr lang="en-US" altLang="ja-JP">
                <a:latin typeface="Times New Roman" charset="0"/>
              </a:rPr>
              <a:t>empathic listening</a:t>
            </a:r>
            <a:r>
              <a:rPr lang="ja-JP" altLang="en-US">
                <a:latin typeface="Times New Roman" charset="0"/>
              </a:rPr>
              <a:t>”</a:t>
            </a:r>
            <a:r>
              <a:rPr lang="en-US" altLang="ja-JP">
                <a:latin typeface="Times New Roman" charset="0"/>
              </a:rPr>
              <a:t>, </a:t>
            </a:r>
            <a:r>
              <a:rPr lang="ja-JP" altLang="en-US">
                <a:latin typeface="Times New Roman" charset="0"/>
              </a:rPr>
              <a:t>“</a:t>
            </a:r>
            <a:r>
              <a:rPr lang="en-US" altLang="ja-JP">
                <a:latin typeface="Times New Roman" charset="0"/>
              </a:rPr>
              <a:t>unconditional acceptance</a:t>
            </a:r>
            <a:r>
              <a:rPr lang="ja-JP" altLang="en-US">
                <a:latin typeface="Times New Roman" charset="0"/>
              </a:rPr>
              <a:t>”</a:t>
            </a:r>
            <a:r>
              <a:rPr lang="en-US" altLang="ja-JP">
                <a:latin typeface="Times New Roman" charset="0"/>
              </a:rPr>
              <a:t>, and </a:t>
            </a:r>
            <a:r>
              <a:rPr lang="ja-JP" altLang="en-US">
                <a:latin typeface="Times New Roman" charset="0"/>
              </a:rPr>
              <a:t>“</a:t>
            </a:r>
            <a:r>
              <a:rPr lang="en-US" altLang="ja-JP">
                <a:latin typeface="Times New Roman" charset="0"/>
              </a:rPr>
              <a:t>congruence</a:t>
            </a:r>
            <a:r>
              <a:rPr lang="ja-JP" altLang="en-US">
                <a:latin typeface="Times New Roman" charset="0"/>
              </a:rPr>
              <a:t>”</a:t>
            </a:r>
            <a:r>
              <a:rPr lang="en-US" altLang="ja-JP">
                <a:latin typeface="Times New Roman" charset="0"/>
              </a:rPr>
              <a:t>. His </a:t>
            </a:r>
            <a:r>
              <a:rPr lang="ja-JP" altLang="en-US">
                <a:latin typeface="Times New Roman" charset="0"/>
              </a:rPr>
              <a:t>“</a:t>
            </a:r>
            <a:r>
              <a:rPr lang="en-US" altLang="ja-JP">
                <a:latin typeface="Times New Roman" charset="0"/>
              </a:rPr>
              <a:t>pause</a:t>
            </a:r>
            <a:r>
              <a:rPr lang="ja-JP" altLang="en-US">
                <a:latin typeface="Times New Roman" charset="0"/>
              </a:rPr>
              <a:t>”</a:t>
            </a:r>
            <a:r>
              <a:rPr lang="en-US" altLang="ja-JP">
                <a:latin typeface="Times New Roman" charset="0"/>
              </a:rPr>
              <a:t> technique</a:t>
            </a:r>
          </a:p>
          <a:p>
            <a:pPr marL="228600" indent="-228600" eaLnBrk="1" hangingPunct="1">
              <a:buFontTx/>
              <a:buChar char="•"/>
            </a:pPr>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F7772F2B-0225-1A41-B1FB-E42CB2740FD9}" type="slidenum">
              <a:rPr lang="en-US" sz="1200" u="none"/>
              <a:pPr eaLnBrk="1" hangingPunct="1"/>
              <a:t>17</a:t>
            </a:fld>
            <a:endParaRPr lang="en-US" sz="1200" u="none"/>
          </a:p>
        </p:txBody>
      </p:sp>
      <p:sp>
        <p:nvSpPr>
          <p:cNvPr id="58370" name="Rectangle 2"/>
          <p:cNvSpPr>
            <a:spLocks noGrp="1" noRot="1" noChangeAspect="1" noChangeArrowheads="1" noTextEdit="1"/>
          </p:cNvSpPr>
          <p:nvPr>
            <p:ph type="sldImg"/>
          </p:nvPr>
        </p:nvSpPr>
        <p:spPr>
          <a:xfrm>
            <a:off x="1028700" y="685800"/>
            <a:ext cx="4572000" cy="3429000"/>
          </a:xfrm>
          <a:ln/>
        </p:spPr>
      </p:sp>
      <p:sp>
        <p:nvSpPr>
          <p:cNvPr id="583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i="1">
                <a:latin typeface="Tahoma" charset="0"/>
              </a:rPr>
              <a:t>New Americans</a:t>
            </a:r>
            <a:r>
              <a:rPr lang="en-US" sz="1000" b="1">
                <a:latin typeface="Tahoma" charset="0"/>
              </a:rPr>
              <a:t>:</a:t>
            </a:r>
            <a:br>
              <a:rPr lang="en-US" sz="1000" b="1">
                <a:latin typeface="Tahoma" charset="0"/>
              </a:rPr>
            </a:br>
            <a:r>
              <a:rPr lang="en-US" sz="900" b="1">
                <a:latin typeface="Tahoma" charset="0"/>
              </a:rPr>
              <a:t>Building a working relationship</a:t>
            </a:r>
            <a:endParaRPr lang="en-US" b="1">
              <a:latin typeface="Times New Roman" charset="0"/>
            </a:endParaRPr>
          </a:p>
          <a:p>
            <a:pPr eaLnBrk="1" hangingPunct="1">
              <a:buFontTx/>
              <a:buChar char="•"/>
            </a:pPr>
            <a:endParaRPr lang="en-US" b="1">
              <a:latin typeface="Times New Roman" charset="0"/>
            </a:endParaRPr>
          </a:p>
          <a:p>
            <a:pPr eaLnBrk="1" hangingPunct="1">
              <a:buFontTx/>
              <a:buChar char="•"/>
            </a:pPr>
            <a:r>
              <a:rPr lang="en-US" b="1">
                <a:latin typeface="Times New Roman" charset="0"/>
              </a:rPr>
              <a:t>Establish trust and rapport</a:t>
            </a:r>
          </a:p>
          <a:p>
            <a:pPr lvl="1" eaLnBrk="1" hangingPunct="1">
              <a:buFontTx/>
              <a:buChar char="•"/>
            </a:pPr>
            <a:r>
              <a:rPr lang="en-US">
                <a:latin typeface="Times New Roman" charset="0"/>
              </a:rPr>
              <a:t>Identify effective ways of communication</a:t>
            </a:r>
          </a:p>
          <a:p>
            <a:pPr lvl="1" eaLnBrk="1" hangingPunct="1">
              <a:buFontTx/>
              <a:buChar char="•"/>
            </a:pPr>
            <a:r>
              <a:rPr lang="en-US">
                <a:latin typeface="Times New Roman" charset="0"/>
              </a:rPr>
              <a:t>Create safe environment</a:t>
            </a:r>
          </a:p>
          <a:p>
            <a:pPr lvl="1" eaLnBrk="1" hangingPunct="1">
              <a:buFontTx/>
              <a:buChar char="•"/>
            </a:pPr>
            <a:r>
              <a:rPr lang="en-US">
                <a:latin typeface="Times New Roman" charset="0"/>
              </a:rPr>
              <a:t>Be accessible, predictable, and reliable</a:t>
            </a:r>
          </a:p>
          <a:p>
            <a:pPr eaLnBrk="1" hangingPunct="1">
              <a:buFontTx/>
              <a:buChar char="•"/>
            </a:pPr>
            <a:r>
              <a:rPr lang="en-US" b="1">
                <a:latin typeface="Times New Roman" charset="0"/>
              </a:rPr>
              <a:t>Acknowledge stress and loss</a:t>
            </a:r>
          </a:p>
          <a:p>
            <a:pPr lvl="1" eaLnBrk="1" hangingPunct="1">
              <a:buFontTx/>
              <a:buChar char="•"/>
            </a:pPr>
            <a:r>
              <a:rPr lang="en-US">
                <a:latin typeface="Times New Roman" charset="0"/>
              </a:rPr>
              <a:t>Ask about their journey</a:t>
            </a:r>
          </a:p>
          <a:p>
            <a:pPr lvl="1" eaLnBrk="1" hangingPunct="1">
              <a:buFontTx/>
              <a:buChar char="•"/>
            </a:pPr>
            <a:r>
              <a:rPr lang="en-US">
                <a:latin typeface="Times New Roman" charset="0"/>
              </a:rPr>
              <a:t>Ask who they were in their previous life</a:t>
            </a:r>
          </a:p>
          <a:p>
            <a:pPr lvl="1" eaLnBrk="1" hangingPunct="1">
              <a:buFontTx/>
              <a:buChar char="•"/>
            </a:pPr>
            <a:r>
              <a:rPr lang="en-US">
                <a:latin typeface="Times New Roman" charset="0"/>
              </a:rPr>
              <a:t>Show your understanding of their loss</a:t>
            </a:r>
          </a:p>
          <a:p>
            <a:pPr lvl="1" eaLnBrk="1" hangingPunct="1">
              <a:buFontTx/>
              <a:buChar char="•"/>
            </a:pPr>
            <a:r>
              <a:rPr lang="en-US">
                <a:latin typeface="Times New Roman" charset="0"/>
              </a:rPr>
              <a:t>Ask about current stress </a:t>
            </a:r>
          </a:p>
          <a:p>
            <a:pPr eaLnBrk="1" hangingPunct="1">
              <a:buFontTx/>
              <a:buChar char="•"/>
            </a:pPr>
            <a:r>
              <a:rPr lang="en-US" b="1">
                <a:latin typeface="Times New Roman" charset="0"/>
              </a:rPr>
              <a:t>Access strengths</a:t>
            </a:r>
          </a:p>
          <a:p>
            <a:pPr lvl="1" eaLnBrk="1" hangingPunct="1">
              <a:buFontTx/>
              <a:buChar char="•"/>
            </a:pPr>
            <a:r>
              <a:rPr lang="en-US">
                <a:latin typeface="Times New Roman" charset="0"/>
              </a:rPr>
              <a:t>Ask what helped you to survive all this</a:t>
            </a:r>
          </a:p>
          <a:p>
            <a:pPr lvl="1" eaLnBrk="1" hangingPunct="1">
              <a:buFontTx/>
              <a:buChar char="•"/>
            </a:pPr>
            <a:r>
              <a:rPr lang="en-US">
                <a:latin typeface="Times New Roman" charset="0"/>
              </a:rPr>
              <a:t>Ask what keeps you going now</a:t>
            </a:r>
          </a:p>
          <a:p>
            <a:pPr lvl="1" eaLnBrk="1" hangingPunct="1">
              <a:buFontTx/>
              <a:buChar char="•"/>
            </a:pPr>
            <a:r>
              <a:rPr lang="en-US">
                <a:latin typeface="Times New Roman" charset="0"/>
              </a:rPr>
              <a:t>Ask about goals and hopes for the future</a:t>
            </a:r>
          </a:p>
          <a:p>
            <a:pPr eaLnBrk="1" hangingPunct="1">
              <a:buFontTx/>
              <a:buChar char="•"/>
            </a:pPr>
            <a:r>
              <a:rPr lang="en-US" b="1">
                <a:latin typeface="Times New Roman" charset="0"/>
              </a:rPr>
              <a:t>Encourage their initiative</a:t>
            </a:r>
          </a:p>
          <a:p>
            <a:pPr lvl="1" eaLnBrk="1" hangingPunct="1">
              <a:buFontTx/>
              <a:buChar char="•"/>
            </a:pPr>
            <a:r>
              <a:rPr lang="en-US">
                <a:latin typeface="Times New Roman" charset="0"/>
              </a:rPr>
              <a:t>Give them some control over communication</a:t>
            </a:r>
          </a:p>
          <a:p>
            <a:pPr lvl="1" eaLnBrk="1" hangingPunct="1">
              <a:buFontTx/>
              <a:buChar char="•"/>
            </a:pPr>
            <a:r>
              <a:rPr lang="en-US">
                <a:latin typeface="Times New Roman" charset="0"/>
              </a:rPr>
              <a:t>Work with motivation and initiative</a:t>
            </a:r>
          </a:p>
          <a:p>
            <a:pPr lvl="1" eaLnBrk="1" hangingPunct="1">
              <a:buFontTx/>
              <a:buChar char="•"/>
            </a:pPr>
            <a:r>
              <a:rPr lang="en-US">
                <a:latin typeface="Times New Roman" charset="0"/>
              </a:rPr>
              <a:t>Accept limitations of what you can do (remember how Whitaker refused to work!)</a:t>
            </a:r>
          </a:p>
          <a:p>
            <a:pPr eaLnBrk="1" hangingPunct="1"/>
            <a:endParaRPr lang="en-US">
              <a:latin typeface="Times New Roman" charset="0"/>
            </a:endParaRPr>
          </a:p>
          <a:p>
            <a:pPr eaLnBrk="1" hangingPunct="1">
              <a:buFontTx/>
              <a:buChar char="•"/>
            </a:pPr>
            <a:endParaRPr lang="en-US" b="1">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D90B4B77-2143-CD4F-A6E2-D1DA89283C1E}" type="slidenum">
              <a:rPr lang="en-US" sz="1200" u="none"/>
              <a:pPr eaLnBrk="1" hangingPunct="1"/>
              <a:t>18</a:t>
            </a:fld>
            <a:endParaRPr lang="en-US" sz="1200" u="none"/>
          </a:p>
        </p:txBody>
      </p:sp>
      <p:sp>
        <p:nvSpPr>
          <p:cNvPr id="62466" name="Rectangle 2"/>
          <p:cNvSpPr>
            <a:spLocks noGrp="1" noRot="1" noChangeAspect="1" noChangeArrowheads="1" noTextEdit="1"/>
          </p:cNvSpPr>
          <p:nvPr>
            <p:ph type="sldImg"/>
          </p:nvPr>
        </p:nvSpPr>
        <p:spPr>
          <a:xfrm>
            <a:off x="1028700" y="685800"/>
            <a:ext cx="4572000" cy="3429000"/>
          </a:xfrm>
          <a:ln/>
        </p:spPr>
      </p:sp>
      <p:sp>
        <p:nvSpPr>
          <p:cNvPr id="624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en-US" sz="800" i="1" dirty="0">
              <a:latin typeface="Tahoma" charset="0"/>
            </a:endParaRPr>
          </a:p>
          <a:p>
            <a:pPr algn="just" eaLnBrk="1" hangingPunct="1">
              <a:lnSpc>
                <a:spcPct val="80000"/>
              </a:lnSpc>
            </a:pPr>
            <a:endParaRPr lang="en-US" sz="800" b="1" dirty="0">
              <a:latin typeface="Times New Roman" charset="0"/>
              <a:cs typeface="Times New Roman" charset="0"/>
            </a:endParaRPr>
          </a:p>
          <a:p>
            <a:pPr algn="just" eaLnBrk="1" hangingPunct="1">
              <a:lnSpc>
                <a:spcPct val="80000"/>
              </a:lnSpc>
            </a:pPr>
            <a:endParaRPr lang="en-US" sz="800" b="1" dirty="0">
              <a:latin typeface="Times New Roman" charset="0"/>
              <a:cs typeface="Times New Roman" charset="0"/>
            </a:endParaRPr>
          </a:p>
          <a:p>
            <a:pPr algn="just" eaLnBrk="1" hangingPunct="1">
              <a:lnSpc>
                <a:spcPct val="80000"/>
              </a:lnSpc>
            </a:pPr>
            <a:r>
              <a:rPr lang="en-US" sz="800" b="1" dirty="0">
                <a:latin typeface="Times New Roman" charset="0"/>
                <a:cs typeface="Times New Roman" charset="0"/>
              </a:rPr>
              <a:t>Is this culture or what?</a:t>
            </a:r>
            <a:endParaRPr lang="en-US" sz="800" dirty="0">
              <a:latin typeface="Times New Roman" charset="0"/>
              <a:cs typeface="Times New Roman" charset="0"/>
            </a:endParaRPr>
          </a:p>
          <a:p>
            <a:pPr algn="just" eaLnBrk="1" hangingPunct="1">
              <a:lnSpc>
                <a:spcPct val="80000"/>
              </a:lnSpc>
            </a:pPr>
            <a:r>
              <a:rPr lang="en-US" sz="800" b="1" dirty="0">
                <a:latin typeface="Times New Roman" charset="0"/>
                <a:cs typeface="Times New Roman" charset="0"/>
              </a:rPr>
              <a:t>F. V . Story</a:t>
            </a:r>
            <a:endParaRPr lang="en-US" sz="800" dirty="0">
              <a:latin typeface="Times New Roman" charset="0"/>
              <a:cs typeface="Times New Roman" charset="0"/>
            </a:endParaRPr>
          </a:p>
          <a:p>
            <a:pPr algn="just" eaLnBrk="1" hangingPunct="1">
              <a:lnSpc>
                <a:spcPct val="80000"/>
              </a:lnSpc>
            </a:pPr>
            <a:r>
              <a:rPr lang="en-US" sz="800" dirty="0">
                <a:latin typeface="Times New Roman" charset="0"/>
                <a:cs typeface="Times New Roman" charset="0"/>
              </a:rPr>
              <a:t>An elderly Russian-Jewish man, who was a math professor in his native country came to the US about 7 years ago. Apparently had a personality D/O (OCD + </a:t>
            </a:r>
            <a:r>
              <a:rPr lang="en-US" sz="800" dirty="0" err="1">
                <a:latin typeface="Times New Roman" charset="0"/>
                <a:cs typeface="Times New Roman" charset="0"/>
              </a:rPr>
              <a:t>Sch.aff.PD</a:t>
            </a:r>
            <a:r>
              <a:rPr lang="en-US" sz="800" dirty="0">
                <a:latin typeface="Times New Roman" charset="0"/>
                <a:cs typeface="Times New Roman" charset="0"/>
              </a:rPr>
              <a:t>), was socially isolated and maladjusted. Family (his brother, and half-sister) talked him into immigrating because thought he will not survive alone.</a:t>
            </a:r>
            <a:endParaRPr lang="ru-RU" sz="800" dirty="0">
              <a:latin typeface="Times New Roman" charset="0"/>
              <a:cs typeface="Times New Roman" charset="0"/>
            </a:endParaRPr>
          </a:p>
          <a:p>
            <a:pPr algn="just" eaLnBrk="1" hangingPunct="1">
              <a:lnSpc>
                <a:spcPct val="80000"/>
              </a:lnSpc>
            </a:pPr>
            <a:r>
              <a:rPr lang="en-US" sz="800" dirty="0">
                <a:latin typeface="Times New Roman" charset="0"/>
                <a:cs typeface="Times New Roman" charset="0"/>
              </a:rPr>
              <a:t> </a:t>
            </a:r>
          </a:p>
          <a:p>
            <a:pPr algn="just" eaLnBrk="1" hangingPunct="1">
              <a:lnSpc>
                <a:spcPct val="80000"/>
              </a:lnSpc>
            </a:pPr>
            <a:r>
              <a:rPr lang="en-US" sz="800" dirty="0">
                <a:latin typeface="Times New Roman" charset="0"/>
                <a:cs typeface="Times New Roman" charset="0"/>
              </a:rPr>
              <a:t>Upon the arrival to the US he became unemployed and despite his success in marginally good English socially isolated. His social situation deteriorated, his apartment was trashed, had mice, cockroaches, and he was at a risk of being evicted. In the clinic he was not compliant with doctor</a:t>
            </a:r>
            <a:r>
              <a:rPr lang="ja-JP" altLang="en-US" sz="800" dirty="0">
                <a:latin typeface="Times New Roman" charset="0"/>
                <a:cs typeface="Times New Roman" charset="0"/>
              </a:rPr>
              <a:t>’</a:t>
            </a:r>
            <a:r>
              <a:rPr lang="en-US" altLang="ja-JP" sz="800" dirty="0">
                <a:latin typeface="Times New Roman" charset="0"/>
                <a:cs typeface="Times New Roman" charset="0"/>
              </a:rPr>
              <a:t>s orders and relied primarily on traditional remedies (aromatherapy). His physician was not able to persuade him to take one (1) pill to treat stomach worms for over a year. He was seen in the streets with paper bags, talking to strangers. On several occasions he was seen jaywalking, creating a potentially dangerous situation. His half-sister contacted his doctor and his psychologist on several occasions asking for help, because she was afraid of his brother</a:t>
            </a:r>
            <a:r>
              <a:rPr lang="ja-JP" altLang="en-US" sz="800" dirty="0">
                <a:latin typeface="Times New Roman" charset="0"/>
                <a:cs typeface="Times New Roman" charset="0"/>
              </a:rPr>
              <a:t>’</a:t>
            </a:r>
            <a:r>
              <a:rPr lang="en-US" altLang="ja-JP" sz="800" dirty="0">
                <a:latin typeface="Times New Roman" charset="0"/>
                <a:cs typeface="Times New Roman" charset="0"/>
              </a:rPr>
              <a:t>s eviction, or fire in his apartment. The patient was in conflict with both his siblings, and the only person who had a good rapport with him was his sister-in-law. The situation was going on like that for over a year and providers became convinced that he needs assistance as a vulnerable adult. 1 year ago the F was hit by a car when he was crossing the street after dark. He was hospitalized and while at the hospital assessed by a psychiatrist and was left in the inpatient psychiatry.</a:t>
            </a:r>
          </a:p>
          <a:p>
            <a:pPr algn="just" eaLnBrk="1" hangingPunct="1">
              <a:lnSpc>
                <a:spcPct val="80000"/>
              </a:lnSpc>
            </a:pPr>
            <a:r>
              <a:rPr lang="en-US" sz="800" dirty="0">
                <a:latin typeface="Times New Roman" charset="0"/>
                <a:cs typeface="Times New Roman" charset="0"/>
              </a:rPr>
              <a:t>-Resistance to treatment</a:t>
            </a:r>
          </a:p>
          <a:p>
            <a:pPr algn="just" eaLnBrk="1" hangingPunct="1">
              <a:lnSpc>
                <a:spcPct val="80000"/>
              </a:lnSpc>
            </a:pPr>
            <a:r>
              <a:rPr lang="en-US" sz="800" dirty="0">
                <a:latin typeface="Times New Roman" charset="0"/>
                <a:cs typeface="Times New Roman" charset="0"/>
              </a:rPr>
              <a:t>-Test results</a:t>
            </a:r>
          </a:p>
          <a:p>
            <a:pPr algn="just" eaLnBrk="1" hangingPunct="1">
              <a:lnSpc>
                <a:spcPct val="80000"/>
              </a:lnSpc>
            </a:pPr>
            <a:r>
              <a:rPr lang="en-US" sz="800" dirty="0">
                <a:latin typeface="Times New Roman" charset="0"/>
                <a:cs typeface="Times New Roman" charset="0"/>
              </a:rPr>
              <a:t>-Commitment</a:t>
            </a:r>
          </a:p>
          <a:p>
            <a:pPr algn="just" eaLnBrk="1" hangingPunct="1">
              <a:lnSpc>
                <a:spcPct val="80000"/>
              </a:lnSpc>
            </a:pPr>
            <a:r>
              <a:rPr lang="en-US" sz="800" dirty="0">
                <a:latin typeface="Times New Roman" charset="0"/>
                <a:cs typeface="Times New Roman" charset="0"/>
              </a:rPr>
              <a:t>-Social workers and Nursing Home staff</a:t>
            </a:r>
          </a:p>
          <a:p>
            <a:pPr algn="just" eaLnBrk="1" hangingPunct="1">
              <a:lnSpc>
                <a:spcPct val="80000"/>
              </a:lnSpc>
            </a:pPr>
            <a:r>
              <a:rPr lang="en-US" sz="800" dirty="0">
                <a:latin typeface="Times New Roman" charset="0"/>
                <a:cs typeface="Times New Roman" charset="0"/>
              </a:rPr>
              <a:t>-Psychiatrist and me</a:t>
            </a:r>
          </a:p>
          <a:p>
            <a:pPr algn="just" eaLnBrk="1" hangingPunct="1">
              <a:lnSpc>
                <a:spcPct val="80000"/>
              </a:lnSpc>
            </a:pPr>
            <a:r>
              <a:rPr lang="en-US" sz="800" dirty="0">
                <a:latin typeface="Times New Roman" charset="0"/>
                <a:cs typeface="Times New Roman" charset="0"/>
              </a:rPr>
              <a:t>-Family and friends.</a:t>
            </a:r>
          </a:p>
          <a:p>
            <a:pPr algn="just" eaLnBrk="1" hangingPunct="1">
              <a:lnSpc>
                <a:spcPct val="80000"/>
              </a:lnSpc>
            </a:pPr>
            <a:r>
              <a:rPr lang="en-US" sz="800" dirty="0">
                <a:latin typeface="Times New Roman" charset="0"/>
                <a:cs typeface="Times New Roman" charset="0"/>
              </a:rPr>
              <a:t> </a:t>
            </a:r>
          </a:p>
          <a:p>
            <a:pPr algn="just" eaLnBrk="1" hangingPunct="1">
              <a:lnSpc>
                <a:spcPct val="80000"/>
              </a:lnSpc>
            </a:pPr>
            <a:r>
              <a:rPr lang="en-US" sz="800" dirty="0">
                <a:latin typeface="Times New Roman" charset="0"/>
                <a:cs typeface="Times New Roman" charset="0"/>
              </a:rPr>
              <a:t>Cultural things: </a:t>
            </a:r>
          </a:p>
          <a:p>
            <a:pPr algn="just" eaLnBrk="1" hangingPunct="1">
              <a:lnSpc>
                <a:spcPct val="80000"/>
              </a:lnSpc>
            </a:pPr>
            <a:r>
              <a:rPr lang="en-US" sz="800" dirty="0">
                <a:latin typeface="Times New Roman" charset="0"/>
                <a:cs typeface="Times New Roman" charset="0"/>
              </a:rPr>
              <a:t>-         language barrier</a:t>
            </a:r>
          </a:p>
          <a:p>
            <a:pPr algn="just" eaLnBrk="1" hangingPunct="1">
              <a:lnSpc>
                <a:spcPct val="80000"/>
              </a:lnSpc>
            </a:pPr>
            <a:r>
              <a:rPr lang="en-US" sz="800" dirty="0">
                <a:latin typeface="Times New Roman" charset="0"/>
                <a:cs typeface="Times New Roman" charset="0"/>
              </a:rPr>
              <a:t>-         expressing emotions</a:t>
            </a:r>
          </a:p>
          <a:p>
            <a:pPr algn="just" eaLnBrk="1" hangingPunct="1">
              <a:lnSpc>
                <a:spcPct val="80000"/>
              </a:lnSpc>
            </a:pPr>
            <a:r>
              <a:rPr lang="en-US" sz="800" dirty="0">
                <a:latin typeface="Times New Roman" charset="0"/>
                <a:cs typeface="Times New Roman" charset="0"/>
              </a:rPr>
              <a:t>-         attitudes to nursing homes </a:t>
            </a:r>
          </a:p>
          <a:p>
            <a:pPr algn="just" eaLnBrk="1" hangingPunct="1">
              <a:lnSpc>
                <a:spcPct val="80000"/>
              </a:lnSpc>
            </a:pPr>
            <a:r>
              <a:rPr lang="en-US" sz="800" dirty="0">
                <a:latin typeface="Times New Roman" charset="0"/>
                <a:cs typeface="Times New Roman" charset="0"/>
              </a:rPr>
              <a:t>-         unfamiliarity with the system</a:t>
            </a:r>
          </a:p>
          <a:p>
            <a:pPr algn="just" eaLnBrk="1" hangingPunct="1">
              <a:lnSpc>
                <a:spcPct val="80000"/>
              </a:lnSpc>
            </a:pPr>
            <a:r>
              <a:rPr lang="en-US" sz="800" dirty="0" err="1">
                <a:latin typeface="Times New Roman" charset="0"/>
                <a:cs typeface="Times New Roman" charset="0"/>
              </a:rPr>
              <a:t>Koros</a:t>
            </a:r>
            <a:r>
              <a:rPr lang="en-US" sz="800" dirty="0">
                <a:latin typeface="Times New Roman" charset="0"/>
                <a:cs typeface="Times New Roman" charset="0"/>
              </a:rPr>
              <a:t>.</a:t>
            </a:r>
          </a:p>
          <a:p>
            <a:pPr eaLnBrk="1" hangingPunct="1">
              <a:lnSpc>
                <a:spcPct val="80000"/>
              </a:lnSpc>
            </a:pPr>
            <a:endParaRPr lang="en-US" sz="800" dirty="0">
              <a:latin typeface="Times New Roman" charset="0"/>
            </a:endParaRPr>
          </a:p>
          <a:p>
            <a:pPr eaLnBrk="1" hangingPunct="1">
              <a:lnSpc>
                <a:spcPct val="80000"/>
              </a:lnSpc>
            </a:pPr>
            <a:endParaRPr lang="en-US" sz="800" dirty="0">
              <a:latin typeface="Times New Roman"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B9ECBF40-57A6-3C4D-B34D-CE790C2E6A67}" type="slidenum">
              <a:rPr lang="en-US" sz="1200" u="none"/>
              <a:pPr eaLnBrk="1" hangingPunct="1"/>
              <a:t>19</a:t>
            </a:fld>
            <a:endParaRPr lang="en-US" sz="1200" u="none"/>
          </a:p>
        </p:txBody>
      </p:sp>
      <p:sp>
        <p:nvSpPr>
          <p:cNvPr id="64514" name="Rectangle 2"/>
          <p:cNvSpPr>
            <a:spLocks noGrp="1" noRot="1" noChangeAspect="1" noChangeArrowheads="1" noTextEdit="1"/>
          </p:cNvSpPr>
          <p:nvPr>
            <p:ph type="sldImg"/>
          </p:nvPr>
        </p:nvSpPr>
        <p:spPr>
          <a:xfrm>
            <a:off x="1028700" y="685800"/>
            <a:ext cx="4572000" cy="3429000"/>
          </a:xfrm>
          <a:ln/>
        </p:spPr>
      </p:sp>
      <p:sp>
        <p:nvSpPr>
          <p:cNvPr id="645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lnSpc>
                <a:spcPct val="80000"/>
              </a:lnSpc>
            </a:pPr>
            <a:endParaRPr lang="en-US" sz="700" b="1">
              <a:latin typeface="Tahoma" charset="0"/>
            </a:endParaRPr>
          </a:p>
          <a:p>
            <a:pPr algn="just" eaLnBrk="1" hangingPunct="1">
              <a:lnSpc>
                <a:spcPct val="80000"/>
              </a:lnSpc>
            </a:pPr>
            <a:r>
              <a:rPr lang="en-US" sz="700" b="1">
                <a:latin typeface="Tahoma" charset="0"/>
              </a:rPr>
              <a:t>Cultural issues in providing care</a:t>
            </a:r>
          </a:p>
          <a:p>
            <a:pPr algn="just" eaLnBrk="1" hangingPunct="1">
              <a:lnSpc>
                <a:spcPct val="80000"/>
              </a:lnSpc>
            </a:pPr>
            <a:endParaRPr lang="en-US" sz="800" b="1">
              <a:latin typeface="Times New Roman" charset="0"/>
              <a:cs typeface="Times New Roman" charset="0"/>
            </a:endParaRPr>
          </a:p>
          <a:p>
            <a:pPr eaLnBrk="1" hangingPunct="1">
              <a:lnSpc>
                <a:spcPct val="80000"/>
              </a:lnSpc>
            </a:pPr>
            <a:r>
              <a:rPr lang="en-US" sz="800" i="1">
                <a:latin typeface="Tahoma" charset="0"/>
              </a:rPr>
              <a:t>We often need to </a:t>
            </a:r>
            <a:r>
              <a:rPr lang="en-US" sz="800" b="1" i="1">
                <a:latin typeface="Tahoma" charset="0"/>
              </a:rPr>
              <a:t>accept our cultural incompetence </a:t>
            </a:r>
          </a:p>
          <a:p>
            <a:pPr eaLnBrk="1" hangingPunct="1">
              <a:lnSpc>
                <a:spcPct val="80000"/>
              </a:lnSpc>
            </a:pPr>
            <a:r>
              <a:rPr lang="en-US" sz="800" i="1">
                <a:latin typeface="Tahoma" charset="0"/>
              </a:rPr>
              <a:t>We are </a:t>
            </a:r>
            <a:r>
              <a:rPr lang="en-US" sz="800" b="1" i="1">
                <a:latin typeface="Tahoma" charset="0"/>
              </a:rPr>
              <a:t>more similar than different</a:t>
            </a:r>
            <a:r>
              <a:rPr lang="en-US" sz="800" i="1">
                <a:latin typeface="Tahoma" charset="0"/>
              </a:rPr>
              <a:t> </a:t>
            </a:r>
          </a:p>
          <a:p>
            <a:pPr eaLnBrk="1" hangingPunct="1">
              <a:lnSpc>
                <a:spcPct val="80000"/>
              </a:lnSpc>
            </a:pPr>
            <a:r>
              <a:rPr lang="en-US" sz="800" i="1">
                <a:latin typeface="Tahoma" charset="0"/>
              </a:rPr>
              <a:t>Being </a:t>
            </a:r>
            <a:r>
              <a:rPr lang="en-US" sz="800" b="1" i="1">
                <a:latin typeface="Tahoma" charset="0"/>
              </a:rPr>
              <a:t>different can be an advantage</a:t>
            </a:r>
          </a:p>
          <a:p>
            <a:pPr eaLnBrk="1" hangingPunct="1">
              <a:lnSpc>
                <a:spcPct val="80000"/>
              </a:lnSpc>
            </a:pPr>
            <a:r>
              <a:rPr lang="en-US" sz="800" i="1">
                <a:latin typeface="Tahoma" charset="0"/>
              </a:rPr>
              <a:t>We can </a:t>
            </a:r>
            <a:r>
              <a:rPr lang="en-US" sz="800" b="1" i="1">
                <a:latin typeface="Tahoma" charset="0"/>
              </a:rPr>
              <a:t>use both similarities and differences</a:t>
            </a:r>
            <a:r>
              <a:rPr lang="en-US" sz="800" i="1">
                <a:latin typeface="Tahoma" charset="0"/>
              </a:rPr>
              <a:t> to learn, understand, build trust, and help</a:t>
            </a:r>
            <a:endParaRPr lang="en-US" sz="800">
              <a:latin typeface="Times New Roman" charset="0"/>
            </a:endParaRPr>
          </a:p>
          <a:p>
            <a:pPr algn="just" eaLnBrk="1" hangingPunct="1">
              <a:lnSpc>
                <a:spcPct val="80000"/>
              </a:lnSpc>
            </a:pPr>
            <a:endParaRPr lang="en-US" sz="800" b="1">
              <a:latin typeface="Times New Roman" charset="0"/>
              <a:cs typeface="Times New Roman" charset="0"/>
            </a:endParaRPr>
          </a:p>
          <a:p>
            <a:pPr algn="just" eaLnBrk="1" hangingPunct="1">
              <a:lnSpc>
                <a:spcPct val="80000"/>
              </a:lnSpc>
            </a:pPr>
            <a:endParaRPr lang="en-US" sz="800" b="1">
              <a:latin typeface="Times New Roman" charset="0"/>
              <a:cs typeface="Times New Roman" charset="0"/>
            </a:endParaRPr>
          </a:p>
          <a:p>
            <a:pPr algn="just" eaLnBrk="1" hangingPunct="1">
              <a:lnSpc>
                <a:spcPct val="80000"/>
              </a:lnSpc>
            </a:pPr>
            <a:endParaRPr lang="en-US" sz="800" b="1">
              <a:latin typeface="Times New Roman" charset="0"/>
              <a:cs typeface="Times New Roman" charset="0"/>
            </a:endParaRPr>
          </a:p>
          <a:p>
            <a:pPr algn="just" eaLnBrk="1" hangingPunct="1">
              <a:lnSpc>
                <a:spcPct val="80000"/>
              </a:lnSpc>
            </a:pPr>
            <a:r>
              <a:rPr lang="en-US" sz="800" b="1">
                <a:latin typeface="Times New Roman" charset="0"/>
                <a:cs typeface="Times New Roman" charset="0"/>
              </a:rPr>
              <a:t>Is this culture or what?</a:t>
            </a:r>
            <a:endParaRPr lang="en-US" sz="800">
              <a:latin typeface="Times New Roman" charset="0"/>
              <a:cs typeface="Times New Roman" charset="0"/>
            </a:endParaRPr>
          </a:p>
          <a:p>
            <a:pPr algn="just" eaLnBrk="1" hangingPunct="1">
              <a:lnSpc>
                <a:spcPct val="80000"/>
              </a:lnSpc>
            </a:pPr>
            <a:r>
              <a:rPr lang="en-US" sz="800" b="1">
                <a:latin typeface="Times New Roman" charset="0"/>
                <a:cs typeface="Times New Roman" charset="0"/>
              </a:rPr>
              <a:t>F. V . Story</a:t>
            </a:r>
            <a:endParaRPr lang="en-US" sz="800">
              <a:latin typeface="Times New Roman" charset="0"/>
              <a:cs typeface="Times New Roman" charset="0"/>
            </a:endParaRPr>
          </a:p>
          <a:p>
            <a:pPr algn="just" eaLnBrk="1" hangingPunct="1">
              <a:lnSpc>
                <a:spcPct val="80000"/>
              </a:lnSpc>
            </a:pPr>
            <a:r>
              <a:rPr lang="en-US" sz="800">
                <a:latin typeface="Times New Roman" charset="0"/>
                <a:cs typeface="Times New Roman" charset="0"/>
              </a:rPr>
              <a:t>An elderly Russian-Jewish man, who was a math professor in his native country came to the US about 7 years ago. Apparently had a personality D/O (OCD + Sch.aff.PD), was socially isolated and maladjusted. Family (his brother, and half-sister) talked him into immigrating because thought he will not survive alone.</a:t>
            </a:r>
            <a:endParaRPr lang="ru-RU" sz="800">
              <a:latin typeface="Times New Roman" charset="0"/>
              <a:cs typeface="Times New Roman" charset="0"/>
            </a:endParaRPr>
          </a:p>
          <a:p>
            <a:pPr algn="just" eaLnBrk="1" hangingPunct="1">
              <a:lnSpc>
                <a:spcPct val="80000"/>
              </a:lnSpc>
            </a:pPr>
            <a:r>
              <a:rPr lang="en-US" sz="800">
                <a:latin typeface="Times New Roman" charset="0"/>
                <a:cs typeface="Times New Roman" charset="0"/>
              </a:rPr>
              <a:t> </a:t>
            </a:r>
          </a:p>
          <a:p>
            <a:pPr algn="just" eaLnBrk="1" hangingPunct="1">
              <a:lnSpc>
                <a:spcPct val="80000"/>
              </a:lnSpc>
            </a:pPr>
            <a:r>
              <a:rPr lang="en-US" sz="800">
                <a:latin typeface="Times New Roman" charset="0"/>
                <a:cs typeface="Times New Roman" charset="0"/>
              </a:rPr>
              <a:t>Upon the arrival to the US he became unemployed and despite his success in marginally good English socially isolated. His social situation deteriorated, his apartment was trashed, had mice, cockroaches, and he was at a risk of being evicted. In the clinic he was not compliant with doctor</a:t>
            </a:r>
            <a:r>
              <a:rPr lang="ja-JP" altLang="en-US" sz="800">
                <a:latin typeface="Times New Roman" charset="0"/>
                <a:cs typeface="Times New Roman" charset="0"/>
              </a:rPr>
              <a:t>’</a:t>
            </a:r>
            <a:r>
              <a:rPr lang="en-US" altLang="ja-JP" sz="800">
                <a:latin typeface="Times New Roman" charset="0"/>
                <a:cs typeface="Times New Roman" charset="0"/>
              </a:rPr>
              <a:t>s orders and relied primarily on traditional remedies (aromatherapy). His physician was not able to persuade him to take one (1) pill to treat stomach worms for over a year. He was seen in the streets with paper bags, talking to strangers. On several occasions he was seen jaywalking, creating a potentially dangerous situation. His half-sister contacted his doctor and his psychologist on several occasions asking for help, because she was afraid of his brother</a:t>
            </a:r>
            <a:r>
              <a:rPr lang="ja-JP" altLang="en-US" sz="800">
                <a:latin typeface="Times New Roman" charset="0"/>
                <a:cs typeface="Times New Roman" charset="0"/>
              </a:rPr>
              <a:t>’</a:t>
            </a:r>
            <a:r>
              <a:rPr lang="en-US" altLang="ja-JP" sz="800">
                <a:latin typeface="Times New Roman" charset="0"/>
                <a:cs typeface="Times New Roman" charset="0"/>
              </a:rPr>
              <a:t>s eviction, or fire in his apartment. The patient was in conflict with both his siblings, and the only person who had a good rapport with him was his sister-in-law. The situation was going on like that for over a year and providers became convinced that he needs assistance as a vulnerable adult. 1 year ago the F was hit by a car when he was crossing the street after dark. He was hospitalized and while at the hospital assessed by a psychiatrist and was left in the inpatient psychiatry.</a:t>
            </a:r>
          </a:p>
          <a:p>
            <a:pPr algn="just" eaLnBrk="1" hangingPunct="1">
              <a:lnSpc>
                <a:spcPct val="80000"/>
              </a:lnSpc>
            </a:pPr>
            <a:r>
              <a:rPr lang="en-US" sz="800">
                <a:latin typeface="Times New Roman" charset="0"/>
                <a:cs typeface="Times New Roman" charset="0"/>
              </a:rPr>
              <a:t>-Resistance to treatment</a:t>
            </a:r>
          </a:p>
          <a:p>
            <a:pPr algn="just" eaLnBrk="1" hangingPunct="1">
              <a:lnSpc>
                <a:spcPct val="80000"/>
              </a:lnSpc>
            </a:pPr>
            <a:r>
              <a:rPr lang="en-US" sz="800">
                <a:latin typeface="Times New Roman" charset="0"/>
                <a:cs typeface="Times New Roman" charset="0"/>
              </a:rPr>
              <a:t>-Test results</a:t>
            </a:r>
          </a:p>
          <a:p>
            <a:pPr algn="just" eaLnBrk="1" hangingPunct="1">
              <a:lnSpc>
                <a:spcPct val="80000"/>
              </a:lnSpc>
            </a:pPr>
            <a:r>
              <a:rPr lang="en-US" sz="800">
                <a:latin typeface="Times New Roman" charset="0"/>
                <a:cs typeface="Times New Roman" charset="0"/>
              </a:rPr>
              <a:t>-Commitment</a:t>
            </a:r>
          </a:p>
          <a:p>
            <a:pPr algn="just" eaLnBrk="1" hangingPunct="1">
              <a:lnSpc>
                <a:spcPct val="80000"/>
              </a:lnSpc>
            </a:pPr>
            <a:r>
              <a:rPr lang="en-US" sz="800">
                <a:latin typeface="Times New Roman" charset="0"/>
                <a:cs typeface="Times New Roman" charset="0"/>
              </a:rPr>
              <a:t>-Social workers and Nursing Home staff</a:t>
            </a:r>
          </a:p>
          <a:p>
            <a:pPr algn="just" eaLnBrk="1" hangingPunct="1">
              <a:lnSpc>
                <a:spcPct val="80000"/>
              </a:lnSpc>
            </a:pPr>
            <a:r>
              <a:rPr lang="en-US" sz="800">
                <a:latin typeface="Times New Roman" charset="0"/>
                <a:cs typeface="Times New Roman" charset="0"/>
              </a:rPr>
              <a:t>-Psychiatrist and me</a:t>
            </a:r>
          </a:p>
          <a:p>
            <a:pPr algn="just" eaLnBrk="1" hangingPunct="1">
              <a:lnSpc>
                <a:spcPct val="80000"/>
              </a:lnSpc>
            </a:pPr>
            <a:r>
              <a:rPr lang="en-US" sz="800">
                <a:latin typeface="Times New Roman" charset="0"/>
                <a:cs typeface="Times New Roman" charset="0"/>
              </a:rPr>
              <a:t>-Family and friends.</a:t>
            </a:r>
          </a:p>
          <a:p>
            <a:pPr algn="just" eaLnBrk="1" hangingPunct="1">
              <a:lnSpc>
                <a:spcPct val="80000"/>
              </a:lnSpc>
            </a:pPr>
            <a:r>
              <a:rPr lang="en-US" sz="800">
                <a:latin typeface="Times New Roman" charset="0"/>
                <a:cs typeface="Times New Roman" charset="0"/>
              </a:rPr>
              <a:t> </a:t>
            </a:r>
          </a:p>
          <a:p>
            <a:pPr algn="just" eaLnBrk="1" hangingPunct="1">
              <a:lnSpc>
                <a:spcPct val="80000"/>
              </a:lnSpc>
            </a:pPr>
            <a:r>
              <a:rPr lang="en-US" sz="800">
                <a:latin typeface="Times New Roman" charset="0"/>
                <a:cs typeface="Times New Roman" charset="0"/>
              </a:rPr>
              <a:t>Cultural things: </a:t>
            </a:r>
          </a:p>
          <a:p>
            <a:pPr algn="just" eaLnBrk="1" hangingPunct="1">
              <a:lnSpc>
                <a:spcPct val="80000"/>
              </a:lnSpc>
            </a:pPr>
            <a:r>
              <a:rPr lang="en-US" sz="800">
                <a:latin typeface="Times New Roman" charset="0"/>
                <a:cs typeface="Times New Roman" charset="0"/>
              </a:rPr>
              <a:t>-         language barrier</a:t>
            </a:r>
          </a:p>
          <a:p>
            <a:pPr algn="just" eaLnBrk="1" hangingPunct="1">
              <a:lnSpc>
                <a:spcPct val="80000"/>
              </a:lnSpc>
            </a:pPr>
            <a:r>
              <a:rPr lang="en-US" sz="800">
                <a:latin typeface="Times New Roman" charset="0"/>
                <a:cs typeface="Times New Roman" charset="0"/>
              </a:rPr>
              <a:t>-         expressing emotions</a:t>
            </a:r>
          </a:p>
          <a:p>
            <a:pPr algn="just" eaLnBrk="1" hangingPunct="1">
              <a:lnSpc>
                <a:spcPct val="80000"/>
              </a:lnSpc>
            </a:pPr>
            <a:r>
              <a:rPr lang="en-US" sz="800">
                <a:latin typeface="Times New Roman" charset="0"/>
                <a:cs typeface="Times New Roman" charset="0"/>
              </a:rPr>
              <a:t>-         attitudes to nursing homes </a:t>
            </a:r>
          </a:p>
          <a:p>
            <a:pPr algn="just" eaLnBrk="1" hangingPunct="1">
              <a:lnSpc>
                <a:spcPct val="80000"/>
              </a:lnSpc>
            </a:pPr>
            <a:r>
              <a:rPr lang="en-US" sz="800">
                <a:latin typeface="Times New Roman" charset="0"/>
                <a:cs typeface="Times New Roman" charset="0"/>
              </a:rPr>
              <a:t>-         unfamiliarity with the system</a:t>
            </a:r>
          </a:p>
          <a:p>
            <a:pPr algn="just" eaLnBrk="1" hangingPunct="1">
              <a:lnSpc>
                <a:spcPct val="80000"/>
              </a:lnSpc>
            </a:pPr>
            <a:r>
              <a:rPr lang="en-US" sz="800">
                <a:latin typeface="Times New Roman" charset="0"/>
                <a:cs typeface="Times New Roman" charset="0"/>
              </a:rPr>
              <a:t>Koros.</a:t>
            </a:r>
          </a:p>
          <a:p>
            <a:pPr eaLnBrk="1" hangingPunct="1">
              <a:lnSpc>
                <a:spcPct val="80000"/>
              </a:lnSpc>
            </a:pPr>
            <a:endParaRPr lang="en-US" sz="800">
              <a:latin typeface="Times New Roman" charset="0"/>
            </a:endParaRPr>
          </a:p>
          <a:p>
            <a:pPr eaLnBrk="1" hangingPunct="1">
              <a:lnSpc>
                <a:spcPct val="80000"/>
              </a:lnSpc>
            </a:pPr>
            <a:endParaRPr lang="en-US" sz="800">
              <a:latin typeface="Times New Roman"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734F6105-7DED-704E-9437-DA9519FE0FF2}" type="slidenum">
              <a:rPr lang="en-US" sz="1200" u="none"/>
              <a:pPr eaLnBrk="1" hangingPunct="1"/>
              <a:t>20</a:t>
            </a:fld>
            <a:endParaRPr lang="en-US" sz="1200" u="none"/>
          </a:p>
        </p:txBody>
      </p:sp>
      <p:sp>
        <p:nvSpPr>
          <p:cNvPr id="68610" name="Rectangle 2"/>
          <p:cNvSpPr>
            <a:spLocks noGrp="1" noRot="1" noChangeAspect="1" noChangeArrowheads="1" noTextEdit="1"/>
          </p:cNvSpPr>
          <p:nvPr>
            <p:ph type="sldImg"/>
          </p:nvPr>
        </p:nvSpPr>
        <p:spPr>
          <a:xfrm>
            <a:off x="1028700" y="685800"/>
            <a:ext cx="4572000" cy="3429000"/>
          </a:xfrm>
          <a:ln/>
        </p:spPr>
      </p:sp>
      <p:sp>
        <p:nvSpPr>
          <p:cNvPr id="686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n-US" sz="1000" b="1">
                <a:latin typeface="Tahoma" charset="0"/>
              </a:rPr>
              <a:t>Balancing incompetence and skill: </a:t>
            </a:r>
            <a:r>
              <a:rPr lang="en-US" sz="1000" i="1">
                <a:latin typeface="Tahoma" charset="0"/>
              </a:rPr>
              <a:t>collaboration</a:t>
            </a:r>
            <a:endParaRPr lang="en-US" b="1" i="1">
              <a:latin typeface="Times New Roman" charset="0"/>
            </a:endParaRPr>
          </a:p>
          <a:p>
            <a:pPr marL="228600" indent="-228600" eaLnBrk="1" hangingPunct="1"/>
            <a:r>
              <a:rPr lang="en-US" sz="1400" b="1" i="1">
                <a:latin typeface="Tahoma" charset="0"/>
                <a:cs typeface="Times New Roman" charset="0"/>
              </a:rPr>
              <a:t>Aspects which are frequently cultural</a:t>
            </a:r>
          </a:p>
          <a:p>
            <a:pPr marL="228600" indent="-228600" eaLnBrk="1" hangingPunct="1"/>
            <a:r>
              <a:rPr lang="en-US" sz="1400" i="1">
                <a:latin typeface="Tahoma" charset="0"/>
                <a:cs typeface="Times New Roman" charset="0"/>
              </a:rPr>
              <a:t> </a:t>
            </a:r>
          </a:p>
          <a:p>
            <a:pPr marL="228600" indent="-228600" eaLnBrk="1" hangingPunct="1">
              <a:buFontTx/>
              <a:buChar char="•"/>
            </a:pPr>
            <a:r>
              <a:rPr lang="en-US" i="1">
                <a:latin typeface="Tahoma" charset="0"/>
                <a:cs typeface="Times New Roman" charset="0"/>
              </a:rPr>
              <a:t>Explanatory models of problems</a:t>
            </a:r>
            <a:endParaRPr lang="en-US">
              <a:latin typeface="Tahoma" charset="0"/>
              <a:cs typeface="Times New Roman" charset="0"/>
            </a:endParaRPr>
          </a:p>
          <a:p>
            <a:pPr marL="228600" indent="-228600" eaLnBrk="1" hangingPunct="1">
              <a:buFontTx/>
              <a:buChar char="•"/>
            </a:pPr>
            <a:r>
              <a:rPr lang="en-US" i="1">
                <a:latin typeface="Tahoma" charset="0"/>
                <a:cs typeface="Times New Roman" charset="0"/>
              </a:rPr>
              <a:t>Manifestations of mental health problems</a:t>
            </a:r>
          </a:p>
          <a:p>
            <a:pPr marL="228600" indent="-228600" eaLnBrk="1" hangingPunct="1">
              <a:buFontTx/>
              <a:buChar char="•"/>
            </a:pPr>
            <a:r>
              <a:rPr lang="en-US" i="1">
                <a:latin typeface="Tahoma" charset="0"/>
                <a:cs typeface="Times New Roman" charset="0"/>
              </a:rPr>
              <a:t>Communicating mental health problems</a:t>
            </a:r>
          </a:p>
          <a:p>
            <a:pPr marL="228600" indent="-228600" eaLnBrk="1" hangingPunct="1">
              <a:buFontTx/>
              <a:buChar char="•"/>
            </a:pPr>
            <a:r>
              <a:rPr lang="en-US" i="1">
                <a:latin typeface="Tahoma" charset="0"/>
                <a:cs typeface="Times New Roman" charset="0"/>
              </a:rPr>
              <a:t>Understanding/accessing social and MH services</a:t>
            </a:r>
          </a:p>
          <a:p>
            <a:pPr marL="228600" indent="-228600" eaLnBrk="1" hangingPunct="1">
              <a:buFontTx/>
              <a:buChar char="•"/>
            </a:pPr>
            <a:r>
              <a:rPr lang="en-US" i="1">
                <a:latin typeface="Tahoma" charset="0"/>
                <a:cs typeface="Times New Roman" charset="0"/>
              </a:rPr>
              <a:t>Communication and decision making patterns among family-client/patient-helping professional</a:t>
            </a:r>
          </a:p>
          <a:p>
            <a:pPr marL="228600" indent="-228600" eaLnBrk="1" hangingPunct="1">
              <a:buFontTx/>
              <a:buChar char="•"/>
            </a:pPr>
            <a:r>
              <a:rPr lang="en-US" i="1">
                <a:latin typeface="Tahoma" charset="0"/>
                <a:cs typeface="Times New Roman" charset="0"/>
              </a:rPr>
              <a:t>Cultural acceptability of solutions</a:t>
            </a:r>
          </a:p>
          <a:p>
            <a:pPr marL="228600" indent="-228600" eaLnBrk="1" hangingPunct="1"/>
            <a:endParaRPr lang="en-US" b="1" i="1">
              <a:latin typeface="Times New Roman" charset="0"/>
            </a:endParaRPr>
          </a:p>
          <a:p>
            <a:pPr marL="228600" indent="-228600" eaLnBrk="1" hangingPunct="1"/>
            <a:r>
              <a:rPr lang="en-US" b="1" i="1">
                <a:latin typeface="Times New Roman" charset="0"/>
              </a:rPr>
              <a:t>Aspects of work which are frequently cultural</a:t>
            </a:r>
            <a:r>
              <a:rPr lang="en-US" i="1">
                <a:latin typeface="Times New Roman" charset="0"/>
              </a:rPr>
              <a:t> </a:t>
            </a:r>
          </a:p>
          <a:p>
            <a:pPr marL="228600" indent="-228600" eaLnBrk="1" hangingPunct="1"/>
            <a:r>
              <a:rPr lang="en-US" b="1" i="1" u="sng">
                <a:latin typeface="Times New Roman" charset="0"/>
              </a:rPr>
              <a:t>1. Explanatory models of mental health and social problems</a:t>
            </a:r>
            <a:endParaRPr lang="en-US" i="1">
              <a:latin typeface="Times New Roman" charset="0"/>
            </a:endParaRPr>
          </a:p>
          <a:p>
            <a:pPr marL="1143000" lvl="2" indent="-228600" eaLnBrk="1" hangingPunct="1"/>
            <a:r>
              <a:rPr lang="en-US" b="1" i="1">
                <a:latin typeface="Times New Roman" charset="0"/>
              </a:rPr>
              <a:t>NORMS</a:t>
            </a:r>
            <a:endParaRPr lang="en-US" i="1">
              <a:latin typeface="Times New Roman" charset="0"/>
            </a:endParaRPr>
          </a:p>
          <a:p>
            <a:pPr marL="1143000" lvl="2" indent="-228600" eaLnBrk="1" hangingPunct="1"/>
            <a:r>
              <a:rPr lang="en-US" i="1">
                <a:latin typeface="Times New Roman" charset="0"/>
              </a:rPr>
              <a:t>Swedish story</a:t>
            </a:r>
          </a:p>
          <a:p>
            <a:pPr marL="1143000" lvl="2" indent="-228600" eaLnBrk="1" hangingPunct="1"/>
            <a:r>
              <a:rPr lang="en-US" i="1">
                <a:latin typeface="Times New Roman" charset="0"/>
              </a:rPr>
              <a:t>Cambodian Football story</a:t>
            </a:r>
          </a:p>
          <a:p>
            <a:pPr marL="1143000" lvl="2" indent="-228600" eaLnBrk="1" hangingPunct="1"/>
            <a:r>
              <a:rPr lang="en-US" i="1">
                <a:latin typeface="Times New Roman" charset="0"/>
              </a:rPr>
              <a:t>Problems attributed to different cultural values </a:t>
            </a:r>
          </a:p>
          <a:p>
            <a:pPr marL="1143000" lvl="2" indent="-228600" eaLnBrk="1" hangingPunct="1"/>
            <a:r>
              <a:rPr lang="en-US" i="1">
                <a:latin typeface="Times New Roman" charset="0"/>
              </a:rPr>
              <a:t>Somali 14 y.o. with his mother. He is the youngest of 6 children, came to this country when her was 4. Older siblings do fine. Had severe behavioral problems at school in a very white suburban setting. Was transferred to a specialized school where he is again the only black/Somali kid. Swears at teacher, throws things, threatens to kill. At the same time </a:t>
            </a:r>
            <a:r>
              <a:rPr lang="ja-JP" altLang="en-US" i="1">
                <a:latin typeface="Times New Roman" charset="0"/>
              </a:rPr>
              <a:t>“</a:t>
            </a:r>
            <a:r>
              <a:rPr lang="en-US" altLang="ja-JP" i="1">
                <a:latin typeface="Times New Roman" charset="0"/>
              </a:rPr>
              <a:t>mama</a:t>
            </a:r>
            <a:r>
              <a:rPr lang="ja-JP" altLang="en-US" i="1">
                <a:latin typeface="Times New Roman" charset="0"/>
              </a:rPr>
              <a:t>’</a:t>
            </a:r>
            <a:r>
              <a:rPr lang="en-US" altLang="ja-JP" i="1">
                <a:latin typeface="Times New Roman" charset="0"/>
              </a:rPr>
              <a:t>s kid</a:t>
            </a:r>
            <a:r>
              <a:rPr lang="ja-JP" altLang="en-US" i="1">
                <a:latin typeface="Times New Roman" charset="0"/>
              </a:rPr>
              <a:t>”</a:t>
            </a:r>
            <a:r>
              <a:rPr lang="en-US" altLang="ja-JP" i="1">
                <a:latin typeface="Times New Roman" charset="0"/>
              </a:rPr>
              <a:t>, overweight. In the session yells at the interpreter, mother, not me. At the same time he is smart and can listen. Mother is reportedly very protective of the son. Thinks he is being discriminated against, allows all the rage in the session without doing much.</a:t>
            </a:r>
          </a:p>
          <a:p>
            <a:pPr marL="1143000" lvl="2" indent="-228600" eaLnBrk="1" hangingPunct="1"/>
            <a:r>
              <a:rPr lang="en-US" i="1">
                <a:latin typeface="Times New Roman" charset="0"/>
              </a:rPr>
              <a:t>Hmong soul loss: have three souls, illness is when one of them is stolen into the spirit world. Shaman takes it back in exchange for sacrifice. High school student who thought that she lost her soul in the summer. There was family conflict, cultural conflict, boyfriend, pregnancy, and she was only 18</a:t>
            </a:r>
          </a:p>
          <a:p>
            <a:pPr marL="1143000" lvl="2" indent="-228600" eaLnBrk="1" hangingPunct="1"/>
            <a:r>
              <a:rPr lang="en-US" i="1">
                <a:latin typeface="Times New Roman" charset="0"/>
              </a:rPr>
              <a:t>African Voodoo: What Somali patients won</a:t>
            </a:r>
            <a:r>
              <a:rPr lang="ja-JP" altLang="en-US" i="1">
                <a:latin typeface="Times New Roman" charset="0"/>
              </a:rPr>
              <a:t>’</a:t>
            </a:r>
            <a:r>
              <a:rPr lang="en-US" altLang="ja-JP" i="1">
                <a:latin typeface="Times New Roman" charset="0"/>
              </a:rPr>
              <a:t>t tell you</a:t>
            </a:r>
          </a:p>
          <a:p>
            <a:pPr marL="1143000" lvl="2" indent="-228600" eaLnBrk="1" hangingPunct="1"/>
            <a:endParaRPr lang="en-US" b="1" i="1">
              <a:latin typeface="Times New Roman" charset="0"/>
            </a:endParaRPr>
          </a:p>
          <a:p>
            <a:pPr marL="1143000" lvl="2" indent="-228600" eaLnBrk="1" hangingPunct="1">
              <a:buFontTx/>
              <a:buChar char="•"/>
            </a:pPr>
            <a:r>
              <a:rPr lang="en-US" b="1" i="1">
                <a:latin typeface="Times New Roman" charset="0"/>
              </a:rPr>
              <a:t>Substitute lack of Power with excess of Control</a:t>
            </a:r>
            <a:r>
              <a:rPr lang="en-US" i="1">
                <a:latin typeface="Times New Roman" charset="0"/>
              </a:rPr>
              <a:t>: you can</a:t>
            </a:r>
            <a:r>
              <a:rPr lang="ja-JP" altLang="en-US" i="1">
                <a:latin typeface="Times New Roman" charset="0"/>
              </a:rPr>
              <a:t>’</a:t>
            </a:r>
            <a:r>
              <a:rPr lang="en-US" altLang="ja-JP" i="1">
                <a:latin typeface="Times New Roman" charset="0"/>
              </a:rPr>
              <a:t>t fight back, you need to tell the teacher. Also more Control is more traditional. Driving in Russia</a:t>
            </a:r>
            <a:endParaRPr lang="en-US" altLang="ja-JP" b="1" i="1">
              <a:latin typeface="Times New Roman" charset="0"/>
            </a:endParaRPr>
          </a:p>
          <a:p>
            <a:pPr marL="1143000" lvl="2" indent="-228600" eaLnBrk="1" hangingPunct="1">
              <a:buFontTx/>
              <a:buChar char="•"/>
            </a:pPr>
            <a:r>
              <a:rPr lang="en-US" b="1" i="1">
                <a:latin typeface="Times New Roman" charset="0"/>
              </a:rPr>
              <a:t>Embrace the change or it will grab you by the throat</a:t>
            </a:r>
            <a:r>
              <a:rPr lang="en-US" i="1">
                <a:latin typeface="Times New Roman" charset="0"/>
              </a:rPr>
              <a:t>!</a:t>
            </a:r>
            <a:endParaRPr lang="en-US" b="1" i="1">
              <a:latin typeface="Times New Roman" charset="0"/>
            </a:endParaRPr>
          </a:p>
          <a:p>
            <a:pPr marL="1143000" lvl="2" indent="-228600" eaLnBrk="1" hangingPunct="1">
              <a:buFontTx/>
              <a:buChar char="•"/>
            </a:pPr>
            <a:r>
              <a:rPr lang="en-US" b="1" i="1">
                <a:latin typeface="Times New Roman" charset="0"/>
              </a:rPr>
              <a:t>Lack of filial piety</a:t>
            </a:r>
            <a:endParaRPr lang="en-US" i="1">
              <a:latin typeface="Times New Roman" charset="0"/>
            </a:endParaRPr>
          </a:p>
          <a:p>
            <a:pPr marL="1143000" lvl="2" indent="-228600" eaLnBrk="1" hangingPunct="1">
              <a:buFontTx/>
              <a:buChar char="•"/>
            </a:pPr>
            <a:r>
              <a:rPr lang="en-US" i="1">
                <a:latin typeface="Times New Roman" charset="0"/>
              </a:rPr>
              <a:t>Parents worried they can</a:t>
            </a:r>
            <a:r>
              <a:rPr lang="ja-JP" altLang="en-US" i="1">
                <a:latin typeface="Times New Roman" charset="0"/>
              </a:rPr>
              <a:t>’</a:t>
            </a:r>
            <a:r>
              <a:rPr lang="en-US" altLang="ja-JP" i="1">
                <a:latin typeface="Times New Roman" charset="0"/>
              </a:rPr>
              <a:t>t help with school</a:t>
            </a:r>
          </a:p>
          <a:p>
            <a:pPr marL="228600" indent="-228600" eaLnBrk="1" hangingPunct="1"/>
            <a:r>
              <a:rPr lang="en-US" i="1">
                <a:latin typeface="Times New Roman" charset="0"/>
              </a:rPr>
              <a:t> </a:t>
            </a:r>
            <a:endParaRPr lang="en-US" b="1" i="1" u="sng">
              <a:latin typeface="Times New Roman" charset="0"/>
            </a:endParaRPr>
          </a:p>
          <a:p>
            <a:pPr marL="228600" indent="-228600" eaLnBrk="1" hangingPunct="1"/>
            <a:r>
              <a:rPr lang="en-US" b="1" i="1" u="sng">
                <a:latin typeface="Times New Roman" charset="0"/>
              </a:rPr>
              <a:t>2. Manifestations of mental health problems</a:t>
            </a:r>
            <a:endParaRPr lang="en-US" i="1">
              <a:latin typeface="Times New Roman" charset="0"/>
            </a:endParaRPr>
          </a:p>
          <a:p>
            <a:pPr marL="1143000" lvl="2" indent="-228600" eaLnBrk="1" hangingPunct="1">
              <a:buFontTx/>
              <a:buChar char="•"/>
            </a:pPr>
            <a:r>
              <a:rPr lang="en-US" i="1">
                <a:latin typeface="Times New Roman" charset="0"/>
              </a:rPr>
              <a:t>Behavioral problems, memory, concentration, sleep problems, </a:t>
            </a:r>
            <a:r>
              <a:rPr lang="ja-JP" altLang="en-US" i="1">
                <a:latin typeface="Times New Roman" charset="0"/>
              </a:rPr>
              <a:t>“</a:t>
            </a:r>
            <a:r>
              <a:rPr lang="en-US" altLang="ja-JP" i="1">
                <a:latin typeface="Times New Roman" charset="0"/>
              </a:rPr>
              <a:t>old age</a:t>
            </a:r>
            <a:r>
              <a:rPr lang="ja-JP" altLang="en-US" i="1">
                <a:latin typeface="Times New Roman" charset="0"/>
              </a:rPr>
              <a:t>”</a:t>
            </a:r>
            <a:endParaRPr lang="en-US" altLang="ja-JP" i="1">
              <a:latin typeface="Times New Roman" charset="0"/>
            </a:endParaRPr>
          </a:p>
          <a:p>
            <a:pPr marL="1143000" lvl="2" indent="-228600" eaLnBrk="1" hangingPunct="1">
              <a:buFontTx/>
              <a:buChar char="•"/>
            </a:pPr>
            <a:r>
              <a:rPr lang="en-US" i="1">
                <a:latin typeface="Times New Roman" charset="0"/>
              </a:rPr>
              <a:t>Drinking</a:t>
            </a:r>
          </a:p>
          <a:p>
            <a:pPr marL="1143000" lvl="2" indent="-228600" eaLnBrk="1" hangingPunct="1">
              <a:buFontTx/>
              <a:buChar char="•"/>
            </a:pPr>
            <a:r>
              <a:rPr lang="en-US" i="1">
                <a:latin typeface="Times New Roman" charset="0"/>
              </a:rPr>
              <a:t>Psychosis and other mental health problems: Hmong wife, Vietnamese captain, the above Somali kid, Memory problems. </a:t>
            </a:r>
            <a:r>
              <a:rPr lang="en-US" b="1" i="1" u="sng">
                <a:latin typeface="Times New Roman" charset="0"/>
              </a:rPr>
              <a:t>Hallucinations – Hawa H. !</a:t>
            </a:r>
          </a:p>
          <a:p>
            <a:pPr marL="1143000" lvl="2" indent="-228600" eaLnBrk="1" hangingPunct="1">
              <a:buFontTx/>
              <a:buChar char="•"/>
            </a:pPr>
            <a:r>
              <a:rPr lang="en-US" i="1">
                <a:latin typeface="Times New Roman" charset="0"/>
              </a:rPr>
              <a:t>Physical illness</a:t>
            </a:r>
          </a:p>
          <a:p>
            <a:pPr marL="1143000" lvl="2" indent="-228600" eaLnBrk="1" hangingPunct="1">
              <a:buFontTx/>
              <a:buChar char="•"/>
            </a:pPr>
            <a:r>
              <a:rPr lang="en-US" i="1">
                <a:latin typeface="Times New Roman" charset="0"/>
              </a:rPr>
              <a:t>Truancy, school performance: SL and her parents</a:t>
            </a:r>
          </a:p>
          <a:p>
            <a:pPr marL="1143000" lvl="2" indent="-228600" eaLnBrk="1" hangingPunct="1">
              <a:buFontTx/>
              <a:buChar char="•"/>
            </a:pPr>
            <a:r>
              <a:rPr lang="en-US" i="1">
                <a:latin typeface="Times New Roman" charset="0"/>
              </a:rPr>
              <a:t> Disheveled appearance: Hmong wife, Vietnamese patient and our translator Mr. D.</a:t>
            </a:r>
            <a:endParaRPr lang="en-US" b="1" i="1">
              <a:latin typeface="Times New Roman" charset="0"/>
            </a:endParaRPr>
          </a:p>
          <a:p>
            <a:pPr marL="1143000" lvl="2" indent="-228600" eaLnBrk="1" hangingPunct="1">
              <a:buFontTx/>
              <a:buChar char="•"/>
            </a:pPr>
            <a:r>
              <a:rPr lang="en-US" b="1" i="1">
                <a:latin typeface="Times New Roman" charset="0"/>
              </a:rPr>
              <a:t>NORMS</a:t>
            </a:r>
            <a:endParaRPr lang="en-US" b="1" i="1" u="sng">
              <a:latin typeface="Times New Roman" charset="0"/>
            </a:endParaRPr>
          </a:p>
          <a:p>
            <a:pPr marL="228600" indent="-228600" eaLnBrk="1" hangingPunct="1"/>
            <a:r>
              <a:rPr lang="en-US" b="1" i="1" u="sng">
                <a:latin typeface="Times New Roman" charset="0"/>
              </a:rPr>
              <a:t>3.Looking for help/understanding of mental health and social services</a:t>
            </a:r>
            <a:endParaRPr lang="en-US" i="1">
              <a:latin typeface="Times New Roman" charset="0"/>
            </a:endParaRPr>
          </a:p>
          <a:p>
            <a:pPr marL="1143000" lvl="2" indent="-228600" eaLnBrk="1" hangingPunct="1">
              <a:buFontTx/>
              <a:buChar char="•"/>
            </a:pPr>
            <a:r>
              <a:rPr lang="en-US" i="1">
                <a:latin typeface="Times New Roman" charset="0"/>
              </a:rPr>
              <a:t>Most don</a:t>
            </a:r>
            <a:r>
              <a:rPr lang="ja-JP" altLang="en-US" i="1">
                <a:latin typeface="Times New Roman" charset="0"/>
              </a:rPr>
              <a:t>’</a:t>
            </a:r>
            <a:r>
              <a:rPr lang="en-US" altLang="ja-JP" i="1">
                <a:latin typeface="Times New Roman" charset="0"/>
              </a:rPr>
              <a:t>t understand much – education needed</a:t>
            </a:r>
          </a:p>
          <a:p>
            <a:pPr marL="1143000" lvl="2" indent="-228600" eaLnBrk="1" hangingPunct="1">
              <a:buFontTx/>
              <a:buChar char="•"/>
            </a:pPr>
            <a:r>
              <a:rPr lang="en-US" i="1">
                <a:latin typeface="Times New Roman" charset="0"/>
              </a:rPr>
              <a:t>Most will not look for help both for stigma and lack of knowledge</a:t>
            </a:r>
          </a:p>
          <a:p>
            <a:pPr marL="1143000" lvl="2" indent="-228600" eaLnBrk="1" hangingPunct="1">
              <a:buFontTx/>
              <a:buChar char="•"/>
            </a:pPr>
            <a:r>
              <a:rPr lang="en-US" i="1">
                <a:latin typeface="Times New Roman" charset="0"/>
              </a:rPr>
              <a:t>Will seek help within families/clan/healers</a:t>
            </a:r>
          </a:p>
          <a:p>
            <a:pPr marL="1143000" lvl="2" indent="-228600" eaLnBrk="1" hangingPunct="1">
              <a:buFontTx/>
              <a:buChar char="•"/>
            </a:pPr>
            <a:r>
              <a:rPr lang="en-US" i="1">
                <a:latin typeface="Times New Roman" charset="0"/>
              </a:rPr>
              <a:t>Russians have no ownership of social help resources: it</a:t>
            </a:r>
            <a:r>
              <a:rPr lang="ja-JP" altLang="en-US" i="1">
                <a:latin typeface="Times New Roman" charset="0"/>
              </a:rPr>
              <a:t>’</a:t>
            </a:r>
            <a:r>
              <a:rPr lang="en-US" altLang="ja-JP" i="1">
                <a:latin typeface="Times New Roman" charset="0"/>
              </a:rPr>
              <a:t>s OK to abuse</a:t>
            </a:r>
            <a:endParaRPr lang="en-US" altLang="ja-JP" b="1" i="1" u="sng">
              <a:latin typeface="Times New Roman" charset="0"/>
            </a:endParaRPr>
          </a:p>
          <a:p>
            <a:pPr marL="228600" indent="-228600" eaLnBrk="1" hangingPunct="1"/>
            <a:r>
              <a:rPr lang="en-US" b="1" i="1" u="sng">
                <a:latin typeface="Times New Roman" charset="0"/>
              </a:rPr>
              <a:t>4. Communication and decision making patterns among family-client/patient-helping professional</a:t>
            </a:r>
            <a:endParaRPr lang="en-US" i="1">
              <a:latin typeface="Times New Roman" charset="0"/>
            </a:endParaRPr>
          </a:p>
          <a:p>
            <a:pPr marL="1143000" lvl="2" indent="-228600" eaLnBrk="1" hangingPunct="1">
              <a:buFontTx/>
              <a:buChar char="•"/>
            </a:pPr>
            <a:r>
              <a:rPr lang="en-US" i="1">
                <a:latin typeface="Times New Roman" charset="0"/>
              </a:rPr>
              <a:t>The story of a Hmong mother and a retarded boy: </a:t>
            </a:r>
            <a:r>
              <a:rPr lang="en-US" b="1" i="1">
                <a:latin typeface="Times New Roman" charset="0"/>
              </a:rPr>
              <a:t>father needs to be involved!</a:t>
            </a:r>
          </a:p>
          <a:p>
            <a:pPr marL="1143000" lvl="2" indent="-228600" eaLnBrk="1" hangingPunct="1">
              <a:buFontTx/>
              <a:buChar char="•"/>
            </a:pPr>
            <a:r>
              <a:rPr lang="en-US" b="1" i="1">
                <a:latin typeface="Times New Roman" charset="0"/>
              </a:rPr>
              <a:t>Family members make decisions for each other</a:t>
            </a:r>
            <a:r>
              <a:rPr lang="en-US" i="1">
                <a:latin typeface="Times New Roman" charset="0"/>
              </a:rPr>
              <a:t>: parents decide for kids, adult children decide for parents </a:t>
            </a:r>
            <a:r>
              <a:rPr lang="en-US" b="1" i="1" u="sng">
                <a:latin typeface="Times New Roman" charset="0"/>
              </a:rPr>
              <a:t>(they would have to live with it if they were back home!)</a:t>
            </a:r>
            <a:r>
              <a:rPr lang="en-US" i="1">
                <a:latin typeface="Times New Roman" charset="0"/>
              </a:rPr>
              <a:t> </a:t>
            </a:r>
            <a:r>
              <a:rPr lang="en-US" b="1" i="1" u="sng">
                <a:latin typeface="Times New Roman" charset="0"/>
              </a:rPr>
              <a:t>Somali hospitalization story and three sons and their mom</a:t>
            </a:r>
          </a:p>
          <a:p>
            <a:pPr marL="1143000" lvl="2" indent="-228600" eaLnBrk="1" hangingPunct="1">
              <a:buFontTx/>
              <a:buChar char="•"/>
            </a:pPr>
            <a:r>
              <a:rPr lang="en-US" i="1">
                <a:latin typeface="Times New Roman" charset="0"/>
              </a:rPr>
              <a:t>The story of my patient who jumped</a:t>
            </a:r>
            <a:endParaRPr lang="en-US" b="1" i="1">
              <a:latin typeface="Times New Roman" charset="0"/>
            </a:endParaRPr>
          </a:p>
          <a:p>
            <a:pPr marL="1143000" lvl="2" indent="-228600" eaLnBrk="1" hangingPunct="1">
              <a:buFontTx/>
              <a:buChar char="•"/>
            </a:pPr>
            <a:r>
              <a:rPr lang="en-US" b="1" i="1">
                <a:latin typeface="Times New Roman" charset="0"/>
              </a:rPr>
              <a:t>THERE</a:t>
            </a:r>
            <a:r>
              <a:rPr lang="ja-JP" altLang="en-US" b="1" i="1">
                <a:latin typeface="Times New Roman" charset="0"/>
              </a:rPr>
              <a:t>’</a:t>
            </a:r>
            <a:r>
              <a:rPr lang="en-US" altLang="ja-JP" b="1" i="1">
                <a:latin typeface="Times New Roman" charset="0"/>
              </a:rPr>
              <a:t>S MUCH MORE TO THE STORY THAN YOU CAN POSSIBLY KNOW </a:t>
            </a:r>
            <a:endParaRPr lang="en-US" altLang="ja-JP" i="1">
              <a:latin typeface="Times New Roman" charset="0"/>
            </a:endParaRPr>
          </a:p>
          <a:p>
            <a:pPr marL="1143000" lvl="2" indent="-228600" eaLnBrk="1" hangingPunct="1">
              <a:buFontTx/>
              <a:buChar char="•"/>
            </a:pPr>
            <a:r>
              <a:rPr lang="en-US" i="1">
                <a:latin typeface="Times New Roman" charset="0"/>
              </a:rPr>
              <a:t>Telling patients about cancer in Russia and here.</a:t>
            </a:r>
          </a:p>
          <a:p>
            <a:pPr marL="1143000" lvl="2" indent="-228600" eaLnBrk="1" hangingPunct="1">
              <a:buFontTx/>
              <a:buChar char="•"/>
            </a:pPr>
            <a:r>
              <a:rPr lang="en-US" i="1">
                <a:latin typeface="Times New Roman" charset="0"/>
              </a:rPr>
              <a:t>At the same time </a:t>
            </a:r>
            <a:r>
              <a:rPr lang="en-US" b="1" i="1">
                <a:latin typeface="Times New Roman" charset="0"/>
              </a:rPr>
              <a:t>THEY EXPECT AUTHORITY TO DECIDE</a:t>
            </a:r>
            <a:r>
              <a:rPr lang="en-US" i="1">
                <a:latin typeface="Times New Roman" charset="0"/>
              </a:rPr>
              <a:t> </a:t>
            </a:r>
            <a:endParaRPr lang="en-US" b="1" i="1" u="sng">
              <a:latin typeface="Times New Roman" charset="0"/>
            </a:endParaRPr>
          </a:p>
          <a:p>
            <a:pPr marL="228600" indent="-228600" eaLnBrk="1" hangingPunct="1"/>
            <a:r>
              <a:rPr lang="en-US" b="1" i="1" u="sng">
                <a:latin typeface="Times New Roman" charset="0"/>
              </a:rPr>
              <a:t>5. Cultural acceptability of solutions</a:t>
            </a:r>
            <a:endParaRPr lang="en-US" i="1">
              <a:latin typeface="Times New Roman" charset="0"/>
            </a:endParaRPr>
          </a:p>
          <a:p>
            <a:pPr marL="1143000" lvl="2" indent="-228600" eaLnBrk="1" hangingPunct="1">
              <a:buFontTx/>
              <a:buChar char="•"/>
            </a:pPr>
            <a:r>
              <a:rPr lang="en-US" i="1">
                <a:latin typeface="Times New Roman" charset="0"/>
              </a:rPr>
              <a:t>Special ed. Classes/Schools: France and differentiation</a:t>
            </a:r>
          </a:p>
          <a:p>
            <a:pPr marL="1143000" lvl="2" indent="-228600" eaLnBrk="1" hangingPunct="1">
              <a:buFontTx/>
              <a:buChar char="•"/>
            </a:pPr>
            <a:r>
              <a:rPr lang="en-US" i="1">
                <a:latin typeface="Times New Roman" charset="0"/>
              </a:rPr>
              <a:t>Reporting to the police</a:t>
            </a:r>
            <a:endParaRPr lang="en-US" b="1" i="1">
              <a:latin typeface="Times New Roman" charset="0"/>
            </a:endParaRPr>
          </a:p>
          <a:p>
            <a:pPr marL="1143000" lvl="2" indent="-228600" eaLnBrk="1" hangingPunct="1">
              <a:buFontTx/>
              <a:buChar char="•"/>
            </a:pPr>
            <a:r>
              <a:rPr lang="en-US" b="1" i="1">
                <a:latin typeface="Times New Roman" charset="0"/>
              </a:rPr>
              <a:t>KIDS CALL 911: Pavlik Morozov</a:t>
            </a:r>
            <a:endParaRPr lang="en-US" i="1">
              <a:latin typeface="Times New Roman" charset="0"/>
            </a:endParaRPr>
          </a:p>
          <a:p>
            <a:pPr marL="1143000" lvl="2" indent="-228600" eaLnBrk="1" hangingPunct="1">
              <a:buFontTx/>
              <a:buChar char="•"/>
            </a:pPr>
            <a:r>
              <a:rPr lang="en-US" i="1">
                <a:latin typeface="Times New Roman" charset="0"/>
              </a:rPr>
              <a:t>Foster care</a:t>
            </a:r>
          </a:p>
          <a:p>
            <a:pPr marL="1143000" lvl="2" indent="-228600" eaLnBrk="1" hangingPunct="1">
              <a:buFontTx/>
              <a:buChar char="•"/>
            </a:pPr>
            <a:r>
              <a:rPr lang="en-US" i="1">
                <a:latin typeface="Times New Roman" charset="0"/>
              </a:rPr>
              <a:t>Helpers (strangers) in the house: shame and privacy</a:t>
            </a:r>
          </a:p>
          <a:p>
            <a:pPr marL="1143000" lvl="2" indent="-228600" eaLnBrk="1" hangingPunct="1">
              <a:buFontTx/>
              <a:buChar char="•"/>
            </a:pPr>
            <a:r>
              <a:rPr lang="en-US" i="1">
                <a:latin typeface="Times New Roman" charset="0"/>
              </a:rPr>
              <a:t>Read Koran, Use Shaman (I would prefer that but you are covered by insurance), Herbs, etc. </a:t>
            </a:r>
            <a:endParaRPr lang="en-US" b="1" i="1">
              <a:latin typeface="Times New Roman" charset="0"/>
            </a:endParaRPr>
          </a:p>
          <a:p>
            <a:pPr marL="1143000" lvl="2" indent="-228600" eaLnBrk="1" hangingPunct="1">
              <a:buFontTx/>
              <a:buChar char="•"/>
            </a:pPr>
            <a:r>
              <a:rPr lang="en-US" b="1" i="1">
                <a:latin typeface="Times New Roman" charset="0"/>
              </a:rPr>
              <a:t>Corporal punishment</a:t>
            </a:r>
            <a:r>
              <a:rPr lang="en-US" i="1">
                <a:latin typeface="Times New Roman" charset="0"/>
              </a:rPr>
              <a:t>, Send them home</a:t>
            </a:r>
            <a:endParaRPr lang="en-US" b="1" i="1">
              <a:latin typeface="Times New Roman" charset="0"/>
            </a:endParaRPr>
          </a:p>
          <a:p>
            <a:pPr marL="1143000" lvl="2" indent="-228600" eaLnBrk="1" hangingPunct="1">
              <a:buFontTx/>
              <a:buChar char="•"/>
            </a:pPr>
            <a:r>
              <a:rPr lang="en-US" b="1" i="1">
                <a:latin typeface="Times New Roman" charset="0"/>
              </a:rPr>
              <a:t>My mom stopped the girl at Como Zoo</a:t>
            </a:r>
            <a:endParaRPr lang="en-US" i="1">
              <a:latin typeface="Times New Roman" charset="0"/>
            </a:endParaRPr>
          </a:p>
          <a:p>
            <a:pPr marL="1143000" lvl="2" indent="-228600" eaLnBrk="1" hangingPunct="1">
              <a:buFontTx/>
              <a:buChar char="•"/>
            </a:pPr>
            <a:r>
              <a:rPr lang="en-US" i="1">
                <a:latin typeface="Times New Roman" charset="0"/>
              </a:rPr>
              <a:t>Live with the family</a:t>
            </a:r>
            <a:endParaRPr lang="en-US" b="1" i="1">
              <a:latin typeface="Times New Roman" charset="0"/>
            </a:endParaRPr>
          </a:p>
          <a:p>
            <a:pPr marL="1143000" lvl="2" indent="-228600" eaLnBrk="1" hangingPunct="1">
              <a:buFontTx/>
              <a:buChar char="•"/>
            </a:pPr>
            <a:r>
              <a:rPr lang="en-US" b="1" i="1">
                <a:latin typeface="Times New Roman" charset="0"/>
              </a:rPr>
              <a:t>CHEATING THE SYSTEM</a:t>
            </a:r>
            <a:r>
              <a:rPr lang="en-US" i="1">
                <a:latin typeface="Times New Roman" charset="0"/>
              </a:rPr>
              <a:t>: my parents did it</a:t>
            </a:r>
            <a:endParaRPr lang="en-US" b="1" i="1">
              <a:latin typeface="Times New Roman" charset="0"/>
            </a:endParaRPr>
          </a:p>
          <a:p>
            <a:pPr marL="1143000" lvl="2" indent="-228600" eaLnBrk="1" hangingPunct="1">
              <a:buFontTx/>
              <a:buChar char="•"/>
            </a:pPr>
            <a:r>
              <a:rPr lang="en-US" b="1" i="1">
                <a:latin typeface="Times New Roman" charset="0"/>
              </a:rPr>
              <a:t>BUYING THINGS FOR THEM</a:t>
            </a:r>
          </a:p>
          <a:p>
            <a:pPr marL="1143000" lvl="2" indent="-228600" eaLnBrk="1" hangingPunct="1">
              <a:buFontTx/>
              <a:buChar char="•"/>
            </a:pPr>
            <a:r>
              <a:rPr lang="en-US" b="1" i="1">
                <a:latin typeface="Times New Roman" charset="0"/>
              </a:rPr>
              <a:t>Approach to Western medicine </a:t>
            </a:r>
            <a:r>
              <a:rPr lang="en-US" i="1">
                <a:latin typeface="Times New Roman" charset="0"/>
              </a:rPr>
              <a:t>pills are bad; they have to act right away – if not, they are bad and not taken long enough. Also no preventive treatment (diabetes) need for palliative care – </a:t>
            </a:r>
            <a:r>
              <a:rPr lang="ja-JP" altLang="en-US" i="1">
                <a:latin typeface="Times New Roman" charset="0"/>
              </a:rPr>
              <a:t>“</a:t>
            </a:r>
            <a:r>
              <a:rPr lang="en-US" altLang="ja-JP" i="1">
                <a:latin typeface="Times New Roman" charset="0"/>
              </a:rPr>
              <a:t>They don</a:t>
            </a:r>
            <a:r>
              <a:rPr lang="ja-JP" altLang="en-US" i="1">
                <a:latin typeface="Times New Roman" charset="0"/>
              </a:rPr>
              <a:t>’</a:t>
            </a:r>
            <a:r>
              <a:rPr lang="en-US" altLang="ja-JP" i="1">
                <a:latin typeface="Times New Roman" charset="0"/>
              </a:rPr>
              <a:t>t care!</a:t>
            </a:r>
            <a:r>
              <a:rPr lang="ja-JP" altLang="en-US" i="1">
                <a:latin typeface="Times New Roman" charset="0"/>
              </a:rPr>
              <a:t>”</a:t>
            </a:r>
            <a:endParaRPr lang="en-US" altLang="ja-JP" i="1">
              <a:latin typeface="Times New Roman" charset="0"/>
            </a:endParaRPr>
          </a:p>
          <a:p>
            <a:pPr marL="1143000" lvl="2" indent="-228600" eaLnBrk="1" hangingPunct="1">
              <a:buFontTx/>
              <a:buChar char="•"/>
            </a:pPr>
            <a:r>
              <a:rPr lang="en-US" i="1">
                <a:latin typeface="Times New Roman" charset="0"/>
              </a:rPr>
              <a:t>Fatuma wants to marry her daughter in Egypt, while the girl wants to go to college: </a:t>
            </a:r>
            <a:r>
              <a:rPr lang="en-US" b="1" i="1">
                <a:latin typeface="Times New Roman" charset="0"/>
              </a:rPr>
              <a:t>USE OF CULTURALLY APPROPRIATE SOLUTIONS</a:t>
            </a:r>
            <a:endParaRPr lang="en-US" i="1">
              <a:latin typeface="Times New Roman" charset="0"/>
            </a:endParaRPr>
          </a:p>
          <a:p>
            <a:pPr marL="1143000" lvl="2" indent="-228600" eaLnBrk="1" hangingPunct="1">
              <a:buFontTx/>
              <a:buChar char="•"/>
            </a:pPr>
            <a:r>
              <a:rPr lang="en-US" i="1">
                <a:latin typeface="Times New Roman" charset="0"/>
              </a:rPr>
              <a:t>Family crisis:</a:t>
            </a:r>
            <a:r>
              <a:rPr lang="en-US" b="1" i="1">
                <a:latin typeface="Times New Roman" charset="0"/>
              </a:rPr>
              <a:t> Go back live with your parents</a:t>
            </a:r>
            <a:endParaRPr lang="en-US" i="1">
              <a:latin typeface="Times New Roman" charset="0"/>
            </a:endParaRPr>
          </a:p>
          <a:p>
            <a:pPr marL="1143000" lvl="2" indent="-228600" eaLnBrk="1" hangingPunct="1">
              <a:buFontTx/>
              <a:buChar char="•"/>
            </a:pPr>
            <a:r>
              <a:rPr lang="en-US" i="1">
                <a:latin typeface="Times New Roman" charset="0"/>
              </a:rPr>
              <a:t>The whole Jarred story – where does it go?</a:t>
            </a:r>
          </a:p>
          <a:p>
            <a:pPr marL="1143000" lvl="2" indent="-228600" eaLnBrk="1" hangingPunct="1">
              <a:buFontTx/>
              <a:buChar char="•"/>
            </a:pPr>
            <a:r>
              <a:rPr lang="en-US" i="1">
                <a:latin typeface="Times New Roman" charset="0"/>
              </a:rPr>
              <a:t>Hmong don</a:t>
            </a:r>
            <a:r>
              <a:rPr lang="ja-JP" altLang="en-US" i="1">
                <a:latin typeface="Times New Roman" charset="0"/>
              </a:rPr>
              <a:t>’</a:t>
            </a:r>
            <a:r>
              <a:rPr lang="en-US" altLang="ja-JP" i="1">
                <a:latin typeface="Times New Roman" charset="0"/>
              </a:rPr>
              <a:t>t like surgery – invasion in their bodies. Blood drawn – lost. Loose organs for future life. Rebirth without them.</a:t>
            </a:r>
          </a:p>
          <a:p>
            <a:pPr marL="1143000" lvl="2" indent="-228600" eaLnBrk="1" hangingPunct="1">
              <a:buFontTx/>
              <a:buChar char="•"/>
            </a:pPr>
            <a:r>
              <a:rPr lang="en-US" i="1">
                <a:latin typeface="Times New Roman" charset="0"/>
              </a:rPr>
              <a:t>People using traditional medicine and other means (urinotherapy)</a:t>
            </a:r>
          </a:p>
          <a:p>
            <a:pPr marL="228600" indent="-228600" eaLnBrk="1" hangingPunct="1"/>
            <a:r>
              <a:rPr lang="en-US" b="1" i="1" u="sng">
                <a:latin typeface="Times New Roman" charset="0"/>
              </a:rPr>
              <a:t>6. Issues of aging, death\dying\afterlife:</a:t>
            </a:r>
          </a:p>
          <a:p>
            <a:pPr marL="1143000" lvl="2" indent="-228600" eaLnBrk="1" hangingPunct="1">
              <a:buFontTx/>
              <a:buChar char="•"/>
            </a:pPr>
            <a:r>
              <a:rPr lang="en-US" i="1">
                <a:latin typeface="Times New Roman" charset="0"/>
              </a:rPr>
              <a:t>Putting people in nursing homes (Russian, others – this means increased tolerance!)</a:t>
            </a:r>
            <a:endParaRPr lang="en-US" b="1" i="1">
              <a:latin typeface="Times New Roman" charset="0"/>
            </a:endParaRPr>
          </a:p>
          <a:p>
            <a:pPr marL="1143000" lvl="2" indent="-228600" eaLnBrk="1" hangingPunct="1">
              <a:buFontTx/>
              <a:buChar char="•"/>
            </a:pPr>
            <a:r>
              <a:rPr lang="en-US" b="1" i="1">
                <a:latin typeface="Times New Roman" charset="0"/>
              </a:rPr>
              <a:t>Suicide is a sin</a:t>
            </a:r>
          </a:p>
          <a:p>
            <a:pPr marL="1143000" lvl="2" indent="-228600" eaLnBrk="1" hangingPunct="1">
              <a:buFontTx/>
              <a:buChar char="•"/>
            </a:pPr>
            <a:r>
              <a:rPr lang="en-US" i="1">
                <a:latin typeface="Times New Roman" charset="0"/>
              </a:rPr>
              <a:t>They would be pretty much the same at home (Laos?), but there would be no doctors or family to send them to mental health. </a:t>
            </a:r>
          </a:p>
          <a:p>
            <a:pPr marL="1143000" lvl="2" indent="-228600" eaLnBrk="1" hangingPunct="1">
              <a:buFontTx/>
              <a:buChar char="•"/>
            </a:pPr>
            <a:r>
              <a:rPr lang="en-US" i="1">
                <a:latin typeface="Times New Roman" charset="0"/>
              </a:rPr>
              <a:t>Living will, durable power of attorney. Values about death and decisions (live as long as possible what does this mean with new technology????).</a:t>
            </a:r>
          </a:p>
          <a:p>
            <a:pPr marL="1143000" lvl="2" indent="-228600" eaLnBrk="1" hangingPunct="1">
              <a:buFontTx/>
              <a:buChar char="•"/>
            </a:pPr>
            <a:r>
              <a:rPr lang="en-US" i="1">
                <a:latin typeface="Times New Roman" charset="0"/>
              </a:rPr>
              <a:t>Do you tell?? (in the past there was no reason to tell – without chances to save). K and her still born child – how do you approach grief?</a:t>
            </a:r>
            <a:endParaRPr lang="ru-RU" i="1">
              <a:latin typeface="Times New Roman" charset="0"/>
              <a:cs typeface="Times New Roman" charset="0"/>
            </a:endParaRPr>
          </a:p>
          <a:p>
            <a:pPr marL="1143000" lvl="2" indent="-228600" algn="just" eaLnBrk="1" hangingPunct="1">
              <a:buFontTx/>
              <a:buChar char="•"/>
            </a:pPr>
            <a:r>
              <a:rPr lang="en-US" i="1">
                <a:latin typeface="Times New Roman" charset="0"/>
              </a:rPr>
              <a:t>K and her still born child – how do you approach grief?</a:t>
            </a:r>
            <a:endParaRPr lang="ru-RU">
              <a:latin typeface="Times New Roman" charset="0"/>
              <a:cs typeface="Times New Roman" charset="0"/>
            </a:endParaRPr>
          </a:p>
          <a:p>
            <a:pPr marL="228600" indent="-228600" algn="just" eaLnBrk="1" hangingPunct="1">
              <a:buFontTx/>
              <a:buAutoNum type="arabicPeriod"/>
            </a:pPr>
            <a:endParaRPr lang="en-US">
              <a:latin typeface="Times New Roman" charset="0"/>
              <a:cs typeface="Times New Roman" charset="0"/>
            </a:endParaRPr>
          </a:p>
          <a:p>
            <a:pPr marL="228600" indent="-228600" algn="just" eaLnBrk="1" hangingPunct="1"/>
            <a:endParaRPr lang="en-US">
              <a:latin typeface="Times New Roman" charset="0"/>
              <a:cs typeface="Times New Roman" charset="0"/>
            </a:endParaRPr>
          </a:p>
          <a:p>
            <a:pPr marL="228600" indent="-228600" algn="just" eaLnBrk="1" hangingPunct="1"/>
            <a:endParaRPr lang="en-US">
              <a:latin typeface="Times New Roman" charset="0"/>
              <a:cs typeface="Times New Roman" charset="0"/>
            </a:endParaRPr>
          </a:p>
          <a:p>
            <a:pPr marL="228600" indent="-228600" algn="just" eaLnBrk="1" hangingPunct="1"/>
            <a:endParaRPr lang="en-US">
              <a:latin typeface="Times New Roman" charset="0"/>
            </a:endParaRPr>
          </a:p>
          <a:p>
            <a:pPr marL="228600" indent="-228600" eaLnBrk="1" hangingPunct="1"/>
            <a:endParaRPr lang="en-US">
              <a:latin typeface="Times New Roman"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49C40C50-49C0-4D40-8ABB-A438ECEE485D}" type="slidenum">
              <a:rPr lang="en-US" sz="1200" u="none"/>
              <a:pPr eaLnBrk="1" hangingPunct="1"/>
              <a:t>21</a:t>
            </a:fld>
            <a:endParaRPr lang="en-US" sz="1200" u="none"/>
          </a:p>
        </p:txBody>
      </p:sp>
      <p:sp>
        <p:nvSpPr>
          <p:cNvPr id="70658" name="Rectangle 2"/>
          <p:cNvSpPr>
            <a:spLocks noGrp="1" noRot="1" noChangeAspect="1" noChangeArrowheads="1" noTextEdit="1"/>
          </p:cNvSpPr>
          <p:nvPr>
            <p:ph type="sldImg"/>
          </p:nvPr>
        </p:nvSpPr>
        <p:spPr>
          <a:xfrm>
            <a:off x="1028700" y="685800"/>
            <a:ext cx="4572000" cy="3429000"/>
          </a:xfrm>
          <a:ln/>
        </p:spPr>
      </p:sp>
      <p:sp>
        <p:nvSpPr>
          <p:cNvPr id="706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900" b="1">
                <a:latin typeface="Tahoma" charset="0"/>
              </a:rPr>
              <a:t>Applying clinical strategies</a:t>
            </a:r>
            <a:endParaRPr lang="en-US">
              <a:latin typeface="Times New Roman" charset="0"/>
            </a:endParaRPr>
          </a:p>
          <a:p>
            <a:pPr eaLnBrk="1" hangingPunct="1">
              <a:buFontTx/>
              <a:buChar char="•"/>
            </a:pPr>
            <a:endParaRPr lang="en-US">
              <a:latin typeface="Times New Roman" charset="0"/>
            </a:endParaRPr>
          </a:p>
          <a:p>
            <a:pPr eaLnBrk="1" hangingPunct="1">
              <a:buFontTx/>
              <a:buChar char="•"/>
            </a:pPr>
            <a:r>
              <a:rPr lang="en-US">
                <a:latin typeface="Times New Roman" charset="0"/>
              </a:rPr>
              <a:t>Most of existing instruments are not translated</a:t>
            </a:r>
          </a:p>
          <a:p>
            <a:pPr eaLnBrk="1" hangingPunct="1">
              <a:buFontTx/>
              <a:buChar char="•"/>
            </a:pPr>
            <a:r>
              <a:rPr lang="en-US">
                <a:latin typeface="Times New Roman" charset="0"/>
              </a:rPr>
              <a:t>Issues with construct validity: many Western concepts do not exist in other cultures</a:t>
            </a:r>
          </a:p>
          <a:p>
            <a:pPr eaLnBrk="1" hangingPunct="1">
              <a:buFontTx/>
              <a:buChar char="•"/>
            </a:pPr>
            <a:r>
              <a:rPr lang="en-US">
                <a:latin typeface="Times New Roman" charset="0"/>
              </a:rPr>
              <a:t>Issues with other validity: mental health problems are manifested differently in different cultures</a:t>
            </a:r>
          </a:p>
          <a:p>
            <a:pPr eaLnBrk="1" hangingPunct="1">
              <a:buFontTx/>
              <a:buChar char="•"/>
            </a:pPr>
            <a:r>
              <a:rPr lang="en-US">
                <a:latin typeface="Times New Roman" charset="0"/>
              </a:rPr>
              <a:t>There are major practical limitations: literacy, educational level, etc. </a:t>
            </a:r>
          </a:p>
          <a:p>
            <a:pPr eaLnBrk="1" hangingPunct="1"/>
            <a:endParaRPr lang="en-US">
              <a:latin typeface="Times New Roman" charset="0"/>
            </a:endParaRPr>
          </a:p>
          <a:p>
            <a:pPr eaLnBrk="1" hangingPunct="1"/>
            <a:endParaRPr lang="en-US">
              <a:latin typeface="Times New Roman" charset="0"/>
            </a:endParaRPr>
          </a:p>
          <a:p>
            <a:pPr eaLnBrk="1" hangingPunct="1"/>
            <a:r>
              <a:rPr lang="en-US">
                <a:latin typeface="Times New Roman" charset="0"/>
              </a:rPr>
              <a:t>Story with Hmong mental health assessment, PHQ – 9, 2-item assessment, etc.</a:t>
            </a:r>
          </a:p>
          <a:p>
            <a:pPr eaLnBrk="1" hangingPunct="1"/>
            <a:r>
              <a:rPr lang="en-US">
                <a:latin typeface="Times New Roman" charset="0"/>
              </a:rPr>
              <a:t>Korsakov: why do I need a barometer if I can open the window and see if it</a:t>
            </a:r>
            <a:r>
              <a:rPr lang="ja-JP" altLang="en-US">
                <a:latin typeface="Times New Roman" charset="0"/>
              </a:rPr>
              <a:t>’</a:t>
            </a:r>
            <a:r>
              <a:rPr lang="en-US" altLang="ja-JP">
                <a:latin typeface="Times New Roman" charset="0"/>
              </a:rPr>
              <a:t>s raining?</a:t>
            </a:r>
          </a:p>
          <a:p>
            <a:pPr eaLnBrk="1" hangingPunct="1"/>
            <a:r>
              <a:rPr lang="en-US">
                <a:latin typeface="Times New Roman" charset="0"/>
              </a:rPr>
              <a:t>Complications in interactions with larger systems: need for formal criteria. My pains with INS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484FC3F6-08F8-EB45-A4D5-00CE8625CCBF}" type="slidenum">
              <a:rPr lang="en-US" sz="1200" u="none"/>
              <a:pPr eaLnBrk="1" hangingPunct="1"/>
              <a:t>22</a:t>
            </a:fld>
            <a:endParaRPr lang="en-US" sz="1200" u="none"/>
          </a:p>
        </p:txBody>
      </p:sp>
      <p:sp>
        <p:nvSpPr>
          <p:cNvPr id="72706" name="Rectangle 2"/>
          <p:cNvSpPr>
            <a:spLocks noGrp="1" noRot="1" noChangeAspect="1" noChangeArrowheads="1" noTextEdit="1"/>
          </p:cNvSpPr>
          <p:nvPr>
            <p:ph type="sldImg"/>
          </p:nvPr>
        </p:nvSpPr>
        <p:spPr>
          <a:xfrm>
            <a:off x="1028700" y="685800"/>
            <a:ext cx="4572000" cy="3429000"/>
          </a:xfrm>
          <a:ln/>
        </p:spPr>
      </p:sp>
      <p:sp>
        <p:nvSpPr>
          <p:cNvPr id="727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endParaRPr lang="en-US" b="1" u="sng">
              <a:latin typeface="Times New Roman" charset="0"/>
            </a:endParaRPr>
          </a:p>
          <a:p>
            <a:pPr marL="228600" indent="-228600" eaLnBrk="1" hangingPunct="1"/>
            <a:r>
              <a:rPr lang="en-US" sz="1000" b="1">
                <a:latin typeface="Tahoma" charset="0"/>
              </a:rPr>
              <a:t>Balancing incompetence and skill: </a:t>
            </a:r>
            <a:r>
              <a:rPr lang="en-US" sz="1000" i="1">
                <a:latin typeface="Tahoma" charset="0"/>
              </a:rPr>
              <a:t>collaboration</a:t>
            </a:r>
            <a:endParaRPr lang="en-US" b="1" u="sng">
              <a:latin typeface="Times New Roman" charset="0"/>
            </a:endParaRPr>
          </a:p>
          <a:p>
            <a:pPr marL="228600" indent="-228600" eaLnBrk="1" hangingPunct="1"/>
            <a:r>
              <a:rPr lang="en-US" sz="1400" b="1" i="1">
                <a:latin typeface="Tahoma" charset="0"/>
                <a:cs typeface="Times New Roman" charset="0"/>
              </a:rPr>
              <a:t>Barriers, which masquerade as cultural</a:t>
            </a:r>
          </a:p>
          <a:p>
            <a:pPr marL="228600" indent="-228600" eaLnBrk="1" hangingPunct="1"/>
            <a:endParaRPr lang="en-US" sz="1400" i="1">
              <a:latin typeface="Tahoma" charset="0"/>
              <a:cs typeface="Times New Roman" charset="0"/>
            </a:endParaRPr>
          </a:p>
          <a:p>
            <a:pPr marL="228600" indent="-228600" eaLnBrk="1" hangingPunct="1">
              <a:buFontTx/>
              <a:buChar char="•"/>
            </a:pPr>
            <a:r>
              <a:rPr lang="en-US" b="1" i="1">
                <a:latin typeface="Tahoma" charset="0"/>
                <a:cs typeface="Times New Roman" charset="0"/>
              </a:rPr>
              <a:t>Communication problems</a:t>
            </a:r>
            <a:r>
              <a:rPr lang="en-US" i="1">
                <a:latin typeface="Tahoma" charset="0"/>
                <a:cs typeface="Times New Roman" charset="0"/>
              </a:rPr>
              <a:t> on part of helping professionals</a:t>
            </a:r>
          </a:p>
          <a:p>
            <a:pPr marL="228600" indent="-228600" eaLnBrk="1" hangingPunct="1">
              <a:buFontTx/>
              <a:buChar char="•"/>
            </a:pPr>
            <a:r>
              <a:rPr lang="en-US" b="1" i="1">
                <a:latin typeface="Tahoma" charset="0"/>
                <a:cs typeface="Times New Roman" charset="0"/>
              </a:rPr>
              <a:t>Language barrier</a:t>
            </a:r>
            <a:r>
              <a:rPr lang="en-US" i="1">
                <a:latin typeface="Tahoma" charset="0"/>
                <a:cs typeface="Times New Roman" charset="0"/>
              </a:rPr>
              <a:t>, poor use of interpreters</a:t>
            </a:r>
          </a:p>
          <a:p>
            <a:pPr marL="228600" indent="-228600" eaLnBrk="1" hangingPunct="1">
              <a:buFontTx/>
              <a:buChar char="•"/>
            </a:pPr>
            <a:r>
              <a:rPr lang="en-US" b="1" i="1">
                <a:latin typeface="Tahoma" charset="0"/>
                <a:cs typeface="Times New Roman" charset="0"/>
              </a:rPr>
              <a:t>Frank disagreement</a:t>
            </a:r>
            <a:r>
              <a:rPr lang="en-US" i="1">
                <a:latin typeface="Tahoma" charset="0"/>
                <a:cs typeface="Times New Roman" charset="0"/>
              </a:rPr>
              <a:t> of clients and their families with professional recommendations </a:t>
            </a:r>
          </a:p>
          <a:p>
            <a:pPr marL="228600" indent="-228600" eaLnBrk="1" hangingPunct="1">
              <a:buFontTx/>
              <a:buChar char="•"/>
            </a:pPr>
            <a:r>
              <a:rPr lang="en-US" b="1" i="1">
                <a:latin typeface="Tahoma" charset="0"/>
                <a:cs typeface="Times New Roman" charset="0"/>
              </a:rPr>
              <a:t>Common histories</a:t>
            </a:r>
            <a:r>
              <a:rPr lang="en-US" i="1">
                <a:latin typeface="Tahoma" charset="0"/>
                <a:cs typeface="Times New Roman" charset="0"/>
              </a:rPr>
              <a:t> of trauma, loss, political or war violence</a:t>
            </a:r>
          </a:p>
          <a:p>
            <a:pPr marL="228600" indent="-228600" eaLnBrk="1" hangingPunct="1"/>
            <a:endParaRPr lang="en-US" b="1" u="sng">
              <a:latin typeface="Times New Roman" charset="0"/>
            </a:endParaRPr>
          </a:p>
          <a:p>
            <a:pPr marL="228600" indent="-228600" eaLnBrk="1" hangingPunct="1"/>
            <a:r>
              <a:rPr lang="en-US" b="1" u="sng">
                <a:latin typeface="Times New Roman" charset="0"/>
              </a:rPr>
              <a:t>1. Communication problems on part of helping professionals</a:t>
            </a:r>
            <a:endParaRPr lang="en-US" u="sng">
              <a:latin typeface="Times New Roman" charset="0"/>
            </a:endParaRPr>
          </a:p>
          <a:p>
            <a:pPr marL="1143000" lvl="2" indent="-228600" eaLnBrk="1" hangingPunct="1">
              <a:buFontTx/>
              <a:buChar char="•"/>
            </a:pPr>
            <a:r>
              <a:rPr lang="en-US" i="1">
                <a:latin typeface="Times New Roman" charset="0"/>
              </a:rPr>
              <a:t>Little time</a:t>
            </a:r>
          </a:p>
          <a:p>
            <a:pPr marL="1143000" lvl="2" indent="-228600" eaLnBrk="1" hangingPunct="1">
              <a:buFontTx/>
              <a:buChar char="•"/>
            </a:pPr>
            <a:r>
              <a:rPr lang="en-US" i="1">
                <a:latin typeface="Times New Roman" charset="0"/>
              </a:rPr>
              <a:t>Inability to manage psychosocial issues</a:t>
            </a:r>
          </a:p>
          <a:p>
            <a:pPr marL="1143000" lvl="2" indent="-228600" eaLnBrk="1" hangingPunct="1">
              <a:buFontTx/>
              <a:buChar char="•"/>
            </a:pPr>
            <a:r>
              <a:rPr lang="en-US" i="1">
                <a:latin typeface="Times New Roman" charset="0"/>
              </a:rPr>
              <a:t>Frustration with lack of progress</a:t>
            </a:r>
          </a:p>
          <a:p>
            <a:pPr marL="1143000" lvl="2" indent="-228600" eaLnBrk="1" hangingPunct="1">
              <a:buFontTx/>
              <a:buChar char="•"/>
            </a:pPr>
            <a:r>
              <a:rPr lang="en-US" i="1">
                <a:latin typeface="Times New Roman" charset="0"/>
              </a:rPr>
              <a:t>History of problems with other providers</a:t>
            </a:r>
          </a:p>
          <a:p>
            <a:pPr marL="1143000" lvl="2" indent="-228600" eaLnBrk="1" hangingPunct="1">
              <a:buFontTx/>
              <a:buChar char="•"/>
            </a:pPr>
            <a:r>
              <a:rPr lang="en-US" i="1">
                <a:latin typeface="Times New Roman" charset="0"/>
              </a:rPr>
              <a:t>A story about contraceptives when the interpreter spoke to the husband.</a:t>
            </a:r>
            <a:endParaRPr lang="en-US">
              <a:latin typeface="Times New Roman" charset="0"/>
            </a:endParaRPr>
          </a:p>
          <a:p>
            <a:pPr marL="228600" indent="-228600" eaLnBrk="1" hangingPunct="1"/>
            <a:r>
              <a:rPr lang="en-US" b="1" u="sng">
                <a:latin typeface="Times New Roman" charset="0"/>
              </a:rPr>
              <a:t>2. Language, poor utilization of interpreter services</a:t>
            </a:r>
            <a:endParaRPr lang="en-US" u="sng">
              <a:latin typeface="Times New Roman" charset="0"/>
            </a:endParaRPr>
          </a:p>
          <a:p>
            <a:pPr marL="1143000" lvl="2" indent="-228600" eaLnBrk="1" hangingPunct="1">
              <a:buFontTx/>
              <a:buChar char="•"/>
            </a:pPr>
            <a:r>
              <a:rPr lang="en-US" i="1">
                <a:latin typeface="Times New Roman" charset="0"/>
              </a:rPr>
              <a:t>Cultural mediator model vs. translator model</a:t>
            </a:r>
          </a:p>
          <a:p>
            <a:pPr marL="1143000" lvl="2" indent="-228600" eaLnBrk="1" hangingPunct="1">
              <a:buFontTx/>
              <a:buChar char="•"/>
            </a:pPr>
            <a:r>
              <a:rPr lang="en-US" i="1">
                <a:latin typeface="Times New Roman" charset="0"/>
              </a:rPr>
              <a:t>Effective use of interpreter services (Web site:???)</a:t>
            </a:r>
          </a:p>
          <a:p>
            <a:pPr marL="1143000" lvl="2" indent="-228600" eaLnBrk="1" hangingPunct="1">
              <a:buFontTx/>
              <a:buChar char="•"/>
            </a:pPr>
            <a:r>
              <a:rPr lang="en-US" i="1">
                <a:latin typeface="Times New Roman" charset="0"/>
              </a:rPr>
              <a:t>Use of others as interpreters:</a:t>
            </a:r>
            <a:endParaRPr lang="en-US">
              <a:latin typeface="Times New Roman" charset="0"/>
            </a:endParaRPr>
          </a:p>
          <a:p>
            <a:pPr marL="1143000" lvl="2" indent="-228600" eaLnBrk="1" hangingPunct="1">
              <a:buFontTx/>
              <a:buChar char="•"/>
            </a:pPr>
            <a:r>
              <a:rPr lang="en-US">
                <a:latin typeface="Times New Roman" charset="0"/>
              </a:rPr>
              <a:t>Relatives and friends (confidentiality - friends, family boundaries - kids; power dynamics – spouse (Vin)), ;</a:t>
            </a:r>
          </a:p>
          <a:p>
            <a:pPr marL="1143000" lvl="2" indent="-228600" eaLnBrk="1" hangingPunct="1">
              <a:buFontTx/>
              <a:buChar char="•"/>
            </a:pPr>
            <a:r>
              <a:rPr lang="en-US">
                <a:latin typeface="Times New Roman" charset="0"/>
              </a:rPr>
              <a:t>Providers with limited knowledge of the language (risk of miscommunication: Ruiz)</a:t>
            </a:r>
          </a:p>
          <a:p>
            <a:pPr marL="1143000" lvl="2" indent="-228600" eaLnBrk="1" hangingPunct="1">
              <a:buFontTx/>
              <a:buChar char="•"/>
            </a:pPr>
            <a:r>
              <a:rPr lang="en-US">
                <a:latin typeface="Times New Roman" charset="0"/>
              </a:rPr>
              <a:t>Support staff (training, multiple roles)</a:t>
            </a:r>
          </a:p>
          <a:p>
            <a:pPr marL="1143000" lvl="2" indent="-228600" eaLnBrk="1" hangingPunct="1">
              <a:buFontTx/>
              <a:buChar char="•"/>
            </a:pPr>
            <a:r>
              <a:rPr lang="en-US">
                <a:latin typeface="Times New Roman" charset="0"/>
              </a:rPr>
              <a:t>Telephone (convenience)</a:t>
            </a:r>
          </a:p>
          <a:p>
            <a:pPr marL="1143000" lvl="2" indent="-228600" eaLnBrk="1" hangingPunct="1">
              <a:buFontTx/>
              <a:buChar char="•"/>
            </a:pPr>
            <a:r>
              <a:rPr lang="en-US">
                <a:latin typeface="Times New Roman" charset="0"/>
              </a:rPr>
              <a:t>Other providers (boundaries, roles)  </a:t>
            </a:r>
            <a:endParaRPr lang="en-US" b="1">
              <a:latin typeface="Times New Roman" charset="0"/>
            </a:endParaRPr>
          </a:p>
          <a:p>
            <a:pPr marL="1143000" lvl="2" indent="-228600" eaLnBrk="1" hangingPunct="1"/>
            <a:r>
              <a:rPr lang="en-US" b="1" u="sng">
                <a:latin typeface="Times New Roman" charset="0"/>
              </a:rPr>
              <a:t>Tips on use of interpreter services</a:t>
            </a:r>
            <a:r>
              <a:rPr lang="en-US" u="sng">
                <a:latin typeface="Times New Roman" charset="0"/>
              </a:rPr>
              <a:t>: </a:t>
            </a:r>
          </a:p>
          <a:p>
            <a:pPr marL="1143000" lvl="2" indent="-228600" eaLnBrk="1" hangingPunct="1">
              <a:buFontTx/>
              <a:buChar char="•"/>
            </a:pPr>
            <a:r>
              <a:rPr lang="en-US">
                <a:latin typeface="Times New Roman" charset="0"/>
              </a:rPr>
              <a:t>Speak to the patient</a:t>
            </a:r>
          </a:p>
          <a:p>
            <a:pPr marL="1143000" lvl="2" indent="-228600" eaLnBrk="1" hangingPunct="1">
              <a:buFontTx/>
              <a:buChar char="•"/>
            </a:pPr>
            <a:r>
              <a:rPr lang="en-US">
                <a:latin typeface="Times New Roman" charset="0"/>
              </a:rPr>
              <a:t>Address in the first place</a:t>
            </a:r>
          </a:p>
          <a:p>
            <a:pPr marL="1143000" lvl="2" indent="-228600" eaLnBrk="1" hangingPunct="1">
              <a:buFontTx/>
              <a:buChar char="•"/>
            </a:pPr>
            <a:r>
              <a:rPr lang="en-US">
                <a:latin typeface="Times New Roman" charset="0"/>
              </a:rPr>
              <a:t>Speak slowly, in small chunks</a:t>
            </a:r>
          </a:p>
          <a:p>
            <a:pPr marL="1143000" lvl="2" indent="-228600" eaLnBrk="1" hangingPunct="1">
              <a:buFontTx/>
              <a:buChar char="•"/>
            </a:pPr>
            <a:r>
              <a:rPr lang="en-US">
                <a:latin typeface="Times New Roman" charset="0"/>
              </a:rPr>
              <a:t>Avoid jargon whenever possible</a:t>
            </a:r>
          </a:p>
          <a:p>
            <a:pPr marL="1143000" lvl="2" indent="-228600" eaLnBrk="1" hangingPunct="1">
              <a:buFontTx/>
              <a:buChar char="•"/>
            </a:pPr>
            <a:r>
              <a:rPr lang="en-US">
                <a:latin typeface="Times New Roman" charset="0"/>
              </a:rPr>
              <a:t>Don</a:t>
            </a:r>
            <a:r>
              <a:rPr lang="ja-JP" altLang="en-US">
                <a:latin typeface="Times New Roman" charset="0"/>
              </a:rPr>
              <a:t>’</a:t>
            </a:r>
            <a:r>
              <a:rPr lang="en-US" altLang="ja-JP">
                <a:latin typeface="Times New Roman" charset="0"/>
              </a:rPr>
              <a:t>t say anything you don</a:t>
            </a:r>
            <a:r>
              <a:rPr lang="ja-JP" altLang="en-US">
                <a:latin typeface="Times New Roman" charset="0"/>
              </a:rPr>
              <a:t>’</a:t>
            </a:r>
            <a:r>
              <a:rPr lang="en-US" altLang="ja-JP">
                <a:latin typeface="Times New Roman" charset="0"/>
              </a:rPr>
              <a:t>t want the patient to hear</a:t>
            </a:r>
            <a:endParaRPr lang="en-US" altLang="ja-JP" i="1">
              <a:latin typeface="Times New Roman" charset="0"/>
            </a:endParaRPr>
          </a:p>
          <a:p>
            <a:pPr marL="1143000" lvl="2" indent="-228600" eaLnBrk="1" hangingPunct="1">
              <a:buFontTx/>
              <a:buChar char="•"/>
            </a:pPr>
            <a:r>
              <a:rPr lang="en-US" i="1">
                <a:latin typeface="Times New Roman" charset="0"/>
              </a:rPr>
              <a:t> Using family members as interpreters messes up family dynamics. My use of Mr. D. in Vietnamese group. </a:t>
            </a:r>
            <a:endParaRPr lang="en-US">
              <a:latin typeface="Times New Roman" charset="0"/>
            </a:endParaRPr>
          </a:p>
          <a:p>
            <a:pPr marL="228600" indent="-228600" eaLnBrk="1" hangingPunct="1"/>
            <a:r>
              <a:rPr lang="en-US" b="1" u="sng">
                <a:latin typeface="Times New Roman" charset="0"/>
              </a:rPr>
              <a:t>3. Common histories of trauma, loss, political or war violence</a:t>
            </a:r>
            <a:endParaRPr lang="en-US" u="sng">
              <a:latin typeface="Times New Roman" charset="0"/>
            </a:endParaRPr>
          </a:p>
          <a:p>
            <a:pPr marL="1600200" lvl="3" indent="-228600" eaLnBrk="1" hangingPunct="1">
              <a:buFontTx/>
              <a:buChar char="•"/>
            </a:pPr>
            <a:r>
              <a:rPr lang="en-US">
                <a:latin typeface="Times New Roman" charset="0"/>
              </a:rPr>
              <a:t>Are all South-East Asians alike? History and religion are different. Educational level, Social context (context of exit, context of reception, social distance, legal status: Portes, Rumbaut, 1996)</a:t>
            </a:r>
          </a:p>
          <a:p>
            <a:pPr marL="1600200" lvl="3" indent="-228600" eaLnBrk="1" hangingPunct="1">
              <a:buFontTx/>
              <a:buChar char="•"/>
            </a:pPr>
            <a:r>
              <a:rPr lang="en-US">
                <a:latin typeface="Times New Roman" charset="0"/>
              </a:rPr>
              <a:t>Are all </a:t>
            </a:r>
            <a:r>
              <a:rPr lang="ja-JP" altLang="en-US">
                <a:latin typeface="Times New Roman" charset="0"/>
              </a:rPr>
              <a:t>“</a:t>
            </a:r>
            <a:r>
              <a:rPr lang="en-US" altLang="ja-JP">
                <a:latin typeface="Times New Roman" charset="0"/>
              </a:rPr>
              <a:t>Russians</a:t>
            </a:r>
            <a:r>
              <a:rPr lang="ja-JP" altLang="en-US">
                <a:latin typeface="Times New Roman" charset="0"/>
              </a:rPr>
              <a:t>”</a:t>
            </a:r>
            <a:r>
              <a:rPr lang="en-US" altLang="ja-JP">
                <a:latin typeface="Times New Roman" charset="0"/>
              </a:rPr>
              <a:t> alike? The three waves of immigration, ethnic, religious, educational, identity differences, differences in motives for immigration.</a:t>
            </a:r>
          </a:p>
          <a:p>
            <a:pPr marL="1600200" lvl="3" indent="-228600" eaLnBrk="1" hangingPunct="1">
              <a:buFontTx/>
              <a:buChar char="•"/>
            </a:pPr>
            <a:r>
              <a:rPr lang="en-US">
                <a:latin typeface="Times New Roman" charset="0"/>
              </a:rPr>
              <a:t>Africa? Ethiopians and Erithreans. Bosnians and Serbs. Latinos</a:t>
            </a:r>
          </a:p>
          <a:p>
            <a:pPr marL="1600200" lvl="3" indent="-228600" eaLnBrk="1" hangingPunct="1">
              <a:buFontTx/>
              <a:buChar char="•"/>
            </a:pPr>
            <a:r>
              <a:rPr lang="en-US">
                <a:latin typeface="Times New Roman" charset="0"/>
              </a:rPr>
              <a:t>Fatuma story: a cigar is just a cigar!!!! + Manijeh on cultural and religious   </a:t>
            </a:r>
            <a:endParaRPr lang="en-US" i="1">
              <a:latin typeface="Times New Roman" charset="0"/>
            </a:endParaRPr>
          </a:p>
          <a:p>
            <a:pPr marL="1600200" lvl="3" indent="-228600" eaLnBrk="1" hangingPunct="1">
              <a:buFontTx/>
              <a:buChar char="•"/>
            </a:pPr>
            <a:r>
              <a:rPr lang="en-US" i="1">
                <a:latin typeface="Times New Roman" charset="0"/>
              </a:rPr>
              <a:t>Different groups of Russians, Vietnamese, Somali, Oromo and Amharic, Latinos</a:t>
            </a:r>
            <a:endParaRPr lang="en-US">
              <a:latin typeface="Times New Roman" charset="0"/>
            </a:endParaRPr>
          </a:p>
          <a:p>
            <a:pPr marL="228600" indent="-228600" eaLnBrk="1" hangingPunct="1"/>
            <a:r>
              <a:rPr lang="en-US" b="1" u="sng">
                <a:latin typeface="Times New Roman" charset="0"/>
              </a:rPr>
              <a:t>4. Frank disagreement of patients and their families with medical recommendations, issues of trust</a:t>
            </a:r>
            <a:endParaRPr lang="en-US" u="sng">
              <a:latin typeface="Times New Roman" charset="0"/>
            </a:endParaRPr>
          </a:p>
          <a:p>
            <a:pPr marL="1600200" lvl="3" indent="-228600" eaLnBrk="1" hangingPunct="1">
              <a:buFontTx/>
              <a:buChar char="•"/>
            </a:pPr>
            <a:r>
              <a:rPr lang="en-US" i="1">
                <a:latin typeface="Times New Roman" charset="0"/>
              </a:rPr>
              <a:t>Mister K goes back to Ukraine</a:t>
            </a:r>
          </a:p>
          <a:p>
            <a:pPr marL="1600200" lvl="3" indent="-228600" eaLnBrk="1" hangingPunct="1">
              <a:buFontTx/>
              <a:buChar char="•"/>
            </a:pPr>
            <a:r>
              <a:rPr lang="en-US" i="1">
                <a:latin typeface="Times New Roman" charset="0"/>
              </a:rPr>
              <a:t>Alex. She is a M.D. herself and sometimes she knows better.</a:t>
            </a:r>
          </a:p>
          <a:p>
            <a:pPr marL="1600200" lvl="3" indent="-228600" eaLnBrk="1" hangingPunct="1">
              <a:buFontTx/>
              <a:buChar char="•"/>
            </a:pPr>
            <a:r>
              <a:rPr lang="en-US" i="1">
                <a:latin typeface="Times New Roman" charset="0"/>
              </a:rPr>
              <a:t>Shim. It did not make much sense, it did not feel right. Besides there was no trust.</a:t>
            </a:r>
          </a:p>
          <a:p>
            <a:pPr marL="1600200" lvl="3" indent="-228600" eaLnBrk="1" hangingPunct="1">
              <a:buFontTx/>
              <a:buChar char="•"/>
            </a:pPr>
            <a:r>
              <a:rPr lang="en-US" i="1">
                <a:latin typeface="Times New Roman" charset="0"/>
              </a:rPr>
              <a:t>Xio. He did not want to talk about the trauma, he wanted advice. The Zimbabwe presenter: tests and pragmatic approach.</a:t>
            </a:r>
          </a:p>
          <a:p>
            <a:pPr marL="1600200" lvl="3" indent="-228600" eaLnBrk="1" hangingPunct="1">
              <a:buFontTx/>
              <a:buChar char="•"/>
            </a:pPr>
            <a:r>
              <a:rPr lang="en-US" i="1">
                <a:latin typeface="Times New Roman" charset="0"/>
              </a:rPr>
              <a:t>Nov and D: stomach pain. I know that it</a:t>
            </a:r>
            <a:r>
              <a:rPr lang="ja-JP" altLang="en-US" i="1">
                <a:latin typeface="Times New Roman" charset="0"/>
              </a:rPr>
              <a:t>’</a:t>
            </a:r>
            <a:r>
              <a:rPr lang="en-US" altLang="ja-JP" i="1">
                <a:latin typeface="Times New Roman" charset="0"/>
              </a:rPr>
              <a:t>s from the stress, but give me something now!</a:t>
            </a:r>
          </a:p>
          <a:p>
            <a:pPr marL="1600200" lvl="3" indent="-228600" eaLnBrk="1" hangingPunct="1">
              <a:buFontTx/>
              <a:buChar char="•"/>
            </a:pPr>
            <a:r>
              <a:rPr lang="en-US" i="1">
                <a:latin typeface="Times New Roman" charset="0"/>
              </a:rPr>
              <a:t>Placement of kids in Special Ed. Classes</a:t>
            </a:r>
            <a:endParaRPr lang="en-US" i="1">
              <a:latin typeface="Tahoma" charset="0"/>
              <a:cs typeface="Times New Roman" charset="0"/>
            </a:endParaRPr>
          </a:p>
          <a:p>
            <a:pPr marL="228600" indent="-228600" eaLnBrk="1" hangingPunct="1"/>
            <a:endParaRPr lang="en-US">
              <a:latin typeface="Times New Roman"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CB65F4EF-EE86-524A-B68C-A0D5992BEADE}" type="slidenum">
              <a:rPr lang="en-US" sz="1200" u="none"/>
              <a:pPr eaLnBrk="1" hangingPunct="1"/>
              <a:t>23</a:t>
            </a:fld>
            <a:endParaRPr lang="en-US" sz="1200" u="none"/>
          </a:p>
        </p:txBody>
      </p:sp>
      <p:sp>
        <p:nvSpPr>
          <p:cNvPr id="74754" name="Rectangle 2"/>
          <p:cNvSpPr>
            <a:spLocks noGrp="1" noRot="1" noChangeAspect="1" noChangeArrowheads="1" noTextEdit="1"/>
          </p:cNvSpPr>
          <p:nvPr>
            <p:ph type="sldImg"/>
          </p:nvPr>
        </p:nvSpPr>
        <p:spPr>
          <a:xfrm>
            <a:off x="1028700" y="685800"/>
            <a:ext cx="4572000" cy="3429000"/>
          </a:xfrm>
          <a:ln/>
        </p:spPr>
      </p:sp>
      <p:sp>
        <p:nvSpPr>
          <p:cNvPr id="747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i="1" u="sng">
                <a:latin typeface="Times New Roman" charset="0"/>
              </a:rPr>
              <a:t>Denotation:</a:t>
            </a:r>
            <a:r>
              <a:rPr lang="en-US" sz="1000">
                <a:latin typeface="Times New Roman" charset="0"/>
              </a:rPr>
              <a:t> specific meaning of a word as distinct from an implied meaning or associated feeling. No one word for one word translation. Worry has no one word translation in Cambodian, Lao and Thai languages, can be translated </a:t>
            </a:r>
            <a:r>
              <a:rPr lang="ja-JP" altLang="en-US" sz="1000">
                <a:latin typeface="Times New Roman" charset="0"/>
              </a:rPr>
              <a:t>“</a:t>
            </a:r>
            <a:r>
              <a:rPr lang="en-US" altLang="ja-JP" sz="1000">
                <a:latin typeface="Times New Roman" charset="0"/>
              </a:rPr>
              <a:t>thinking too much</a:t>
            </a:r>
            <a:r>
              <a:rPr lang="ja-JP" altLang="en-US" sz="1000">
                <a:latin typeface="Times New Roman" charset="0"/>
              </a:rPr>
              <a:t>”</a:t>
            </a:r>
            <a:r>
              <a:rPr lang="en-US" altLang="ja-JP" sz="1000">
                <a:latin typeface="Times New Roman" charset="0"/>
              </a:rPr>
              <a:t>. </a:t>
            </a:r>
          </a:p>
          <a:p>
            <a:pPr eaLnBrk="1" hangingPunct="1"/>
            <a:r>
              <a:rPr lang="en-US" sz="1000">
                <a:latin typeface="Times New Roman" charset="0"/>
              </a:rPr>
              <a:t>Physiological symptoms versus symptoms subjectively experienced: sadness, anger, anxiety, fatigue. Even physiological symptoms may be difficult to translate if cultural connotations exist.</a:t>
            </a:r>
          </a:p>
          <a:p>
            <a:pPr eaLnBrk="1" hangingPunct="1"/>
            <a:r>
              <a:rPr lang="en-US" sz="1000" b="1" i="1" u="sng">
                <a:latin typeface="Times New Roman" charset="0"/>
              </a:rPr>
              <a:t>Connotation: </a:t>
            </a:r>
            <a:r>
              <a:rPr lang="en-US" sz="1000">
                <a:latin typeface="Times New Roman" charset="0"/>
              </a:rPr>
              <a:t>associated meaning or emotional coloring of the word. In numerous languages across SEA symptoms related to heart can have meaning related to emotional or mental experiences</a:t>
            </a:r>
          </a:p>
          <a:p>
            <a:pPr eaLnBrk="1" hangingPunct="1"/>
            <a:r>
              <a:rPr lang="en-US" sz="1000">
                <a:latin typeface="Times New Roman" charset="0"/>
              </a:rPr>
              <a:t>Assessment instruments must have denotative and connotative equivalence (psychometric equivalence)</a:t>
            </a:r>
          </a:p>
          <a:p>
            <a:pPr eaLnBrk="1" hangingPunct="1"/>
            <a:r>
              <a:rPr lang="en-US" sz="1000">
                <a:latin typeface="Times New Roman" charset="0"/>
              </a:rPr>
              <a:t>Equivalence in translated materials</a:t>
            </a:r>
          </a:p>
          <a:p>
            <a:pPr eaLnBrk="1" hangingPunct="1"/>
            <a:r>
              <a:rPr lang="en-US" sz="1000" b="1" i="1" u="sng">
                <a:latin typeface="Times New Roman" charset="0"/>
              </a:rPr>
              <a:t>Specificity of terms: </a:t>
            </a:r>
            <a:r>
              <a:rPr lang="en-US" sz="1000">
                <a:latin typeface="Times New Roman" charset="0"/>
              </a:rPr>
              <a:t>pain and sickness in English are one term in Thai (tschep). Sadness may have several shades: down, blue, trashed, wiped out, low. </a:t>
            </a:r>
            <a:endParaRPr lang="en-US" sz="1000" b="1" i="1" u="sng">
              <a:latin typeface="Times New Roman" charset="0"/>
            </a:endParaRPr>
          </a:p>
          <a:p>
            <a:pPr eaLnBrk="1" hangingPunct="1"/>
            <a:r>
              <a:rPr lang="en-US" sz="1000" b="1" i="1" u="sng">
                <a:latin typeface="Times New Roman" charset="0"/>
              </a:rPr>
              <a:t>Reporting threshold in relation to symptom severity</a:t>
            </a:r>
          </a:p>
          <a:p>
            <a:pPr eaLnBrk="1" hangingPunct="1"/>
            <a:r>
              <a:rPr lang="en-US" sz="1000">
                <a:latin typeface="Times New Roman" charset="0"/>
              </a:rPr>
              <a:t>Symptom severity. Reporting threshold (pain versus discomfort) </a:t>
            </a:r>
            <a:endParaRPr lang="en-US" sz="1000" b="1" i="1" u="sng">
              <a:latin typeface="Times New Roman" charset="0"/>
            </a:endParaRPr>
          </a:p>
          <a:p>
            <a:pPr eaLnBrk="1" hangingPunct="1"/>
            <a:endParaRPr lang="en-US" sz="1000">
              <a:latin typeface="Times New Roman" charset="0"/>
            </a:endParaRPr>
          </a:p>
          <a:p>
            <a:pPr eaLnBrk="1" hangingPunct="1"/>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5251FAF4-2B18-924C-8472-9DD9BC9C43A7}" type="slidenum">
              <a:rPr lang="en-US" sz="1200" u="none"/>
              <a:pPr eaLnBrk="1" hangingPunct="1"/>
              <a:t>3</a:t>
            </a:fld>
            <a:endParaRPr lang="en-US" sz="1200" u="none"/>
          </a:p>
        </p:txBody>
      </p:sp>
      <p:sp>
        <p:nvSpPr>
          <p:cNvPr id="18434" name="Rectangle 2"/>
          <p:cNvSpPr>
            <a:spLocks noGrp="1" noRot="1" noChangeAspect="1" noChangeArrowheads="1" noTextEdit="1"/>
          </p:cNvSpPr>
          <p:nvPr>
            <p:ph type="sldImg"/>
          </p:nvPr>
        </p:nvSpPr>
        <p:spPr>
          <a:xfrm>
            <a:off x="1028700" y="685800"/>
            <a:ext cx="4572000" cy="3429000"/>
          </a:xfrm>
          <a:ln/>
        </p:spPr>
      </p:sp>
      <p:sp>
        <p:nvSpPr>
          <p:cNvPr id="184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n-US" sz="1400" dirty="0" smtClean="0">
                <a:latin typeface="Times New Roman" charset="0"/>
              </a:rPr>
              <a:t> </a:t>
            </a:r>
            <a:endParaRPr lang="en-US" sz="1400" dirty="0">
              <a:latin typeface="Times New Roman" charset="0"/>
            </a:endParaRPr>
          </a:p>
          <a:p>
            <a:pPr marL="228600" indent="-228600" eaLnBrk="1" hangingPunct="1"/>
            <a:endParaRPr lang="en-US" dirty="0">
              <a:latin typeface="Times New Roman" charset="0"/>
            </a:endParaRPr>
          </a:p>
          <a:p>
            <a:pPr marL="228600" indent="-228600" eaLnBrk="1" hangingPunct="1"/>
            <a:endParaRPr lang="en-US" dirty="0">
              <a:latin typeface="Times New Roman" charset="0"/>
            </a:endParaRPr>
          </a:p>
          <a:p>
            <a:pPr marL="228600" indent="-228600" eaLnBrk="1" hangingPunct="1"/>
            <a:endParaRPr lang="en-US" dirty="0">
              <a:latin typeface="Times New Roman" charset="0"/>
            </a:endParaRPr>
          </a:p>
          <a:p>
            <a:pPr marL="228600" indent="-228600" eaLnBrk="1" hangingPunct="1"/>
            <a:r>
              <a:rPr lang="en-US" sz="2000" b="1" dirty="0">
                <a:latin typeface="Times New Roman" charset="0"/>
              </a:rPr>
              <a:t>Major point #1: People are strong: 	</a:t>
            </a:r>
          </a:p>
          <a:p>
            <a:pPr marL="228600" indent="-228600" eaLnBrk="1" hangingPunct="1"/>
            <a:endParaRPr lang="en-US" sz="2000" b="1" dirty="0">
              <a:latin typeface="Times New Roman" charset="0"/>
            </a:endParaRPr>
          </a:p>
          <a:p>
            <a:pPr marL="228600" indent="-228600" eaLnBrk="1" hangingPunct="1">
              <a:buFontTx/>
              <a:buChar char="•"/>
            </a:pPr>
            <a:r>
              <a:rPr lang="en-US" sz="2000" dirty="0">
                <a:latin typeface="Times New Roman" charset="0"/>
              </a:rPr>
              <a:t>What gave you the strength to go through all that and come here? </a:t>
            </a:r>
          </a:p>
          <a:p>
            <a:pPr marL="685800" lvl="1" indent="-228600" eaLnBrk="1" hangingPunct="1">
              <a:buFontTx/>
              <a:buAutoNum type="arabicPeriod"/>
            </a:pPr>
            <a:r>
              <a:rPr lang="en-US" sz="2000" dirty="0">
                <a:latin typeface="Times New Roman" charset="0"/>
              </a:rPr>
              <a:t>Ask and you will hear unexpected things: for some people it is reframing, some people truly think that way</a:t>
            </a:r>
          </a:p>
          <a:p>
            <a:pPr marL="685800" lvl="1" indent="-228600" eaLnBrk="1" hangingPunct="1">
              <a:buFontTx/>
              <a:buAutoNum type="arabicPeriod"/>
            </a:pPr>
            <a:r>
              <a:rPr lang="en-US" dirty="0">
                <a:latin typeface="Times New Roman" charset="0"/>
              </a:rPr>
              <a:t>Mexico, pollution, and altitude: Multiple visible and invisible challenges of immigration		</a:t>
            </a:r>
          </a:p>
          <a:p>
            <a:pPr marL="228600" indent="-228600" eaLnBrk="1" hangingPunct="1"/>
            <a:r>
              <a:rPr lang="en-US" b="1" dirty="0">
                <a:latin typeface="Times New Roman" charset="0"/>
              </a:rPr>
              <a:t>Only 15% of my patients are </a:t>
            </a:r>
            <a:r>
              <a:rPr lang="ja-JP" altLang="en-US" b="1" dirty="0">
                <a:latin typeface="Times New Roman" charset="0"/>
              </a:rPr>
              <a:t>“</a:t>
            </a:r>
            <a:r>
              <a:rPr lang="en-US" altLang="ja-JP" b="1" dirty="0">
                <a:latin typeface="Times New Roman" charset="0"/>
              </a:rPr>
              <a:t>mentally ill</a:t>
            </a:r>
            <a:r>
              <a:rPr lang="ja-JP" altLang="en-US" b="1" dirty="0">
                <a:latin typeface="Times New Roman" charset="0"/>
              </a:rPr>
              <a:t>”</a:t>
            </a:r>
            <a:r>
              <a:rPr lang="en-US" altLang="ja-JP" b="1" dirty="0">
                <a:latin typeface="Times New Roman" charset="0"/>
              </a:rPr>
              <a:t> – the rest of it is the result of the stress of adjustment</a:t>
            </a:r>
          </a:p>
          <a:p>
            <a:pPr marL="228600" indent="-228600" eaLnBrk="1" hangingPunct="1"/>
            <a:endParaRPr lang="en-US" b="1" dirty="0">
              <a:latin typeface="Times New Roman" charset="0"/>
            </a:endParaRPr>
          </a:p>
          <a:p>
            <a:pPr marL="228600" indent="-228600" eaLnBrk="1" hangingPunct="1"/>
            <a:r>
              <a:rPr lang="en-US" b="1" dirty="0">
                <a:latin typeface="Times New Roman" charset="0"/>
              </a:rPr>
              <a:t>WE ARE ALL STABLE AND FUNCTIONING ONLY AT A CERTAIN LEVEL OF STRESS – ADD STRESS MANY OF US BECOME DYSFUNCTIONAL (</a:t>
            </a:r>
            <a:r>
              <a:rPr lang="en-US" b="1" dirty="0" err="1">
                <a:latin typeface="Times New Roman" charset="0"/>
              </a:rPr>
              <a:t>Kolya</a:t>
            </a:r>
            <a:r>
              <a:rPr lang="en-US" b="1" dirty="0">
                <a:latin typeface="Times New Roman" charset="0"/>
              </a:rPr>
              <a:t> </a:t>
            </a:r>
            <a:r>
              <a:rPr lang="en-US" b="1" dirty="0" err="1">
                <a:latin typeface="Times New Roman" charset="0"/>
              </a:rPr>
              <a:t>Melnikov</a:t>
            </a:r>
            <a:r>
              <a:rPr lang="en-US" b="1" dirty="0">
                <a:latin typeface="Times New Roman" charset="0"/>
              </a:rPr>
              <a:t>)</a:t>
            </a:r>
          </a:p>
          <a:p>
            <a:pPr marL="228600" indent="-228600" eaLnBrk="1" hangingPunct="1"/>
            <a:endParaRPr lang="en-US" b="1" i="1" u="sng" dirty="0">
              <a:latin typeface="Times New Roman" charset="0"/>
            </a:endParaRPr>
          </a:p>
          <a:p>
            <a:pPr marL="228600" indent="-228600" eaLnBrk="1" hangingPunct="1"/>
            <a:r>
              <a:rPr lang="en-US" b="1" i="1" u="sng" dirty="0">
                <a:latin typeface="Times New Roman" charset="0"/>
              </a:rPr>
              <a:t>Compare to Midway patients!</a:t>
            </a:r>
          </a:p>
          <a:p>
            <a:pPr marL="228600" indent="-228600" eaLnBrk="1" hangingPunct="1"/>
            <a:endParaRPr lang="en-US" b="1" i="1" u="sng" dirty="0">
              <a:latin typeface="Times New Roman" charset="0"/>
            </a:endParaRPr>
          </a:p>
          <a:p>
            <a:pPr marL="228600" indent="-228600" eaLnBrk="1" hangingPunct="1"/>
            <a:r>
              <a:rPr lang="en-US" sz="1800" b="1" i="1" u="sng" dirty="0">
                <a:latin typeface="Times New Roman" charset="0"/>
              </a:rPr>
              <a:t>IT IS QUITE AMAZING HOW BOTH RESILIENT AND FRAGILE WE ARE! </a:t>
            </a:r>
          </a:p>
          <a:p>
            <a:pPr marL="228600" indent="-228600" eaLnBrk="1" hangingPunct="1"/>
            <a:endParaRPr lang="en-US" sz="1800" b="1" i="1" u="sng" dirty="0">
              <a:latin typeface="Times New Roman" charset="0"/>
            </a:endParaRPr>
          </a:p>
          <a:p>
            <a:pPr marL="228600" indent="-228600" eaLnBrk="1" hangingPunct="1"/>
            <a:endParaRPr lang="en-US" b="1" dirty="0">
              <a:latin typeface="Times New Roman" charset="0"/>
            </a:endParaRPr>
          </a:p>
          <a:p>
            <a:pPr marL="228600" indent="-228600" eaLnBrk="1" hangingPunct="1"/>
            <a:r>
              <a:rPr lang="en-US" dirty="0">
                <a:latin typeface="Times New Roman" charset="0"/>
              </a:rPr>
              <a:t>		</a:t>
            </a:r>
          </a:p>
          <a:p>
            <a:pPr marL="228600" indent="-228600" eaLnBrk="1" hangingPunct="1"/>
            <a:r>
              <a:rPr lang="en-US" dirty="0">
                <a:latin typeface="Times New Roman" charset="0"/>
              </a:rPr>
              <a:t>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BF952F7C-7CB2-4349-B0DA-6035C575B937}" type="slidenum">
              <a:rPr lang="en-US" sz="1200" u="none"/>
              <a:pPr eaLnBrk="1" hangingPunct="1"/>
              <a:t>25</a:t>
            </a:fld>
            <a:endParaRPr lang="en-US" sz="1200" u="none"/>
          </a:p>
        </p:txBody>
      </p:sp>
      <p:sp>
        <p:nvSpPr>
          <p:cNvPr id="79874" name="Rectangle 2"/>
          <p:cNvSpPr>
            <a:spLocks noGrp="1" noRot="1" noChangeAspect="1" noChangeArrowheads="1" noTextEdit="1"/>
          </p:cNvSpPr>
          <p:nvPr>
            <p:ph type="sldImg"/>
          </p:nvPr>
        </p:nvSpPr>
        <p:spPr>
          <a:xfrm>
            <a:off x="1028700" y="685800"/>
            <a:ext cx="4572000" cy="3429000"/>
          </a:xfrm>
          <a:ln/>
        </p:spPr>
      </p:sp>
      <p:sp>
        <p:nvSpPr>
          <p:cNvPr id="798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dirty="0">
                <a:latin typeface="Tahoma" charset="0"/>
              </a:rPr>
              <a:t>Balancing incompetence and skill: </a:t>
            </a:r>
            <a:r>
              <a:rPr lang="en-US" sz="1000" i="1" dirty="0">
                <a:latin typeface="Tahoma" charset="0"/>
              </a:rPr>
              <a:t>collaboration</a:t>
            </a:r>
          </a:p>
          <a:p>
            <a:pPr eaLnBrk="1" hangingPunct="1"/>
            <a:endParaRPr lang="en-US" sz="1000" i="1" dirty="0">
              <a:latin typeface="Tahoma" charset="0"/>
            </a:endParaRPr>
          </a:p>
          <a:p>
            <a:pPr eaLnBrk="1" hangingPunct="1"/>
            <a:r>
              <a:rPr lang="en-US" sz="1000" i="1" dirty="0">
                <a:latin typeface="Tahoma" charset="0"/>
              </a:rPr>
              <a:t>Comments to:  </a:t>
            </a:r>
            <a:r>
              <a:rPr lang="en-US" b="1" dirty="0">
                <a:latin typeface="Times New Roman" charset="0"/>
              </a:rPr>
              <a:t>Refugee family with a sick child: </a:t>
            </a:r>
            <a:r>
              <a:rPr lang="en-US" b="1" i="1" dirty="0">
                <a:latin typeface="Times New Roman" charset="0"/>
              </a:rPr>
              <a:t>An accident</a:t>
            </a:r>
          </a:p>
          <a:p>
            <a:pPr eaLnBrk="1" hangingPunct="1"/>
            <a:endParaRPr lang="en-US" sz="1000" b="1" i="1" dirty="0">
              <a:latin typeface="Tahoma" charset="0"/>
            </a:endParaRPr>
          </a:p>
          <a:p>
            <a:pPr eaLnBrk="1" hangingPunct="1"/>
            <a:r>
              <a:rPr lang="en-US" sz="1000" b="1" i="1" dirty="0">
                <a:latin typeface="Times New Roman" charset="0"/>
              </a:rPr>
              <a:t>Issues related to our culture</a:t>
            </a:r>
          </a:p>
          <a:p>
            <a:pPr eaLnBrk="1" hangingPunct="1">
              <a:buFontTx/>
              <a:buChar char="•"/>
            </a:pPr>
            <a:r>
              <a:rPr lang="en-US" sz="1000" i="1" dirty="0">
                <a:latin typeface="Times New Roman" charset="0"/>
              </a:rPr>
              <a:t>Our cultural push to explain, understand</a:t>
            </a:r>
          </a:p>
          <a:p>
            <a:pPr eaLnBrk="1" hangingPunct="1">
              <a:buFontTx/>
              <a:buChar char="•"/>
            </a:pPr>
            <a:r>
              <a:rPr lang="en-US" sz="1000" i="1" dirty="0">
                <a:latin typeface="Times New Roman" charset="0"/>
              </a:rPr>
              <a:t>Our cultural push to prepare, be in control</a:t>
            </a:r>
          </a:p>
          <a:p>
            <a:pPr eaLnBrk="1" hangingPunct="1">
              <a:buFontTx/>
              <a:buChar char="•"/>
            </a:pPr>
            <a:r>
              <a:rPr lang="en-US" sz="1000" i="1" dirty="0">
                <a:latin typeface="Times New Roman" charset="0"/>
              </a:rPr>
              <a:t>Our difficulty to accept irreversible loss</a:t>
            </a:r>
          </a:p>
          <a:p>
            <a:pPr eaLnBrk="1" hangingPunct="1">
              <a:buFontTx/>
              <a:buChar char="•"/>
            </a:pPr>
            <a:r>
              <a:rPr lang="en-US" sz="1000" i="1" dirty="0">
                <a:latin typeface="Times New Roman" charset="0"/>
              </a:rPr>
              <a:t>Our guilt reaction</a:t>
            </a:r>
          </a:p>
          <a:p>
            <a:pPr eaLnBrk="1" hangingPunct="1">
              <a:buFontTx/>
              <a:buChar char="•"/>
            </a:pPr>
            <a:r>
              <a:rPr lang="en-US" sz="1000" i="1" dirty="0">
                <a:latin typeface="Times New Roman" charset="0"/>
              </a:rPr>
              <a:t>Our tendency to trust rules more than feelings</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43D0E949-4DB2-654E-8A26-A7DB38463384}" type="slidenum">
              <a:rPr lang="en-US" sz="1200" u="none"/>
              <a:pPr eaLnBrk="1" hangingPunct="1"/>
              <a:t>26</a:t>
            </a:fld>
            <a:endParaRPr lang="en-US" sz="1200" u="none"/>
          </a:p>
        </p:txBody>
      </p:sp>
      <p:sp>
        <p:nvSpPr>
          <p:cNvPr id="83970" name="Rectangle 2"/>
          <p:cNvSpPr>
            <a:spLocks noGrp="1" noRot="1" noChangeAspect="1" noChangeArrowheads="1" noTextEdit="1"/>
          </p:cNvSpPr>
          <p:nvPr>
            <p:ph type="sldImg"/>
          </p:nvPr>
        </p:nvSpPr>
        <p:spPr>
          <a:xfrm>
            <a:off x="1028700" y="685800"/>
            <a:ext cx="4572000" cy="3429000"/>
          </a:xfrm>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a:latin typeface="Tahoma" charset="0"/>
              </a:rPr>
              <a:t>Balancing incompetence and skill: </a:t>
            </a:r>
            <a:r>
              <a:rPr lang="en-US" sz="1000" i="1">
                <a:latin typeface="Tahoma" charset="0"/>
              </a:rPr>
              <a:t>collaboration</a:t>
            </a:r>
            <a:endParaRPr lang="en-US" b="1" i="1">
              <a:latin typeface="Tahoma" charset="0"/>
            </a:endParaRPr>
          </a:p>
          <a:p>
            <a:pPr eaLnBrk="1" hangingPunct="1"/>
            <a:endParaRPr lang="en-US" b="1" i="1">
              <a:latin typeface="Tahoma" charset="0"/>
            </a:endParaRPr>
          </a:p>
          <a:p>
            <a:pPr eaLnBrk="1" hangingPunct="1"/>
            <a:r>
              <a:rPr lang="en-US" b="1" i="1">
                <a:latin typeface="Tahoma" charset="0"/>
              </a:rPr>
              <a:t>What do we do?</a:t>
            </a:r>
          </a:p>
          <a:p>
            <a:pPr eaLnBrk="1" hangingPunct="1">
              <a:buFontTx/>
              <a:buChar char="•"/>
            </a:pPr>
            <a:r>
              <a:rPr lang="en-US" i="1">
                <a:latin typeface="Tahoma" charset="0"/>
              </a:rPr>
              <a:t>Try to separate </a:t>
            </a:r>
            <a:r>
              <a:rPr lang="ja-JP" altLang="en-US" i="1">
                <a:latin typeface="Tahoma" charset="0"/>
              </a:rPr>
              <a:t>“</a:t>
            </a:r>
            <a:r>
              <a:rPr lang="en-US" altLang="ja-JP" i="1">
                <a:latin typeface="Tahoma" charset="0"/>
              </a:rPr>
              <a:t>cultural</a:t>
            </a:r>
            <a:r>
              <a:rPr lang="ja-JP" altLang="en-US" i="1">
                <a:latin typeface="Tahoma" charset="0"/>
              </a:rPr>
              <a:t>”</a:t>
            </a:r>
            <a:r>
              <a:rPr lang="en-US" altLang="ja-JP" i="1">
                <a:latin typeface="Tahoma" charset="0"/>
              </a:rPr>
              <a:t> issues from other problems</a:t>
            </a:r>
          </a:p>
          <a:p>
            <a:pPr lvl="1" eaLnBrk="1" hangingPunct="1">
              <a:buFontTx/>
              <a:buChar char="•"/>
            </a:pPr>
            <a:r>
              <a:rPr lang="en-US" i="1">
                <a:latin typeface="Tahoma" charset="0"/>
              </a:rPr>
              <a:t>Use professional interpreters whenever possible</a:t>
            </a:r>
          </a:p>
          <a:p>
            <a:pPr eaLnBrk="1" hangingPunct="1">
              <a:buFontTx/>
              <a:buChar char="•"/>
            </a:pPr>
            <a:r>
              <a:rPr lang="en-US" i="1">
                <a:latin typeface="Tahoma" charset="0"/>
              </a:rPr>
              <a:t>Look at yourself and you will find both differences and similarities</a:t>
            </a:r>
          </a:p>
          <a:p>
            <a:pPr eaLnBrk="1" hangingPunct="1">
              <a:buFontTx/>
              <a:buChar char="•"/>
            </a:pPr>
            <a:r>
              <a:rPr lang="en-US" i="1">
                <a:latin typeface="Tahoma" charset="0"/>
              </a:rPr>
              <a:t>Use both similarities and differences to learn, understand, connect, develop trust, and help</a:t>
            </a:r>
          </a:p>
          <a:p>
            <a:pPr eaLnBrk="1" hangingPunct="1">
              <a:buFontTx/>
              <a:buChar char="•"/>
            </a:pPr>
            <a:endParaRPr lang="en-US">
              <a:latin typeface="Times New Roman"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4FE025DB-FFCB-1A46-A6C7-BD36F3764931}" type="slidenum">
              <a:rPr lang="en-US" sz="1200" u="none"/>
              <a:pPr eaLnBrk="1" hangingPunct="1"/>
              <a:t>27</a:t>
            </a:fld>
            <a:endParaRPr lang="en-US" sz="1200" u="none"/>
          </a:p>
        </p:txBody>
      </p:sp>
      <p:sp>
        <p:nvSpPr>
          <p:cNvPr id="88066" name="Rectangle 2"/>
          <p:cNvSpPr>
            <a:spLocks noGrp="1" noRot="1" noChangeAspect="1" noChangeArrowheads="1" noTextEdit="1"/>
          </p:cNvSpPr>
          <p:nvPr>
            <p:ph type="sldImg"/>
          </p:nvPr>
        </p:nvSpPr>
        <p:spPr>
          <a:xfrm>
            <a:off x="1028700" y="685800"/>
            <a:ext cx="4572000" cy="3429000"/>
          </a:xfrm>
          <a:ln/>
        </p:spPr>
      </p:sp>
      <p:sp>
        <p:nvSpPr>
          <p:cNvPr id="880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900" b="1" dirty="0">
                <a:latin typeface="Tahoma" charset="0"/>
              </a:rPr>
              <a:t>Applying clinical strategies</a:t>
            </a:r>
            <a:endParaRPr lang="en-US" dirty="0">
              <a:latin typeface="Times New Roman" charset="0"/>
            </a:endParaRPr>
          </a:p>
          <a:p>
            <a:pPr eaLnBrk="1" hangingPunct="1">
              <a:buFontTx/>
              <a:buChar char="•"/>
            </a:pPr>
            <a:endParaRPr lang="en-US" dirty="0">
              <a:latin typeface="Times New Roman" charset="0"/>
            </a:endParaRPr>
          </a:p>
          <a:p>
            <a:pPr eaLnBrk="1" hangingPunct="1">
              <a:buFontTx/>
              <a:buChar char="•"/>
            </a:pPr>
            <a:r>
              <a:rPr lang="en-US" dirty="0">
                <a:latin typeface="Times New Roman" charset="0"/>
              </a:rPr>
              <a:t>We will be incompetent some of the time in some aspects of our interactions</a:t>
            </a:r>
          </a:p>
          <a:p>
            <a:pPr eaLnBrk="1" hangingPunct="1">
              <a:buFontTx/>
              <a:buChar char="•"/>
            </a:pPr>
            <a:r>
              <a:rPr lang="en-US" dirty="0">
                <a:latin typeface="Times New Roman" charset="0"/>
              </a:rPr>
              <a:t>Accepting that makes our encounter more balanced and allows our patients/clients to be more competent/active</a:t>
            </a:r>
          </a:p>
          <a:p>
            <a:pPr eaLnBrk="1" hangingPunct="1">
              <a:buFontTx/>
              <a:buChar char="•"/>
            </a:pPr>
            <a:r>
              <a:rPr lang="en-US" dirty="0">
                <a:latin typeface="Times New Roman" charset="0"/>
              </a:rPr>
              <a:t>We can be competent in other dimensions of our encounter to compensate for incompetence in certain dimensions</a:t>
            </a:r>
          </a:p>
          <a:p>
            <a:pPr eaLnBrk="1" hangingPunct="1">
              <a:buFontTx/>
              <a:buChar char="•"/>
            </a:pPr>
            <a:r>
              <a:rPr lang="en-US" dirty="0">
                <a:latin typeface="Times New Roman" charset="0"/>
              </a:rPr>
              <a:t>One of the main characteristics of effective therapy is flexibility and diversity</a:t>
            </a:r>
          </a:p>
          <a:p>
            <a:pPr eaLnBrk="1" hangingPunct="1"/>
            <a:endParaRPr lang="en-US" dirty="0">
              <a:latin typeface="Times New Roman"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BDBC84FA-689C-BB49-8AA2-AA8EC9897125}" type="slidenum">
              <a:rPr lang="en-US" sz="1200" u="none"/>
              <a:pPr eaLnBrk="1" hangingPunct="1"/>
              <a:t>28</a:t>
            </a:fld>
            <a:endParaRPr lang="en-US" sz="1200" u="none"/>
          </a:p>
        </p:txBody>
      </p:sp>
      <p:sp>
        <p:nvSpPr>
          <p:cNvPr id="90114" name="Rectangle 2"/>
          <p:cNvSpPr>
            <a:spLocks noGrp="1" noRot="1" noChangeAspect="1" noChangeArrowheads="1" noTextEdit="1"/>
          </p:cNvSpPr>
          <p:nvPr>
            <p:ph type="sldImg"/>
          </p:nvPr>
        </p:nvSpPr>
        <p:spPr>
          <a:xfrm>
            <a:off x="1028700" y="685800"/>
            <a:ext cx="4572000" cy="3429000"/>
          </a:xfrm>
          <a:ln/>
        </p:spPr>
      </p:sp>
      <p:sp>
        <p:nvSpPr>
          <p:cNvPr id="901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900" b="1">
                <a:latin typeface="Tahoma" charset="0"/>
              </a:rPr>
              <a:t>Applying clinical strategies</a:t>
            </a:r>
            <a:endParaRPr lang="en-US" sz="1000" i="1">
              <a:latin typeface="Times New Roman" charset="0"/>
            </a:endParaRPr>
          </a:p>
          <a:p>
            <a:pPr eaLnBrk="1" hangingPunct="1"/>
            <a:endParaRPr lang="en-US" sz="1000" i="1">
              <a:latin typeface="Times New Roman" charset="0"/>
            </a:endParaRPr>
          </a:p>
          <a:p>
            <a:pPr eaLnBrk="1" hangingPunct="1"/>
            <a:r>
              <a:rPr lang="en-US" sz="1000" i="1">
                <a:latin typeface="Times New Roman" charset="0"/>
              </a:rPr>
              <a:t>Developing curiosity</a:t>
            </a:r>
          </a:p>
          <a:p>
            <a:pPr eaLnBrk="1" hangingPunct="1"/>
            <a:r>
              <a:rPr lang="en-US" sz="1000" i="1">
                <a:latin typeface="Times New Roman" charset="0"/>
              </a:rPr>
              <a:t>Deconstructing therapy</a:t>
            </a:r>
          </a:p>
          <a:p>
            <a:pPr eaLnBrk="1" hangingPunct="1"/>
            <a:r>
              <a:rPr lang="en-US" sz="1000" i="1">
                <a:latin typeface="Times New Roman" charset="0"/>
              </a:rPr>
              <a:t>Working with </a:t>
            </a:r>
            <a:r>
              <a:rPr lang="ja-JP" altLang="en-US" sz="1000" i="1">
                <a:latin typeface="Times New Roman" charset="0"/>
              </a:rPr>
              <a:t>“</a:t>
            </a:r>
            <a:r>
              <a:rPr lang="en-US" altLang="ja-JP" sz="1000" i="1">
                <a:latin typeface="Times New Roman" charset="0"/>
              </a:rPr>
              <a:t>resistance</a:t>
            </a:r>
            <a:r>
              <a:rPr lang="ja-JP" altLang="en-US" sz="1000" i="1">
                <a:latin typeface="Times New Roman" charset="0"/>
              </a:rPr>
              <a:t>”</a:t>
            </a:r>
            <a:endParaRPr lang="en-US" altLang="ja-JP" sz="1000" i="1">
              <a:latin typeface="Times New Roman" charset="0"/>
            </a:endParaRPr>
          </a:p>
          <a:p>
            <a:pPr eaLnBrk="1" hangingPunct="1"/>
            <a:r>
              <a:rPr lang="en-US" sz="1000" i="1">
                <a:latin typeface="Times New Roman" charset="0"/>
              </a:rPr>
              <a:t>Accessing non-verbal dimensions of your encounter</a:t>
            </a:r>
          </a:p>
          <a:p>
            <a:pPr eaLnBrk="1" hangingPunct="1"/>
            <a:r>
              <a:rPr lang="en-US" sz="1000" i="1">
                <a:latin typeface="Times New Roman" charset="0"/>
              </a:rPr>
              <a:t>Accepting and utilizing your cultural incompetence</a:t>
            </a:r>
          </a:p>
          <a:p>
            <a:pPr eaLnBrk="1" hangingPunct="1"/>
            <a:endParaRPr lang="en-US">
              <a:latin typeface="Times New Roman"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342644D9-6698-2F4B-A1CB-1AE8620D6BCC}" type="slidenum">
              <a:rPr lang="en-US" sz="1200" u="none"/>
              <a:pPr eaLnBrk="1" hangingPunct="1"/>
              <a:t>29</a:t>
            </a:fld>
            <a:endParaRPr lang="en-US" sz="1200" u="none"/>
          </a:p>
        </p:txBody>
      </p:sp>
      <p:sp>
        <p:nvSpPr>
          <p:cNvPr id="92162" name="Rectangle 2"/>
          <p:cNvSpPr>
            <a:spLocks noGrp="1" noRot="1" noChangeAspect="1" noChangeArrowheads="1" noTextEdit="1"/>
          </p:cNvSpPr>
          <p:nvPr>
            <p:ph type="sldImg"/>
          </p:nvPr>
        </p:nvSpPr>
        <p:spPr>
          <a:xfrm>
            <a:off x="1028700" y="685800"/>
            <a:ext cx="4572000" cy="3429000"/>
          </a:xfrm>
          <a:ln/>
        </p:spPr>
      </p:sp>
      <p:sp>
        <p:nvSpPr>
          <p:cNvPr id="921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900" b="1">
                <a:latin typeface="Tahoma" charset="0"/>
              </a:rPr>
              <a:t>Applying clinical strategies</a:t>
            </a:r>
            <a:endParaRPr lang="en-US">
              <a:latin typeface="Times New Roman" charset="0"/>
            </a:endParaRPr>
          </a:p>
          <a:p>
            <a:pPr eaLnBrk="1" hangingPunct="1">
              <a:buFontTx/>
              <a:buChar char="•"/>
            </a:pPr>
            <a:endParaRPr lang="en-US">
              <a:latin typeface="Times New Roman" charset="0"/>
            </a:endParaRPr>
          </a:p>
          <a:p>
            <a:pPr eaLnBrk="1" hangingPunct="1">
              <a:buFontTx/>
              <a:buChar char="•"/>
            </a:pPr>
            <a:r>
              <a:rPr lang="en-US">
                <a:latin typeface="Times New Roman" charset="0"/>
              </a:rPr>
              <a:t>We will be incompetent some of the time in some aspects of our interactions</a:t>
            </a:r>
          </a:p>
          <a:p>
            <a:pPr eaLnBrk="1" hangingPunct="1">
              <a:buFontTx/>
              <a:buChar char="•"/>
            </a:pPr>
            <a:r>
              <a:rPr lang="en-US">
                <a:latin typeface="Times New Roman" charset="0"/>
              </a:rPr>
              <a:t>Accepting that makes our encounter more balanced and allows our patients/clients to be more competent/active</a:t>
            </a:r>
          </a:p>
          <a:p>
            <a:pPr eaLnBrk="1" hangingPunct="1">
              <a:buFontTx/>
              <a:buChar char="•"/>
            </a:pPr>
            <a:r>
              <a:rPr lang="en-US">
                <a:latin typeface="Times New Roman" charset="0"/>
              </a:rPr>
              <a:t>We can be competent in other dimensions of our encounter to compensate for incompetence in certain dimensions</a:t>
            </a:r>
          </a:p>
          <a:p>
            <a:pPr eaLnBrk="1" hangingPunct="1">
              <a:buFontTx/>
              <a:buChar char="•"/>
            </a:pPr>
            <a:r>
              <a:rPr lang="en-US">
                <a:latin typeface="Times New Roman" charset="0"/>
              </a:rPr>
              <a:t>One of the main characteristics of effective therapy is flexibility and diversity</a:t>
            </a:r>
          </a:p>
          <a:p>
            <a:pPr eaLnBrk="1" hangingPunct="1"/>
            <a:endParaRPr lang="en-US">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CE188B25-8C83-C54F-91D5-75AE26AD41FC}" type="slidenum">
              <a:rPr lang="en-US" sz="1200" u="none"/>
              <a:pPr eaLnBrk="1" hangingPunct="1"/>
              <a:t>7</a:t>
            </a:fld>
            <a:endParaRPr lang="en-US" sz="1200" u="none"/>
          </a:p>
        </p:txBody>
      </p:sp>
      <p:sp>
        <p:nvSpPr>
          <p:cNvPr id="21506" name="Rectangle 2"/>
          <p:cNvSpPr>
            <a:spLocks noGrp="1" noRot="1" noChangeAspect="1" noChangeArrowheads="1" noTextEdit="1"/>
          </p:cNvSpPr>
          <p:nvPr>
            <p:ph type="sldImg"/>
          </p:nvPr>
        </p:nvSpPr>
        <p:spPr>
          <a:xfrm>
            <a:off x="1028700" y="685800"/>
            <a:ext cx="4572000" cy="3429000"/>
          </a:xfrm>
          <a:ln/>
        </p:spPr>
      </p:sp>
      <p:sp>
        <p:nvSpPr>
          <p:cNvPr id="215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dirty="0">
                <a:latin typeface="Tahoma" charset="0"/>
              </a:rPr>
              <a:t>People balancing loss and gain:</a:t>
            </a:r>
            <a:r>
              <a:rPr lang="en-US" sz="1000" b="1" i="1" dirty="0">
                <a:latin typeface="Tahoma" charset="0"/>
              </a:rPr>
              <a:t> </a:t>
            </a:r>
            <a:r>
              <a:rPr lang="en-US" sz="1000" i="1" dirty="0">
                <a:latin typeface="Tahoma" charset="0"/>
              </a:rPr>
              <a:t>living through</a:t>
            </a:r>
            <a:endParaRPr lang="en-US" sz="1600" i="1" dirty="0">
              <a:latin typeface="Times New Roman" charset="0"/>
            </a:endParaRPr>
          </a:p>
          <a:p>
            <a:pPr algn="just" eaLnBrk="1" hangingPunct="1"/>
            <a:r>
              <a:rPr lang="en-US" b="1" i="1" dirty="0">
                <a:latin typeface="Times New Roman" charset="0"/>
              </a:rPr>
              <a:t>Opportunities</a:t>
            </a:r>
            <a:endParaRPr lang="en-US" i="1" dirty="0">
              <a:latin typeface="Times New Roman" charset="0"/>
            </a:endParaRPr>
          </a:p>
          <a:p>
            <a:pPr eaLnBrk="1" hangingPunct="1"/>
            <a:r>
              <a:rPr lang="en-US" i="1" dirty="0">
                <a:latin typeface="Times New Roman" charset="0"/>
              </a:rPr>
              <a:t>For many – basic safety and security</a:t>
            </a:r>
          </a:p>
          <a:p>
            <a:pPr eaLnBrk="1" hangingPunct="1"/>
            <a:r>
              <a:rPr lang="en-US" i="1" dirty="0">
                <a:latin typeface="Times New Roman" charset="0"/>
              </a:rPr>
              <a:t>For some (seniors, handicapped people, women) more possibilities for independence and self-sufficiency</a:t>
            </a:r>
          </a:p>
          <a:p>
            <a:pPr eaLnBrk="1" hangingPunct="1"/>
            <a:r>
              <a:rPr lang="en-US" i="1" dirty="0">
                <a:latin typeface="Times New Roman" charset="0"/>
              </a:rPr>
              <a:t>Freedom or communication/information  </a:t>
            </a:r>
          </a:p>
          <a:p>
            <a:pPr eaLnBrk="1" hangingPunct="1"/>
            <a:endParaRPr lang="en-US" sz="1600" i="1" dirty="0">
              <a:latin typeface="Times New Roman" charset="0"/>
            </a:endParaRPr>
          </a:p>
          <a:p>
            <a:pPr eaLnBrk="1" hangingPunct="1"/>
            <a:endParaRPr lang="en-US" sz="1600" i="1" dirty="0">
              <a:latin typeface="Times New Roman" charset="0"/>
            </a:endParaRPr>
          </a:p>
          <a:p>
            <a:pPr eaLnBrk="1" hangingPunct="1"/>
            <a:r>
              <a:rPr lang="en-US" sz="1600" i="1" dirty="0">
                <a:latin typeface="Times New Roman" charset="0"/>
              </a:rPr>
              <a:t>Internal Losses (individual)</a:t>
            </a:r>
          </a:p>
          <a:p>
            <a:pPr eaLnBrk="1" hangingPunct="1"/>
            <a:r>
              <a:rPr lang="en-US" i="1" dirty="0">
                <a:latin typeface="Times New Roman" charset="0"/>
              </a:rPr>
              <a:t>Loss of Ease of Communication</a:t>
            </a:r>
          </a:p>
          <a:p>
            <a:pPr eaLnBrk="1" hangingPunct="1"/>
            <a:r>
              <a:rPr lang="en-US" i="1" dirty="0">
                <a:latin typeface="Times New Roman" charset="0"/>
              </a:rPr>
              <a:t>Loss of Independence and Self-Sufficiency</a:t>
            </a:r>
          </a:p>
          <a:p>
            <a:pPr eaLnBrk="1" hangingPunct="1"/>
            <a:r>
              <a:rPr lang="en-US" i="1" dirty="0">
                <a:latin typeface="Times New Roman" charset="0"/>
              </a:rPr>
              <a:t>Loss of Security and Stability</a:t>
            </a:r>
          </a:p>
          <a:p>
            <a:pPr eaLnBrk="1" hangingPunct="1"/>
            <a:endParaRPr lang="en-US" dirty="0">
              <a:latin typeface="Times New Roman" charset="0"/>
            </a:endParaRPr>
          </a:p>
          <a:p>
            <a:pPr eaLnBrk="1" hangingPunct="1"/>
            <a:r>
              <a:rPr lang="en-US" b="1" dirty="0">
                <a:latin typeface="Times New Roman" charset="0"/>
              </a:rPr>
              <a:t>Access to communication (internet). </a:t>
            </a:r>
          </a:p>
          <a:p>
            <a:pPr eaLnBrk="1" hangingPunct="1"/>
            <a:r>
              <a:rPr lang="en-US" b="1" dirty="0">
                <a:latin typeface="Times New Roman" charset="0"/>
              </a:rPr>
              <a:t>For some, like seniors, handicapped people, women more possibilities for independence and self-sufficiency</a:t>
            </a:r>
          </a:p>
          <a:p>
            <a:pPr eaLnBrk="1" hangingPunct="1"/>
            <a:r>
              <a:rPr lang="en-US" b="1" dirty="0">
                <a:latin typeface="Times New Roman" charset="0"/>
              </a:rPr>
              <a:t>For many – basic safety and security</a:t>
            </a:r>
          </a:p>
          <a:p>
            <a:pPr eaLnBrk="1" hangingPunct="1"/>
            <a:endParaRPr lang="en-US" dirty="0">
              <a:latin typeface="Times New Roman" charset="0"/>
            </a:endParaRPr>
          </a:p>
          <a:p>
            <a:pPr eaLnBrk="1" hangingPunct="1"/>
            <a:endParaRPr lang="en-US" dirty="0">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22CB3180-D770-5F46-97E3-36693A544DC7}" type="slidenum">
              <a:rPr lang="en-US" sz="1200" u="none"/>
              <a:pPr eaLnBrk="1" hangingPunct="1"/>
              <a:t>8</a:t>
            </a:fld>
            <a:endParaRPr lang="en-US" sz="1200" u="none"/>
          </a:p>
        </p:txBody>
      </p:sp>
      <p:sp>
        <p:nvSpPr>
          <p:cNvPr id="23554" name="Rectangle 2"/>
          <p:cNvSpPr>
            <a:spLocks noGrp="1" noRot="1" noChangeAspect="1" noChangeArrowheads="1" noTextEdit="1"/>
          </p:cNvSpPr>
          <p:nvPr>
            <p:ph type="sldImg"/>
          </p:nvPr>
        </p:nvSpPr>
        <p:spPr>
          <a:xfrm>
            <a:off x="1028700" y="685800"/>
            <a:ext cx="4572000" cy="3429000"/>
          </a:xfrm>
          <a:ln/>
        </p:spPr>
      </p:sp>
      <p:sp>
        <p:nvSpPr>
          <p:cNvPr id="235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a:latin typeface="Tahoma" charset="0"/>
              </a:rPr>
              <a:t>People balancing loss and gain:</a:t>
            </a:r>
            <a:r>
              <a:rPr lang="en-US" sz="1000" b="1" i="1">
                <a:latin typeface="Tahoma" charset="0"/>
              </a:rPr>
              <a:t> </a:t>
            </a:r>
            <a:r>
              <a:rPr lang="en-US" sz="1000" i="1">
                <a:latin typeface="Tahoma" charset="0"/>
              </a:rPr>
              <a:t>living through</a:t>
            </a:r>
          </a:p>
          <a:p>
            <a:pPr eaLnBrk="1" hangingPunct="1"/>
            <a:endParaRPr lang="en-US" b="1">
              <a:latin typeface="Times New Roman" charset="0"/>
            </a:endParaRPr>
          </a:p>
          <a:p>
            <a:pPr eaLnBrk="1" hangingPunct="1"/>
            <a:r>
              <a:rPr lang="en-US" u="sng">
                <a:latin typeface="Times New Roman" charset="0"/>
              </a:rPr>
              <a:t>We are comparing with post-war. Comparing with pre-war is a whole different story</a:t>
            </a:r>
          </a:p>
          <a:p>
            <a:pPr eaLnBrk="1" hangingPunct="1"/>
            <a:endParaRPr lang="en-US" b="1">
              <a:latin typeface="Times New Roman" charset="0"/>
            </a:endParaRPr>
          </a:p>
          <a:p>
            <a:pPr eaLnBrk="1" hangingPunct="1"/>
            <a:r>
              <a:rPr lang="en-US" b="1">
                <a:latin typeface="Times New Roman" charset="0"/>
              </a:rPr>
              <a:t>Internal Losses</a:t>
            </a:r>
            <a:endParaRPr lang="en-US">
              <a:latin typeface="Times New Roman" charset="0"/>
            </a:endParaRPr>
          </a:p>
          <a:p>
            <a:pPr lvl="2" eaLnBrk="1" hangingPunct="1"/>
            <a:r>
              <a:rPr lang="en-US" b="1" u="sng">
                <a:latin typeface="Times New Roman" charset="0"/>
              </a:rPr>
              <a:t>Loss of Ease of Communication</a:t>
            </a:r>
          </a:p>
          <a:p>
            <a:pPr lvl="2" eaLnBrk="1" hangingPunct="1"/>
            <a:r>
              <a:rPr lang="en-US">
                <a:latin typeface="Times New Roman" charset="0"/>
              </a:rPr>
              <a:t>		At best - Language of a child. Everything is a problem, particularly phone conversations</a:t>
            </a:r>
          </a:p>
          <a:p>
            <a:pPr lvl="2" eaLnBrk="1" hangingPunct="1"/>
            <a:r>
              <a:rPr lang="en-US">
                <a:latin typeface="Times New Roman" charset="0"/>
              </a:rPr>
              <a:t>		</a:t>
            </a:r>
            <a:r>
              <a:rPr lang="en-US" b="1" i="1">
                <a:latin typeface="Times New Roman" charset="0"/>
              </a:rPr>
              <a:t>Going to the mailbox</a:t>
            </a:r>
          </a:p>
          <a:p>
            <a:pPr lvl="2" eaLnBrk="1" hangingPunct="1"/>
            <a:r>
              <a:rPr lang="en-US">
                <a:latin typeface="Times New Roman" charset="0"/>
              </a:rPr>
              <a:t>		</a:t>
            </a:r>
            <a:r>
              <a:rPr lang="en-US" b="1" i="1">
                <a:latin typeface="Times New Roman" charset="0"/>
              </a:rPr>
              <a:t>If you don</a:t>
            </a:r>
            <a:r>
              <a:rPr lang="ja-JP" altLang="en-US" b="1" i="1">
                <a:latin typeface="Times New Roman" charset="0"/>
              </a:rPr>
              <a:t>’</a:t>
            </a:r>
            <a:r>
              <a:rPr lang="en-US" altLang="ja-JP" b="1" i="1">
                <a:latin typeface="Times New Roman" charset="0"/>
              </a:rPr>
              <a:t>t understand this note ask somebody to translate</a:t>
            </a:r>
            <a:endParaRPr lang="en-US" altLang="ja-JP" b="1">
              <a:latin typeface="Times New Roman" charset="0"/>
            </a:endParaRPr>
          </a:p>
          <a:p>
            <a:pPr lvl="2" eaLnBrk="1" hangingPunct="1"/>
            <a:r>
              <a:rPr lang="en-US" b="1">
                <a:latin typeface="Times New Roman" charset="0"/>
              </a:rPr>
              <a:t>		Problems with case management : S. and her case worker</a:t>
            </a:r>
          </a:p>
          <a:p>
            <a:pPr lvl="2" eaLnBrk="1" hangingPunct="1"/>
            <a:r>
              <a:rPr lang="en-US" b="1" u="sng">
                <a:latin typeface="Times New Roman" charset="0"/>
              </a:rPr>
              <a:t>Loss of Independence and Self-Sufficiency</a:t>
            </a:r>
          </a:p>
          <a:p>
            <a:pPr lvl="2" eaLnBrk="1" hangingPunct="1"/>
            <a:r>
              <a:rPr lang="en-US">
                <a:latin typeface="Times New Roman" charset="0"/>
              </a:rPr>
              <a:t>		Depend on children: </a:t>
            </a:r>
            <a:r>
              <a:rPr lang="en-US" b="1">
                <a:latin typeface="Times New Roman" charset="0"/>
              </a:rPr>
              <a:t>to drive, to translate, finances: </a:t>
            </a:r>
          </a:p>
          <a:p>
            <a:pPr lvl="2" eaLnBrk="1" hangingPunct="1"/>
            <a:r>
              <a:rPr lang="en-US" b="1">
                <a:latin typeface="Times New Roman" charset="0"/>
              </a:rPr>
              <a:t>		My son in Moscow: How good is it to be independent!</a:t>
            </a:r>
          </a:p>
          <a:p>
            <a:pPr lvl="2" eaLnBrk="1" hangingPunct="1"/>
            <a:r>
              <a:rPr lang="en-US" b="1">
                <a:latin typeface="Times New Roman" charset="0"/>
              </a:rPr>
              <a:t>Lack of transportation is a major psychotherapeutic problem</a:t>
            </a:r>
          </a:p>
          <a:p>
            <a:pPr lvl="2" eaLnBrk="1" hangingPunct="1"/>
            <a:r>
              <a:rPr lang="en-US">
                <a:latin typeface="Times New Roman" charset="0"/>
              </a:rPr>
              <a:t>		Depend on welfare</a:t>
            </a:r>
          </a:p>
          <a:p>
            <a:pPr lvl="2" eaLnBrk="1" hangingPunct="1"/>
            <a:r>
              <a:rPr lang="en-US">
                <a:latin typeface="Times New Roman" charset="0"/>
              </a:rPr>
              <a:t>		Language and Cultural problems: </a:t>
            </a:r>
          </a:p>
          <a:p>
            <a:pPr lvl="2" eaLnBrk="1" hangingPunct="1"/>
            <a:r>
              <a:rPr lang="en-US">
                <a:latin typeface="Times New Roman" charset="0"/>
              </a:rPr>
              <a:t>		You have to go places for everything: mail, shopping, business, etc. </a:t>
            </a:r>
            <a:r>
              <a:rPr lang="en-US" b="1" i="1">
                <a:latin typeface="Times New Roman" charset="0"/>
              </a:rPr>
              <a:t>Getting lost</a:t>
            </a:r>
          </a:p>
          <a:p>
            <a:pPr lvl="2" eaLnBrk="1" hangingPunct="1"/>
            <a:endParaRPr lang="en-US" b="1" i="1">
              <a:latin typeface="Times New Roman" charset="0"/>
            </a:endParaRPr>
          </a:p>
          <a:p>
            <a:pPr lvl="2" eaLnBrk="1" hangingPunct="1"/>
            <a:r>
              <a:rPr lang="en-US" b="1" i="1">
                <a:latin typeface="Times New Roman" charset="0"/>
              </a:rPr>
              <a:t>		</a:t>
            </a:r>
            <a:r>
              <a:rPr lang="en-US" i="1">
                <a:latin typeface="Times New Roman" charset="0"/>
              </a:rPr>
              <a:t>It</a:t>
            </a:r>
            <a:r>
              <a:rPr lang="ja-JP" altLang="en-US" i="1">
                <a:latin typeface="Times New Roman" charset="0"/>
              </a:rPr>
              <a:t>’</a:t>
            </a:r>
            <a:r>
              <a:rPr lang="en-US" altLang="ja-JP" i="1">
                <a:latin typeface="Times New Roman" charset="0"/>
              </a:rPr>
              <a:t>s like new computers: seems to offer you more, but makes you totally dependent</a:t>
            </a:r>
          </a:p>
          <a:p>
            <a:pPr lvl="2" eaLnBrk="1" hangingPunct="1"/>
            <a:r>
              <a:rPr lang="en-US" i="1">
                <a:latin typeface="Times New Roman" charset="0"/>
              </a:rPr>
              <a:t>We ran out of paper towels!</a:t>
            </a:r>
          </a:p>
          <a:p>
            <a:pPr lvl="2" eaLnBrk="1" hangingPunct="1"/>
            <a:r>
              <a:rPr lang="en-US" i="1">
                <a:latin typeface="Times New Roman" charset="0"/>
              </a:rPr>
              <a:t>	Same thing with credit cards – you can buy now and pay later</a:t>
            </a:r>
          </a:p>
          <a:p>
            <a:pPr lvl="2" eaLnBrk="1" hangingPunct="1"/>
            <a:r>
              <a:rPr lang="en-US" i="1">
                <a:latin typeface="Times New Roman" charset="0"/>
              </a:rPr>
              <a:t>	Kids demand a lot</a:t>
            </a:r>
          </a:p>
          <a:p>
            <a:pPr lvl="2" eaLnBrk="1" hangingPunct="1"/>
            <a:r>
              <a:rPr lang="en-US" b="1">
                <a:latin typeface="Times New Roman" charset="0"/>
              </a:rPr>
              <a:t>	Your are expected to live longer, but you will totally depend on us for that.</a:t>
            </a:r>
          </a:p>
          <a:p>
            <a:pPr lvl="2" eaLnBrk="1" hangingPunct="1"/>
            <a:r>
              <a:rPr lang="en-US" b="1" u="sng">
                <a:latin typeface="Times New Roman" charset="0"/>
              </a:rPr>
              <a:t>Loss of Security and Stability</a:t>
            </a:r>
          </a:p>
          <a:p>
            <a:pPr lvl="2" eaLnBrk="1" hangingPunct="1"/>
            <a:r>
              <a:rPr lang="en-US">
                <a:latin typeface="Times New Roman" charset="0"/>
              </a:rPr>
              <a:t>		In Russia :	Lost free healthcare, education, housing – you can loose your job and not fill out another paper in your life, you will still have a home, 			healthcare</a:t>
            </a:r>
          </a:p>
          <a:p>
            <a:pPr lvl="2" eaLnBrk="1" hangingPunct="1"/>
            <a:r>
              <a:rPr lang="en-US">
                <a:latin typeface="Times New Roman" charset="0"/>
              </a:rPr>
              <a:t>18 months paid maternity leave, 36 months - unpaid</a:t>
            </a:r>
          </a:p>
          <a:p>
            <a:pPr lvl="2" eaLnBrk="1" hangingPunct="1"/>
            <a:r>
              <a:rPr lang="en-US">
                <a:latin typeface="Times New Roman" charset="0"/>
              </a:rPr>
              <a:t>				People used to own apartments</a:t>
            </a:r>
          </a:p>
          <a:p>
            <a:pPr lvl="2" eaLnBrk="1" hangingPunct="1"/>
            <a:r>
              <a:rPr lang="en-US">
                <a:latin typeface="Times New Roman" charset="0"/>
              </a:rPr>
              <a:t>Africa: even poor people own their homes</a:t>
            </a:r>
          </a:p>
          <a:p>
            <a:pPr lvl="2" eaLnBrk="1" hangingPunct="1"/>
            <a:r>
              <a:rPr lang="en-US" b="1">
                <a:latin typeface="Times New Roman" charset="0"/>
              </a:rPr>
              <a:t>Nowhere in the world people move as much as they move in the US</a:t>
            </a:r>
          </a:p>
          <a:p>
            <a:pPr lvl="4" eaLnBrk="1" hangingPunct="1"/>
            <a:endParaRPr lang="en-US" b="1" i="1">
              <a:latin typeface="Times New Roman" charset="0"/>
            </a:endParaRPr>
          </a:p>
          <a:p>
            <a:pPr lvl="2" eaLnBrk="1" hangingPunct="1"/>
            <a:r>
              <a:rPr lang="en-US">
                <a:latin typeface="Times New Roman" charset="0"/>
              </a:rPr>
              <a:t>	</a:t>
            </a:r>
            <a:endParaRPr lang="en-US" sz="2400" b="1">
              <a:latin typeface="Times New Roman" charset="0"/>
            </a:endParaRPr>
          </a:p>
          <a:p>
            <a:pPr algn="just" eaLnBrk="1" hangingPunct="1"/>
            <a:endParaRPr lang="en-US" sz="2400" b="1">
              <a:latin typeface="Times New Roman" charset="0"/>
              <a:cs typeface="Times New Roman" charset="0"/>
            </a:endParaRPr>
          </a:p>
          <a:p>
            <a:pPr eaLnBrk="1" hangingPunct="1"/>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FA2EF8C5-AFAD-C84D-AD6C-CCC2B8A4D15E}" type="slidenum">
              <a:rPr lang="en-US" sz="1200" u="none"/>
              <a:pPr eaLnBrk="1" hangingPunct="1"/>
              <a:t>9</a:t>
            </a:fld>
            <a:endParaRPr lang="en-US" sz="1200" u="none"/>
          </a:p>
        </p:txBody>
      </p:sp>
      <p:sp>
        <p:nvSpPr>
          <p:cNvPr id="25602" name="Rectangle 2"/>
          <p:cNvSpPr>
            <a:spLocks noGrp="1" noRot="1" noChangeAspect="1" noChangeArrowheads="1" noTextEdit="1"/>
          </p:cNvSpPr>
          <p:nvPr>
            <p:ph type="sldImg"/>
          </p:nvPr>
        </p:nvSpPr>
        <p:spPr>
          <a:xfrm>
            <a:off x="1028700" y="685800"/>
            <a:ext cx="4572000" cy="3429000"/>
          </a:xfrm>
          <a:ln/>
        </p:spPr>
      </p:sp>
      <p:sp>
        <p:nvSpPr>
          <p:cNvPr id="256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2" algn="just" eaLnBrk="1" hangingPunct="1"/>
            <a:r>
              <a:rPr lang="en-US" sz="1000" b="1">
                <a:latin typeface="Tahoma" charset="0"/>
              </a:rPr>
              <a:t>People balancing loss and gain:</a:t>
            </a:r>
            <a:r>
              <a:rPr lang="en-US" sz="1000" b="1" i="1">
                <a:latin typeface="Tahoma" charset="0"/>
              </a:rPr>
              <a:t> </a:t>
            </a:r>
            <a:r>
              <a:rPr lang="en-US" sz="1000" i="1">
                <a:latin typeface="Tahoma" charset="0"/>
              </a:rPr>
              <a:t>living through</a:t>
            </a:r>
            <a:r>
              <a:rPr lang="en-US" b="1">
                <a:latin typeface="Times New Roman" charset="0"/>
                <a:cs typeface="Times New Roman" charset="0"/>
              </a:rPr>
              <a:t> </a:t>
            </a:r>
          </a:p>
          <a:p>
            <a:pPr lvl="2" algn="just" eaLnBrk="1" hangingPunct="1"/>
            <a:endParaRPr lang="en-US" b="1">
              <a:latin typeface="Times New Roman" charset="0"/>
              <a:cs typeface="Times New Roman" charset="0"/>
            </a:endParaRPr>
          </a:p>
          <a:p>
            <a:pPr lvl="2" algn="just" eaLnBrk="1" hangingPunct="1"/>
            <a:r>
              <a:rPr lang="en-US" b="1">
                <a:latin typeface="Times New Roman" charset="0"/>
                <a:cs typeface="Times New Roman" charset="0"/>
              </a:rPr>
              <a:t>Negative Response:</a:t>
            </a:r>
            <a:r>
              <a:rPr lang="en-US">
                <a:latin typeface="Times New Roman" charset="0"/>
                <a:cs typeface="Times New Roman" charset="0"/>
              </a:rPr>
              <a:t>	Feeling that life was useless: I have worked for 40 years and look what I got! There</a:t>
            </a:r>
            <a:r>
              <a:rPr lang="ja-JP" altLang="en-US">
                <a:latin typeface="Times New Roman" charset="0"/>
                <a:cs typeface="Times New Roman" charset="0"/>
              </a:rPr>
              <a:t>’</a:t>
            </a:r>
            <a:r>
              <a:rPr lang="en-US" altLang="ja-JP">
                <a:latin typeface="Times New Roman" charset="0"/>
                <a:cs typeface="Times New Roman" charset="0"/>
              </a:rPr>
              <a:t>s nothing left for me!</a:t>
            </a:r>
          </a:p>
          <a:p>
            <a:pPr lvl="2" algn="just" eaLnBrk="1" hangingPunct="1"/>
            <a:r>
              <a:rPr lang="en-US">
                <a:latin typeface="Times New Roman" charset="0"/>
                <a:cs typeface="Times New Roman" charset="0"/>
              </a:rPr>
              <a:t>					</a:t>
            </a:r>
          </a:p>
          <a:p>
            <a:pPr lvl="2" algn="just" eaLnBrk="1" hangingPunct="1"/>
            <a:r>
              <a:rPr lang="en-US">
                <a:latin typeface="Times New Roman" charset="0"/>
                <a:cs typeface="Times New Roman" charset="0"/>
              </a:rPr>
              <a:t>					Nostalgia, focusing on the past. And past is often difficult. </a:t>
            </a:r>
          </a:p>
          <a:p>
            <a:pPr lvl="2" algn="just" eaLnBrk="1" hangingPunct="1"/>
            <a:r>
              <a:rPr lang="en-US">
                <a:latin typeface="Times New Roman" charset="0"/>
                <a:cs typeface="Times New Roman" charset="0"/>
              </a:rPr>
              <a:t>					</a:t>
            </a:r>
          </a:p>
          <a:p>
            <a:pPr lvl="2" algn="just" eaLnBrk="1" hangingPunct="1"/>
            <a:r>
              <a:rPr lang="en-US">
                <a:latin typeface="Times New Roman" charset="0"/>
                <a:cs typeface="Times New Roman" charset="0"/>
              </a:rPr>
              <a:t>	</a:t>
            </a:r>
            <a:r>
              <a:rPr lang="en-US" b="1" u="sng">
                <a:latin typeface="Times New Roman" charset="0"/>
                <a:cs typeface="Times New Roman" charset="0"/>
              </a:rPr>
              <a:t>The biggest thing ever!	</a:t>
            </a:r>
            <a:r>
              <a:rPr lang="en-US">
                <a:latin typeface="Times New Roman" charset="0"/>
                <a:cs typeface="Times New Roman" charset="0"/>
              </a:rPr>
              <a:t>Difficulty finding your niche in the present and future life: </a:t>
            </a:r>
            <a:r>
              <a:rPr lang="en-US" b="1" i="1">
                <a:latin typeface="Times New Roman" charset="0"/>
                <a:cs typeface="Times New Roman" charset="0"/>
              </a:rPr>
              <a:t>Elephants in the streets</a:t>
            </a:r>
          </a:p>
          <a:p>
            <a:pPr lvl="2" algn="just" eaLnBrk="1" hangingPunct="1"/>
            <a:r>
              <a:rPr lang="en-US">
                <a:latin typeface="Times New Roman" charset="0"/>
                <a:cs typeface="Times New Roman" charset="0"/>
              </a:rPr>
              <a:t>					</a:t>
            </a:r>
          </a:p>
          <a:p>
            <a:pPr lvl="2" algn="just" eaLnBrk="1" hangingPunct="1"/>
            <a:r>
              <a:rPr lang="en-US">
                <a:latin typeface="Times New Roman" charset="0"/>
                <a:cs typeface="Times New Roman" charset="0"/>
              </a:rPr>
              <a:t>					Acculturation difficulties: Language problems, social isolation. Making this culture your own: TV, Media, </a:t>
            </a:r>
          </a:p>
          <a:p>
            <a:pPr lvl="2" algn="just" eaLnBrk="1" hangingPunct="1"/>
            <a:r>
              <a:rPr lang="en-US">
                <a:latin typeface="Times New Roman" charset="0"/>
                <a:cs typeface="Times New Roman" charset="0"/>
              </a:rPr>
              <a:t>The amount of trash is overwhelming, different strategies of censorship reference groups: I still don</a:t>
            </a:r>
            <a:r>
              <a:rPr lang="ja-JP" altLang="en-US">
                <a:latin typeface="Times New Roman" charset="0"/>
                <a:cs typeface="Times New Roman" charset="0"/>
              </a:rPr>
              <a:t>’</a:t>
            </a:r>
            <a:r>
              <a:rPr lang="en-US" altLang="ja-JP">
                <a:latin typeface="Times New Roman" charset="0"/>
                <a:cs typeface="Times New Roman" charset="0"/>
              </a:rPr>
              <a:t>t play or understand football or baseball, </a:t>
            </a:r>
          </a:p>
          <a:p>
            <a:pPr lvl="2" algn="just" eaLnBrk="1" hangingPunct="1"/>
            <a:r>
              <a:rPr lang="en-US">
                <a:latin typeface="Times New Roman" charset="0"/>
                <a:cs typeface="Times New Roman" charset="0"/>
              </a:rPr>
              <a:t>I still can</a:t>
            </a:r>
            <a:r>
              <a:rPr lang="ja-JP" altLang="en-US">
                <a:latin typeface="Times New Roman" charset="0"/>
                <a:cs typeface="Times New Roman" charset="0"/>
              </a:rPr>
              <a:t>’</a:t>
            </a:r>
            <a:r>
              <a:rPr lang="en-US" altLang="ja-JP">
                <a:latin typeface="Times New Roman" charset="0"/>
                <a:cs typeface="Times New Roman" charset="0"/>
              </a:rPr>
              <a:t>t make sense of a phrase </a:t>
            </a:r>
            <a:r>
              <a:rPr lang="ja-JP" altLang="en-US">
                <a:latin typeface="Times New Roman" charset="0"/>
                <a:cs typeface="Times New Roman" charset="0"/>
              </a:rPr>
              <a:t>“</a:t>
            </a:r>
            <a:r>
              <a:rPr lang="en-US" altLang="ja-JP">
                <a:latin typeface="Times New Roman" charset="0"/>
                <a:cs typeface="Times New Roman" charset="0"/>
              </a:rPr>
              <a:t>Sports bar</a:t>
            </a:r>
            <a:r>
              <a:rPr lang="ja-JP" altLang="en-US">
                <a:latin typeface="Times New Roman" charset="0"/>
                <a:cs typeface="Times New Roman" charset="0"/>
              </a:rPr>
              <a:t>”</a:t>
            </a:r>
            <a:r>
              <a:rPr lang="en-US" altLang="ja-JP">
                <a:latin typeface="Times New Roman" charset="0"/>
                <a:cs typeface="Times New Roman" charset="0"/>
              </a:rPr>
              <a:t> </a:t>
            </a:r>
          </a:p>
          <a:p>
            <a:pPr lvl="2" algn="just" eaLnBrk="1" hangingPunct="1"/>
            <a:endParaRPr lang="en-US">
              <a:latin typeface="Times New Roman" charset="0"/>
              <a:cs typeface="Times New Roman" charset="0"/>
            </a:endParaRPr>
          </a:p>
          <a:p>
            <a:pPr eaLnBrk="1" hangingPunct="1"/>
            <a:r>
              <a:rPr lang="en-US">
                <a:latin typeface="Times New Roman" charset="0"/>
              </a:rPr>
              <a:t>					</a:t>
            </a:r>
            <a:r>
              <a:rPr lang="en-US" b="1">
                <a:latin typeface="Times New Roman" charset="0"/>
              </a:rPr>
              <a:t>Whitaker</a:t>
            </a:r>
            <a:r>
              <a:rPr lang="en-US">
                <a:latin typeface="Times New Roman" charset="0"/>
              </a:rPr>
              <a:t> Fight for initiative: </a:t>
            </a:r>
            <a:r>
              <a:rPr lang="en-US" b="1">
                <a:latin typeface="Times New Roman" charset="0"/>
                <a:cs typeface="Times New Roman" charset="0"/>
              </a:rPr>
              <a:t>There is nothing in the future! How can you work with that?? </a:t>
            </a:r>
            <a:endParaRPr lang="en-US">
              <a:latin typeface="Times New Roman" charset="0"/>
              <a:cs typeface="Times New Roman" charset="0"/>
            </a:endParaRPr>
          </a:p>
          <a:p>
            <a:pPr eaLnBrk="1" hangingPunct="1"/>
            <a:r>
              <a:rPr lang="en-US" b="1" u="sng">
                <a:latin typeface="Times New Roman" charset="0"/>
              </a:rPr>
              <a:t>My experience in a workshop working with those who attempted suicide: What is your hope???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6609C50D-51DB-CA4F-A9B0-9B2E22D1DBAB}" type="slidenum">
              <a:rPr lang="en-US" sz="1200" u="none"/>
              <a:pPr eaLnBrk="1" hangingPunct="1"/>
              <a:t>10</a:t>
            </a:fld>
            <a:endParaRPr lang="en-US" sz="1200" u="none"/>
          </a:p>
        </p:txBody>
      </p:sp>
      <p:sp>
        <p:nvSpPr>
          <p:cNvPr id="27650" name="Rectangle 2"/>
          <p:cNvSpPr>
            <a:spLocks noGrp="1" noRot="1" noChangeAspect="1" noChangeArrowheads="1" noTextEdit="1"/>
          </p:cNvSpPr>
          <p:nvPr>
            <p:ph type="sldImg"/>
          </p:nvPr>
        </p:nvSpPr>
        <p:spPr>
          <a:xfrm>
            <a:off x="1028700" y="685800"/>
            <a:ext cx="4572000" cy="3429000"/>
          </a:xfrm>
          <a:ln/>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lang="en-US" sz="1000" b="1">
                <a:latin typeface="Tahoma" charset="0"/>
              </a:rPr>
              <a:t>People balancing loss and gain:</a:t>
            </a:r>
            <a:r>
              <a:rPr lang="en-US" sz="1000" b="1" i="1">
                <a:latin typeface="Tahoma" charset="0"/>
              </a:rPr>
              <a:t> </a:t>
            </a:r>
            <a:r>
              <a:rPr lang="en-US" sz="1000" i="1">
                <a:latin typeface="Tahoma" charset="0"/>
              </a:rPr>
              <a:t>living through</a:t>
            </a:r>
          </a:p>
          <a:p>
            <a:pPr algn="just" eaLnBrk="1" hangingPunct="1"/>
            <a:endParaRPr lang="en-US" sz="1000" i="1">
              <a:latin typeface="Tahoma" charset="0"/>
            </a:endParaRPr>
          </a:p>
          <a:p>
            <a:pPr algn="just" eaLnBrk="1" hangingPunct="1"/>
            <a:r>
              <a:rPr lang="en-US" b="1" i="1">
                <a:latin typeface="Times New Roman" charset="0"/>
              </a:rPr>
              <a:t>Opportunities</a:t>
            </a:r>
            <a:endParaRPr lang="en-US" sz="1000" i="1">
              <a:latin typeface="Tahoma" charset="0"/>
            </a:endParaRPr>
          </a:p>
          <a:p>
            <a:pPr algn="just" eaLnBrk="1" hangingPunct="1"/>
            <a:endParaRPr lang="en-US" b="1">
              <a:latin typeface="Times New Roman" charset="0"/>
            </a:endParaRPr>
          </a:p>
          <a:p>
            <a:pPr algn="just" eaLnBrk="1" hangingPunct="1"/>
            <a:r>
              <a:rPr lang="en-US" sz="1600" i="1">
                <a:latin typeface="Times New Roman" charset="0"/>
              </a:rPr>
              <a:t>Environmental losses (individual)</a:t>
            </a:r>
          </a:p>
          <a:p>
            <a:pPr algn="just" eaLnBrk="1" hangingPunct="1"/>
            <a:r>
              <a:rPr lang="en-US" i="1">
                <a:latin typeface="Times New Roman" charset="0"/>
              </a:rPr>
              <a:t>Loss of Material Possessions</a:t>
            </a:r>
          </a:p>
          <a:p>
            <a:pPr algn="just" eaLnBrk="1" hangingPunct="1"/>
            <a:r>
              <a:rPr lang="en-US" i="1">
                <a:latin typeface="Times New Roman" charset="0"/>
              </a:rPr>
              <a:t>Loss of Value of Education and Professional Experience</a:t>
            </a:r>
          </a:p>
          <a:p>
            <a:pPr algn="just" eaLnBrk="1" hangingPunct="1"/>
            <a:r>
              <a:rPr lang="en-US" i="1">
                <a:latin typeface="Times New Roman" charset="0"/>
              </a:rPr>
              <a:t>Loss of Roots and Connection to Cultural and Social Traditions</a:t>
            </a:r>
          </a:p>
          <a:p>
            <a:pPr algn="just" eaLnBrk="1" hangingPunct="1"/>
            <a:r>
              <a:rPr lang="en-US" i="1">
                <a:latin typeface="Times New Roman" charset="0"/>
              </a:rPr>
              <a:t>Loss of Connection to Family and Friends</a:t>
            </a:r>
          </a:p>
          <a:p>
            <a:pPr algn="just" eaLnBrk="1" hangingPunct="1"/>
            <a:endParaRPr lang="en-US" b="1">
              <a:latin typeface="Times New Roman" charset="0"/>
            </a:endParaRPr>
          </a:p>
          <a:p>
            <a:pPr algn="just" eaLnBrk="1" hangingPunct="1"/>
            <a:endParaRPr lang="en-US" b="1">
              <a:latin typeface="Times New Roman" charset="0"/>
            </a:endParaRPr>
          </a:p>
          <a:p>
            <a:pPr algn="just" eaLnBrk="1" hangingPunct="1"/>
            <a:r>
              <a:rPr lang="en-US" b="1">
                <a:latin typeface="Times New Roman" charset="0"/>
              </a:rPr>
              <a:t>Gain or perspective of gain of material posessions</a:t>
            </a:r>
          </a:p>
          <a:p>
            <a:pPr algn="just" eaLnBrk="1" hangingPunct="1"/>
            <a:r>
              <a:rPr lang="en-US" b="1">
                <a:latin typeface="Times New Roman" charset="0"/>
              </a:rPr>
              <a:t>Opportunities for learning</a:t>
            </a:r>
          </a:p>
          <a:p>
            <a:pPr algn="just" eaLnBrk="1" hangingPunct="1"/>
            <a:r>
              <a:rPr lang="en-US" b="1">
                <a:latin typeface="Times New Roman" charset="0"/>
              </a:rPr>
              <a:t>Opportunities for cultural development for those who were denied their culture</a:t>
            </a:r>
          </a:p>
          <a:p>
            <a:pPr algn="just" eaLnBrk="1" hangingPunct="1"/>
            <a:r>
              <a:rPr lang="en-US" b="1">
                <a:latin typeface="Times New Roman" charset="0"/>
              </a:rPr>
              <a:t>Access to social services</a:t>
            </a:r>
          </a:p>
          <a:p>
            <a:pPr eaLnBrk="1" hangingPunct="1"/>
            <a:endParaRPr 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624902AC-2059-BF4E-858D-8FBB08DC863C}" type="slidenum">
              <a:rPr lang="en-US" sz="1200" u="none"/>
              <a:pPr eaLnBrk="1" hangingPunct="1"/>
              <a:t>11</a:t>
            </a:fld>
            <a:endParaRPr lang="en-US" sz="1200" u="none"/>
          </a:p>
        </p:txBody>
      </p:sp>
      <p:sp>
        <p:nvSpPr>
          <p:cNvPr id="29698" name="Rectangle 2"/>
          <p:cNvSpPr>
            <a:spLocks noGrp="1" noRot="1" noChangeAspect="1" noChangeArrowheads="1" noTextEdit="1"/>
          </p:cNvSpPr>
          <p:nvPr>
            <p:ph type="sldImg"/>
          </p:nvPr>
        </p:nvSpPr>
        <p:spPr>
          <a:xfrm>
            <a:off x="1028700" y="685800"/>
            <a:ext cx="4572000" cy="3429000"/>
          </a:xfrm>
          <a:ln/>
        </p:spPr>
      </p:sp>
      <p:sp>
        <p:nvSpPr>
          <p:cNvPr id="296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lang="en-US" sz="1000" b="1">
                <a:latin typeface="Tahoma" charset="0"/>
              </a:rPr>
              <a:t>People balancing loss and gain:</a:t>
            </a:r>
            <a:r>
              <a:rPr lang="en-US" sz="1000" b="1" i="1">
                <a:latin typeface="Tahoma" charset="0"/>
              </a:rPr>
              <a:t> </a:t>
            </a:r>
            <a:r>
              <a:rPr lang="en-US" sz="1000" i="1">
                <a:latin typeface="Tahoma" charset="0"/>
              </a:rPr>
              <a:t>living through</a:t>
            </a:r>
            <a:endParaRPr lang="en-US" b="1">
              <a:latin typeface="Times New Roman" charset="0"/>
            </a:endParaRPr>
          </a:p>
          <a:p>
            <a:pPr algn="just" eaLnBrk="1" hangingPunct="1"/>
            <a:endParaRPr lang="en-US" b="1">
              <a:latin typeface="Times New Roman" charset="0"/>
            </a:endParaRPr>
          </a:p>
          <a:p>
            <a:pPr algn="just" eaLnBrk="1" hangingPunct="1"/>
            <a:r>
              <a:rPr lang="en-US" b="1">
                <a:latin typeface="Times New Roman" charset="0"/>
              </a:rPr>
              <a:t>View from the inside</a:t>
            </a:r>
          </a:p>
          <a:p>
            <a:pPr algn="just" eaLnBrk="1" hangingPunct="1"/>
            <a:endParaRPr lang="en-US" b="1">
              <a:latin typeface="Times New Roman" charset="0"/>
            </a:endParaRPr>
          </a:p>
          <a:p>
            <a:pPr algn="just" eaLnBrk="1" hangingPunct="1"/>
            <a:r>
              <a:rPr lang="en-US" b="1">
                <a:latin typeface="Times New Roman" charset="0"/>
              </a:rPr>
              <a:t>Environmental losses</a:t>
            </a:r>
            <a:endParaRPr lang="en-US">
              <a:latin typeface="Times New Roman" charset="0"/>
            </a:endParaRPr>
          </a:p>
          <a:p>
            <a:pPr lvl="2" algn="just" eaLnBrk="1" hangingPunct="1"/>
            <a:r>
              <a:rPr lang="en-US" b="1">
                <a:latin typeface="Times New Roman" charset="0"/>
              </a:rPr>
              <a:t>Loss of Material Possessions</a:t>
            </a:r>
          </a:p>
          <a:p>
            <a:pPr lvl="2" algn="just" eaLnBrk="1" hangingPunct="1"/>
            <a:r>
              <a:rPr lang="en-US" b="1">
                <a:latin typeface="Times New Roman" charset="0"/>
              </a:rPr>
              <a:t>		Russians: Dacha, Flat, Car, </a:t>
            </a:r>
            <a:r>
              <a:rPr lang="en-US">
                <a:latin typeface="Times New Roman" charset="0"/>
              </a:rPr>
              <a:t>Personal things with specific meaning, furniture, books, </a:t>
            </a:r>
          </a:p>
          <a:p>
            <a:pPr lvl="2" algn="just" eaLnBrk="1" hangingPunct="1"/>
            <a:r>
              <a:rPr lang="en-US">
                <a:latin typeface="Times New Roman" charset="0"/>
              </a:rPr>
              <a:t>		</a:t>
            </a:r>
            <a:r>
              <a:rPr lang="en-US" b="1">
                <a:latin typeface="Times New Roman" charset="0"/>
              </a:rPr>
              <a:t>Somali woman</a:t>
            </a:r>
            <a:r>
              <a:rPr lang="en-US">
                <a:latin typeface="Times New Roman" charset="0"/>
              </a:rPr>
              <a:t>: Business in Somali and Kenya</a:t>
            </a:r>
          </a:p>
          <a:p>
            <a:pPr lvl="2" algn="just" eaLnBrk="1" hangingPunct="1"/>
            <a:r>
              <a:rPr lang="en-US">
                <a:latin typeface="Times New Roman" charset="0"/>
              </a:rPr>
              <a:t>		</a:t>
            </a:r>
            <a:r>
              <a:rPr lang="en-US" b="1">
                <a:latin typeface="Times New Roman" charset="0"/>
              </a:rPr>
              <a:t>Oromo and Somali</a:t>
            </a:r>
            <a:r>
              <a:rPr lang="en-US">
                <a:latin typeface="Times New Roman" charset="0"/>
              </a:rPr>
              <a:t>: all taken away one day. </a:t>
            </a:r>
          </a:p>
          <a:p>
            <a:pPr lvl="2" algn="just" eaLnBrk="1" hangingPunct="1"/>
            <a:r>
              <a:rPr lang="en-US">
                <a:latin typeface="Times New Roman" charset="0"/>
              </a:rPr>
              <a:t>		Things are also parts of our self: Horcruxes in Harry Potter</a:t>
            </a:r>
          </a:p>
          <a:p>
            <a:pPr lvl="2" algn="just" eaLnBrk="1" hangingPunct="1"/>
            <a:r>
              <a:rPr lang="en-US">
                <a:latin typeface="Times New Roman" charset="0"/>
              </a:rPr>
              <a:t>		Ambiguity about immigration</a:t>
            </a:r>
            <a:endParaRPr lang="en-US" b="1">
              <a:latin typeface="Times New Roman" charset="0"/>
            </a:endParaRPr>
          </a:p>
          <a:p>
            <a:pPr lvl="2" algn="just" eaLnBrk="1" hangingPunct="1"/>
            <a:r>
              <a:rPr lang="en-US" b="1">
                <a:latin typeface="Times New Roman" charset="0"/>
              </a:rPr>
              <a:t>Loss of Value of Education and Professional Experience</a:t>
            </a:r>
          </a:p>
          <a:p>
            <a:pPr lvl="2" algn="just" eaLnBrk="1" hangingPunct="1"/>
            <a:r>
              <a:rPr lang="en-US">
                <a:latin typeface="Times New Roman" charset="0"/>
              </a:rPr>
              <a:t>		Different professional standards, licensing </a:t>
            </a:r>
            <a:r>
              <a:rPr lang="en-US" b="1">
                <a:latin typeface="Times New Roman" charset="0"/>
              </a:rPr>
              <a:t>Simernitskaya </a:t>
            </a:r>
          </a:p>
          <a:p>
            <a:pPr lvl="2" algn="just" eaLnBrk="1" hangingPunct="1"/>
            <a:r>
              <a:rPr lang="en-US">
                <a:latin typeface="Times New Roman" charset="0"/>
              </a:rPr>
              <a:t>		</a:t>
            </a:r>
            <a:r>
              <a:rPr lang="en-US" b="1">
                <a:latin typeface="Times New Roman" charset="0"/>
              </a:rPr>
              <a:t>Perelman -</a:t>
            </a:r>
            <a:r>
              <a:rPr lang="en-US">
                <a:latin typeface="Times New Roman" charset="0"/>
              </a:rPr>
              <a:t> took him 10 years to come back to where he was. Most people after 40 don</a:t>
            </a:r>
            <a:r>
              <a:rPr lang="ja-JP" altLang="en-US">
                <a:latin typeface="Times New Roman" charset="0"/>
              </a:rPr>
              <a:t>’</a:t>
            </a:r>
            <a:r>
              <a:rPr lang="en-US" altLang="ja-JP">
                <a:latin typeface="Times New Roman" charset="0"/>
              </a:rPr>
              <a:t>t make it</a:t>
            </a:r>
          </a:p>
          <a:p>
            <a:pPr lvl="2" algn="just" eaLnBrk="1" hangingPunct="1"/>
            <a:r>
              <a:rPr lang="en-US">
                <a:latin typeface="Times New Roman" charset="0"/>
              </a:rPr>
              <a:t>		</a:t>
            </a:r>
            <a:r>
              <a:rPr lang="en-US" b="1">
                <a:latin typeface="Times New Roman" charset="0"/>
              </a:rPr>
              <a:t>Slava</a:t>
            </a:r>
            <a:r>
              <a:rPr lang="en-US">
                <a:latin typeface="Times New Roman" charset="0"/>
              </a:rPr>
              <a:t> the taxi driver</a:t>
            </a:r>
          </a:p>
          <a:p>
            <a:pPr lvl="2" algn="just" eaLnBrk="1" hangingPunct="1"/>
            <a:r>
              <a:rPr lang="en-US">
                <a:latin typeface="Times New Roman" charset="0"/>
              </a:rPr>
              <a:t>		Somali and Vietnamese military: my Reeducation Camp Survivors group</a:t>
            </a:r>
          </a:p>
          <a:p>
            <a:pPr lvl="2" algn="just" eaLnBrk="1" hangingPunct="1"/>
            <a:r>
              <a:rPr lang="en-US">
                <a:latin typeface="Times New Roman" charset="0"/>
              </a:rPr>
              <a:t>		Hmong farmers</a:t>
            </a:r>
          </a:p>
          <a:p>
            <a:pPr lvl="2" algn="just" eaLnBrk="1" hangingPunct="1"/>
            <a:r>
              <a:rPr lang="en-US">
                <a:latin typeface="Times New Roman" charset="0"/>
              </a:rPr>
              <a:t>		</a:t>
            </a:r>
            <a:r>
              <a:rPr lang="en-US" b="1">
                <a:latin typeface="Times New Roman" charset="0"/>
              </a:rPr>
              <a:t>Loss of Roots and Connection to Cultural and Social Traditions</a:t>
            </a:r>
          </a:p>
          <a:p>
            <a:pPr lvl="2" algn="just" eaLnBrk="1" hangingPunct="1"/>
            <a:r>
              <a:rPr lang="en-US" b="1">
                <a:latin typeface="Times New Roman" charset="0"/>
              </a:rPr>
              <a:t>		Mohamed: </a:t>
            </a:r>
            <a:r>
              <a:rPr lang="en-US">
                <a:latin typeface="Times New Roman" charset="0"/>
              </a:rPr>
              <a:t>go 40 houses in the four directions</a:t>
            </a:r>
            <a:endParaRPr lang="en-US" b="1">
              <a:latin typeface="Times New Roman" charset="0"/>
            </a:endParaRPr>
          </a:p>
          <a:p>
            <a:pPr lvl="2" algn="just" eaLnBrk="1" hangingPunct="1"/>
            <a:r>
              <a:rPr lang="en-US">
                <a:latin typeface="Times New Roman" charset="0"/>
              </a:rPr>
              <a:t>		Life was stable: you die where you live, people are attached to a place where they live</a:t>
            </a:r>
          </a:p>
          <a:p>
            <a:pPr lvl="2" algn="just" eaLnBrk="1" hangingPunct="1"/>
            <a:r>
              <a:rPr lang="en-US">
                <a:latin typeface="Times New Roman" charset="0"/>
              </a:rPr>
              <a:t>		</a:t>
            </a:r>
            <a:r>
              <a:rPr lang="en-US" b="1" i="1">
                <a:latin typeface="Times New Roman" charset="0"/>
              </a:rPr>
              <a:t>My first Haloween</a:t>
            </a:r>
          </a:p>
          <a:p>
            <a:pPr lvl="2" algn="just" eaLnBrk="1" hangingPunct="1"/>
            <a:r>
              <a:rPr lang="en-US" b="1" i="1">
                <a:latin typeface="Times New Roman" charset="0"/>
              </a:rPr>
              <a:t>		When do you say </a:t>
            </a:r>
            <a:r>
              <a:rPr lang="ja-JP" altLang="en-US" b="1" i="1">
                <a:latin typeface="Times New Roman" charset="0"/>
              </a:rPr>
              <a:t>“</a:t>
            </a:r>
            <a:r>
              <a:rPr lang="en-US" altLang="ja-JP" b="1" i="1">
                <a:latin typeface="Times New Roman" charset="0"/>
              </a:rPr>
              <a:t>Thank you</a:t>
            </a:r>
            <a:r>
              <a:rPr lang="ja-JP" altLang="en-US" b="1" i="1">
                <a:latin typeface="Times New Roman" charset="0"/>
              </a:rPr>
              <a:t>”</a:t>
            </a:r>
            <a:endParaRPr lang="en-US" altLang="ja-JP" b="1" i="1">
              <a:latin typeface="Times New Roman" charset="0"/>
            </a:endParaRPr>
          </a:p>
          <a:p>
            <a:pPr lvl="2" algn="just" eaLnBrk="1" hangingPunct="1"/>
            <a:r>
              <a:rPr lang="en-US" b="1" i="1">
                <a:latin typeface="Times New Roman" charset="0"/>
              </a:rPr>
              <a:t>	How are you? I am sick! Good!</a:t>
            </a:r>
          </a:p>
          <a:p>
            <a:pPr lvl="2" algn="just" eaLnBrk="1" hangingPunct="1"/>
            <a:r>
              <a:rPr lang="en-US" b="1" i="1">
                <a:latin typeface="Times New Roman" charset="0"/>
              </a:rPr>
              <a:t>		The Winking story</a:t>
            </a:r>
          </a:p>
          <a:p>
            <a:pPr lvl="2" algn="just" eaLnBrk="1" hangingPunct="1"/>
            <a:endParaRPr lang="en-US" b="1" i="1">
              <a:latin typeface="Times New Roman" charset="0"/>
            </a:endParaRPr>
          </a:p>
          <a:p>
            <a:pPr lvl="2" algn="just" eaLnBrk="1" hangingPunct="1"/>
            <a:r>
              <a:rPr lang="en-US" b="1" i="1">
                <a:latin typeface="Times New Roman" charset="0"/>
              </a:rPr>
              <a:t>	</a:t>
            </a:r>
            <a:r>
              <a:rPr lang="en-US" b="1">
                <a:latin typeface="Times New Roman" charset="0"/>
              </a:rPr>
              <a:t>Loss of Connection to Family and Friends</a:t>
            </a:r>
          </a:p>
          <a:p>
            <a:pPr lvl="2" algn="just" eaLnBrk="1" hangingPunct="1"/>
            <a:r>
              <a:rPr lang="en-US">
                <a:latin typeface="Times New Roman" charset="0"/>
                <a:cs typeface="Times New Roman" charset="0"/>
              </a:rPr>
              <a:t>		Loss of friends has a strong negative effect on adjustment of Russian immigrants</a:t>
            </a:r>
          </a:p>
          <a:p>
            <a:pPr lvl="2" algn="just" eaLnBrk="1" hangingPunct="1"/>
            <a:r>
              <a:rPr lang="en-US">
                <a:latin typeface="Times New Roman" charset="0"/>
                <a:cs typeface="Times New Roman" charset="0"/>
              </a:rPr>
              <a:t>		New friends hard to make: </a:t>
            </a:r>
            <a:r>
              <a:rPr lang="en-US" b="1">
                <a:latin typeface="Times New Roman" charset="0"/>
                <a:cs typeface="Times New Roman" charset="0"/>
              </a:rPr>
              <a:t>you have to eat 4 gallons of salt together</a:t>
            </a:r>
          </a:p>
          <a:p>
            <a:pPr lvl="2" algn="just" eaLnBrk="1" hangingPunct="1"/>
            <a:r>
              <a:rPr lang="en-US" b="1">
                <a:latin typeface="Times New Roman" charset="0"/>
                <a:cs typeface="Times New Roman" charset="0"/>
              </a:rPr>
              <a:t>		Friends are the keepers of our </a:t>
            </a:r>
            <a:r>
              <a:rPr lang="ja-JP" altLang="en-US" b="1">
                <a:latin typeface="Times New Roman" charset="0"/>
                <a:cs typeface="Times New Roman" charset="0"/>
              </a:rPr>
              <a:t>“</a:t>
            </a:r>
            <a:r>
              <a:rPr lang="en-US" altLang="ja-JP" b="1">
                <a:latin typeface="Times New Roman" charset="0"/>
                <a:cs typeface="Times New Roman" charset="0"/>
              </a:rPr>
              <a:t>better self</a:t>
            </a:r>
            <a:r>
              <a:rPr lang="ja-JP" altLang="en-US" b="1">
                <a:latin typeface="Times New Roman" charset="0"/>
                <a:cs typeface="Times New Roman" charset="0"/>
              </a:rPr>
              <a:t>”</a:t>
            </a:r>
            <a:endParaRPr lang="en-US" altLang="ja-JP" b="1">
              <a:latin typeface="Times New Roman" charset="0"/>
              <a:cs typeface="Times New Roman" charset="0"/>
            </a:endParaRPr>
          </a:p>
          <a:p>
            <a:pPr lvl="2" algn="just" eaLnBrk="1" hangingPunct="1"/>
            <a:r>
              <a:rPr lang="en-US" b="1">
                <a:latin typeface="Times New Roman" charset="0"/>
                <a:cs typeface="Times New Roman" charset="0"/>
              </a:rPr>
              <a:t>African immigrants try to recreate community ties, come by families, etc. </a:t>
            </a:r>
          </a:p>
          <a:p>
            <a:pPr lvl="2" algn="just" eaLnBrk="1" hangingPunct="1"/>
            <a:r>
              <a:rPr lang="en-US" b="1">
                <a:latin typeface="Times New Roman" charset="0"/>
                <a:cs typeface="Times New Roman" charset="0"/>
              </a:rPr>
              <a:t>		Gossip, reluctance of new connections: everyone says – you can</a:t>
            </a:r>
            <a:r>
              <a:rPr lang="ja-JP" altLang="en-US" b="1">
                <a:latin typeface="Times New Roman" charset="0"/>
                <a:cs typeface="Times New Roman" charset="0"/>
              </a:rPr>
              <a:t>’</a:t>
            </a:r>
            <a:r>
              <a:rPr lang="en-US" altLang="ja-JP" b="1">
                <a:latin typeface="Times New Roman" charset="0"/>
                <a:cs typeface="Times New Roman" charset="0"/>
              </a:rPr>
              <a:t>t trust these people</a:t>
            </a:r>
          </a:p>
          <a:p>
            <a:pPr lvl="2" algn="just" eaLnBrk="1" hangingPunct="1"/>
            <a:endParaRPr lang="en-US">
              <a:latin typeface="Times New Roman" charset="0"/>
              <a:cs typeface="Times New Roman" charset="0"/>
            </a:endParaRPr>
          </a:p>
          <a:p>
            <a:pPr lvl="2" algn="just" eaLnBrk="1" hangingPunct="1"/>
            <a:endParaRPr lang="en-US">
              <a:latin typeface="Times New Roman" charset="0"/>
            </a:endParaRPr>
          </a:p>
          <a:p>
            <a:pPr lvl="2" algn="just" eaLnBrk="1" hangingPunct="1"/>
            <a:endParaRPr lang="en-US">
              <a:latin typeface="Times New Roman" charset="0"/>
            </a:endParaRPr>
          </a:p>
          <a:p>
            <a:pPr lvl="2" algn="just" eaLnBrk="1" hangingPunct="1"/>
            <a:endParaRPr lang="en-US">
              <a:latin typeface="Times New Roman" charset="0"/>
            </a:endParaRPr>
          </a:p>
          <a:p>
            <a:pPr lvl="2" algn="just" eaLnBrk="1" hangingPunct="1"/>
            <a:endParaRPr lang="en-US">
              <a:latin typeface="Times New Roman" charset="0"/>
            </a:endParaRPr>
          </a:p>
          <a:p>
            <a:pPr lvl="2" algn="just" eaLnBrk="1" hangingPunct="1"/>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3CF6BC02-13AA-2B41-9265-718E8DBB8EC8}" type="slidenum">
              <a:rPr lang="en-US" sz="1200" u="none"/>
              <a:pPr eaLnBrk="1" hangingPunct="1"/>
              <a:t>12</a:t>
            </a:fld>
            <a:endParaRPr lang="en-US" sz="1200" u="none"/>
          </a:p>
        </p:txBody>
      </p:sp>
      <p:sp>
        <p:nvSpPr>
          <p:cNvPr id="31746" name="Rectangle 2"/>
          <p:cNvSpPr>
            <a:spLocks noGrp="1" noRot="1" noChangeAspect="1" noChangeArrowheads="1" noTextEdit="1"/>
          </p:cNvSpPr>
          <p:nvPr>
            <p:ph type="sldImg"/>
          </p:nvPr>
        </p:nvSpPr>
        <p:spPr>
          <a:xfrm>
            <a:off x="1028700" y="685800"/>
            <a:ext cx="4572000" cy="3429000"/>
          </a:xfrm>
          <a:ln/>
        </p:spPr>
      </p:sp>
      <p:sp>
        <p:nvSpPr>
          <p:cNvPr id="317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b="1">
                <a:latin typeface="Tahoma" charset="0"/>
              </a:rPr>
              <a:t>People balancing loss and gain:</a:t>
            </a:r>
            <a:r>
              <a:rPr lang="en-US" sz="1000" b="1" i="1">
                <a:latin typeface="Tahoma" charset="0"/>
              </a:rPr>
              <a:t> </a:t>
            </a:r>
            <a:r>
              <a:rPr lang="en-US" sz="1000" i="1">
                <a:latin typeface="Tahoma" charset="0"/>
              </a:rPr>
              <a:t>living through</a:t>
            </a:r>
            <a:endParaRPr lang="en-US" sz="1400" i="1">
              <a:latin typeface="Times New Roman" charset="0"/>
            </a:endParaRPr>
          </a:p>
          <a:p>
            <a:pPr eaLnBrk="1" hangingPunct="1"/>
            <a:r>
              <a:rPr lang="en-US" b="1" i="1">
                <a:latin typeface="Times New Roman" charset="0"/>
              </a:rPr>
              <a:t>Opportunities</a:t>
            </a:r>
            <a:endParaRPr lang="en-US" sz="1400" i="1">
              <a:latin typeface="Times New Roman" charset="0"/>
            </a:endParaRPr>
          </a:p>
          <a:p>
            <a:pPr eaLnBrk="1" hangingPunct="1"/>
            <a:endParaRPr lang="en-US" sz="1400" i="1">
              <a:latin typeface="Times New Roman" charset="0"/>
            </a:endParaRPr>
          </a:p>
          <a:p>
            <a:pPr eaLnBrk="1" hangingPunct="1"/>
            <a:r>
              <a:rPr lang="en-US" sz="1400" i="1">
                <a:latin typeface="Times New Roman" charset="0"/>
              </a:rPr>
              <a:t>Internal Losses (individual)</a:t>
            </a:r>
          </a:p>
          <a:p>
            <a:pPr eaLnBrk="1" hangingPunct="1"/>
            <a:r>
              <a:rPr lang="en-US" sz="1000" i="1">
                <a:latin typeface="Times New Roman" charset="0"/>
              </a:rPr>
              <a:t>Loss of Status</a:t>
            </a:r>
          </a:p>
          <a:p>
            <a:pPr eaLnBrk="1" hangingPunct="1"/>
            <a:r>
              <a:rPr lang="en-US" sz="1000" i="1">
                <a:latin typeface="Times New Roman" charset="0"/>
              </a:rPr>
              <a:t>Loss of Self-Esteem and Personal Identity</a:t>
            </a:r>
          </a:p>
          <a:p>
            <a:pPr eaLnBrk="1" hangingPunct="1"/>
            <a:endParaRPr lang="en-US">
              <a:latin typeface="Times New Roman" charset="0"/>
            </a:endParaRPr>
          </a:p>
          <a:p>
            <a:pPr eaLnBrk="1" hangingPunct="1"/>
            <a:r>
              <a:rPr lang="en-US" b="1">
                <a:latin typeface="Times New Roman" charset="0"/>
              </a:rPr>
              <a:t>For few, who were denied their status, gain of basic civil rights (freedom of speech, freedom of relocation, safety, equal rights with other people)</a:t>
            </a:r>
          </a:p>
          <a:p>
            <a:pPr eaLnBrk="1" hangingPunct="1"/>
            <a:r>
              <a:rPr lang="en-US" b="1">
                <a:latin typeface="Times New Roman" charset="0"/>
              </a:rPr>
              <a:t>For those who were denied their cultural identity – language, practice of their religion, other areas of cultural/ethnic identity – may be an opportunity to find their identity </a:t>
            </a:r>
            <a:r>
              <a:rPr lang="en-US" i="1" u="sng">
                <a:latin typeface="Times New Roman" charset="0"/>
              </a:rPr>
              <a:t>(talk to Mardiya)</a:t>
            </a:r>
          </a:p>
          <a:p>
            <a:pPr eaLnBrk="1" hangingPunct="1"/>
            <a:endParaRPr lang="en-US" i="1" u="sng">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D20DF335-EE17-7942-AD55-CB75BDEC5579}" type="slidenum">
              <a:rPr lang="en-US" sz="1200" u="none"/>
              <a:pPr eaLnBrk="1" hangingPunct="1"/>
              <a:t>13</a:t>
            </a:fld>
            <a:endParaRPr lang="en-US" sz="1200" u="none"/>
          </a:p>
        </p:txBody>
      </p:sp>
      <p:sp>
        <p:nvSpPr>
          <p:cNvPr id="33794" name="Rectangle 2"/>
          <p:cNvSpPr>
            <a:spLocks noGrp="1" noRot="1" noChangeAspect="1" noChangeArrowheads="1" noTextEdit="1"/>
          </p:cNvSpPr>
          <p:nvPr>
            <p:ph type="sldImg"/>
          </p:nvPr>
        </p:nvSpPr>
        <p:spPr>
          <a:xfrm>
            <a:off x="1028700" y="685800"/>
            <a:ext cx="4572000" cy="3429000"/>
          </a:xfrm>
          <a:ln/>
        </p:spPr>
      </p:sp>
      <p:sp>
        <p:nvSpPr>
          <p:cNvPr id="337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4" eaLnBrk="1" hangingPunct="1"/>
            <a:r>
              <a:rPr lang="en-US" sz="1000" b="1">
                <a:latin typeface="Tahoma" charset="0"/>
              </a:rPr>
              <a:t>People balancing loss and gain:</a:t>
            </a:r>
            <a:r>
              <a:rPr lang="en-US" sz="1000" b="1" i="1">
                <a:latin typeface="Tahoma" charset="0"/>
              </a:rPr>
              <a:t> </a:t>
            </a:r>
            <a:r>
              <a:rPr lang="en-US" sz="1000" i="1">
                <a:latin typeface="Tahoma" charset="0"/>
              </a:rPr>
              <a:t>living through</a:t>
            </a:r>
            <a:endParaRPr lang="en-US" b="1" i="1">
              <a:latin typeface="Times New Roman" charset="0"/>
            </a:endParaRPr>
          </a:p>
          <a:p>
            <a:pPr lvl="4" eaLnBrk="1" hangingPunct="1"/>
            <a:endParaRPr lang="en-US" b="1" i="1">
              <a:latin typeface="Times New Roman" charset="0"/>
            </a:endParaRPr>
          </a:p>
          <a:p>
            <a:pPr eaLnBrk="1" hangingPunct="1"/>
            <a:r>
              <a:rPr lang="en-US" sz="1400" i="1">
                <a:latin typeface="Times New Roman" charset="0"/>
              </a:rPr>
              <a:t>Internal Losses</a:t>
            </a:r>
            <a:r>
              <a:rPr lang="en-US" sz="1400" i="1">
                <a:latin typeface="Times New Roman" charset="0"/>
                <a:cs typeface="Times New Roman" charset="0"/>
              </a:rPr>
              <a:t> (individual)</a:t>
            </a:r>
          </a:p>
          <a:p>
            <a:pPr eaLnBrk="1" hangingPunct="1"/>
            <a:r>
              <a:rPr lang="en-US" sz="1400" b="1" i="1">
                <a:latin typeface="Times New Roman" charset="0"/>
                <a:cs typeface="Times New Roman" charset="0"/>
              </a:rPr>
              <a:t>Negative Response:</a:t>
            </a:r>
            <a:r>
              <a:rPr lang="en-US" sz="1400" i="1">
                <a:latin typeface="Times New Roman" charset="0"/>
                <a:cs typeface="Times New Roman" charset="0"/>
              </a:rPr>
              <a:t> </a:t>
            </a:r>
          </a:p>
          <a:p>
            <a:pPr lvl="4" eaLnBrk="1" hangingPunct="1"/>
            <a:endParaRPr lang="en-US" b="1" i="1">
              <a:latin typeface="Times New Roman" charset="0"/>
            </a:endParaRPr>
          </a:p>
          <a:p>
            <a:pPr lvl="4" eaLnBrk="1" hangingPunct="1"/>
            <a:r>
              <a:rPr lang="en-US" b="1" i="1">
                <a:latin typeface="Times New Roman" charset="0"/>
              </a:rPr>
              <a:t>		</a:t>
            </a:r>
            <a:r>
              <a:rPr lang="en-US" b="1">
                <a:latin typeface="Times New Roman" charset="0"/>
              </a:rPr>
              <a:t>Feeling powerless, unable to control or even predict future</a:t>
            </a:r>
          </a:p>
          <a:p>
            <a:pPr lvl="4" eaLnBrk="1" hangingPunct="1"/>
            <a:r>
              <a:rPr lang="en-US" b="1">
                <a:latin typeface="Times New Roman" charset="0"/>
              </a:rPr>
              <a:t>		Mistrust in relationship with the system</a:t>
            </a:r>
          </a:p>
          <a:p>
            <a:pPr lvl="4" eaLnBrk="1" hangingPunct="1"/>
            <a:endParaRPr lang="en-US" b="1">
              <a:latin typeface="Times New Roman" charset="0"/>
            </a:endParaRPr>
          </a:p>
          <a:p>
            <a:pPr lvl="4" eaLnBrk="1" hangingPunct="1"/>
            <a:r>
              <a:rPr lang="en-US" b="1">
                <a:latin typeface="Times New Roman" charset="0"/>
              </a:rPr>
              <a:t>They are using us as rats. </a:t>
            </a:r>
          </a:p>
          <a:p>
            <a:pPr lvl="4" eaLnBrk="1" hangingPunct="1"/>
            <a:r>
              <a:rPr lang="en-US" b="1">
                <a:latin typeface="Times New Roman" charset="0"/>
              </a:rPr>
              <a:t>They don</a:t>
            </a:r>
            <a:r>
              <a:rPr lang="ja-JP" altLang="en-US" b="1">
                <a:latin typeface="Times New Roman" charset="0"/>
              </a:rPr>
              <a:t>’</a:t>
            </a:r>
            <a:r>
              <a:rPr lang="en-US" altLang="ja-JP" b="1">
                <a:latin typeface="Times New Roman" charset="0"/>
              </a:rPr>
              <a:t>t want our kids to succeed</a:t>
            </a:r>
          </a:p>
          <a:p>
            <a:pPr lvl="4" eaLnBrk="1" hangingPunct="1"/>
            <a:endParaRPr lang="en-US" b="1" i="1">
              <a:latin typeface="Times New Roman" charset="0"/>
            </a:endParaRPr>
          </a:p>
          <a:p>
            <a:pPr lvl="4" eaLnBrk="1" hangingPunct="1"/>
            <a:r>
              <a:rPr lang="en-US" b="1" i="1">
                <a:latin typeface="Times New Roman" charset="0"/>
              </a:rPr>
              <a:t>		</a:t>
            </a:r>
            <a:r>
              <a:rPr lang="en-US" b="1">
                <a:latin typeface="Times New Roman" charset="0"/>
              </a:rPr>
              <a:t>Isolation and Confusion: 	</a:t>
            </a:r>
            <a:r>
              <a:rPr lang="en-US">
                <a:latin typeface="Times New Roman" charset="0"/>
              </a:rPr>
              <a:t>missing appointments, deadlines, lack of cooperation, noncompliance</a:t>
            </a:r>
          </a:p>
          <a:p>
            <a:pPr lvl="4" eaLnBrk="1" hangingPunct="1"/>
            <a:r>
              <a:rPr lang="en-US">
                <a:latin typeface="Times New Roman" charset="0"/>
              </a:rPr>
              <a:t>		</a:t>
            </a:r>
            <a:r>
              <a:rPr lang="en-US" b="1">
                <a:latin typeface="Times New Roman" charset="0"/>
              </a:rPr>
              <a:t>Overuse and Pressure:</a:t>
            </a:r>
            <a:r>
              <a:rPr lang="en-US">
                <a:latin typeface="Times New Roman" charset="0"/>
              </a:rPr>
              <a:t> 	call social workers for every little thing; </a:t>
            </a:r>
          </a:p>
          <a:p>
            <a:pPr lvl="4" eaLnBrk="1" hangingPunct="1"/>
            <a:r>
              <a:rPr lang="en-US">
                <a:latin typeface="Times New Roman" charset="0"/>
              </a:rPr>
              <a:t>							see doctors every week (My Somali man)</a:t>
            </a:r>
          </a:p>
          <a:p>
            <a:pPr lvl="4" eaLnBrk="1" hangingPunct="1"/>
            <a:r>
              <a:rPr lang="en-US">
                <a:latin typeface="Times New Roman" charset="0"/>
              </a:rPr>
              <a:t>							Take all meds you</a:t>
            </a:r>
            <a:r>
              <a:rPr lang="ja-JP" altLang="en-US">
                <a:latin typeface="Times New Roman" charset="0"/>
              </a:rPr>
              <a:t>’</a:t>
            </a:r>
            <a:r>
              <a:rPr lang="en-US" altLang="ja-JP">
                <a:latin typeface="Times New Roman" charset="0"/>
              </a:rPr>
              <a:t>ve got: using spouses medications, import from Russia</a:t>
            </a:r>
          </a:p>
          <a:p>
            <a:pPr lvl="4" eaLnBrk="1" hangingPunct="1"/>
            <a:r>
              <a:rPr lang="en-US">
                <a:latin typeface="Times New Roman" charset="0"/>
              </a:rPr>
              <a: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3.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3.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3"/>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9"/>
          <p:cNvGrpSpPr>
            <a:grpSpLocks noChangeAspect="1"/>
          </p:cNvGrpSpPr>
          <p:nvPr userDrawn="1"/>
        </p:nvGrpSpPr>
        <p:grpSpPr bwMode="auto">
          <a:xfrm>
            <a:off x="228600" y="5181600"/>
            <a:ext cx="8723313" cy="1330325"/>
            <a:chOff x="-3905250" y="4294188"/>
            <a:chExt cx="13011150" cy="1892300"/>
          </a:xfrm>
        </p:grpSpPr>
        <p:sp>
          <p:nvSpPr>
            <p:cNvPr id="6" name="Freeform 14"/>
            <p:cNvSpPr>
              <a:spLocks/>
            </p:cNvSpPr>
            <p:nvPr/>
          </p:nvSpPr>
          <p:spPr bwMode="hidden">
            <a:xfrm>
              <a:off x="4810682" y="4499677"/>
              <a:ext cx="4295218" cy="1016152"/>
            </a:xfrm>
            <a:custGeom>
              <a:avLst/>
              <a:gdLst>
                <a:gd name="T0" fmla="*/ 2700 w 2706"/>
                <a:gd name="T1" fmla="*/ 0 h 640"/>
                <a:gd name="T2" fmla="*/ 2700 w 2706"/>
                <a:gd name="T3" fmla="*/ 0 h 640"/>
                <a:gd name="T4" fmla="*/ 2586 w 2706"/>
                <a:gd name="T5" fmla="*/ 18 h 640"/>
                <a:gd name="T6" fmla="*/ 2470 w 2706"/>
                <a:gd name="T7" fmla="*/ 38 h 640"/>
                <a:gd name="T8" fmla="*/ 2352 w 2706"/>
                <a:gd name="T9" fmla="*/ 60 h 640"/>
                <a:gd name="T10" fmla="*/ 2230 w 2706"/>
                <a:gd name="T11" fmla="*/ 82 h 640"/>
                <a:gd name="T12" fmla="*/ 2106 w 2706"/>
                <a:gd name="T13" fmla="*/ 108 h 640"/>
                <a:gd name="T14" fmla="*/ 1978 w 2706"/>
                <a:gd name="T15" fmla="*/ 134 h 640"/>
                <a:gd name="T16" fmla="*/ 1848 w 2706"/>
                <a:gd name="T17" fmla="*/ 164 h 640"/>
                <a:gd name="T18" fmla="*/ 1714 w 2706"/>
                <a:gd name="T19" fmla="*/ 194 h 640"/>
                <a:gd name="T20" fmla="*/ 1714 w 2706"/>
                <a:gd name="T21" fmla="*/ 194 h 640"/>
                <a:gd name="T22" fmla="*/ 1472 w 2706"/>
                <a:gd name="T23" fmla="*/ 252 h 640"/>
                <a:gd name="T24" fmla="*/ 1236 w 2706"/>
                <a:gd name="T25" fmla="*/ 304 h 640"/>
                <a:gd name="T26" fmla="*/ 1010 w 2706"/>
                <a:gd name="T27" fmla="*/ 352 h 640"/>
                <a:gd name="T28" fmla="*/ 792 w 2706"/>
                <a:gd name="T29" fmla="*/ 398 h 640"/>
                <a:gd name="T30" fmla="*/ 584 w 2706"/>
                <a:gd name="T31" fmla="*/ 438 h 640"/>
                <a:gd name="T32" fmla="*/ 382 w 2706"/>
                <a:gd name="T33" fmla="*/ 474 h 640"/>
                <a:gd name="T34" fmla="*/ 188 w 2706"/>
                <a:gd name="T35" fmla="*/ 508 h 640"/>
                <a:gd name="T36" fmla="*/ 0 w 2706"/>
                <a:gd name="T37" fmla="*/ 538 h 640"/>
                <a:gd name="T38" fmla="*/ 0 w 2706"/>
                <a:gd name="T39" fmla="*/ 538 h 640"/>
                <a:gd name="T40" fmla="*/ 130 w 2706"/>
                <a:gd name="T41" fmla="*/ 556 h 640"/>
                <a:gd name="T42" fmla="*/ 254 w 2706"/>
                <a:gd name="T43" fmla="*/ 572 h 640"/>
                <a:gd name="T44" fmla="*/ 374 w 2706"/>
                <a:gd name="T45" fmla="*/ 586 h 640"/>
                <a:gd name="T46" fmla="*/ 492 w 2706"/>
                <a:gd name="T47" fmla="*/ 598 h 640"/>
                <a:gd name="T48" fmla="*/ 606 w 2706"/>
                <a:gd name="T49" fmla="*/ 610 h 640"/>
                <a:gd name="T50" fmla="*/ 716 w 2706"/>
                <a:gd name="T51" fmla="*/ 618 h 640"/>
                <a:gd name="T52" fmla="*/ 822 w 2706"/>
                <a:gd name="T53" fmla="*/ 626 h 640"/>
                <a:gd name="T54" fmla="*/ 926 w 2706"/>
                <a:gd name="T55" fmla="*/ 632 h 640"/>
                <a:gd name="T56" fmla="*/ 1028 w 2706"/>
                <a:gd name="T57" fmla="*/ 636 h 640"/>
                <a:gd name="T58" fmla="*/ 1126 w 2706"/>
                <a:gd name="T59" fmla="*/ 638 h 640"/>
                <a:gd name="T60" fmla="*/ 1220 w 2706"/>
                <a:gd name="T61" fmla="*/ 640 h 640"/>
                <a:gd name="T62" fmla="*/ 1312 w 2706"/>
                <a:gd name="T63" fmla="*/ 640 h 640"/>
                <a:gd name="T64" fmla="*/ 1402 w 2706"/>
                <a:gd name="T65" fmla="*/ 638 h 640"/>
                <a:gd name="T66" fmla="*/ 1490 w 2706"/>
                <a:gd name="T67" fmla="*/ 636 h 640"/>
                <a:gd name="T68" fmla="*/ 1574 w 2706"/>
                <a:gd name="T69" fmla="*/ 632 h 640"/>
                <a:gd name="T70" fmla="*/ 1656 w 2706"/>
                <a:gd name="T71" fmla="*/ 626 h 640"/>
                <a:gd name="T72" fmla="*/ 1734 w 2706"/>
                <a:gd name="T73" fmla="*/ 620 h 640"/>
                <a:gd name="T74" fmla="*/ 1812 w 2706"/>
                <a:gd name="T75" fmla="*/ 612 h 640"/>
                <a:gd name="T76" fmla="*/ 1886 w 2706"/>
                <a:gd name="T77" fmla="*/ 602 h 640"/>
                <a:gd name="T78" fmla="*/ 1960 w 2706"/>
                <a:gd name="T79" fmla="*/ 592 h 640"/>
                <a:gd name="T80" fmla="*/ 2030 w 2706"/>
                <a:gd name="T81" fmla="*/ 580 h 640"/>
                <a:gd name="T82" fmla="*/ 2100 w 2706"/>
                <a:gd name="T83" fmla="*/ 568 h 640"/>
                <a:gd name="T84" fmla="*/ 2166 w 2706"/>
                <a:gd name="T85" fmla="*/ 554 h 640"/>
                <a:gd name="T86" fmla="*/ 2232 w 2706"/>
                <a:gd name="T87" fmla="*/ 540 h 640"/>
                <a:gd name="T88" fmla="*/ 2296 w 2706"/>
                <a:gd name="T89" fmla="*/ 524 h 640"/>
                <a:gd name="T90" fmla="*/ 2358 w 2706"/>
                <a:gd name="T91" fmla="*/ 508 h 640"/>
                <a:gd name="T92" fmla="*/ 2418 w 2706"/>
                <a:gd name="T93" fmla="*/ 490 h 640"/>
                <a:gd name="T94" fmla="*/ 2478 w 2706"/>
                <a:gd name="T95" fmla="*/ 472 h 640"/>
                <a:gd name="T96" fmla="*/ 2592 w 2706"/>
                <a:gd name="T97" fmla="*/ 432 h 640"/>
                <a:gd name="T98" fmla="*/ 2702 w 2706"/>
                <a:gd name="T99" fmla="*/ 390 h 640"/>
                <a:gd name="T100" fmla="*/ 2702 w 2706"/>
                <a:gd name="T101" fmla="*/ 390 h 640"/>
                <a:gd name="T102" fmla="*/ 2706 w 2706"/>
                <a:gd name="T103" fmla="*/ 388 h 640"/>
                <a:gd name="T104" fmla="*/ 2706 w 2706"/>
                <a:gd name="T105" fmla="*/ 388 h 640"/>
                <a:gd name="T106" fmla="*/ 2706 w 2706"/>
                <a:gd name="T107" fmla="*/ 0 h 640"/>
                <a:gd name="T108" fmla="*/ 2706 w 2706"/>
                <a:gd name="T109" fmla="*/ 0 h 640"/>
                <a:gd name="T110" fmla="*/ 2700 w 2706"/>
                <a:gd name="T111" fmla="*/ 0 h 640"/>
                <a:gd name="T112" fmla="*/ 270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n-US"/>
            </a:p>
          </p:txBody>
        </p:sp>
        <p:sp>
          <p:nvSpPr>
            <p:cNvPr id="7" name="Freeform 6"/>
            <p:cNvSpPr>
              <a:spLocks/>
            </p:cNvSpPr>
            <p:nvPr/>
          </p:nvSpPr>
          <p:spPr bwMode="hidden">
            <a:xfrm>
              <a:off x="-308537" y="4319028"/>
              <a:ext cx="8280252" cy="1208091"/>
            </a:xfrm>
            <a:custGeom>
              <a:avLst/>
              <a:gdLst>
                <a:gd name="T0" fmla="*/ 5216 w 5216"/>
                <a:gd name="T1" fmla="*/ 714 h 762"/>
                <a:gd name="T2" fmla="*/ 4984 w 5216"/>
                <a:gd name="T3" fmla="*/ 686 h 762"/>
                <a:gd name="T4" fmla="*/ 4478 w 5216"/>
                <a:gd name="T5" fmla="*/ 610 h 762"/>
                <a:gd name="T6" fmla="*/ 3914 w 5216"/>
                <a:gd name="T7" fmla="*/ 508 h 762"/>
                <a:gd name="T8" fmla="*/ 3286 w 5216"/>
                <a:gd name="T9" fmla="*/ 374 h 762"/>
                <a:gd name="T10" fmla="*/ 2946 w 5216"/>
                <a:gd name="T11" fmla="*/ 296 h 762"/>
                <a:gd name="T12" fmla="*/ 2682 w 5216"/>
                <a:gd name="T13" fmla="*/ 236 h 762"/>
                <a:gd name="T14" fmla="*/ 2430 w 5216"/>
                <a:gd name="T15" fmla="*/ 184 h 762"/>
                <a:gd name="T16" fmla="*/ 2190 w 5216"/>
                <a:gd name="T17" fmla="*/ 140 h 762"/>
                <a:gd name="T18" fmla="*/ 1960 w 5216"/>
                <a:gd name="T19" fmla="*/ 102 h 762"/>
                <a:gd name="T20" fmla="*/ 1740 w 5216"/>
                <a:gd name="T21" fmla="*/ 72 h 762"/>
                <a:gd name="T22" fmla="*/ 1334 w 5216"/>
                <a:gd name="T23" fmla="*/ 28 h 762"/>
                <a:gd name="T24" fmla="*/ 970 w 5216"/>
                <a:gd name="T25" fmla="*/ 4 h 762"/>
                <a:gd name="T26" fmla="*/ 644 w 5216"/>
                <a:gd name="T27" fmla="*/ 0 h 762"/>
                <a:gd name="T28" fmla="*/ 358 w 5216"/>
                <a:gd name="T29" fmla="*/ 10 h 762"/>
                <a:gd name="T30" fmla="*/ 110 w 5216"/>
                <a:gd name="T31" fmla="*/ 32 h 762"/>
                <a:gd name="T32" fmla="*/ 0 w 5216"/>
                <a:gd name="T33" fmla="*/ 48 h 762"/>
                <a:gd name="T34" fmla="*/ 314 w 5216"/>
                <a:gd name="T35" fmla="*/ 86 h 762"/>
                <a:gd name="T36" fmla="*/ 652 w 5216"/>
                <a:gd name="T37" fmla="*/ 140 h 762"/>
                <a:gd name="T38" fmla="*/ 1014 w 5216"/>
                <a:gd name="T39" fmla="*/ 210 h 762"/>
                <a:gd name="T40" fmla="*/ 1402 w 5216"/>
                <a:gd name="T41" fmla="*/ 296 h 762"/>
                <a:gd name="T42" fmla="*/ 1756 w 5216"/>
                <a:gd name="T43" fmla="*/ 378 h 762"/>
                <a:gd name="T44" fmla="*/ 2408 w 5216"/>
                <a:gd name="T45" fmla="*/ 516 h 762"/>
                <a:gd name="T46" fmla="*/ 2708 w 5216"/>
                <a:gd name="T47" fmla="*/ 572 h 762"/>
                <a:gd name="T48" fmla="*/ 2992 w 5216"/>
                <a:gd name="T49" fmla="*/ 620 h 762"/>
                <a:gd name="T50" fmla="*/ 3260 w 5216"/>
                <a:gd name="T51" fmla="*/ 662 h 762"/>
                <a:gd name="T52" fmla="*/ 3512 w 5216"/>
                <a:gd name="T53" fmla="*/ 694 h 762"/>
                <a:gd name="T54" fmla="*/ 3750 w 5216"/>
                <a:gd name="T55" fmla="*/ 722 h 762"/>
                <a:gd name="T56" fmla="*/ 3974 w 5216"/>
                <a:gd name="T57" fmla="*/ 740 h 762"/>
                <a:gd name="T58" fmla="*/ 4184 w 5216"/>
                <a:gd name="T59" fmla="*/ 754 h 762"/>
                <a:gd name="T60" fmla="*/ 4384 w 5216"/>
                <a:gd name="T61" fmla="*/ 762 h 762"/>
                <a:gd name="T62" fmla="*/ 4570 w 5216"/>
                <a:gd name="T63" fmla="*/ 762 h 762"/>
                <a:gd name="T64" fmla="*/ 4746 w 5216"/>
                <a:gd name="T65" fmla="*/ 758 h 762"/>
                <a:gd name="T66" fmla="*/ 4912 w 5216"/>
                <a:gd name="T67" fmla="*/ 748 h 762"/>
                <a:gd name="T68" fmla="*/ 5068 w 5216"/>
                <a:gd name="T69" fmla="*/ 732 h 762"/>
                <a:gd name="T70" fmla="*/ 5216 w 5216"/>
                <a:gd name="T71" fmla="*/ 714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n-US"/>
            </a:p>
          </p:txBody>
        </p:sp>
        <p:sp>
          <p:nvSpPr>
            <p:cNvPr id="8" name="Freeform 22"/>
            <p:cNvSpPr>
              <a:spLocks/>
            </p:cNvSpPr>
            <p:nvPr/>
          </p:nvSpPr>
          <p:spPr bwMode="hidden">
            <a:xfrm>
              <a:off x="4015" y="4334834"/>
              <a:ext cx="8164230" cy="1101960"/>
            </a:xfrm>
            <a:custGeom>
              <a:avLst/>
              <a:gdLst>
                <a:gd name="T0" fmla="*/ 0 w 5144"/>
                <a:gd name="T1" fmla="*/ 70 h 694"/>
                <a:gd name="T2" fmla="*/ 0 w 5144"/>
                <a:gd name="T3" fmla="*/ 70 h 694"/>
                <a:gd name="T4" fmla="*/ 18 w 5144"/>
                <a:gd name="T5" fmla="*/ 66 h 694"/>
                <a:gd name="T6" fmla="*/ 72 w 5144"/>
                <a:gd name="T7" fmla="*/ 56 h 694"/>
                <a:gd name="T8" fmla="*/ 164 w 5144"/>
                <a:gd name="T9" fmla="*/ 42 h 694"/>
                <a:gd name="T10" fmla="*/ 224 w 5144"/>
                <a:gd name="T11" fmla="*/ 34 h 694"/>
                <a:gd name="T12" fmla="*/ 294 w 5144"/>
                <a:gd name="T13" fmla="*/ 26 h 694"/>
                <a:gd name="T14" fmla="*/ 372 w 5144"/>
                <a:gd name="T15" fmla="*/ 20 h 694"/>
                <a:gd name="T16" fmla="*/ 462 w 5144"/>
                <a:gd name="T17" fmla="*/ 14 h 694"/>
                <a:gd name="T18" fmla="*/ 560 w 5144"/>
                <a:gd name="T19" fmla="*/ 8 h 694"/>
                <a:gd name="T20" fmla="*/ 670 w 5144"/>
                <a:gd name="T21" fmla="*/ 4 h 694"/>
                <a:gd name="T22" fmla="*/ 790 w 5144"/>
                <a:gd name="T23" fmla="*/ 2 h 694"/>
                <a:gd name="T24" fmla="*/ 920 w 5144"/>
                <a:gd name="T25" fmla="*/ 0 h 694"/>
                <a:gd name="T26" fmla="*/ 1060 w 5144"/>
                <a:gd name="T27" fmla="*/ 2 h 694"/>
                <a:gd name="T28" fmla="*/ 1210 w 5144"/>
                <a:gd name="T29" fmla="*/ 6 h 694"/>
                <a:gd name="T30" fmla="*/ 1372 w 5144"/>
                <a:gd name="T31" fmla="*/ 14 h 694"/>
                <a:gd name="T32" fmla="*/ 1544 w 5144"/>
                <a:gd name="T33" fmla="*/ 24 h 694"/>
                <a:gd name="T34" fmla="*/ 1726 w 5144"/>
                <a:gd name="T35" fmla="*/ 40 h 694"/>
                <a:gd name="T36" fmla="*/ 1920 w 5144"/>
                <a:gd name="T37" fmla="*/ 58 h 694"/>
                <a:gd name="T38" fmla="*/ 2126 w 5144"/>
                <a:gd name="T39" fmla="*/ 80 h 694"/>
                <a:gd name="T40" fmla="*/ 2342 w 5144"/>
                <a:gd name="T41" fmla="*/ 106 h 694"/>
                <a:gd name="T42" fmla="*/ 2570 w 5144"/>
                <a:gd name="T43" fmla="*/ 138 h 694"/>
                <a:gd name="T44" fmla="*/ 2808 w 5144"/>
                <a:gd name="T45" fmla="*/ 174 h 694"/>
                <a:gd name="T46" fmla="*/ 3058 w 5144"/>
                <a:gd name="T47" fmla="*/ 216 h 694"/>
                <a:gd name="T48" fmla="*/ 3320 w 5144"/>
                <a:gd name="T49" fmla="*/ 266 h 694"/>
                <a:gd name="T50" fmla="*/ 3594 w 5144"/>
                <a:gd name="T51" fmla="*/ 320 h 694"/>
                <a:gd name="T52" fmla="*/ 3880 w 5144"/>
                <a:gd name="T53" fmla="*/ 380 h 694"/>
                <a:gd name="T54" fmla="*/ 4178 w 5144"/>
                <a:gd name="T55" fmla="*/ 448 h 694"/>
                <a:gd name="T56" fmla="*/ 4488 w 5144"/>
                <a:gd name="T57" fmla="*/ 522 h 694"/>
                <a:gd name="T58" fmla="*/ 4810 w 5144"/>
                <a:gd name="T59" fmla="*/ 604 h 694"/>
                <a:gd name="T60" fmla="*/ 5144 w 5144"/>
                <a:gd name="T61" fmla="*/ 694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n-US"/>
            </a:p>
          </p:txBody>
        </p:sp>
        <p:sp>
          <p:nvSpPr>
            <p:cNvPr id="9" name="Freeform 26"/>
            <p:cNvSpPr>
              <a:spLocks/>
            </p:cNvSpPr>
            <p:nvPr/>
          </p:nvSpPr>
          <p:spPr bwMode="hidden">
            <a:xfrm>
              <a:off x="4157164" y="4316769"/>
              <a:ext cx="4939264" cy="925827"/>
            </a:xfrm>
            <a:custGeom>
              <a:avLst/>
              <a:gdLst>
                <a:gd name="T0" fmla="*/ 0 w 3112"/>
                <a:gd name="T1" fmla="*/ 584 h 584"/>
                <a:gd name="T2" fmla="*/ 0 w 3112"/>
                <a:gd name="T3" fmla="*/ 584 h 584"/>
                <a:gd name="T4" fmla="*/ 90 w 3112"/>
                <a:gd name="T5" fmla="*/ 560 h 584"/>
                <a:gd name="T6" fmla="*/ 336 w 3112"/>
                <a:gd name="T7" fmla="*/ 498 h 584"/>
                <a:gd name="T8" fmla="*/ 506 w 3112"/>
                <a:gd name="T9" fmla="*/ 456 h 584"/>
                <a:gd name="T10" fmla="*/ 702 w 3112"/>
                <a:gd name="T11" fmla="*/ 410 h 584"/>
                <a:gd name="T12" fmla="*/ 920 w 3112"/>
                <a:gd name="T13" fmla="*/ 360 h 584"/>
                <a:gd name="T14" fmla="*/ 1154 w 3112"/>
                <a:gd name="T15" fmla="*/ 306 h 584"/>
                <a:gd name="T16" fmla="*/ 1402 w 3112"/>
                <a:gd name="T17" fmla="*/ 254 h 584"/>
                <a:gd name="T18" fmla="*/ 1656 w 3112"/>
                <a:gd name="T19" fmla="*/ 202 h 584"/>
                <a:gd name="T20" fmla="*/ 1916 w 3112"/>
                <a:gd name="T21" fmla="*/ 154 h 584"/>
                <a:gd name="T22" fmla="*/ 2174 w 3112"/>
                <a:gd name="T23" fmla="*/ 108 h 584"/>
                <a:gd name="T24" fmla="*/ 2302 w 3112"/>
                <a:gd name="T25" fmla="*/ 88 h 584"/>
                <a:gd name="T26" fmla="*/ 2426 w 3112"/>
                <a:gd name="T27" fmla="*/ 68 h 584"/>
                <a:gd name="T28" fmla="*/ 2550 w 3112"/>
                <a:gd name="T29" fmla="*/ 52 h 584"/>
                <a:gd name="T30" fmla="*/ 2670 w 3112"/>
                <a:gd name="T31" fmla="*/ 36 h 584"/>
                <a:gd name="T32" fmla="*/ 2788 w 3112"/>
                <a:gd name="T33" fmla="*/ 24 h 584"/>
                <a:gd name="T34" fmla="*/ 2900 w 3112"/>
                <a:gd name="T35" fmla="*/ 14 h 584"/>
                <a:gd name="T36" fmla="*/ 3008 w 3112"/>
                <a:gd name="T37" fmla="*/ 6 h 584"/>
                <a:gd name="T38" fmla="*/ 3112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n-US"/>
            </a:p>
          </p:txBody>
        </p:sp>
        <p:sp useBgFill="1">
          <p:nvSpPr>
            <p:cNvPr id="10" name="Freeform 10"/>
            <p:cNvSpPr>
              <a:spLocks/>
            </p:cNvSpPr>
            <p:nvPr/>
          </p:nvSpPr>
          <p:spPr bwMode="hidden">
            <a:xfrm>
              <a:off x="-3905250" y="4294188"/>
              <a:ext cx="13011150" cy="1892300"/>
            </a:xfrm>
            <a:custGeom>
              <a:avLst/>
              <a:gdLst>
                <a:gd name="T0" fmla="*/ 8192 w 8196"/>
                <a:gd name="T1" fmla="*/ 512 h 1192"/>
                <a:gd name="T2" fmla="*/ 8040 w 8196"/>
                <a:gd name="T3" fmla="*/ 570 h 1192"/>
                <a:gd name="T4" fmla="*/ 7878 w 8196"/>
                <a:gd name="T5" fmla="*/ 620 h 1192"/>
                <a:gd name="T6" fmla="*/ 7706 w 8196"/>
                <a:gd name="T7" fmla="*/ 666 h 1192"/>
                <a:gd name="T8" fmla="*/ 7522 w 8196"/>
                <a:gd name="T9" fmla="*/ 702 h 1192"/>
                <a:gd name="T10" fmla="*/ 7322 w 8196"/>
                <a:gd name="T11" fmla="*/ 730 h 1192"/>
                <a:gd name="T12" fmla="*/ 7106 w 8196"/>
                <a:gd name="T13" fmla="*/ 750 h 1192"/>
                <a:gd name="T14" fmla="*/ 6872 w 8196"/>
                <a:gd name="T15" fmla="*/ 762 h 1192"/>
                <a:gd name="T16" fmla="*/ 6618 w 8196"/>
                <a:gd name="T17" fmla="*/ 760 h 1192"/>
                <a:gd name="T18" fmla="*/ 6342 w 8196"/>
                <a:gd name="T19" fmla="*/ 750 h 1192"/>
                <a:gd name="T20" fmla="*/ 6042 w 8196"/>
                <a:gd name="T21" fmla="*/ 726 h 1192"/>
                <a:gd name="T22" fmla="*/ 5716 w 8196"/>
                <a:gd name="T23" fmla="*/ 690 h 1192"/>
                <a:gd name="T24" fmla="*/ 5364 w 8196"/>
                <a:gd name="T25" fmla="*/ 642 h 1192"/>
                <a:gd name="T26" fmla="*/ 4982 w 8196"/>
                <a:gd name="T27" fmla="*/ 578 h 1192"/>
                <a:gd name="T28" fmla="*/ 4568 w 8196"/>
                <a:gd name="T29" fmla="*/ 500 h 1192"/>
                <a:gd name="T30" fmla="*/ 4122 w 8196"/>
                <a:gd name="T31" fmla="*/ 406 h 1192"/>
                <a:gd name="T32" fmla="*/ 3640 w 8196"/>
                <a:gd name="T33" fmla="*/ 296 h 1192"/>
                <a:gd name="T34" fmla="*/ 3396 w 8196"/>
                <a:gd name="T35" fmla="*/ 240 h 1192"/>
                <a:gd name="T36" fmla="*/ 2934 w 8196"/>
                <a:gd name="T37" fmla="*/ 148 h 1192"/>
                <a:gd name="T38" fmla="*/ 2512 w 8196"/>
                <a:gd name="T39" fmla="*/ 82 h 1192"/>
                <a:gd name="T40" fmla="*/ 2126 w 8196"/>
                <a:gd name="T41" fmla="*/ 36 h 1192"/>
                <a:gd name="T42" fmla="*/ 1776 w 8196"/>
                <a:gd name="T43" fmla="*/ 10 h 1192"/>
                <a:gd name="T44" fmla="*/ 1462 w 8196"/>
                <a:gd name="T45" fmla="*/ 0 h 1192"/>
                <a:gd name="T46" fmla="*/ 1182 w 8196"/>
                <a:gd name="T47" fmla="*/ 4 h 1192"/>
                <a:gd name="T48" fmla="*/ 934 w 8196"/>
                <a:gd name="T49" fmla="*/ 20 h 1192"/>
                <a:gd name="T50" fmla="*/ 716 w 8196"/>
                <a:gd name="T51" fmla="*/ 44 h 1192"/>
                <a:gd name="T52" fmla="*/ 530 w 8196"/>
                <a:gd name="T53" fmla="*/ 74 h 1192"/>
                <a:gd name="T54" fmla="*/ 374 w 8196"/>
                <a:gd name="T55" fmla="*/ 108 h 1192"/>
                <a:gd name="T56" fmla="*/ 248 w 8196"/>
                <a:gd name="T57" fmla="*/ 144 h 1192"/>
                <a:gd name="T58" fmla="*/ 148 w 8196"/>
                <a:gd name="T59" fmla="*/ 176 h 1192"/>
                <a:gd name="T60" fmla="*/ 48 w 8196"/>
                <a:gd name="T61" fmla="*/ 216 h 1192"/>
                <a:gd name="T62" fmla="*/ 0 w 8196"/>
                <a:gd name="T63" fmla="*/ 240 h 1192"/>
                <a:gd name="T64" fmla="*/ 8192 w 8196"/>
                <a:gd name="T65" fmla="*/ 1192 h 1192"/>
                <a:gd name="T66" fmla="*/ 8196 w 8196"/>
                <a:gd name="T67" fmla="*/ 1186 h 1192"/>
                <a:gd name="T68" fmla="*/ 8196 w 8196"/>
                <a:gd name="T69" fmla="*/ 510 h 1192"/>
                <a:gd name="T70" fmla="*/ 8192 w 8196"/>
                <a:gd name="T71" fmla="*/ 512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n-US"/>
            </a:p>
          </p:txBody>
        </p:sp>
      </p:grpSp>
      <p:pic>
        <p:nvPicPr>
          <p:cNvPr id="11" name="Picture 2"/>
          <p:cNvPicPr>
            <a:picLocks noChangeAspect="1" noChangeArrowheads="1"/>
          </p:cNvPicPr>
          <p:nvPr userDrawn="1"/>
        </p:nvPicPr>
        <p:blipFill>
          <a:blip r:embed="rId2"/>
          <a:srcRect/>
          <a:stretch>
            <a:fillRect/>
          </a:stretch>
        </p:blipFill>
        <p:spPr bwMode="auto">
          <a:xfrm>
            <a:off x="4038600" y="304800"/>
            <a:ext cx="1066800" cy="1143000"/>
          </a:xfrm>
          <a:prstGeom prst="rect">
            <a:avLst/>
          </a:prstGeom>
          <a:noFill/>
          <a:ln w="9525">
            <a:noFill/>
            <a:miter lim="800000"/>
            <a:headEnd/>
            <a:tailEnd/>
          </a:ln>
        </p:spPr>
      </p:pic>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Footer Placeholder 4"/>
          <p:cNvSpPr>
            <a:spLocks noGrp="1"/>
          </p:cNvSpPr>
          <p:nvPr>
            <p:ph type="ftr" sz="quarter" idx="10"/>
          </p:nvPr>
        </p:nvSpPr>
        <p:spPr>
          <a:xfrm>
            <a:off x="304800" y="6019800"/>
            <a:ext cx="8686800" cy="365125"/>
          </a:xfrm>
        </p:spPr>
        <p:txBody>
          <a:bodyPr/>
          <a:lstStyle>
            <a:lvl1pPr>
              <a:defRPr sz="1400" b="1"/>
            </a:lvl1pPr>
          </a:lstStyle>
          <a:p>
            <a:pPr>
              <a:defRPr/>
            </a:pPr>
            <a:r>
              <a:rPr lang="en-US"/>
              <a:t>University of Nairobi                                 ISO 9001:2008       </a:t>
            </a:r>
            <a:fld id="{80CFD4CD-8D4F-4AD4-8AF4-86DEBA464B69}" type="slidenum">
              <a:rPr lang="en-US"/>
              <a:pPr>
                <a:defRPr/>
              </a:pPr>
              <a:t>‹#›</a:t>
            </a:fld>
            <a:r>
              <a:rPr lang="en-US"/>
              <a:t>	 Certified 		http://www.uonbi.ac.ke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n-US"/>
              <a:t>University of Nairobi                                 ISO 9001:2008       </a:t>
            </a:r>
            <a:fld id="{9F37C9C6-231F-439E-8ADD-2F27CD2B1FC7}" type="slidenum">
              <a:rPr lang="en-US"/>
              <a:pPr>
                <a:defRPr/>
              </a:pPr>
              <a:t>‹#›</a:t>
            </a:fld>
            <a:r>
              <a:rPr lang="en-US"/>
              <a:t>	 Certified 		http://www.uonbi.ac.ke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ounded Rectangle 3"/>
          <p:cNvSpPr/>
          <p:nvPr/>
        </p:nvSpPr>
        <p:spPr bwMode="hidden">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5"/>
          <p:cNvGrpSpPr>
            <a:grpSpLocks noChangeAspect="1"/>
          </p:cNvGrpSpPr>
          <p:nvPr/>
        </p:nvGrpSpPr>
        <p:grpSpPr bwMode="auto">
          <a:xfrm>
            <a:off x="211138" y="714375"/>
            <a:ext cx="8723312" cy="1331913"/>
            <a:chOff x="-3905250" y="4294188"/>
            <a:chExt cx="13011150" cy="1892300"/>
          </a:xfrm>
        </p:grpSpPr>
        <p:sp>
          <p:nvSpPr>
            <p:cNvPr id="6" name="Freeform 14"/>
            <p:cNvSpPr>
              <a:spLocks/>
            </p:cNvSpPr>
            <p:nvPr/>
          </p:nvSpPr>
          <p:spPr bwMode="hidden">
            <a:xfrm>
              <a:off x="4810681" y="4501687"/>
              <a:ext cx="4295219" cy="1014940"/>
            </a:xfrm>
            <a:custGeom>
              <a:avLst/>
              <a:gdLst>
                <a:gd name="T0" fmla="*/ 2700 w 2706"/>
                <a:gd name="T1" fmla="*/ 0 h 640"/>
                <a:gd name="T2" fmla="*/ 2700 w 2706"/>
                <a:gd name="T3" fmla="*/ 0 h 640"/>
                <a:gd name="T4" fmla="*/ 2586 w 2706"/>
                <a:gd name="T5" fmla="*/ 18 h 640"/>
                <a:gd name="T6" fmla="*/ 2470 w 2706"/>
                <a:gd name="T7" fmla="*/ 38 h 640"/>
                <a:gd name="T8" fmla="*/ 2352 w 2706"/>
                <a:gd name="T9" fmla="*/ 60 h 640"/>
                <a:gd name="T10" fmla="*/ 2230 w 2706"/>
                <a:gd name="T11" fmla="*/ 82 h 640"/>
                <a:gd name="T12" fmla="*/ 2106 w 2706"/>
                <a:gd name="T13" fmla="*/ 108 h 640"/>
                <a:gd name="T14" fmla="*/ 1978 w 2706"/>
                <a:gd name="T15" fmla="*/ 134 h 640"/>
                <a:gd name="T16" fmla="*/ 1848 w 2706"/>
                <a:gd name="T17" fmla="*/ 164 h 640"/>
                <a:gd name="T18" fmla="*/ 1714 w 2706"/>
                <a:gd name="T19" fmla="*/ 194 h 640"/>
                <a:gd name="T20" fmla="*/ 1714 w 2706"/>
                <a:gd name="T21" fmla="*/ 194 h 640"/>
                <a:gd name="T22" fmla="*/ 1472 w 2706"/>
                <a:gd name="T23" fmla="*/ 252 h 640"/>
                <a:gd name="T24" fmla="*/ 1236 w 2706"/>
                <a:gd name="T25" fmla="*/ 304 h 640"/>
                <a:gd name="T26" fmla="*/ 1010 w 2706"/>
                <a:gd name="T27" fmla="*/ 352 h 640"/>
                <a:gd name="T28" fmla="*/ 792 w 2706"/>
                <a:gd name="T29" fmla="*/ 398 h 640"/>
                <a:gd name="T30" fmla="*/ 584 w 2706"/>
                <a:gd name="T31" fmla="*/ 438 h 640"/>
                <a:gd name="T32" fmla="*/ 382 w 2706"/>
                <a:gd name="T33" fmla="*/ 474 h 640"/>
                <a:gd name="T34" fmla="*/ 188 w 2706"/>
                <a:gd name="T35" fmla="*/ 508 h 640"/>
                <a:gd name="T36" fmla="*/ 0 w 2706"/>
                <a:gd name="T37" fmla="*/ 538 h 640"/>
                <a:gd name="T38" fmla="*/ 0 w 2706"/>
                <a:gd name="T39" fmla="*/ 538 h 640"/>
                <a:gd name="T40" fmla="*/ 130 w 2706"/>
                <a:gd name="T41" fmla="*/ 556 h 640"/>
                <a:gd name="T42" fmla="*/ 254 w 2706"/>
                <a:gd name="T43" fmla="*/ 572 h 640"/>
                <a:gd name="T44" fmla="*/ 374 w 2706"/>
                <a:gd name="T45" fmla="*/ 586 h 640"/>
                <a:gd name="T46" fmla="*/ 492 w 2706"/>
                <a:gd name="T47" fmla="*/ 598 h 640"/>
                <a:gd name="T48" fmla="*/ 606 w 2706"/>
                <a:gd name="T49" fmla="*/ 610 h 640"/>
                <a:gd name="T50" fmla="*/ 716 w 2706"/>
                <a:gd name="T51" fmla="*/ 618 h 640"/>
                <a:gd name="T52" fmla="*/ 822 w 2706"/>
                <a:gd name="T53" fmla="*/ 626 h 640"/>
                <a:gd name="T54" fmla="*/ 926 w 2706"/>
                <a:gd name="T55" fmla="*/ 632 h 640"/>
                <a:gd name="T56" fmla="*/ 1028 w 2706"/>
                <a:gd name="T57" fmla="*/ 636 h 640"/>
                <a:gd name="T58" fmla="*/ 1126 w 2706"/>
                <a:gd name="T59" fmla="*/ 638 h 640"/>
                <a:gd name="T60" fmla="*/ 1220 w 2706"/>
                <a:gd name="T61" fmla="*/ 640 h 640"/>
                <a:gd name="T62" fmla="*/ 1312 w 2706"/>
                <a:gd name="T63" fmla="*/ 640 h 640"/>
                <a:gd name="T64" fmla="*/ 1402 w 2706"/>
                <a:gd name="T65" fmla="*/ 638 h 640"/>
                <a:gd name="T66" fmla="*/ 1490 w 2706"/>
                <a:gd name="T67" fmla="*/ 636 h 640"/>
                <a:gd name="T68" fmla="*/ 1574 w 2706"/>
                <a:gd name="T69" fmla="*/ 632 h 640"/>
                <a:gd name="T70" fmla="*/ 1656 w 2706"/>
                <a:gd name="T71" fmla="*/ 626 h 640"/>
                <a:gd name="T72" fmla="*/ 1734 w 2706"/>
                <a:gd name="T73" fmla="*/ 620 h 640"/>
                <a:gd name="T74" fmla="*/ 1812 w 2706"/>
                <a:gd name="T75" fmla="*/ 612 h 640"/>
                <a:gd name="T76" fmla="*/ 1886 w 2706"/>
                <a:gd name="T77" fmla="*/ 602 h 640"/>
                <a:gd name="T78" fmla="*/ 1960 w 2706"/>
                <a:gd name="T79" fmla="*/ 592 h 640"/>
                <a:gd name="T80" fmla="*/ 2030 w 2706"/>
                <a:gd name="T81" fmla="*/ 580 h 640"/>
                <a:gd name="T82" fmla="*/ 2100 w 2706"/>
                <a:gd name="T83" fmla="*/ 568 h 640"/>
                <a:gd name="T84" fmla="*/ 2166 w 2706"/>
                <a:gd name="T85" fmla="*/ 554 h 640"/>
                <a:gd name="T86" fmla="*/ 2232 w 2706"/>
                <a:gd name="T87" fmla="*/ 540 h 640"/>
                <a:gd name="T88" fmla="*/ 2296 w 2706"/>
                <a:gd name="T89" fmla="*/ 524 h 640"/>
                <a:gd name="T90" fmla="*/ 2358 w 2706"/>
                <a:gd name="T91" fmla="*/ 508 h 640"/>
                <a:gd name="T92" fmla="*/ 2418 w 2706"/>
                <a:gd name="T93" fmla="*/ 490 h 640"/>
                <a:gd name="T94" fmla="*/ 2478 w 2706"/>
                <a:gd name="T95" fmla="*/ 472 h 640"/>
                <a:gd name="T96" fmla="*/ 2592 w 2706"/>
                <a:gd name="T97" fmla="*/ 432 h 640"/>
                <a:gd name="T98" fmla="*/ 2702 w 2706"/>
                <a:gd name="T99" fmla="*/ 390 h 640"/>
                <a:gd name="T100" fmla="*/ 2702 w 2706"/>
                <a:gd name="T101" fmla="*/ 390 h 640"/>
                <a:gd name="T102" fmla="*/ 2706 w 2706"/>
                <a:gd name="T103" fmla="*/ 388 h 640"/>
                <a:gd name="T104" fmla="*/ 2706 w 2706"/>
                <a:gd name="T105" fmla="*/ 388 h 640"/>
                <a:gd name="T106" fmla="*/ 2706 w 2706"/>
                <a:gd name="T107" fmla="*/ 0 h 640"/>
                <a:gd name="T108" fmla="*/ 2706 w 2706"/>
                <a:gd name="T109" fmla="*/ 0 h 640"/>
                <a:gd name="T110" fmla="*/ 2700 w 2706"/>
                <a:gd name="T111" fmla="*/ 0 h 640"/>
                <a:gd name="T112" fmla="*/ 270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n-US"/>
            </a:p>
          </p:txBody>
        </p:sp>
        <p:sp>
          <p:nvSpPr>
            <p:cNvPr id="7" name="Freeform 6"/>
            <p:cNvSpPr>
              <a:spLocks/>
            </p:cNvSpPr>
            <p:nvPr/>
          </p:nvSpPr>
          <p:spPr bwMode="hidden">
            <a:xfrm>
              <a:off x="-308538" y="4318998"/>
              <a:ext cx="8280254" cy="1208906"/>
            </a:xfrm>
            <a:custGeom>
              <a:avLst/>
              <a:gdLst>
                <a:gd name="T0" fmla="*/ 5216 w 5216"/>
                <a:gd name="T1" fmla="*/ 714 h 762"/>
                <a:gd name="T2" fmla="*/ 4984 w 5216"/>
                <a:gd name="T3" fmla="*/ 686 h 762"/>
                <a:gd name="T4" fmla="*/ 4478 w 5216"/>
                <a:gd name="T5" fmla="*/ 610 h 762"/>
                <a:gd name="T6" fmla="*/ 3914 w 5216"/>
                <a:gd name="T7" fmla="*/ 508 h 762"/>
                <a:gd name="T8" fmla="*/ 3286 w 5216"/>
                <a:gd name="T9" fmla="*/ 374 h 762"/>
                <a:gd name="T10" fmla="*/ 2946 w 5216"/>
                <a:gd name="T11" fmla="*/ 296 h 762"/>
                <a:gd name="T12" fmla="*/ 2682 w 5216"/>
                <a:gd name="T13" fmla="*/ 236 h 762"/>
                <a:gd name="T14" fmla="*/ 2430 w 5216"/>
                <a:gd name="T15" fmla="*/ 184 h 762"/>
                <a:gd name="T16" fmla="*/ 2190 w 5216"/>
                <a:gd name="T17" fmla="*/ 140 h 762"/>
                <a:gd name="T18" fmla="*/ 1960 w 5216"/>
                <a:gd name="T19" fmla="*/ 102 h 762"/>
                <a:gd name="T20" fmla="*/ 1740 w 5216"/>
                <a:gd name="T21" fmla="*/ 72 h 762"/>
                <a:gd name="T22" fmla="*/ 1334 w 5216"/>
                <a:gd name="T23" fmla="*/ 28 h 762"/>
                <a:gd name="T24" fmla="*/ 970 w 5216"/>
                <a:gd name="T25" fmla="*/ 4 h 762"/>
                <a:gd name="T26" fmla="*/ 644 w 5216"/>
                <a:gd name="T27" fmla="*/ 0 h 762"/>
                <a:gd name="T28" fmla="*/ 358 w 5216"/>
                <a:gd name="T29" fmla="*/ 10 h 762"/>
                <a:gd name="T30" fmla="*/ 110 w 5216"/>
                <a:gd name="T31" fmla="*/ 32 h 762"/>
                <a:gd name="T32" fmla="*/ 0 w 5216"/>
                <a:gd name="T33" fmla="*/ 48 h 762"/>
                <a:gd name="T34" fmla="*/ 314 w 5216"/>
                <a:gd name="T35" fmla="*/ 86 h 762"/>
                <a:gd name="T36" fmla="*/ 652 w 5216"/>
                <a:gd name="T37" fmla="*/ 140 h 762"/>
                <a:gd name="T38" fmla="*/ 1014 w 5216"/>
                <a:gd name="T39" fmla="*/ 210 h 762"/>
                <a:gd name="T40" fmla="*/ 1402 w 5216"/>
                <a:gd name="T41" fmla="*/ 296 h 762"/>
                <a:gd name="T42" fmla="*/ 1756 w 5216"/>
                <a:gd name="T43" fmla="*/ 378 h 762"/>
                <a:gd name="T44" fmla="*/ 2408 w 5216"/>
                <a:gd name="T45" fmla="*/ 516 h 762"/>
                <a:gd name="T46" fmla="*/ 2708 w 5216"/>
                <a:gd name="T47" fmla="*/ 572 h 762"/>
                <a:gd name="T48" fmla="*/ 2992 w 5216"/>
                <a:gd name="T49" fmla="*/ 620 h 762"/>
                <a:gd name="T50" fmla="*/ 3260 w 5216"/>
                <a:gd name="T51" fmla="*/ 662 h 762"/>
                <a:gd name="T52" fmla="*/ 3512 w 5216"/>
                <a:gd name="T53" fmla="*/ 694 h 762"/>
                <a:gd name="T54" fmla="*/ 3750 w 5216"/>
                <a:gd name="T55" fmla="*/ 722 h 762"/>
                <a:gd name="T56" fmla="*/ 3974 w 5216"/>
                <a:gd name="T57" fmla="*/ 740 h 762"/>
                <a:gd name="T58" fmla="*/ 4184 w 5216"/>
                <a:gd name="T59" fmla="*/ 754 h 762"/>
                <a:gd name="T60" fmla="*/ 4384 w 5216"/>
                <a:gd name="T61" fmla="*/ 762 h 762"/>
                <a:gd name="T62" fmla="*/ 4570 w 5216"/>
                <a:gd name="T63" fmla="*/ 762 h 762"/>
                <a:gd name="T64" fmla="*/ 4746 w 5216"/>
                <a:gd name="T65" fmla="*/ 758 h 762"/>
                <a:gd name="T66" fmla="*/ 4912 w 5216"/>
                <a:gd name="T67" fmla="*/ 748 h 762"/>
                <a:gd name="T68" fmla="*/ 5068 w 5216"/>
                <a:gd name="T69" fmla="*/ 732 h 762"/>
                <a:gd name="T70" fmla="*/ 5216 w 5216"/>
                <a:gd name="T71" fmla="*/ 714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n-US"/>
            </a:p>
          </p:txBody>
        </p:sp>
        <p:sp>
          <p:nvSpPr>
            <p:cNvPr id="8" name="Freeform 22"/>
            <p:cNvSpPr>
              <a:spLocks/>
            </p:cNvSpPr>
            <p:nvPr/>
          </p:nvSpPr>
          <p:spPr bwMode="hidden">
            <a:xfrm>
              <a:off x="4014" y="4334786"/>
              <a:ext cx="8164231" cy="1102902"/>
            </a:xfrm>
            <a:custGeom>
              <a:avLst/>
              <a:gdLst>
                <a:gd name="T0" fmla="*/ 0 w 5144"/>
                <a:gd name="T1" fmla="*/ 70 h 694"/>
                <a:gd name="T2" fmla="*/ 0 w 5144"/>
                <a:gd name="T3" fmla="*/ 70 h 694"/>
                <a:gd name="T4" fmla="*/ 18 w 5144"/>
                <a:gd name="T5" fmla="*/ 66 h 694"/>
                <a:gd name="T6" fmla="*/ 72 w 5144"/>
                <a:gd name="T7" fmla="*/ 56 h 694"/>
                <a:gd name="T8" fmla="*/ 164 w 5144"/>
                <a:gd name="T9" fmla="*/ 42 h 694"/>
                <a:gd name="T10" fmla="*/ 224 w 5144"/>
                <a:gd name="T11" fmla="*/ 34 h 694"/>
                <a:gd name="T12" fmla="*/ 294 w 5144"/>
                <a:gd name="T13" fmla="*/ 26 h 694"/>
                <a:gd name="T14" fmla="*/ 372 w 5144"/>
                <a:gd name="T15" fmla="*/ 20 h 694"/>
                <a:gd name="T16" fmla="*/ 462 w 5144"/>
                <a:gd name="T17" fmla="*/ 14 h 694"/>
                <a:gd name="T18" fmla="*/ 560 w 5144"/>
                <a:gd name="T19" fmla="*/ 8 h 694"/>
                <a:gd name="T20" fmla="*/ 670 w 5144"/>
                <a:gd name="T21" fmla="*/ 4 h 694"/>
                <a:gd name="T22" fmla="*/ 790 w 5144"/>
                <a:gd name="T23" fmla="*/ 2 h 694"/>
                <a:gd name="T24" fmla="*/ 920 w 5144"/>
                <a:gd name="T25" fmla="*/ 0 h 694"/>
                <a:gd name="T26" fmla="*/ 1060 w 5144"/>
                <a:gd name="T27" fmla="*/ 2 h 694"/>
                <a:gd name="T28" fmla="*/ 1210 w 5144"/>
                <a:gd name="T29" fmla="*/ 6 h 694"/>
                <a:gd name="T30" fmla="*/ 1372 w 5144"/>
                <a:gd name="T31" fmla="*/ 14 h 694"/>
                <a:gd name="T32" fmla="*/ 1544 w 5144"/>
                <a:gd name="T33" fmla="*/ 24 h 694"/>
                <a:gd name="T34" fmla="*/ 1726 w 5144"/>
                <a:gd name="T35" fmla="*/ 40 h 694"/>
                <a:gd name="T36" fmla="*/ 1920 w 5144"/>
                <a:gd name="T37" fmla="*/ 58 h 694"/>
                <a:gd name="T38" fmla="*/ 2126 w 5144"/>
                <a:gd name="T39" fmla="*/ 80 h 694"/>
                <a:gd name="T40" fmla="*/ 2342 w 5144"/>
                <a:gd name="T41" fmla="*/ 106 h 694"/>
                <a:gd name="T42" fmla="*/ 2570 w 5144"/>
                <a:gd name="T43" fmla="*/ 138 h 694"/>
                <a:gd name="T44" fmla="*/ 2808 w 5144"/>
                <a:gd name="T45" fmla="*/ 174 h 694"/>
                <a:gd name="T46" fmla="*/ 3058 w 5144"/>
                <a:gd name="T47" fmla="*/ 216 h 694"/>
                <a:gd name="T48" fmla="*/ 3320 w 5144"/>
                <a:gd name="T49" fmla="*/ 266 h 694"/>
                <a:gd name="T50" fmla="*/ 3594 w 5144"/>
                <a:gd name="T51" fmla="*/ 320 h 694"/>
                <a:gd name="T52" fmla="*/ 3880 w 5144"/>
                <a:gd name="T53" fmla="*/ 380 h 694"/>
                <a:gd name="T54" fmla="*/ 4178 w 5144"/>
                <a:gd name="T55" fmla="*/ 448 h 694"/>
                <a:gd name="T56" fmla="*/ 4488 w 5144"/>
                <a:gd name="T57" fmla="*/ 522 h 694"/>
                <a:gd name="T58" fmla="*/ 4810 w 5144"/>
                <a:gd name="T59" fmla="*/ 604 h 694"/>
                <a:gd name="T60" fmla="*/ 5144 w 5144"/>
                <a:gd name="T61" fmla="*/ 694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n-US"/>
            </a:p>
          </p:txBody>
        </p:sp>
        <p:sp>
          <p:nvSpPr>
            <p:cNvPr id="9" name="Freeform 26"/>
            <p:cNvSpPr>
              <a:spLocks/>
            </p:cNvSpPr>
            <p:nvPr/>
          </p:nvSpPr>
          <p:spPr bwMode="hidden">
            <a:xfrm>
              <a:off x="4157164" y="4316742"/>
              <a:ext cx="4939265" cy="926979"/>
            </a:xfrm>
            <a:custGeom>
              <a:avLst/>
              <a:gdLst>
                <a:gd name="T0" fmla="*/ 0 w 3112"/>
                <a:gd name="T1" fmla="*/ 584 h 584"/>
                <a:gd name="T2" fmla="*/ 0 w 3112"/>
                <a:gd name="T3" fmla="*/ 584 h 584"/>
                <a:gd name="T4" fmla="*/ 90 w 3112"/>
                <a:gd name="T5" fmla="*/ 560 h 584"/>
                <a:gd name="T6" fmla="*/ 336 w 3112"/>
                <a:gd name="T7" fmla="*/ 498 h 584"/>
                <a:gd name="T8" fmla="*/ 506 w 3112"/>
                <a:gd name="T9" fmla="*/ 456 h 584"/>
                <a:gd name="T10" fmla="*/ 702 w 3112"/>
                <a:gd name="T11" fmla="*/ 410 h 584"/>
                <a:gd name="T12" fmla="*/ 920 w 3112"/>
                <a:gd name="T13" fmla="*/ 360 h 584"/>
                <a:gd name="T14" fmla="*/ 1154 w 3112"/>
                <a:gd name="T15" fmla="*/ 306 h 584"/>
                <a:gd name="T16" fmla="*/ 1402 w 3112"/>
                <a:gd name="T17" fmla="*/ 254 h 584"/>
                <a:gd name="T18" fmla="*/ 1656 w 3112"/>
                <a:gd name="T19" fmla="*/ 202 h 584"/>
                <a:gd name="T20" fmla="*/ 1916 w 3112"/>
                <a:gd name="T21" fmla="*/ 154 h 584"/>
                <a:gd name="T22" fmla="*/ 2174 w 3112"/>
                <a:gd name="T23" fmla="*/ 108 h 584"/>
                <a:gd name="T24" fmla="*/ 2302 w 3112"/>
                <a:gd name="T25" fmla="*/ 88 h 584"/>
                <a:gd name="T26" fmla="*/ 2426 w 3112"/>
                <a:gd name="T27" fmla="*/ 68 h 584"/>
                <a:gd name="T28" fmla="*/ 2550 w 3112"/>
                <a:gd name="T29" fmla="*/ 52 h 584"/>
                <a:gd name="T30" fmla="*/ 2670 w 3112"/>
                <a:gd name="T31" fmla="*/ 36 h 584"/>
                <a:gd name="T32" fmla="*/ 2788 w 3112"/>
                <a:gd name="T33" fmla="*/ 24 h 584"/>
                <a:gd name="T34" fmla="*/ 2900 w 3112"/>
                <a:gd name="T35" fmla="*/ 14 h 584"/>
                <a:gd name="T36" fmla="*/ 3008 w 3112"/>
                <a:gd name="T37" fmla="*/ 6 h 584"/>
                <a:gd name="T38" fmla="*/ 3112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n-US"/>
            </a:p>
          </p:txBody>
        </p:sp>
        <p:sp useBgFill="1">
          <p:nvSpPr>
            <p:cNvPr id="10" name="Freeform 25"/>
            <p:cNvSpPr>
              <a:spLocks/>
            </p:cNvSpPr>
            <p:nvPr/>
          </p:nvSpPr>
          <p:spPr bwMode="hidden">
            <a:xfrm>
              <a:off x="-3905250" y="4294188"/>
              <a:ext cx="13011150" cy="1892300"/>
            </a:xfrm>
            <a:custGeom>
              <a:avLst/>
              <a:gdLst>
                <a:gd name="T0" fmla="*/ 8192 w 8196"/>
                <a:gd name="T1" fmla="*/ 512 h 1192"/>
                <a:gd name="T2" fmla="*/ 8040 w 8196"/>
                <a:gd name="T3" fmla="*/ 570 h 1192"/>
                <a:gd name="T4" fmla="*/ 7878 w 8196"/>
                <a:gd name="T5" fmla="*/ 620 h 1192"/>
                <a:gd name="T6" fmla="*/ 7706 w 8196"/>
                <a:gd name="T7" fmla="*/ 666 h 1192"/>
                <a:gd name="T8" fmla="*/ 7522 w 8196"/>
                <a:gd name="T9" fmla="*/ 702 h 1192"/>
                <a:gd name="T10" fmla="*/ 7322 w 8196"/>
                <a:gd name="T11" fmla="*/ 730 h 1192"/>
                <a:gd name="T12" fmla="*/ 7106 w 8196"/>
                <a:gd name="T13" fmla="*/ 750 h 1192"/>
                <a:gd name="T14" fmla="*/ 6872 w 8196"/>
                <a:gd name="T15" fmla="*/ 762 h 1192"/>
                <a:gd name="T16" fmla="*/ 6618 w 8196"/>
                <a:gd name="T17" fmla="*/ 760 h 1192"/>
                <a:gd name="T18" fmla="*/ 6342 w 8196"/>
                <a:gd name="T19" fmla="*/ 750 h 1192"/>
                <a:gd name="T20" fmla="*/ 6042 w 8196"/>
                <a:gd name="T21" fmla="*/ 726 h 1192"/>
                <a:gd name="T22" fmla="*/ 5716 w 8196"/>
                <a:gd name="T23" fmla="*/ 690 h 1192"/>
                <a:gd name="T24" fmla="*/ 5364 w 8196"/>
                <a:gd name="T25" fmla="*/ 642 h 1192"/>
                <a:gd name="T26" fmla="*/ 4982 w 8196"/>
                <a:gd name="T27" fmla="*/ 578 h 1192"/>
                <a:gd name="T28" fmla="*/ 4568 w 8196"/>
                <a:gd name="T29" fmla="*/ 500 h 1192"/>
                <a:gd name="T30" fmla="*/ 4122 w 8196"/>
                <a:gd name="T31" fmla="*/ 406 h 1192"/>
                <a:gd name="T32" fmla="*/ 3640 w 8196"/>
                <a:gd name="T33" fmla="*/ 296 h 1192"/>
                <a:gd name="T34" fmla="*/ 3396 w 8196"/>
                <a:gd name="T35" fmla="*/ 240 h 1192"/>
                <a:gd name="T36" fmla="*/ 2934 w 8196"/>
                <a:gd name="T37" fmla="*/ 148 h 1192"/>
                <a:gd name="T38" fmla="*/ 2512 w 8196"/>
                <a:gd name="T39" fmla="*/ 82 h 1192"/>
                <a:gd name="T40" fmla="*/ 2126 w 8196"/>
                <a:gd name="T41" fmla="*/ 36 h 1192"/>
                <a:gd name="T42" fmla="*/ 1776 w 8196"/>
                <a:gd name="T43" fmla="*/ 10 h 1192"/>
                <a:gd name="T44" fmla="*/ 1462 w 8196"/>
                <a:gd name="T45" fmla="*/ 0 h 1192"/>
                <a:gd name="T46" fmla="*/ 1182 w 8196"/>
                <a:gd name="T47" fmla="*/ 4 h 1192"/>
                <a:gd name="T48" fmla="*/ 934 w 8196"/>
                <a:gd name="T49" fmla="*/ 20 h 1192"/>
                <a:gd name="T50" fmla="*/ 716 w 8196"/>
                <a:gd name="T51" fmla="*/ 44 h 1192"/>
                <a:gd name="T52" fmla="*/ 530 w 8196"/>
                <a:gd name="T53" fmla="*/ 74 h 1192"/>
                <a:gd name="T54" fmla="*/ 374 w 8196"/>
                <a:gd name="T55" fmla="*/ 108 h 1192"/>
                <a:gd name="T56" fmla="*/ 248 w 8196"/>
                <a:gd name="T57" fmla="*/ 144 h 1192"/>
                <a:gd name="T58" fmla="*/ 148 w 8196"/>
                <a:gd name="T59" fmla="*/ 176 h 1192"/>
                <a:gd name="T60" fmla="*/ 48 w 8196"/>
                <a:gd name="T61" fmla="*/ 216 h 1192"/>
                <a:gd name="T62" fmla="*/ 0 w 8196"/>
                <a:gd name="T63" fmla="*/ 240 h 1192"/>
                <a:gd name="T64" fmla="*/ 8192 w 8196"/>
                <a:gd name="T65" fmla="*/ 1192 h 1192"/>
                <a:gd name="T66" fmla="*/ 8196 w 8196"/>
                <a:gd name="T67" fmla="*/ 1186 h 1192"/>
                <a:gd name="T68" fmla="*/ 8196 w 8196"/>
                <a:gd name="T69" fmla="*/ 510 h 1192"/>
                <a:gd name="T70" fmla="*/ 8192 w 8196"/>
                <a:gd name="T71" fmla="*/ 512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n-US"/>
            </a:p>
          </p:txBody>
        </p:sp>
      </p:grpSp>
      <p:pic>
        <p:nvPicPr>
          <p:cNvPr id="11" name="Picture 2"/>
          <p:cNvPicPr>
            <a:picLocks noChangeAspect="1" noChangeArrowheads="1"/>
          </p:cNvPicPr>
          <p:nvPr userDrawn="1"/>
        </p:nvPicPr>
        <p:blipFill>
          <a:blip r:embed="rId2"/>
          <a:srcRect/>
          <a:stretch>
            <a:fillRect/>
          </a:stretch>
        </p:blipFill>
        <p:spPr bwMode="auto">
          <a:xfrm>
            <a:off x="7620000" y="304800"/>
            <a:ext cx="990600" cy="989013"/>
          </a:xfrm>
          <a:prstGeom prst="rect">
            <a:avLst/>
          </a:prstGeom>
          <a:noFill/>
          <a:ln w="9525">
            <a:noFill/>
            <a:miter lim="800000"/>
            <a:headEnd/>
            <a:tailEnd/>
          </a:ln>
        </p:spPr>
      </p:pic>
      <p:pic>
        <p:nvPicPr>
          <p:cNvPr id="12" name="Picture 22" descr="Fountain 17.JPG"/>
          <p:cNvPicPr>
            <a:picLocks noChangeAspect="1"/>
          </p:cNvPicPr>
          <p:nvPr userDrawn="1"/>
        </p:nvPicPr>
        <p:blipFill>
          <a:blip r:embed="rId3" cstate="print"/>
          <a:srcRect/>
          <a:stretch>
            <a:fillRect/>
          </a:stretch>
        </p:blipFill>
        <p:spPr bwMode="auto">
          <a:xfrm>
            <a:off x="381000" y="381000"/>
            <a:ext cx="1066800" cy="1066800"/>
          </a:xfrm>
          <a:prstGeom prst="rect">
            <a:avLst/>
          </a:prstGeom>
          <a:noFill/>
          <a:ln w="9525">
            <a:noFill/>
            <a:miter lim="800000"/>
            <a:headEnd/>
            <a:tailEnd/>
          </a:ln>
        </p:spPr>
      </p:pic>
      <p:sp>
        <p:nvSpPr>
          <p:cNvPr id="2" name="Vertical Title 1"/>
          <p:cNvSpPr>
            <a:spLocks noGrp="1"/>
          </p:cNvSpPr>
          <p:nvPr>
            <p:ph type="title" orient="vert"/>
          </p:nvPr>
        </p:nvSpPr>
        <p:spPr>
          <a:xfrm>
            <a:off x="6629400" y="1447800"/>
            <a:ext cx="2057400" cy="4487333"/>
          </a:xfrm>
        </p:spPr>
        <p:txBody>
          <a:bodyPr vert="eaVert"/>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Footer Placeholder 4"/>
          <p:cNvSpPr>
            <a:spLocks noGrp="1"/>
          </p:cNvSpPr>
          <p:nvPr>
            <p:ph type="ftr" sz="quarter" idx="10"/>
          </p:nvPr>
        </p:nvSpPr>
        <p:spPr/>
        <p:txBody>
          <a:bodyPr/>
          <a:lstStyle>
            <a:lvl1pPr>
              <a:defRPr/>
            </a:lvl1pPr>
          </a:lstStyle>
          <a:p>
            <a:pPr>
              <a:defRPr/>
            </a:pPr>
            <a:r>
              <a:rPr lang="en-US"/>
              <a:t>University of Nairobi                                 ISO 9001:2008       </a:t>
            </a:r>
            <a:fld id="{9EC6EE6C-615C-436C-8F77-7D67B886382F}" type="slidenum">
              <a:rPr lang="en-US"/>
              <a:pPr>
                <a:defRPr/>
              </a:pPr>
              <a:t>‹#›</a:t>
            </a:fld>
            <a:r>
              <a:rPr lang="en-US"/>
              <a:t>	 Certified 		http://www.uonbi.ac.ke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14" descr="Fountain 17.JPG"/>
          <p:cNvPicPr>
            <a:picLocks noChangeAspect="1"/>
          </p:cNvPicPr>
          <p:nvPr userDrawn="1"/>
        </p:nvPicPr>
        <p:blipFill>
          <a:blip r:embed="rId2"/>
          <a:srcRect/>
          <a:stretch>
            <a:fillRect/>
          </a:stretch>
        </p:blipFill>
        <p:spPr bwMode="auto">
          <a:xfrm>
            <a:off x="381000" y="381000"/>
            <a:ext cx="1066800" cy="1066800"/>
          </a:xfrm>
          <a:prstGeom prst="rect">
            <a:avLst/>
          </a:prstGeom>
          <a:noFill/>
          <a:ln w="9525">
            <a:noFill/>
            <a:miter lim="800000"/>
            <a:headEnd/>
            <a:tailEnd/>
          </a:ln>
        </p:spPr>
      </p:pic>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a:xfrm>
            <a:off x="228600" y="304800"/>
            <a:ext cx="7543800" cy="1252537"/>
          </a:xfrm>
        </p:spPr>
        <p:txBody>
          <a:body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269875" y="6172200"/>
            <a:ext cx="8797925" cy="365125"/>
          </a:xfrm>
        </p:spPr>
        <p:txBody>
          <a:bodyPr/>
          <a:lstStyle>
            <a:lvl1pPr>
              <a:defRPr sz="1400" b="1"/>
            </a:lvl1pPr>
          </a:lstStyle>
          <a:p>
            <a:pPr>
              <a:defRPr/>
            </a:pPr>
            <a:r>
              <a:rPr lang="en-US"/>
              <a:t>University of Nairobi                                 ISO 9001:2008       </a:t>
            </a:r>
            <a:fld id="{E6F2F79E-DD06-4DC9-8595-A80F43799098}" type="slidenum">
              <a:rPr lang="en-US"/>
              <a:pPr>
                <a:defRPr/>
              </a:pPr>
              <a:t>‹#›</a:t>
            </a:fld>
            <a:r>
              <a:rPr lang="en-US"/>
              <a:t>	 Certified 		http://www.uonbi.ac.ke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3"/>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Freeform 4"/>
          <p:cNvSpPr>
            <a:spLocks/>
          </p:cNvSpPr>
          <p:nvPr/>
        </p:nvSpPr>
        <p:spPr bwMode="hidden">
          <a:xfrm>
            <a:off x="6046788" y="4203700"/>
            <a:ext cx="2876550" cy="714375"/>
          </a:xfrm>
          <a:custGeom>
            <a:avLst/>
            <a:gdLst>
              <a:gd name="T0" fmla="*/ 2700 w 2706"/>
              <a:gd name="T1" fmla="*/ 0 h 640"/>
              <a:gd name="T2" fmla="*/ 2700 w 2706"/>
              <a:gd name="T3" fmla="*/ 0 h 640"/>
              <a:gd name="T4" fmla="*/ 2586 w 2706"/>
              <a:gd name="T5" fmla="*/ 18 h 640"/>
              <a:gd name="T6" fmla="*/ 2470 w 2706"/>
              <a:gd name="T7" fmla="*/ 38 h 640"/>
              <a:gd name="T8" fmla="*/ 2352 w 2706"/>
              <a:gd name="T9" fmla="*/ 60 h 640"/>
              <a:gd name="T10" fmla="*/ 2230 w 2706"/>
              <a:gd name="T11" fmla="*/ 82 h 640"/>
              <a:gd name="T12" fmla="*/ 2106 w 2706"/>
              <a:gd name="T13" fmla="*/ 108 h 640"/>
              <a:gd name="T14" fmla="*/ 1978 w 2706"/>
              <a:gd name="T15" fmla="*/ 134 h 640"/>
              <a:gd name="T16" fmla="*/ 1848 w 2706"/>
              <a:gd name="T17" fmla="*/ 164 h 640"/>
              <a:gd name="T18" fmla="*/ 1714 w 2706"/>
              <a:gd name="T19" fmla="*/ 194 h 640"/>
              <a:gd name="T20" fmla="*/ 1714 w 2706"/>
              <a:gd name="T21" fmla="*/ 194 h 640"/>
              <a:gd name="T22" fmla="*/ 1472 w 2706"/>
              <a:gd name="T23" fmla="*/ 252 h 640"/>
              <a:gd name="T24" fmla="*/ 1236 w 2706"/>
              <a:gd name="T25" fmla="*/ 304 h 640"/>
              <a:gd name="T26" fmla="*/ 1010 w 2706"/>
              <a:gd name="T27" fmla="*/ 352 h 640"/>
              <a:gd name="T28" fmla="*/ 792 w 2706"/>
              <a:gd name="T29" fmla="*/ 398 h 640"/>
              <a:gd name="T30" fmla="*/ 584 w 2706"/>
              <a:gd name="T31" fmla="*/ 438 h 640"/>
              <a:gd name="T32" fmla="*/ 382 w 2706"/>
              <a:gd name="T33" fmla="*/ 474 h 640"/>
              <a:gd name="T34" fmla="*/ 188 w 2706"/>
              <a:gd name="T35" fmla="*/ 508 h 640"/>
              <a:gd name="T36" fmla="*/ 0 w 2706"/>
              <a:gd name="T37" fmla="*/ 538 h 640"/>
              <a:gd name="T38" fmla="*/ 0 w 2706"/>
              <a:gd name="T39" fmla="*/ 538 h 640"/>
              <a:gd name="T40" fmla="*/ 130 w 2706"/>
              <a:gd name="T41" fmla="*/ 556 h 640"/>
              <a:gd name="T42" fmla="*/ 254 w 2706"/>
              <a:gd name="T43" fmla="*/ 572 h 640"/>
              <a:gd name="T44" fmla="*/ 374 w 2706"/>
              <a:gd name="T45" fmla="*/ 586 h 640"/>
              <a:gd name="T46" fmla="*/ 492 w 2706"/>
              <a:gd name="T47" fmla="*/ 598 h 640"/>
              <a:gd name="T48" fmla="*/ 606 w 2706"/>
              <a:gd name="T49" fmla="*/ 610 h 640"/>
              <a:gd name="T50" fmla="*/ 716 w 2706"/>
              <a:gd name="T51" fmla="*/ 618 h 640"/>
              <a:gd name="T52" fmla="*/ 822 w 2706"/>
              <a:gd name="T53" fmla="*/ 626 h 640"/>
              <a:gd name="T54" fmla="*/ 926 w 2706"/>
              <a:gd name="T55" fmla="*/ 632 h 640"/>
              <a:gd name="T56" fmla="*/ 1028 w 2706"/>
              <a:gd name="T57" fmla="*/ 636 h 640"/>
              <a:gd name="T58" fmla="*/ 1126 w 2706"/>
              <a:gd name="T59" fmla="*/ 638 h 640"/>
              <a:gd name="T60" fmla="*/ 1220 w 2706"/>
              <a:gd name="T61" fmla="*/ 640 h 640"/>
              <a:gd name="T62" fmla="*/ 1312 w 2706"/>
              <a:gd name="T63" fmla="*/ 640 h 640"/>
              <a:gd name="T64" fmla="*/ 1402 w 2706"/>
              <a:gd name="T65" fmla="*/ 638 h 640"/>
              <a:gd name="T66" fmla="*/ 1490 w 2706"/>
              <a:gd name="T67" fmla="*/ 636 h 640"/>
              <a:gd name="T68" fmla="*/ 1574 w 2706"/>
              <a:gd name="T69" fmla="*/ 632 h 640"/>
              <a:gd name="T70" fmla="*/ 1656 w 2706"/>
              <a:gd name="T71" fmla="*/ 626 h 640"/>
              <a:gd name="T72" fmla="*/ 1734 w 2706"/>
              <a:gd name="T73" fmla="*/ 620 h 640"/>
              <a:gd name="T74" fmla="*/ 1812 w 2706"/>
              <a:gd name="T75" fmla="*/ 612 h 640"/>
              <a:gd name="T76" fmla="*/ 1886 w 2706"/>
              <a:gd name="T77" fmla="*/ 602 h 640"/>
              <a:gd name="T78" fmla="*/ 1960 w 2706"/>
              <a:gd name="T79" fmla="*/ 592 h 640"/>
              <a:gd name="T80" fmla="*/ 2030 w 2706"/>
              <a:gd name="T81" fmla="*/ 580 h 640"/>
              <a:gd name="T82" fmla="*/ 2100 w 2706"/>
              <a:gd name="T83" fmla="*/ 568 h 640"/>
              <a:gd name="T84" fmla="*/ 2166 w 2706"/>
              <a:gd name="T85" fmla="*/ 554 h 640"/>
              <a:gd name="T86" fmla="*/ 2232 w 2706"/>
              <a:gd name="T87" fmla="*/ 540 h 640"/>
              <a:gd name="T88" fmla="*/ 2296 w 2706"/>
              <a:gd name="T89" fmla="*/ 524 h 640"/>
              <a:gd name="T90" fmla="*/ 2358 w 2706"/>
              <a:gd name="T91" fmla="*/ 508 h 640"/>
              <a:gd name="T92" fmla="*/ 2418 w 2706"/>
              <a:gd name="T93" fmla="*/ 490 h 640"/>
              <a:gd name="T94" fmla="*/ 2478 w 2706"/>
              <a:gd name="T95" fmla="*/ 472 h 640"/>
              <a:gd name="T96" fmla="*/ 2592 w 2706"/>
              <a:gd name="T97" fmla="*/ 432 h 640"/>
              <a:gd name="T98" fmla="*/ 2702 w 2706"/>
              <a:gd name="T99" fmla="*/ 390 h 640"/>
              <a:gd name="T100" fmla="*/ 2702 w 2706"/>
              <a:gd name="T101" fmla="*/ 390 h 640"/>
              <a:gd name="T102" fmla="*/ 2706 w 2706"/>
              <a:gd name="T103" fmla="*/ 388 h 640"/>
              <a:gd name="T104" fmla="*/ 2706 w 2706"/>
              <a:gd name="T105" fmla="*/ 388 h 640"/>
              <a:gd name="T106" fmla="*/ 2706 w 2706"/>
              <a:gd name="T107" fmla="*/ 0 h 640"/>
              <a:gd name="T108" fmla="*/ 2706 w 2706"/>
              <a:gd name="T109" fmla="*/ 0 h 640"/>
              <a:gd name="T110" fmla="*/ 2700 w 2706"/>
              <a:gd name="T111" fmla="*/ 0 h 640"/>
              <a:gd name="T112" fmla="*/ 270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n-US"/>
          </a:p>
        </p:txBody>
      </p:sp>
      <p:sp>
        <p:nvSpPr>
          <p:cNvPr id="6" name="Freeform 18"/>
          <p:cNvSpPr>
            <a:spLocks/>
          </p:cNvSpPr>
          <p:nvPr/>
        </p:nvSpPr>
        <p:spPr bwMode="hidden">
          <a:xfrm>
            <a:off x="2619375" y="4075113"/>
            <a:ext cx="5545138" cy="850900"/>
          </a:xfrm>
          <a:custGeom>
            <a:avLst/>
            <a:gdLst>
              <a:gd name="T0" fmla="*/ 5216 w 5216"/>
              <a:gd name="T1" fmla="*/ 714 h 762"/>
              <a:gd name="T2" fmla="*/ 4984 w 5216"/>
              <a:gd name="T3" fmla="*/ 686 h 762"/>
              <a:gd name="T4" fmla="*/ 4478 w 5216"/>
              <a:gd name="T5" fmla="*/ 610 h 762"/>
              <a:gd name="T6" fmla="*/ 3914 w 5216"/>
              <a:gd name="T7" fmla="*/ 508 h 762"/>
              <a:gd name="T8" fmla="*/ 3286 w 5216"/>
              <a:gd name="T9" fmla="*/ 374 h 762"/>
              <a:gd name="T10" fmla="*/ 2946 w 5216"/>
              <a:gd name="T11" fmla="*/ 296 h 762"/>
              <a:gd name="T12" fmla="*/ 2682 w 5216"/>
              <a:gd name="T13" fmla="*/ 236 h 762"/>
              <a:gd name="T14" fmla="*/ 2430 w 5216"/>
              <a:gd name="T15" fmla="*/ 184 h 762"/>
              <a:gd name="T16" fmla="*/ 2190 w 5216"/>
              <a:gd name="T17" fmla="*/ 140 h 762"/>
              <a:gd name="T18" fmla="*/ 1960 w 5216"/>
              <a:gd name="T19" fmla="*/ 102 h 762"/>
              <a:gd name="T20" fmla="*/ 1740 w 5216"/>
              <a:gd name="T21" fmla="*/ 72 h 762"/>
              <a:gd name="T22" fmla="*/ 1334 w 5216"/>
              <a:gd name="T23" fmla="*/ 28 h 762"/>
              <a:gd name="T24" fmla="*/ 970 w 5216"/>
              <a:gd name="T25" fmla="*/ 4 h 762"/>
              <a:gd name="T26" fmla="*/ 644 w 5216"/>
              <a:gd name="T27" fmla="*/ 0 h 762"/>
              <a:gd name="T28" fmla="*/ 358 w 5216"/>
              <a:gd name="T29" fmla="*/ 10 h 762"/>
              <a:gd name="T30" fmla="*/ 110 w 5216"/>
              <a:gd name="T31" fmla="*/ 32 h 762"/>
              <a:gd name="T32" fmla="*/ 0 w 5216"/>
              <a:gd name="T33" fmla="*/ 48 h 762"/>
              <a:gd name="T34" fmla="*/ 314 w 5216"/>
              <a:gd name="T35" fmla="*/ 86 h 762"/>
              <a:gd name="T36" fmla="*/ 652 w 5216"/>
              <a:gd name="T37" fmla="*/ 140 h 762"/>
              <a:gd name="T38" fmla="*/ 1014 w 5216"/>
              <a:gd name="T39" fmla="*/ 210 h 762"/>
              <a:gd name="T40" fmla="*/ 1402 w 5216"/>
              <a:gd name="T41" fmla="*/ 296 h 762"/>
              <a:gd name="T42" fmla="*/ 1756 w 5216"/>
              <a:gd name="T43" fmla="*/ 378 h 762"/>
              <a:gd name="T44" fmla="*/ 2408 w 5216"/>
              <a:gd name="T45" fmla="*/ 516 h 762"/>
              <a:gd name="T46" fmla="*/ 2708 w 5216"/>
              <a:gd name="T47" fmla="*/ 572 h 762"/>
              <a:gd name="T48" fmla="*/ 2992 w 5216"/>
              <a:gd name="T49" fmla="*/ 620 h 762"/>
              <a:gd name="T50" fmla="*/ 3260 w 5216"/>
              <a:gd name="T51" fmla="*/ 662 h 762"/>
              <a:gd name="T52" fmla="*/ 3512 w 5216"/>
              <a:gd name="T53" fmla="*/ 694 h 762"/>
              <a:gd name="T54" fmla="*/ 3750 w 5216"/>
              <a:gd name="T55" fmla="*/ 722 h 762"/>
              <a:gd name="T56" fmla="*/ 3974 w 5216"/>
              <a:gd name="T57" fmla="*/ 740 h 762"/>
              <a:gd name="T58" fmla="*/ 4184 w 5216"/>
              <a:gd name="T59" fmla="*/ 754 h 762"/>
              <a:gd name="T60" fmla="*/ 4384 w 5216"/>
              <a:gd name="T61" fmla="*/ 762 h 762"/>
              <a:gd name="T62" fmla="*/ 4570 w 5216"/>
              <a:gd name="T63" fmla="*/ 762 h 762"/>
              <a:gd name="T64" fmla="*/ 4746 w 5216"/>
              <a:gd name="T65" fmla="*/ 758 h 762"/>
              <a:gd name="T66" fmla="*/ 4912 w 5216"/>
              <a:gd name="T67" fmla="*/ 748 h 762"/>
              <a:gd name="T68" fmla="*/ 5068 w 5216"/>
              <a:gd name="T69" fmla="*/ 732 h 762"/>
              <a:gd name="T70" fmla="*/ 5216 w 5216"/>
              <a:gd name="T71" fmla="*/ 714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n-US"/>
          </a:p>
        </p:txBody>
      </p:sp>
      <p:sp>
        <p:nvSpPr>
          <p:cNvPr id="7" name="Freeform 22"/>
          <p:cNvSpPr>
            <a:spLocks/>
          </p:cNvSpPr>
          <p:nvPr/>
        </p:nvSpPr>
        <p:spPr bwMode="hidden">
          <a:xfrm>
            <a:off x="2828925" y="4087813"/>
            <a:ext cx="5467350" cy="774700"/>
          </a:xfrm>
          <a:custGeom>
            <a:avLst/>
            <a:gdLst>
              <a:gd name="T0" fmla="*/ 0 w 5144"/>
              <a:gd name="T1" fmla="*/ 70 h 694"/>
              <a:gd name="T2" fmla="*/ 0 w 5144"/>
              <a:gd name="T3" fmla="*/ 70 h 694"/>
              <a:gd name="T4" fmla="*/ 18 w 5144"/>
              <a:gd name="T5" fmla="*/ 66 h 694"/>
              <a:gd name="T6" fmla="*/ 72 w 5144"/>
              <a:gd name="T7" fmla="*/ 56 h 694"/>
              <a:gd name="T8" fmla="*/ 164 w 5144"/>
              <a:gd name="T9" fmla="*/ 42 h 694"/>
              <a:gd name="T10" fmla="*/ 224 w 5144"/>
              <a:gd name="T11" fmla="*/ 34 h 694"/>
              <a:gd name="T12" fmla="*/ 294 w 5144"/>
              <a:gd name="T13" fmla="*/ 26 h 694"/>
              <a:gd name="T14" fmla="*/ 372 w 5144"/>
              <a:gd name="T15" fmla="*/ 20 h 694"/>
              <a:gd name="T16" fmla="*/ 462 w 5144"/>
              <a:gd name="T17" fmla="*/ 14 h 694"/>
              <a:gd name="T18" fmla="*/ 560 w 5144"/>
              <a:gd name="T19" fmla="*/ 8 h 694"/>
              <a:gd name="T20" fmla="*/ 670 w 5144"/>
              <a:gd name="T21" fmla="*/ 4 h 694"/>
              <a:gd name="T22" fmla="*/ 790 w 5144"/>
              <a:gd name="T23" fmla="*/ 2 h 694"/>
              <a:gd name="T24" fmla="*/ 920 w 5144"/>
              <a:gd name="T25" fmla="*/ 0 h 694"/>
              <a:gd name="T26" fmla="*/ 1060 w 5144"/>
              <a:gd name="T27" fmla="*/ 2 h 694"/>
              <a:gd name="T28" fmla="*/ 1210 w 5144"/>
              <a:gd name="T29" fmla="*/ 6 h 694"/>
              <a:gd name="T30" fmla="*/ 1372 w 5144"/>
              <a:gd name="T31" fmla="*/ 14 h 694"/>
              <a:gd name="T32" fmla="*/ 1544 w 5144"/>
              <a:gd name="T33" fmla="*/ 24 h 694"/>
              <a:gd name="T34" fmla="*/ 1726 w 5144"/>
              <a:gd name="T35" fmla="*/ 40 h 694"/>
              <a:gd name="T36" fmla="*/ 1920 w 5144"/>
              <a:gd name="T37" fmla="*/ 58 h 694"/>
              <a:gd name="T38" fmla="*/ 2126 w 5144"/>
              <a:gd name="T39" fmla="*/ 80 h 694"/>
              <a:gd name="T40" fmla="*/ 2342 w 5144"/>
              <a:gd name="T41" fmla="*/ 106 h 694"/>
              <a:gd name="T42" fmla="*/ 2570 w 5144"/>
              <a:gd name="T43" fmla="*/ 138 h 694"/>
              <a:gd name="T44" fmla="*/ 2808 w 5144"/>
              <a:gd name="T45" fmla="*/ 174 h 694"/>
              <a:gd name="T46" fmla="*/ 3058 w 5144"/>
              <a:gd name="T47" fmla="*/ 216 h 694"/>
              <a:gd name="T48" fmla="*/ 3320 w 5144"/>
              <a:gd name="T49" fmla="*/ 266 h 694"/>
              <a:gd name="T50" fmla="*/ 3594 w 5144"/>
              <a:gd name="T51" fmla="*/ 320 h 694"/>
              <a:gd name="T52" fmla="*/ 3880 w 5144"/>
              <a:gd name="T53" fmla="*/ 380 h 694"/>
              <a:gd name="T54" fmla="*/ 4178 w 5144"/>
              <a:gd name="T55" fmla="*/ 448 h 694"/>
              <a:gd name="T56" fmla="*/ 4488 w 5144"/>
              <a:gd name="T57" fmla="*/ 522 h 694"/>
              <a:gd name="T58" fmla="*/ 4810 w 5144"/>
              <a:gd name="T59" fmla="*/ 604 h 694"/>
              <a:gd name="T60" fmla="*/ 5144 w 5144"/>
              <a:gd name="T61" fmla="*/ 694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n-US"/>
          </a:p>
        </p:txBody>
      </p:sp>
      <p:sp>
        <p:nvSpPr>
          <p:cNvPr id="8" name="Freeform 26"/>
          <p:cNvSpPr>
            <a:spLocks/>
          </p:cNvSpPr>
          <p:nvPr/>
        </p:nvSpPr>
        <p:spPr bwMode="hidden">
          <a:xfrm>
            <a:off x="5610225" y="4073525"/>
            <a:ext cx="3306763" cy="652463"/>
          </a:xfrm>
          <a:custGeom>
            <a:avLst/>
            <a:gdLst>
              <a:gd name="T0" fmla="*/ 0 w 3112"/>
              <a:gd name="T1" fmla="*/ 584 h 584"/>
              <a:gd name="T2" fmla="*/ 0 w 3112"/>
              <a:gd name="T3" fmla="*/ 584 h 584"/>
              <a:gd name="T4" fmla="*/ 90 w 3112"/>
              <a:gd name="T5" fmla="*/ 560 h 584"/>
              <a:gd name="T6" fmla="*/ 336 w 3112"/>
              <a:gd name="T7" fmla="*/ 498 h 584"/>
              <a:gd name="T8" fmla="*/ 506 w 3112"/>
              <a:gd name="T9" fmla="*/ 456 h 584"/>
              <a:gd name="T10" fmla="*/ 702 w 3112"/>
              <a:gd name="T11" fmla="*/ 410 h 584"/>
              <a:gd name="T12" fmla="*/ 920 w 3112"/>
              <a:gd name="T13" fmla="*/ 360 h 584"/>
              <a:gd name="T14" fmla="*/ 1154 w 3112"/>
              <a:gd name="T15" fmla="*/ 306 h 584"/>
              <a:gd name="T16" fmla="*/ 1402 w 3112"/>
              <a:gd name="T17" fmla="*/ 254 h 584"/>
              <a:gd name="T18" fmla="*/ 1656 w 3112"/>
              <a:gd name="T19" fmla="*/ 202 h 584"/>
              <a:gd name="T20" fmla="*/ 1916 w 3112"/>
              <a:gd name="T21" fmla="*/ 154 h 584"/>
              <a:gd name="T22" fmla="*/ 2174 w 3112"/>
              <a:gd name="T23" fmla="*/ 108 h 584"/>
              <a:gd name="T24" fmla="*/ 2302 w 3112"/>
              <a:gd name="T25" fmla="*/ 88 h 584"/>
              <a:gd name="T26" fmla="*/ 2426 w 3112"/>
              <a:gd name="T27" fmla="*/ 68 h 584"/>
              <a:gd name="T28" fmla="*/ 2550 w 3112"/>
              <a:gd name="T29" fmla="*/ 52 h 584"/>
              <a:gd name="T30" fmla="*/ 2670 w 3112"/>
              <a:gd name="T31" fmla="*/ 36 h 584"/>
              <a:gd name="T32" fmla="*/ 2788 w 3112"/>
              <a:gd name="T33" fmla="*/ 24 h 584"/>
              <a:gd name="T34" fmla="*/ 2900 w 3112"/>
              <a:gd name="T35" fmla="*/ 14 h 584"/>
              <a:gd name="T36" fmla="*/ 3008 w 3112"/>
              <a:gd name="T37" fmla="*/ 6 h 584"/>
              <a:gd name="T38" fmla="*/ 3112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n-US"/>
          </a:p>
        </p:txBody>
      </p:sp>
      <p:sp useBgFill="1">
        <p:nvSpPr>
          <p:cNvPr id="9" name="Freeform 10"/>
          <p:cNvSpPr>
            <a:spLocks/>
          </p:cNvSpPr>
          <p:nvPr/>
        </p:nvSpPr>
        <p:spPr bwMode="hidden">
          <a:xfrm>
            <a:off x="211138" y="4059238"/>
            <a:ext cx="8723312" cy="1328737"/>
          </a:xfrm>
          <a:custGeom>
            <a:avLst/>
            <a:gdLst>
              <a:gd name="T0" fmla="*/ 8192 w 8196"/>
              <a:gd name="T1" fmla="*/ 512 h 1192"/>
              <a:gd name="T2" fmla="*/ 8040 w 8196"/>
              <a:gd name="T3" fmla="*/ 570 h 1192"/>
              <a:gd name="T4" fmla="*/ 7878 w 8196"/>
              <a:gd name="T5" fmla="*/ 620 h 1192"/>
              <a:gd name="T6" fmla="*/ 7706 w 8196"/>
              <a:gd name="T7" fmla="*/ 666 h 1192"/>
              <a:gd name="T8" fmla="*/ 7522 w 8196"/>
              <a:gd name="T9" fmla="*/ 702 h 1192"/>
              <a:gd name="T10" fmla="*/ 7322 w 8196"/>
              <a:gd name="T11" fmla="*/ 730 h 1192"/>
              <a:gd name="T12" fmla="*/ 7106 w 8196"/>
              <a:gd name="T13" fmla="*/ 750 h 1192"/>
              <a:gd name="T14" fmla="*/ 6872 w 8196"/>
              <a:gd name="T15" fmla="*/ 762 h 1192"/>
              <a:gd name="T16" fmla="*/ 6618 w 8196"/>
              <a:gd name="T17" fmla="*/ 760 h 1192"/>
              <a:gd name="T18" fmla="*/ 6342 w 8196"/>
              <a:gd name="T19" fmla="*/ 750 h 1192"/>
              <a:gd name="T20" fmla="*/ 6042 w 8196"/>
              <a:gd name="T21" fmla="*/ 726 h 1192"/>
              <a:gd name="T22" fmla="*/ 5716 w 8196"/>
              <a:gd name="T23" fmla="*/ 690 h 1192"/>
              <a:gd name="T24" fmla="*/ 5364 w 8196"/>
              <a:gd name="T25" fmla="*/ 642 h 1192"/>
              <a:gd name="T26" fmla="*/ 4982 w 8196"/>
              <a:gd name="T27" fmla="*/ 578 h 1192"/>
              <a:gd name="T28" fmla="*/ 4568 w 8196"/>
              <a:gd name="T29" fmla="*/ 500 h 1192"/>
              <a:gd name="T30" fmla="*/ 4122 w 8196"/>
              <a:gd name="T31" fmla="*/ 406 h 1192"/>
              <a:gd name="T32" fmla="*/ 3640 w 8196"/>
              <a:gd name="T33" fmla="*/ 296 h 1192"/>
              <a:gd name="T34" fmla="*/ 3396 w 8196"/>
              <a:gd name="T35" fmla="*/ 240 h 1192"/>
              <a:gd name="T36" fmla="*/ 2934 w 8196"/>
              <a:gd name="T37" fmla="*/ 148 h 1192"/>
              <a:gd name="T38" fmla="*/ 2512 w 8196"/>
              <a:gd name="T39" fmla="*/ 82 h 1192"/>
              <a:gd name="T40" fmla="*/ 2126 w 8196"/>
              <a:gd name="T41" fmla="*/ 36 h 1192"/>
              <a:gd name="T42" fmla="*/ 1776 w 8196"/>
              <a:gd name="T43" fmla="*/ 10 h 1192"/>
              <a:gd name="T44" fmla="*/ 1462 w 8196"/>
              <a:gd name="T45" fmla="*/ 0 h 1192"/>
              <a:gd name="T46" fmla="*/ 1182 w 8196"/>
              <a:gd name="T47" fmla="*/ 4 h 1192"/>
              <a:gd name="T48" fmla="*/ 934 w 8196"/>
              <a:gd name="T49" fmla="*/ 20 h 1192"/>
              <a:gd name="T50" fmla="*/ 716 w 8196"/>
              <a:gd name="T51" fmla="*/ 44 h 1192"/>
              <a:gd name="T52" fmla="*/ 530 w 8196"/>
              <a:gd name="T53" fmla="*/ 74 h 1192"/>
              <a:gd name="T54" fmla="*/ 374 w 8196"/>
              <a:gd name="T55" fmla="*/ 108 h 1192"/>
              <a:gd name="T56" fmla="*/ 248 w 8196"/>
              <a:gd name="T57" fmla="*/ 144 h 1192"/>
              <a:gd name="T58" fmla="*/ 148 w 8196"/>
              <a:gd name="T59" fmla="*/ 176 h 1192"/>
              <a:gd name="T60" fmla="*/ 48 w 8196"/>
              <a:gd name="T61" fmla="*/ 216 h 1192"/>
              <a:gd name="T62" fmla="*/ 0 w 8196"/>
              <a:gd name="T63" fmla="*/ 240 h 1192"/>
              <a:gd name="T64" fmla="*/ 8192 w 8196"/>
              <a:gd name="T65" fmla="*/ 1192 h 1192"/>
              <a:gd name="T66" fmla="*/ 8196 w 8196"/>
              <a:gd name="T67" fmla="*/ 1186 h 1192"/>
              <a:gd name="T68" fmla="*/ 8196 w 8196"/>
              <a:gd name="T69" fmla="*/ 510 h 1192"/>
              <a:gd name="T70" fmla="*/ 8192 w 8196"/>
              <a:gd name="T71" fmla="*/ 512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n-US"/>
          </a:p>
        </p:txBody>
      </p:sp>
      <p:pic>
        <p:nvPicPr>
          <p:cNvPr id="10" name="Picture 2"/>
          <p:cNvPicPr>
            <a:picLocks noChangeAspect="1" noChangeArrowheads="1"/>
          </p:cNvPicPr>
          <p:nvPr userDrawn="1"/>
        </p:nvPicPr>
        <p:blipFill>
          <a:blip r:embed="rId2"/>
          <a:srcRect/>
          <a:stretch>
            <a:fillRect/>
          </a:stretch>
        </p:blipFill>
        <p:spPr bwMode="auto">
          <a:xfrm>
            <a:off x="4038600" y="304800"/>
            <a:ext cx="990600" cy="1066800"/>
          </a:xfrm>
          <a:prstGeom prst="rect">
            <a:avLst/>
          </a:prstGeom>
          <a:noFill/>
          <a:ln w="9525">
            <a:noFill/>
            <a:miter lim="800000"/>
            <a:headEnd/>
            <a:tailEnd/>
          </a:ln>
        </p:spPr>
      </p:pic>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1" name="Footer Placeholder 4"/>
          <p:cNvSpPr>
            <a:spLocks noGrp="1"/>
          </p:cNvSpPr>
          <p:nvPr>
            <p:ph type="ftr" sz="quarter" idx="10"/>
          </p:nvPr>
        </p:nvSpPr>
        <p:spPr>
          <a:xfrm>
            <a:off x="381000" y="6172200"/>
            <a:ext cx="8493125" cy="365125"/>
          </a:xfrm>
        </p:spPr>
        <p:txBody>
          <a:bodyPr/>
          <a:lstStyle>
            <a:lvl1pPr>
              <a:defRPr/>
            </a:lvl1pPr>
          </a:lstStyle>
          <a:p>
            <a:pPr>
              <a:defRPr/>
            </a:pPr>
            <a:r>
              <a:rPr lang="en-US"/>
              <a:t>University of Nairobi                                 ISO 9001:2008       </a:t>
            </a:r>
            <a:fld id="{248DB493-0110-4113-9629-FEFA4F0E7C0E}" type="slidenum">
              <a:rPr lang="en-US"/>
              <a:pPr>
                <a:defRPr/>
              </a:pPr>
              <a:t>‹#›</a:t>
            </a:fld>
            <a:r>
              <a:rPr lang="en-US"/>
              <a:t>	 Certified 		http://www.uonbi.ac.ke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14" descr="Fountain 17.JPG"/>
          <p:cNvPicPr>
            <a:picLocks noChangeAspect="1"/>
          </p:cNvPicPr>
          <p:nvPr userDrawn="1"/>
        </p:nvPicPr>
        <p:blipFill>
          <a:blip r:embed="rId2" cstate="print"/>
          <a:srcRect/>
          <a:stretch>
            <a:fillRect/>
          </a:stretch>
        </p:blipFill>
        <p:spPr bwMode="auto">
          <a:xfrm>
            <a:off x="381000" y="381000"/>
            <a:ext cx="1066800" cy="10668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4"/>
          <p:cNvSpPr>
            <a:spLocks noGrp="1"/>
          </p:cNvSpPr>
          <p:nvPr>
            <p:ph type="ftr" sz="quarter" idx="15"/>
          </p:nvPr>
        </p:nvSpPr>
        <p:spPr/>
        <p:txBody>
          <a:bodyPr/>
          <a:lstStyle>
            <a:lvl1pPr>
              <a:defRPr/>
            </a:lvl1pPr>
          </a:lstStyle>
          <a:p>
            <a:pPr>
              <a:defRPr/>
            </a:pPr>
            <a:r>
              <a:rPr lang="en-US"/>
              <a:t>University of Nairobi                                 ISO 9001:2008       </a:t>
            </a:r>
            <a:fld id="{72CAFCCF-B467-4D77-A483-A1F2E5DF6B9D}" type="slidenum">
              <a:rPr lang="en-US"/>
              <a:pPr>
                <a:defRPr/>
              </a:pPr>
              <a:t>‹#›</a:t>
            </a:fld>
            <a:r>
              <a:rPr lang="en-US"/>
              <a:t>	 Certified 		http://www.uonbi.ac.ke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Footer Placeholder 4"/>
          <p:cNvSpPr>
            <a:spLocks noGrp="1"/>
          </p:cNvSpPr>
          <p:nvPr>
            <p:ph type="ftr" sz="quarter" idx="10"/>
          </p:nvPr>
        </p:nvSpPr>
        <p:spPr/>
        <p:txBody>
          <a:bodyPr/>
          <a:lstStyle>
            <a:lvl1pPr>
              <a:defRPr/>
            </a:lvl1pPr>
          </a:lstStyle>
          <a:p>
            <a:pPr>
              <a:defRPr/>
            </a:pPr>
            <a:r>
              <a:rPr lang="en-US"/>
              <a:t>University of Nairobi                                 ISO 9001:2008       </a:t>
            </a:r>
            <a:fld id="{B8E3B3BE-847B-40E8-B360-3DE722B86751}" type="slidenum">
              <a:rPr lang="en-US"/>
              <a:pPr>
                <a:defRPr/>
              </a:pPr>
              <a:t>‹#›</a:t>
            </a:fld>
            <a:r>
              <a:rPr lang="en-US"/>
              <a:t>	 Certified 		http://www.uonbi.ac.ke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4"/>
          <p:cNvSpPr>
            <a:spLocks noGrp="1"/>
          </p:cNvSpPr>
          <p:nvPr>
            <p:ph type="ftr" sz="quarter" idx="10"/>
          </p:nvPr>
        </p:nvSpPr>
        <p:spPr/>
        <p:txBody>
          <a:bodyPr/>
          <a:lstStyle>
            <a:lvl1pPr>
              <a:defRPr/>
            </a:lvl1pPr>
          </a:lstStyle>
          <a:p>
            <a:pPr>
              <a:defRPr/>
            </a:pPr>
            <a:r>
              <a:rPr lang="en-US"/>
              <a:t>University of Nairobi                                 ISO 9001:2008       </a:t>
            </a:r>
            <a:fld id="{7D80CB26-B041-48D8-8157-6933BC1D86D8}" type="slidenum">
              <a:rPr lang="en-US"/>
              <a:pPr>
                <a:defRPr/>
              </a:pPr>
              <a:t>‹#›</a:t>
            </a:fld>
            <a:r>
              <a:rPr lang="en-US"/>
              <a:t>	 Certified 		http://www.uonbi.ac.ke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1"/>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3" name="Group 15"/>
          <p:cNvGrpSpPr>
            <a:grpSpLocks noChangeAspect="1"/>
          </p:cNvGrpSpPr>
          <p:nvPr/>
        </p:nvGrpSpPr>
        <p:grpSpPr bwMode="auto">
          <a:xfrm>
            <a:off x="211138" y="714375"/>
            <a:ext cx="8723312" cy="1330325"/>
            <a:chOff x="-3905251" y="4294188"/>
            <a:chExt cx="13027839" cy="1892300"/>
          </a:xfrm>
        </p:grpSpPr>
        <p:sp>
          <p:nvSpPr>
            <p:cNvPr id="4" name="Freeform 14"/>
            <p:cNvSpPr>
              <a:spLocks/>
            </p:cNvSpPr>
            <p:nvPr/>
          </p:nvSpPr>
          <p:spPr bwMode="hidden">
            <a:xfrm>
              <a:off x="4810006" y="4499677"/>
              <a:ext cx="4295986" cy="1016152"/>
            </a:xfrm>
            <a:custGeom>
              <a:avLst/>
              <a:gdLst>
                <a:gd name="T0" fmla="*/ 2700 w 2706"/>
                <a:gd name="T1" fmla="*/ 0 h 640"/>
                <a:gd name="T2" fmla="*/ 2700 w 2706"/>
                <a:gd name="T3" fmla="*/ 0 h 640"/>
                <a:gd name="T4" fmla="*/ 2586 w 2706"/>
                <a:gd name="T5" fmla="*/ 18 h 640"/>
                <a:gd name="T6" fmla="*/ 2470 w 2706"/>
                <a:gd name="T7" fmla="*/ 38 h 640"/>
                <a:gd name="T8" fmla="*/ 2352 w 2706"/>
                <a:gd name="T9" fmla="*/ 60 h 640"/>
                <a:gd name="T10" fmla="*/ 2230 w 2706"/>
                <a:gd name="T11" fmla="*/ 82 h 640"/>
                <a:gd name="T12" fmla="*/ 2106 w 2706"/>
                <a:gd name="T13" fmla="*/ 108 h 640"/>
                <a:gd name="T14" fmla="*/ 1978 w 2706"/>
                <a:gd name="T15" fmla="*/ 134 h 640"/>
                <a:gd name="T16" fmla="*/ 1848 w 2706"/>
                <a:gd name="T17" fmla="*/ 164 h 640"/>
                <a:gd name="T18" fmla="*/ 1714 w 2706"/>
                <a:gd name="T19" fmla="*/ 194 h 640"/>
                <a:gd name="T20" fmla="*/ 1714 w 2706"/>
                <a:gd name="T21" fmla="*/ 194 h 640"/>
                <a:gd name="T22" fmla="*/ 1472 w 2706"/>
                <a:gd name="T23" fmla="*/ 252 h 640"/>
                <a:gd name="T24" fmla="*/ 1236 w 2706"/>
                <a:gd name="T25" fmla="*/ 304 h 640"/>
                <a:gd name="T26" fmla="*/ 1010 w 2706"/>
                <a:gd name="T27" fmla="*/ 352 h 640"/>
                <a:gd name="T28" fmla="*/ 792 w 2706"/>
                <a:gd name="T29" fmla="*/ 398 h 640"/>
                <a:gd name="T30" fmla="*/ 584 w 2706"/>
                <a:gd name="T31" fmla="*/ 438 h 640"/>
                <a:gd name="T32" fmla="*/ 382 w 2706"/>
                <a:gd name="T33" fmla="*/ 474 h 640"/>
                <a:gd name="T34" fmla="*/ 188 w 2706"/>
                <a:gd name="T35" fmla="*/ 508 h 640"/>
                <a:gd name="T36" fmla="*/ 0 w 2706"/>
                <a:gd name="T37" fmla="*/ 538 h 640"/>
                <a:gd name="T38" fmla="*/ 0 w 2706"/>
                <a:gd name="T39" fmla="*/ 538 h 640"/>
                <a:gd name="T40" fmla="*/ 130 w 2706"/>
                <a:gd name="T41" fmla="*/ 556 h 640"/>
                <a:gd name="T42" fmla="*/ 254 w 2706"/>
                <a:gd name="T43" fmla="*/ 572 h 640"/>
                <a:gd name="T44" fmla="*/ 374 w 2706"/>
                <a:gd name="T45" fmla="*/ 586 h 640"/>
                <a:gd name="T46" fmla="*/ 492 w 2706"/>
                <a:gd name="T47" fmla="*/ 598 h 640"/>
                <a:gd name="T48" fmla="*/ 606 w 2706"/>
                <a:gd name="T49" fmla="*/ 610 h 640"/>
                <a:gd name="T50" fmla="*/ 716 w 2706"/>
                <a:gd name="T51" fmla="*/ 618 h 640"/>
                <a:gd name="T52" fmla="*/ 822 w 2706"/>
                <a:gd name="T53" fmla="*/ 626 h 640"/>
                <a:gd name="T54" fmla="*/ 926 w 2706"/>
                <a:gd name="T55" fmla="*/ 632 h 640"/>
                <a:gd name="T56" fmla="*/ 1028 w 2706"/>
                <a:gd name="T57" fmla="*/ 636 h 640"/>
                <a:gd name="T58" fmla="*/ 1126 w 2706"/>
                <a:gd name="T59" fmla="*/ 638 h 640"/>
                <a:gd name="T60" fmla="*/ 1220 w 2706"/>
                <a:gd name="T61" fmla="*/ 640 h 640"/>
                <a:gd name="T62" fmla="*/ 1312 w 2706"/>
                <a:gd name="T63" fmla="*/ 640 h 640"/>
                <a:gd name="T64" fmla="*/ 1402 w 2706"/>
                <a:gd name="T65" fmla="*/ 638 h 640"/>
                <a:gd name="T66" fmla="*/ 1490 w 2706"/>
                <a:gd name="T67" fmla="*/ 636 h 640"/>
                <a:gd name="T68" fmla="*/ 1574 w 2706"/>
                <a:gd name="T69" fmla="*/ 632 h 640"/>
                <a:gd name="T70" fmla="*/ 1656 w 2706"/>
                <a:gd name="T71" fmla="*/ 626 h 640"/>
                <a:gd name="T72" fmla="*/ 1734 w 2706"/>
                <a:gd name="T73" fmla="*/ 620 h 640"/>
                <a:gd name="T74" fmla="*/ 1812 w 2706"/>
                <a:gd name="T75" fmla="*/ 612 h 640"/>
                <a:gd name="T76" fmla="*/ 1886 w 2706"/>
                <a:gd name="T77" fmla="*/ 602 h 640"/>
                <a:gd name="T78" fmla="*/ 1960 w 2706"/>
                <a:gd name="T79" fmla="*/ 592 h 640"/>
                <a:gd name="T80" fmla="*/ 2030 w 2706"/>
                <a:gd name="T81" fmla="*/ 580 h 640"/>
                <a:gd name="T82" fmla="*/ 2100 w 2706"/>
                <a:gd name="T83" fmla="*/ 568 h 640"/>
                <a:gd name="T84" fmla="*/ 2166 w 2706"/>
                <a:gd name="T85" fmla="*/ 554 h 640"/>
                <a:gd name="T86" fmla="*/ 2232 w 2706"/>
                <a:gd name="T87" fmla="*/ 540 h 640"/>
                <a:gd name="T88" fmla="*/ 2296 w 2706"/>
                <a:gd name="T89" fmla="*/ 524 h 640"/>
                <a:gd name="T90" fmla="*/ 2358 w 2706"/>
                <a:gd name="T91" fmla="*/ 508 h 640"/>
                <a:gd name="T92" fmla="*/ 2418 w 2706"/>
                <a:gd name="T93" fmla="*/ 490 h 640"/>
                <a:gd name="T94" fmla="*/ 2478 w 2706"/>
                <a:gd name="T95" fmla="*/ 472 h 640"/>
                <a:gd name="T96" fmla="*/ 2592 w 2706"/>
                <a:gd name="T97" fmla="*/ 432 h 640"/>
                <a:gd name="T98" fmla="*/ 2702 w 2706"/>
                <a:gd name="T99" fmla="*/ 390 h 640"/>
                <a:gd name="T100" fmla="*/ 2702 w 2706"/>
                <a:gd name="T101" fmla="*/ 390 h 640"/>
                <a:gd name="T102" fmla="*/ 2706 w 2706"/>
                <a:gd name="T103" fmla="*/ 388 h 640"/>
                <a:gd name="T104" fmla="*/ 2706 w 2706"/>
                <a:gd name="T105" fmla="*/ 388 h 640"/>
                <a:gd name="T106" fmla="*/ 2706 w 2706"/>
                <a:gd name="T107" fmla="*/ 0 h 640"/>
                <a:gd name="T108" fmla="*/ 2706 w 2706"/>
                <a:gd name="T109" fmla="*/ 0 h 640"/>
                <a:gd name="T110" fmla="*/ 2700 w 2706"/>
                <a:gd name="T111" fmla="*/ 0 h 640"/>
                <a:gd name="T112" fmla="*/ 270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n-US"/>
            </a:p>
          </p:txBody>
        </p:sp>
        <p:sp>
          <p:nvSpPr>
            <p:cNvPr id="5" name="Freeform 4"/>
            <p:cNvSpPr>
              <a:spLocks/>
            </p:cNvSpPr>
            <p:nvPr/>
          </p:nvSpPr>
          <p:spPr bwMode="hidden">
            <a:xfrm>
              <a:off x="-308667" y="4319028"/>
              <a:ext cx="8279020" cy="1208091"/>
            </a:xfrm>
            <a:custGeom>
              <a:avLst/>
              <a:gdLst>
                <a:gd name="T0" fmla="*/ 5216 w 5216"/>
                <a:gd name="T1" fmla="*/ 714 h 762"/>
                <a:gd name="T2" fmla="*/ 4984 w 5216"/>
                <a:gd name="T3" fmla="*/ 686 h 762"/>
                <a:gd name="T4" fmla="*/ 4478 w 5216"/>
                <a:gd name="T5" fmla="*/ 610 h 762"/>
                <a:gd name="T6" fmla="*/ 3914 w 5216"/>
                <a:gd name="T7" fmla="*/ 508 h 762"/>
                <a:gd name="T8" fmla="*/ 3286 w 5216"/>
                <a:gd name="T9" fmla="*/ 374 h 762"/>
                <a:gd name="T10" fmla="*/ 2946 w 5216"/>
                <a:gd name="T11" fmla="*/ 296 h 762"/>
                <a:gd name="T12" fmla="*/ 2682 w 5216"/>
                <a:gd name="T13" fmla="*/ 236 h 762"/>
                <a:gd name="T14" fmla="*/ 2430 w 5216"/>
                <a:gd name="T15" fmla="*/ 184 h 762"/>
                <a:gd name="T16" fmla="*/ 2190 w 5216"/>
                <a:gd name="T17" fmla="*/ 140 h 762"/>
                <a:gd name="T18" fmla="*/ 1960 w 5216"/>
                <a:gd name="T19" fmla="*/ 102 h 762"/>
                <a:gd name="T20" fmla="*/ 1740 w 5216"/>
                <a:gd name="T21" fmla="*/ 72 h 762"/>
                <a:gd name="T22" fmla="*/ 1334 w 5216"/>
                <a:gd name="T23" fmla="*/ 28 h 762"/>
                <a:gd name="T24" fmla="*/ 970 w 5216"/>
                <a:gd name="T25" fmla="*/ 4 h 762"/>
                <a:gd name="T26" fmla="*/ 644 w 5216"/>
                <a:gd name="T27" fmla="*/ 0 h 762"/>
                <a:gd name="T28" fmla="*/ 358 w 5216"/>
                <a:gd name="T29" fmla="*/ 10 h 762"/>
                <a:gd name="T30" fmla="*/ 110 w 5216"/>
                <a:gd name="T31" fmla="*/ 32 h 762"/>
                <a:gd name="T32" fmla="*/ 0 w 5216"/>
                <a:gd name="T33" fmla="*/ 48 h 762"/>
                <a:gd name="T34" fmla="*/ 314 w 5216"/>
                <a:gd name="T35" fmla="*/ 86 h 762"/>
                <a:gd name="T36" fmla="*/ 652 w 5216"/>
                <a:gd name="T37" fmla="*/ 140 h 762"/>
                <a:gd name="T38" fmla="*/ 1014 w 5216"/>
                <a:gd name="T39" fmla="*/ 210 h 762"/>
                <a:gd name="T40" fmla="*/ 1402 w 5216"/>
                <a:gd name="T41" fmla="*/ 296 h 762"/>
                <a:gd name="T42" fmla="*/ 1756 w 5216"/>
                <a:gd name="T43" fmla="*/ 378 h 762"/>
                <a:gd name="T44" fmla="*/ 2408 w 5216"/>
                <a:gd name="T45" fmla="*/ 516 h 762"/>
                <a:gd name="T46" fmla="*/ 2708 w 5216"/>
                <a:gd name="T47" fmla="*/ 572 h 762"/>
                <a:gd name="T48" fmla="*/ 2992 w 5216"/>
                <a:gd name="T49" fmla="*/ 620 h 762"/>
                <a:gd name="T50" fmla="*/ 3260 w 5216"/>
                <a:gd name="T51" fmla="*/ 662 h 762"/>
                <a:gd name="T52" fmla="*/ 3512 w 5216"/>
                <a:gd name="T53" fmla="*/ 694 h 762"/>
                <a:gd name="T54" fmla="*/ 3750 w 5216"/>
                <a:gd name="T55" fmla="*/ 722 h 762"/>
                <a:gd name="T56" fmla="*/ 3974 w 5216"/>
                <a:gd name="T57" fmla="*/ 740 h 762"/>
                <a:gd name="T58" fmla="*/ 4184 w 5216"/>
                <a:gd name="T59" fmla="*/ 754 h 762"/>
                <a:gd name="T60" fmla="*/ 4384 w 5216"/>
                <a:gd name="T61" fmla="*/ 762 h 762"/>
                <a:gd name="T62" fmla="*/ 4570 w 5216"/>
                <a:gd name="T63" fmla="*/ 762 h 762"/>
                <a:gd name="T64" fmla="*/ 4746 w 5216"/>
                <a:gd name="T65" fmla="*/ 758 h 762"/>
                <a:gd name="T66" fmla="*/ 4912 w 5216"/>
                <a:gd name="T67" fmla="*/ 748 h 762"/>
                <a:gd name="T68" fmla="*/ 5068 w 5216"/>
                <a:gd name="T69" fmla="*/ 732 h 762"/>
                <a:gd name="T70" fmla="*/ 5216 w 5216"/>
                <a:gd name="T71" fmla="*/ 714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n-US"/>
            </a:p>
          </p:txBody>
        </p:sp>
        <p:sp>
          <p:nvSpPr>
            <p:cNvPr id="6" name="Freeform 22"/>
            <p:cNvSpPr>
              <a:spLocks/>
            </p:cNvSpPr>
            <p:nvPr/>
          </p:nvSpPr>
          <p:spPr bwMode="hidden">
            <a:xfrm>
              <a:off x="4286" y="4334834"/>
              <a:ext cx="8165219" cy="1101960"/>
            </a:xfrm>
            <a:custGeom>
              <a:avLst/>
              <a:gdLst>
                <a:gd name="T0" fmla="*/ 0 w 5144"/>
                <a:gd name="T1" fmla="*/ 70 h 694"/>
                <a:gd name="T2" fmla="*/ 0 w 5144"/>
                <a:gd name="T3" fmla="*/ 70 h 694"/>
                <a:gd name="T4" fmla="*/ 18 w 5144"/>
                <a:gd name="T5" fmla="*/ 66 h 694"/>
                <a:gd name="T6" fmla="*/ 72 w 5144"/>
                <a:gd name="T7" fmla="*/ 56 h 694"/>
                <a:gd name="T8" fmla="*/ 164 w 5144"/>
                <a:gd name="T9" fmla="*/ 42 h 694"/>
                <a:gd name="T10" fmla="*/ 224 w 5144"/>
                <a:gd name="T11" fmla="*/ 34 h 694"/>
                <a:gd name="T12" fmla="*/ 294 w 5144"/>
                <a:gd name="T13" fmla="*/ 26 h 694"/>
                <a:gd name="T14" fmla="*/ 372 w 5144"/>
                <a:gd name="T15" fmla="*/ 20 h 694"/>
                <a:gd name="T16" fmla="*/ 462 w 5144"/>
                <a:gd name="T17" fmla="*/ 14 h 694"/>
                <a:gd name="T18" fmla="*/ 560 w 5144"/>
                <a:gd name="T19" fmla="*/ 8 h 694"/>
                <a:gd name="T20" fmla="*/ 670 w 5144"/>
                <a:gd name="T21" fmla="*/ 4 h 694"/>
                <a:gd name="T22" fmla="*/ 790 w 5144"/>
                <a:gd name="T23" fmla="*/ 2 h 694"/>
                <a:gd name="T24" fmla="*/ 920 w 5144"/>
                <a:gd name="T25" fmla="*/ 0 h 694"/>
                <a:gd name="T26" fmla="*/ 1060 w 5144"/>
                <a:gd name="T27" fmla="*/ 2 h 694"/>
                <a:gd name="T28" fmla="*/ 1210 w 5144"/>
                <a:gd name="T29" fmla="*/ 6 h 694"/>
                <a:gd name="T30" fmla="*/ 1372 w 5144"/>
                <a:gd name="T31" fmla="*/ 14 h 694"/>
                <a:gd name="T32" fmla="*/ 1544 w 5144"/>
                <a:gd name="T33" fmla="*/ 24 h 694"/>
                <a:gd name="T34" fmla="*/ 1726 w 5144"/>
                <a:gd name="T35" fmla="*/ 40 h 694"/>
                <a:gd name="T36" fmla="*/ 1920 w 5144"/>
                <a:gd name="T37" fmla="*/ 58 h 694"/>
                <a:gd name="T38" fmla="*/ 2126 w 5144"/>
                <a:gd name="T39" fmla="*/ 80 h 694"/>
                <a:gd name="T40" fmla="*/ 2342 w 5144"/>
                <a:gd name="T41" fmla="*/ 106 h 694"/>
                <a:gd name="T42" fmla="*/ 2570 w 5144"/>
                <a:gd name="T43" fmla="*/ 138 h 694"/>
                <a:gd name="T44" fmla="*/ 2808 w 5144"/>
                <a:gd name="T45" fmla="*/ 174 h 694"/>
                <a:gd name="T46" fmla="*/ 3058 w 5144"/>
                <a:gd name="T47" fmla="*/ 216 h 694"/>
                <a:gd name="T48" fmla="*/ 3320 w 5144"/>
                <a:gd name="T49" fmla="*/ 266 h 694"/>
                <a:gd name="T50" fmla="*/ 3594 w 5144"/>
                <a:gd name="T51" fmla="*/ 320 h 694"/>
                <a:gd name="T52" fmla="*/ 3880 w 5144"/>
                <a:gd name="T53" fmla="*/ 380 h 694"/>
                <a:gd name="T54" fmla="*/ 4178 w 5144"/>
                <a:gd name="T55" fmla="*/ 448 h 694"/>
                <a:gd name="T56" fmla="*/ 4488 w 5144"/>
                <a:gd name="T57" fmla="*/ 522 h 694"/>
                <a:gd name="T58" fmla="*/ 4810 w 5144"/>
                <a:gd name="T59" fmla="*/ 604 h 694"/>
                <a:gd name="T60" fmla="*/ 5144 w 5144"/>
                <a:gd name="T61" fmla="*/ 694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n-US"/>
            </a:p>
          </p:txBody>
        </p:sp>
        <p:sp>
          <p:nvSpPr>
            <p:cNvPr id="7" name="Freeform 26"/>
            <p:cNvSpPr>
              <a:spLocks/>
            </p:cNvSpPr>
            <p:nvPr/>
          </p:nvSpPr>
          <p:spPr bwMode="hidden">
            <a:xfrm>
              <a:off x="4155651" y="4316769"/>
              <a:ext cx="4940859" cy="925827"/>
            </a:xfrm>
            <a:custGeom>
              <a:avLst/>
              <a:gdLst>
                <a:gd name="T0" fmla="*/ 0 w 3112"/>
                <a:gd name="T1" fmla="*/ 584 h 584"/>
                <a:gd name="T2" fmla="*/ 0 w 3112"/>
                <a:gd name="T3" fmla="*/ 584 h 584"/>
                <a:gd name="T4" fmla="*/ 90 w 3112"/>
                <a:gd name="T5" fmla="*/ 560 h 584"/>
                <a:gd name="T6" fmla="*/ 336 w 3112"/>
                <a:gd name="T7" fmla="*/ 498 h 584"/>
                <a:gd name="T8" fmla="*/ 506 w 3112"/>
                <a:gd name="T9" fmla="*/ 456 h 584"/>
                <a:gd name="T10" fmla="*/ 702 w 3112"/>
                <a:gd name="T11" fmla="*/ 410 h 584"/>
                <a:gd name="T12" fmla="*/ 920 w 3112"/>
                <a:gd name="T13" fmla="*/ 360 h 584"/>
                <a:gd name="T14" fmla="*/ 1154 w 3112"/>
                <a:gd name="T15" fmla="*/ 306 h 584"/>
                <a:gd name="T16" fmla="*/ 1402 w 3112"/>
                <a:gd name="T17" fmla="*/ 254 h 584"/>
                <a:gd name="T18" fmla="*/ 1656 w 3112"/>
                <a:gd name="T19" fmla="*/ 202 h 584"/>
                <a:gd name="T20" fmla="*/ 1916 w 3112"/>
                <a:gd name="T21" fmla="*/ 154 h 584"/>
                <a:gd name="T22" fmla="*/ 2174 w 3112"/>
                <a:gd name="T23" fmla="*/ 108 h 584"/>
                <a:gd name="T24" fmla="*/ 2302 w 3112"/>
                <a:gd name="T25" fmla="*/ 88 h 584"/>
                <a:gd name="T26" fmla="*/ 2426 w 3112"/>
                <a:gd name="T27" fmla="*/ 68 h 584"/>
                <a:gd name="T28" fmla="*/ 2550 w 3112"/>
                <a:gd name="T29" fmla="*/ 52 h 584"/>
                <a:gd name="T30" fmla="*/ 2670 w 3112"/>
                <a:gd name="T31" fmla="*/ 36 h 584"/>
                <a:gd name="T32" fmla="*/ 2788 w 3112"/>
                <a:gd name="T33" fmla="*/ 24 h 584"/>
                <a:gd name="T34" fmla="*/ 2900 w 3112"/>
                <a:gd name="T35" fmla="*/ 14 h 584"/>
                <a:gd name="T36" fmla="*/ 3008 w 3112"/>
                <a:gd name="T37" fmla="*/ 6 h 584"/>
                <a:gd name="T38" fmla="*/ 3112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n-US"/>
            </a:p>
          </p:txBody>
        </p:sp>
        <p:sp useBgFill="1">
          <p:nvSpPr>
            <p:cNvPr id="8" name="Freeform 25"/>
            <p:cNvSpPr>
              <a:spLocks/>
            </p:cNvSpPr>
            <p:nvPr/>
          </p:nvSpPr>
          <p:spPr bwMode="hidden">
            <a:xfrm>
              <a:off x="-3905251" y="4294188"/>
              <a:ext cx="13027839" cy="1892300"/>
            </a:xfrm>
            <a:custGeom>
              <a:avLst/>
              <a:gdLst>
                <a:gd name="T0" fmla="*/ 8192 w 8196"/>
                <a:gd name="T1" fmla="*/ 512 h 1192"/>
                <a:gd name="T2" fmla="*/ 8040 w 8196"/>
                <a:gd name="T3" fmla="*/ 570 h 1192"/>
                <a:gd name="T4" fmla="*/ 7878 w 8196"/>
                <a:gd name="T5" fmla="*/ 620 h 1192"/>
                <a:gd name="T6" fmla="*/ 7706 w 8196"/>
                <a:gd name="T7" fmla="*/ 666 h 1192"/>
                <a:gd name="T8" fmla="*/ 7522 w 8196"/>
                <a:gd name="T9" fmla="*/ 702 h 1192"/>
                <a:gd name="T10" fmla="*/ 7322 w 8196"/>
                <a:gd name="T11" fmla="*/ 730 h 1192"/>
                <a:gd name="T12" fmla="*/ 7106 w 8196"/>
                <a:gd name="T13" fmla="*/ 750 h 1192"/>
                <a:gd name="T14" fmla="*/ 6872 w 8196"/>
                <a:gd name="T15" fmla="*/ 762 h 1192"/>
                <a:gd name="T16" fmla="*/ 6618 w 8196"/>
                <a:gd name="T17" fmla="*/ 760 h 1192"/>
                <a:gd name="T18" fmla="*/ 6342 w 8196"/>
                <a:gd name="T19" fmla="*/ 750 h 1192"/>
                <a:gd name="T20" fmla="*/ 6042 w 8196"/>
                <a:gd name="T21" fmla="*/ 726 h 1192"/>
                <a:gd name="T22" fmla="*/ 5716 w 8196"/>
                <a:gd name="T23" fmla="*/ 690 h 1192"/>
                <a:gd name="T24" fmla="*/ 5364 w 8196"/>
                <a:gd name="T25" fmla="*/ 642 h 1192"/>
                <a:gd name="T26" fmla="*/ 4982 w 8196"/>
                <a:gd name="T27" fmla="*/ 578 h 1192"/>
                <a:gd name="T28" fmla="*/ 4568 w 8196"/>
                <a:gd name="T29" fmla="*/ 500 h 1192"/>
                <a:gd name="T30" fmla="*/ 4122 w 8196"/>
                <a:gd name="T31" fmla="*/ 406 h 1192"/>
                <a:gd name="T32" fmla="*/ 3640 w 8196"/>
                <a:gd name="T33" fmla="*/ 296 h 1192"/>
                <a:gd name="T34" fmla="*/ 3396 w 8196"/>
                <a:gd name="T35" fmla="*/ 240 h 1192"/>
                <a:gd name="T36" fmla="*/ 2934 w 8196"/>
                <a:gd name="T37" fmla="*/ 148 h 1192"/>
                <a:gd name="T38" fmla="*/ 2512 w 8196"/>
                <a:gd name="T39" fmla="*/ 82 h 1192"/>
                <a:gd name="T40" fmla="*/ 2126 w 8196"/>
                <a:gd name="T41" fmla="*/ 36 h 1192"/>
                <a:gd name="T42" fmla="*/ 1776 w 8196"/>
                <a:gd name="T43" fmla="*/ 10 h 1192"/>
                <a:gd name="T44" fmla="*/ 1462 w 8196"/>
                <a:gd name="T45" fmla="*/ 0 h 1192"/>
                <a:gd name="T46" fmla="*/ 1182 w 8196"/>
                <a:gd name="T47" fmla="*/ 4 h 1192"/>
                <a:gd name="T48" fmla="*/ 934 w 8196"/>
                <a:gd name="T49" fmla="*/ 20 h 1192"/>
                <a:gd name="T50" fmla="*/ 716 w 8196"/>
                <a:gd name="T51" fmla="*/ 44 h 1192"/>
                <a:gd name="T52" fmla="*/ 530 w 8196"/>
                <a:gd name="T53" fmla="*/ 74 h 1192"/>
                <a:gd name="T54" fmla="*/ 374 w 8196"/>
                <a:gd name="T55" fmla="*/ 108 h 1192"/>
                <a:gd name="T56" fmla="*/ 248 w 8196"/>
                <a:gd name="T57" fmla="*/ 144 h 1192"/>
                <a:gd name="T58" fmla="*/ 148 w 8196"/>
                <a:gd name="T59" fmla="*/ 176 h 1192"/>
                <a:gd name="T60" fmla="*/ 48 w 8196"/>
                <a:gd name="T61" fmla="*/ 216 h 1192"/>
                <a:gd name="T62" fmla="*/ 0 w 8196"/>
                <a:gd name="T63" fmla="*/ 240 h 1192"/>
                <a:gd name="T64" fmla="*/ 8192 w 8196"/>
                <a:gd name="T65" fmla="*/ 1192 h 1192"/>
                <a:gd name="T66" fmla="*/ 8196 w 8196"/>
                <a:gd name="T67" fmla="*/ 1186 h 1192"/>
                <a:gd name="T68" fmla="*/ 8196 w 8196"/>
                <a:gd name="T69" fmla="*/ 510 h 1192"/>
                <a:gd name="T70" fmla="*/ 8192 w 8196"/>
                <a:gd name="T71" fmla="*/ 512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n-US"/>
            </a:p>
          </p:txBody>
        </p:sp>
      </p:grpSp>
      <p:pic>
        <p:nvPicPr>
          <p:cNvPr id="9" name="Picture 2"/>
          <p:cNvPicPr>
            <a:picLocks noChangeAspect="1" noChangeArrowheads="1"/>
          </p:cNvPicPr>
          <p:nvPr userDrawn="1"/>
        </p:nvPicPr>
        <p:blipFill>
          <a:blip r:embed="rId2"/>
          <a:srcRect/>
          <a:stretch>
            <a:fillRect/>
          </a:stretch>
        </p:blipFill>
        <p:spPr bwMode="auto">
          <a:xfrm>
            <a:off x="8001000" y="306388"/>
            <a:ext cx="914400" cy="989012"/>
          </a:xfrm>
          <a:prstGeom prst="rect">
            <a:avLst/>
          </a:prstGeom>
          <a:noFill/>
          <a:ln w="9525">
            <a:noFill/>
            <a:miter lim="800000"/>
            <a:headEnd/>
            <a:tailEnd/>
          </a:ln>
        </p:spPr>
      </p:pic>
      <p:pic>
        <p:nvPicPr>
          <p:cNvPr id="10" name="Picture 22" descr="Fountain 17.JPG"/>
          <p:cNvPicPr>
            <a:picLocks noChangeAspect="1"/>
          </p:cNvPicPr>
          <p:nvPr userDrawn="1"/>
        </p:nvPicPr>
        <p:blipFill>
          <a:blip r:embed="rId3" cstate="print"/>
          <a:srcRect/>
          <a:stretch>
            <a:fillRect/>
          </a:stretch>
        </p:blipFill>
        <p:spPr bwMode="auto">
          <a:xfrm>
            <a:off x="381000" y="381000"/>
            <a:ext cx="1066800" cy="1066800"/>
          </a:xfrm>
          <a:prstGeom prst="rect">
            <a:avLst/>
          </a:prstGeom>
          <a:noFill/>
          <a:ln w="9525">
            <a:noFill/>
            <a:miter lim="800000"/>
            <a:headEnd/>
            <a:tailEnd/>
          </a:ln>
        </p:spPr>
      </p:pic>
      <p:sp>
        <p:nvSpPr>
          <p:cNvPr id="11" name="Footer Placeholder 2"/>
          <p:cNvSpPr>
            <a:spLocks noGrp="1"/>
          </p:cNvSpPr>
          <p:nvPr>
            <p:ph type="ftr" sz="quarter" idx="10"/>
          </p:nvPr>
        </p:nvSpPr>
        <p:spPr/>
        <p:txBody>
          <a:bodyPr/>
          <a:lstStyle>
            <a:lvl1pPr>
              <a:defRPr/>
            </a:lvl1pPr>
          </a:lstStyle>
          <a:p>
            <a:pPr>
              <a:defRPr/>
            </a:pPr>
            <a:r>
              <a:rPr lang="en-US"/>
              <a:t>University of Nairobi                                 ISO 9001:2008       </a:t>
            </a:r>
            <a:fld id="{233B0DF5-F4D2-4E32-8D55-DF904B981DE6}" type="slidenum">
              <a:rPr lang="en-US"/>
              <a:pPr>
                <a:defRPr/>
              </a:pPr>
              <a:t>‹#›</a:t>
            </a:fld>
            <a:r>
              <a:rPr lang="en-US"/>
              <a:t>	 Certified 		http://www.uonbi.ac.ke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ounded Rectangle 4"/>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23"/>
          <p:cNvGrpSpPr>
            <a:grpSpLocks noChangeAspect="1"/>
          </p:cNvGrpSpPr>
          <p:nvPr/>
        </p:nvGrpSpPr>
        <p:grpSpPr bwMode="auto">
          <a:xfrm>
            <a:off x="211138" y="714375"/>
            <a:ext cx="8723312" cy="1331913"/>
            <a:chOff x="-3905250" y="4294188"/>
            <a:chExt cx="13011150" cy="1892300"/>
          </a:xfrm>
        </p:grpSpPr>
        <p:sp>
          <p:nvSpPr>
            <p:cNvPr id="7" name="Freeform 14"/>
            <p:cNvSpPr>
              <a:spLocks/>
            </p:cNvSpPr>
            <p:nvPr/>
          </p:nvSpPr>
          <p:spPr bwMode="hidden">
            <a:xfrm>
              <a:off x="4810681" y="4501687"/>
              <a:ext cx="4295219" cy="1014940"/>
            </a:xfrm>
            <a:custGeom>
              <a:avLst/>
              <a:gdLst>
                <a:gd name="T0" fmla="*/ 2700 w 2706"/>
                <a:gd name="T1" fmla="*/ 0 h 640"/>
                <a:gd name="T2" fmla="*/ 2700 w 2706"/>
                <a:gd name="T3" fmla="*/ 0 h 640"/>
                <a:gd name="T4" fmla="*/ 2586 w 2706"/>
                <a:gd name="T5" fmla="*/ 18 h 640"/>
                <a:gd name="T6" fmla="*/ 2470 w 2706"/>
                <a:gd name="T7" fmla="*/ 38 h 640"/>
                <a:gd name="T8" fmla="*/ 2352 w 2706"/>
                <a:gd name="T9" fmla="*/ 60 h 640"/>
                <a:gd name="T10" fmla="*/ 2230 w 2706"/>
                <a:gd name="T11" fmla="*/ 82 h 640"/>
                <a:gd name="T12" fmla="*/ 2106 w 2706"/>
                <a:gd name="T13" fmla="*/ 108 h 640"/>
                <a:gd name="T14" fmla="*/ 1978 w 2706"/>
                <a:gd name="T15" fmla="*/ 134 h 640"/>
                <a:gd name="T16" fmla="*/ 1848 w 2706"/>
                <a:gd name="T17" fmla="*/ 164 h 640"/>
                <a:gd name="T18" fmla="*/ 1714 w 2706"/>
                <a:gd name="T19" fmla="*/ 194 h 640"/>
                <a:gd name="T20" fmla="*/ 1714 w 2706"/>
                <a:gd name="T21" fmla="*/ 194 h 640"/>
                <a:gd name="T22" fmla="*/ 1472 w 2706"/>
                <a:gd name="T23" fmla="*/ 252 h 640"/>
                <a:gd name="T24" fmla="*/ 1236 w 2706"/>
                <a:gd name="T25" fmla="*/ 304 h 640"/>
                <a:gd name="T26" fmla="*/ 1010 w 2706"/>
                <a:gd name="T27" fmla="*/ 352 h 640"/>
                <a:gd name="T28" fmla="*/ 792 w 2706"/>
                <a:gd name="T29" fmla="*/ 398 h 640"/>
                <a:gd name="T30" fmla="*/ 584 w 2706"/>
                <a:gd name="T31" fmla="*/ 438 h 640"/>
                <a:gd name="T32" fmla="*/ 382 w 2706"/>
                <a:gd name="T33" fmla="*/ 474 h 640"/>
                <a:gd name="T34" fmla="*/ 188 w 2706"/>
                <a:gd name="T35" fmla="*/ 508 h 640"/>
                <a:gd name="T36" fmla="*/ 0 w 2706"/>
                <a:gd name="T37" fmla="*/ 538 h 640"/>
                <a:gd name="T38" fmla="*/ 0 w 2706"/>
                <a:gd name="T39" fmla="*/ 538 h 640"/>
                <a:gd name="T40" fmla="*/ 130 w 2706"/>
                <a:gd name="T41" fmla="*/ 556 h 640"/>
                <a:gd name="T42" fmla="*/ 254 w 2706"/>
                <a:gd name="T43" fmla="*/ 572 h 640"/>
                <a:gd name="T44" fmla="*/ 374 w 2706"/>
                <a:gd name="T45" fmla="*/ 586 h 640"/>
                <a:gd name="T46" fmla="*/ 492 w 2706"/>
                <a:gd name="T47" fmla="*/ 598 h 640"/>
                <a:gd name="T48" fmla="*/ 606 w 2706"/>
                <a:gd name="T49" fmla="*/ 610 h 640"/>
                <a:gd name="T50" fmla="*/ 716 w 2706"/>
                <a:gd name="T51" fmla="*/ 618 h 640"/>
                <a:gd name="T52" fmla="*/ 822 w 2706"/>
                <a:gd name="T53" fmla="*/ 626 h 640"/>
                <a:gd name="T54" fmla="*/ 926 w 2706"/>
                <a:gd name="T55" fmla="*/ 632 h 640"/>
                <a:gd name="T56" fmla="*/ 1028 w 2706"/>
                <a:gd name="T57" fmla="*/ 636 h 640"/>
                <a:gd name="T58" fmla="*/ 1126 w 2706"/>
                <a:gd name="T59" fmla="*/ 638 h 640"/>
                <a:gd name="T60" fmla="*/ 1220 w 2706"/>
                <a:gd name="T61" fmla="*/ 640 h 640"/>
                <a:gd name="T62" fmla="*/ 1312 w 2706"/>
                <a:gd name="T63" fmla="*/ 640 h 640"/>
                <a:gd name="T64" fmla="*/ 1402 w 2706"/>
                <a:gd name="T65" fmla="*/ 638 h 640"/>
                <a:gd name="T66" fmla="*/ 1490 w 2706"/>
                <a:gd name="T67" fmla="*/ 636 h 640"/>
                <a:gd name="T68" fmla="*/ 1574 w 2706"/>
                <a:gd name="T69" fmla="*/ 632 h 640"/>
                <a:gd name="T70" fmla="*/ 1656 w 2706"/>
                <a:gd name="T71" fmla="*/ 626 h 640"/>
                <a:gd name="T72" fmla="*/ 1734 w 2706"/>
                <a:gd name="T73" fmla="*/ 620 h 640"/>
                <a:gd name="T74" fmla="*/ 1812 w 2706"/>
                <a:gd name="T75" fmla="*/ 612 h 640"/>
                <a:gd name="T76" fmla="*/ 1886 w 2706"/>
                <a:gd name="T77" fmla="*/ 602 h 640"/>
                <a:gd name="T78" fmla="*/ 1960 w 2706"/>
                <a:gd name="T79" fmla="*/ 592 h 640"/>
                <a:gd name="T80" fmla="*/ 2030 w 2706"/>
                <a:gd name="T81" fmla="*/ 580 h 640"/>
                <a:gd name="T82" fmla="*/ 2100 w 2706"/>
                <a:gd name="T83" fmla="*/ 568 h 640"/>
                <a:gd name="T84" fmla="*/ 2166 w 2706"/>
                <a:gd name="T85" fmla="*/ 554 h 640"/>
                <a:gd name="T86" fmla="*/ 2232 w 2706"/>
                <a:gd name="T87" fmla="*/ 540 h 640"/>
                <a:gd name="T88" fmla="*/ 2296 w 2706"/>
                <a:gd name="T89" fmla="*/ 524 h 640"/>
                <a:gd name="T90" fmla="*/ 2358 w 2706"/>
                <a:gd name="T91" fmla="*/ 508 h 640"/>
                <a:gd name="T92" fmla="*/ 2418 w 2706"/>
                <a:gd name="T93" fmla="*/ 490 h 640"/>
                <a:gd name="T94" fmla="*/ 2478 w 2706"/>
                <a:gd name="T95" fmla="*/ 472 h 640"/>
                <a:gd name="T96" fmla="*/ 2592 w 2706"/>
                <a:gd name="T97" fmla="*/ 432 h 640"/>
                <a:gd name="T98" fmla="*/ 2702 w 2706"/>
                <a:gd name="T99" fmla="*/ 390 h 640"/>
                <a:gd name="T100" fmla="*/ 2702 w 2706"/>
                <a:gd name="T101" fmla="*/ 390 h 640"/>
                <a:gd name="T102" fmla="*/ 2706 w 2706"/>
                <a:gd name="T103" fmla="*/ 388 h 640"/>
                <a:gd name="T104" fmla="*/ 2706 w 2706"/>
                <a:gd name="T105" fmla="*/ 388 h 640"/>
                <a:gd name="T106" fmla="*/ 2706 w 2706"/>
                <a:gd name="T107" fmla="*/ 0 h 640"/>
                <a:gd name="T108" fmla="*/ 2706 w 2706"/>
                <a:gd name="T109" fmla="*/ 0 h 640"/>
                <a:gd name="T110" fmla="*/ 2700 w 2706"/>
                <a:gd name="T111" fmla="*/ 0 h 640"/>
                <a:gd name="T112" fmla="*/ 270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n-US"/>
            </a:p>
          </p:txBody>
        </p:sp>
        <p:sp>
          <p:nvSpPr>
            <p:cNvPr id="8" name="Freeform 7"/>
            <p:cNvSpPr>
              <a:spLocks/>
            </p:cNvSpPr>
            <p:nvPr/>
          </p:nvSpPr>
          <p:spPr bwMode="hidden">
            <a:xfrm>
              <a:off x="-308538" y="4318998"/>
              <a:ext cx="8280254" cy="1208906"/>
            </a:xfrm>
            <a:custGeom>
              <a:avLst/>
              <a:gdLst>
                <a:gd name="T0" fmla="*/ 5216 w 5216"/>
                <a:gd name="T1" fmla="*/ 714 h 762"/>
                <a:gd name="T2" fmla="*/ 4984 w 5216"/>
                <a:gd name="T3" fmla="*/ 686 h 762"/>
                <a:gd name="T4" fmla="*/ 4478 w 5216"/>
                <a:gd name="T5" fmla="*/ 610 h 762"/>
                <a:gd name="T6" fmla="*/ 3914 w 5216"/>
                <a:gd name="T7" fmla="*/ 508 h 762"/>
                <a:gd name="T8" fmla="*/ 3286 w 5216"/>
                <a:gd name="T9" fmla="*/ 374 h 762"/>
                <a:gd name="T10" fmla="*/ 2946 w 5216"/>
                <a:gd name="T11" fmla="*/ 296 h 762"/>
                <a:gd name="T12" fmla="*/ 2682 w 5216"/>
                <a:gd name="T13" fmla="*/ 236 h 762"/>
                <a:gd name="T14" fmla="*/ 2430 w 5216"/>
                <a:gd name="T15" fmla="*/ 184 h 762"/>
                <a:gd name="T16" fmla="*/ 2190 w 5216"/>
                <a:gd name="T17" fmla="*/ 140 h 762"/>
                <a:gd name="T18" fmla="*/ 1960 w 5216"/>
                <a:gd name="T19" fmla="*/ 102 h 762"/>
                <a:gd name="T20" fmla="*/ 1740 w 5216"/>
                <a:gd name="T21" fmla="*/ 72 h 762"/>
                <a:gd name="T22" fmla="*/ 1334 w 5216"/>
                <a:gd name="T23" fmla="*/ 28 h 762"/>
                <a:gd name="T24" fmla="*/ 970 w 5216"/>
                <a:gd name="T25" fmla="*/ 4 h 762"/>
                <a:gd name="T26" fmla="*/ 644 w 5216"/>
                <a:gd name="T27" fmla="*/ 0 h 762"/>
                <a:gd name="T28" fmla="*/ 358 w 5216"/>
                <a:gd name="T29" fmla="*/ 10 h 762"/>
                <a:gd name="T30" fmla="*/ 110 w 5216"/>
                <a:gd name="T31" fmla="*/ 32 h 762"/>
                <a:gd name="T32" fmla="*/ 0 w 5216"/>
                <a:gd name="T33" fmla="*/ 48 h 762"/>
                <a:gd name="T34" fmla="*/ 314 w 5216"/>
                <a:gd name="T35" fmla="*/ 86 h 762"/>
                <a:gd name="T36" fmla="*/ 652 w 5216"/>
                <a:gd name="T37" fmla="*/ 140 h 762"/>
                <a:gd name="T38" fmla="*/ 1014 w 5216"/>
                <a:gd name="T39" fmla="*/ 210 h 762"/>
                <a:gd name="T40" fmla="*/ 1402 w 5216"/>
                <a:gd name="T41" fmla="*/ 296 h 762"/>
                <a:gd name="T42" fmla="*/ 1756 w 5216"/>
                <a:gd name="T43" fmla="*/ 378 h 762"/>
                <a:gd name="T44" fmla="*/ 2408 w 5216"/>
                <a:gd name="T45" fmla="*/ 516 h 762"/>
                <a:gd name="T46" fmla="*/ 2708 w 5216"/>
                <a:gd name="T47" fmla="*/ 572 h 762"/>
                <a:gd name="T48" fmla="*/ 2992 w 5216"/>
                <a:gd name="T49" fmla="*/ 620 h 762"/>
                <a:gd name="T50" fmla="*/ 3260 w 5216"/>
                <a:gd name="T51" fmla="*/ 662 h 762"/>
                <a:gd name="T52" fmla="*/ 3512 w 5216"/>
                <a:gd name="T53" fmla="*/ 694 h 762"/>
                <a:gd name="T54" fmla="*/ 3750 w 5216"/>
                <a:gd name="T55" fmla="*/ 722 h 762"/>
                <a:gd name="T56" fmla="*/ 3974 w 5216"/>
                <a:gd name="T57" fmla="*/ 740 h 762"/>
                <a:gd name="T58" fmla="*/ 4184 w 5216"/>
                <a:gd name="T59" fmla="*/ 754 h 762"/>
                <a:gd name="T60" fmla="*/ 4384 w 5216"/>
                <a:gd name="T61" fmla="*/ 762 h 762"/>
                <a:gd name="T62" fmla="*/ 4570 w 5216"/>
                <a:gd name="T63" fmla="*/ 762 h 762"/>
                <a:gd name="T64" fmla="*/ 4746 w 5216"/>
                <a:gd name="T65" fmla="*/ 758 h 762"/>
                <a:gd name="T66" fmla="*/ 4912 w 5216"/>
                <a:gd name="T67" fmla="*/ 748 h 762"/>
                <a:gd name="T68" fmla="*/ 5068 w 5216"/>
                <a:gd name="T69" fmla="*/ 732 h 762"/>
                <a:gd name="T70" fmla="*/ 5216 w 5216"/>
                <a:gd name="T71" fmla="*/ 714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n-US"/>
            </a:p>
          </p:txBody>
        </p:sp>
        <p:sp>
          <p:nvSpPr>
            <p:cNvPr id="9" name="Freeform 22"/>
            <p:cNvSpPr>
              <a:spLocks/>
            </p:cNvSpPr>
            <p:nvPr/>
          </p:nvSpPr>
          <p:spPr bwMode="hidden">
            <a:xfrm>
              <a:off x="4014" y="4334786"/>
              <a:ext cx="8164231" cy="1102902"/>
            </a:xfrm>
            <a:custGeom>
              <a:avLst/>
              <a:gdLst>
                <a:gd name="T0" fmla="*/ 0 w 5144"/>
                <a:gd name="T1" fmla="*/ 70 h 694"/>
                <a:gd name="T2" fmla="*/ 0 w 5144"/>
                <a:gd name="T3" fmla="*/ 70 h 694"/>
                <a:gd name="T4" fmla="*/ 18 w 5144"/>
                <a:gd name="T5" fmla="*/ 66 h 694"/>
                <a:gd name="T6" fmla="*/ 72 w 5144"/>
                <a:gd name="T7" fmla="*/ 56 h 694"/>
                <a:gd name="T8" fmla="*/ 164 w 5144"/>
                <a:gd name="T9" fmla="*/ 42 h 694"/>
                <a:gd name="T10" fmla="*/ 224 w 5144"/>
                <a:gd name="T11" fmla="*/ 34 h 694"/>
                <a:gd name="T12" fmla="*/ 294 w 5144"/>
                <a:gd name="T13" fmla="*/ 26 h 694"/>
                <a:gd name="T14" fmla="*/ 372 w 5144"/>
                <a:gd name="T15" fmla="*/ 20 h 694"/>
                <a:gd name="T16" fmla="*/ 462 w 5144"/>
                <a:gd name="T17" fmla="*/ 14 h 694"/>
                <a:gd name="T18" fmla="*/ 560 w 5144"/>
                <a:gd name="T19" fmla="*/ 8 h 694"/>
                <a:gd name="T20" fmla="*/ 670 w 5144"/>
                <a:gd name="T21" fmla="*/ 4 h 694"/>
                <a:gd name="T22" fmla="*/ 790 w 5144"/>
                <a:gd name="T23" fmla="*/ 2 h 694"/>
                <a:gd name="T24" fmla="*/ 920 w 5144"/>
                <a:gd name="T25" fmla="*/ 0 h 694"/>
                <a:gd name="T26" fmla="*/ 1060 w 5144"/>
                <a:gd name="T27" fmla="*/ 2 h 694"/>
                <a:gd name="T28" fmla="*/ 1210 w 5144"/>
                <a:gd name="T29" fmla="*/ 6 h 694"/>
                <a:gd name="T30" fmla="*/ 1372 w 5144"/>
                <a:gd name="T31" fmla="*/ 14 h 694"/>
                <a:gd name="T32" fmla="*/ 1544 w 5144"/>
                <a:gd name="T33" fmla="*/ 24 h 694"/>
                <a:gd name="T34" fmla="*/ 1726 w 5144"/>
                <a:gd name="T35" fmla="*/ 40 h 694"/>
                <a:gd name="T36" fmla="*/ 1920 w 5144"/>
                <a:gd name="T37" fmla="*/ 58 h 694"/>
                <a:gd name="T38" fmla="*/ 2126 w 5144"/>
                <a:gd name="T39" fmla="*/ 80 h 694"/>
                <a:gd name="T40" fmla="*/ 2342 w 5144"/>
                <a:gd name="T41" fmla="*/ 106 h 694"/>
                <a:gd name="T42" fmla="*/ 2570 w 5144"/>
                <a:gd name="T43" fmla="*/ 138 h 694"/>
                <a:gd name="T44" fmla="*/ 2808 w 5144"/>
                <a:gd name="T45" fmla="*/ 174 h 694"/>
                <a:gd name="T46" fmla="*/ 3058 w 5144"/>
                <a:gd name="T47" fmla="*/ 216 h 694"/>
                <a:gd name="T48" fmla="*/ 3320 w 5144"/>
                <a:gd name="T49" fmla="*/ 266 h 694"/>
                <a:gd name="T50" fmla="*/ 3594 w 5144"/>
                <a:gd name="T51" fmla="*/ 320 h 694"/>
                <a:gd name="T52" fmla="*/ 3880 w 5144"/>
                <a:gd name="T53" fmla="*/ 380 h 694"/>
                <a:gd name="T54" fmla="*/ 4178 w 5144"/>
                <a:gd name="T55" fmla="*/ 448 h 694"/>
                <a:gd name="T56" fmla="*/ 4488 w 5144"/>
                <a:gd name="T57" fmla="*/ 522 h 694"/>
                <a:gd name="T58" fmla="*/ 4810 w 5144"/>
                <a:gd name="T59" fmla="*/ 604 h 694"/>
                <a:gd name="T60" fmla="*/ 5144 w 5144"/>
                <a:gd name="T61" fmla="*/ 694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n-US"/>
            </a:p>
          </p:txBody>
        </p:sp>
        <p:sp>
          <p:nvSpPr>
            <p:cNvPr id="10" name="Freeform 26"/>
            <p:cNvSpPr>
              <a:spLocks/>
            </p:cNvSpPr>
            <p:nvPr/>
          </p:nvSpPr>
          <p:spPr bwMode="hidden">
            <a:xfrm>
              <a:off x="4157164" y="4316742"/>
              <a:ext cx="4939265" cy="926979"/>
            </a:xfrm>
            <a:custGeom>
              <a:avLst/>
              <a:gdLst>
                <a:gd name="T0" fmla="*/ 0 w 3112"/>
                <a:gd name="T1" fmla="*/ 584 h 584"/>
                <a:gd name="T2" fmla="*/ 0 w 3112"/>
                <a:gd name="T3" fmla="*/ 584 h 584"/>
                <a:gd name="T4" fmla="*/ 90 w 3112"/>
                <a:gd name="T5" fmla="*/ 560 h 584"/>
                <a:gd name="T6" fmla="*/ 336 w 3112"/>
                <a:gd name="T7" fmla="*/ 498 h 584"/>
                <a:gd name="T8" fmla="*/ 506 w 3112"/>
                <a:gd name="T9" fmla="*/ 456 h 584"/>
                <a:gd name="T10" fmla="*/ 702 w 3112"/>
                <a:gd name="T11" fmla="*/ 410 h 584"/>
                <a:gd name="T12" fmla="*/ 920 w 3112"/>
                <a:gd name="T13" fmla="*/ 360 h 584"/>
                <a:gd name="T14" fmla="*/ 1154 w 3112"/>
                <a:gd name="T15" fmla="*/ 306 h 584"/>
                <a:gd name="T16" fmla="*/ 1402 w 3112"/>
                <a:gd name="T17" fmla="*/ 254 h 584"/>
                <a:gd name="T18" fmla="*/ 1656 w 3112"/>
                <a:gd name="T19" fmla="*/ 202 h 584"/>
                <a:gd name="T20" fmla="*/ 1916 w 3112"/>
                <a:gd name="T21" fmla="*/ 154 h 584"/>
                <a:gd name="T22" fmla="*/ 2174 w 3112"/>
                <a:gd name="T23" fmla="*/ 108 h 584"/>
                <a:gd name="T24" fmla="*/ 2302 w 3112"/>
                <a:gd name="T25" fmla="*/ 88 h 584"/>
                <a:gd name="T26" fmla="*/ 2426 w 3112"/>
                <a:gd name="T27" fmla="*/ 68 h 584"/>
                <a:gd name="T28" fmla="*/ 2550 w 3112"/>
                <a:gd name="T29" fmla="*/ 52 h 584"/>
                <a:gd name="T30" fmla="*/ 2670 w 3112"/>
                <a:gd name="T31" fmla="*/ 36 h 584"/>
                <a:gd name="T32" fmla="*/ 2788 w 3112"/>
                <a:gd name="T33" fmla="*/ 24 h 584"/>
                <a:gd name="T34" fmla="*/ 2900 w 3112"/>
                <a:gd name="T35" fmla="*/ 14 h 584"/>
                <a:gd name="T36" fmla="*/ 3008 w 3112"/>
                <a:gd name="T37" fmla="*/ 6 h 584"/>
                <a:gd name="T38" fmla="*/ 3112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n-US"/>
            </a:p>
          </p:txBody>
        </p:sp>
        <p:sp useBgFill="1">
          <p:nvSpPr>
            <p:cNvPr id="11" name="Freeform 25"/>
            <p:cNvSpPr>
              <a:spLocks/>
            </p:cNvSpPr>
            <p:nvPr/>
          </p:nvSpPr>
          <p:spPr bwMode="hidden">
            <a:xfrm>
              <a:off x="-3905250" y="4294188"/>
              <a:ext cx="13011150" cy="1892300"/>
            </a:xfrm>
            <a:custGeom>
              <a:avLst/>
              <a:gdLst>
                <a:gd name="T0" fmla="*/ 8192 w 8196"/>
                <a:gd name="T1" fmla="*/ 512 h 1192"/>
                <a:gd name="T2" fmla="*/ 8040 w 8196"/>
                <a:gd name="T3" fmla="*/ 570 h 1192"/>
                <a:gd name="T4" fmla="*/ 7878 w 8196"/>
                <a:gd name="T5" fmla="*/ 620 h 1192"/>
                <a:gd name="T6" fmla="*/ 7706 w 8196"/>
                <a:gd name="T7" fmla="*/ 666 h 1192"/>
                <a:gd name="T8" fmla="*/ 7522 w 8196"/>
                <a:gd name="T9" fmla="*/ 702 h 1192"/>
                <a:gd name="T10" fmla="*/ 7322 w 8196"/>
                <a:gd name="T11" fmla="*/ 730 h 1192"/>
                <a:gd name="T12" fmla="*/ 7106 w 8196"/>
                <a:gd name="T13" fmla="*/ 750 h 1192"/>
                <a:gd name="T14" fmla="*/ 6872 w 8196"/>
                <a:gd name="T15" fmla="*/ 762 h 1192"/>
                <a:gd name="T16" fmla="*/ 6618 w 8196"/>
                <a:gd name="T17" fmla="*/ 760 h 1192"/>
                <a:gd name="T18" fmla="*/ 6342 w 8196"/>
                <a:gd name="T19" fmla="*/ 750 h 1192"/>
                <a:gd name="T20" fmla="*/ 6042 w 8196"/>
                <a:gd name="T21" fmla="*/ 726 h 1192"/>
                <a:gd name="T22" fmla="*/ 5716 w 8196"/>
                <a:gd name="T23" fmla="*/ 690 h 1192"/>
                <a:gd name="T24" fmla="*/ 5364 w 8196"/>
                <a:gd name="T25" fmla="*/ 642 h 1192"/>
                <a:gd name="T26" fmla="*/ 4982 w 8196"/>
                <a:gd name="T27" fmla="*/ 578 h 1192"/>
                <a:gd name="T28" fmla="*/ 4568 w 8196"/>
                <a:gd name="T29" fmla="*/ 500 h 1192"/>
                <a:gd name="T30" fmla="*/ 4122 w 8196"/>
                <a:gd name="T31" fmla="*/ 406 h 1192"/>
                <a:gd name="T32" fmla="*/ 3640 w 8196"/>
                <a:gd name="T33" fmla="*/ 296 h 1192"/>
                <a:gd name="T34" fmla="*/ 3396 w 8196"/>
                <a:gd name="T35" fmla="*/ 240 h 1192"/>
                <a:gd name="T36" fmla="*/ 2934 w 8196"/>
                <a:gd name="T37" fmla="*/ 148 h 1192"/>
                <a:gd name="T38" fmla="*/ 2512 w 8196"/>
                <a:gd name="T39" fmla="*/ 82 h 1192"/>
                <a:gd name="T40" fmla="*/ 2126 w 8196"/>
                <a:gd name="T41" fmla="*/ 36 h 1192"/>
                <a:gd name="T42" fmla="*/ 1776 w 8196"/>
                <a:gd name="T43" fmla="*/ 10 h 1192"/>
                <a:gd name="T44" fmla="*/ 1462 w 8196"/>
                <a:gd name="T45" fmla="*/ 0 h 1192"/>
                <a:gd name="T46" fmla="*/ 1182 w 8196"/>
                <a:gd name="T47" fmla="*/ 4 h 1192"/>
                <a:gd name="T48" fmla="*/ 934 w 8196"/>
                <a:gd name="T49" fmla="*/ 20 h 1192"/>
                <a:gd name="T50" fmla="*/ 716 w 8196"/>
                <a:gd name="T51" fmla="*/ 44 h 1192"/>
                <a:gd name="T52" fmla="*/ 530 w 8196"/>
                <a:gd name="T53" fmla="*/ 74 h 1192"/>
                <a:gd name="T54" fmla="*/ 374 w 8196"/>
                <a:gd name="T55" fmla="*/ 108 h 1192"/>
                <a:gd name="T56" fmla="*/ 248 w 8196"/>
                <a:gd name="T57" fmla="*/ 144 h 1192"/>
                <a:gd name="T58" fmla="*/ 148 w 8196"/>
                <a:gd name="T59" fmla="*/ 176 h 1192"/>
                <a:gd name="T60" fmla="*/ 48 w 8196"/>
                <a:gd name="T61" fmla="*/ 216 h 1192"/>
                <a:gd name="T62" fmla="*/ 0 w 8196"/>
                <a:gd name="T63" fmla="*/ 240 h 1192"/>
                <a:gd name="T64" fmla="*/ 8192 w 8196"/>
                <a:gd name="T65" fmla="*/ 1192 h 1192"/>
                <a:gd name="T66" fmla="*/ 8196 w 8196"/>
                <a:gd name="T67" fmla="*/ 1186 h 1192"/>
                <a:gd name="T68" fmla="*/ 8196 w 8196"/>
                <a:gd name="T69" fmla="*/ 510 h 1192"/>
                <a:gd name="T70" fmla="*/ 8192 w 8196"/>
                <a:gd name="T71" fmla="*/ 512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n-US"/>
            </a:p>
          </p:txBody>
        </p:sp>
      </p:grpSp>
      <p:pic>
        <p:nvPicPr>
          <p:cNvPr id="12" name="Picture 2"/>
          <p:cNvPicPr>
            <a:picLocks noChangeAspect="1" noChangeArrowheads="1"/>
          </p:cNvPicPr>
          <p:nvPr userDrawn="1"/>
        </p:nvPicPr>
        <p:blipFill>
          <a:blip r:embed="rId2"/>
          <a:srcRect/>
          <a:stretch>
            <a:fillRect/>
          </a:stretch>
        </p:blipFill>
        <p:spPr bwMode="auto">
          <a:xfrm>
            <a:off x="7848600" y="381000"/>
            <a:ext cx="990600" cy="989013"/>
          </a:xfrm>
          <a:prstGeom prst="rect">
            <a:avLst/>
          </a:prstGeom>
          <a:noFill/>
          <a:ln w="9525">
            <a:noFill/>
            <a:miter lim="800000"/>
            <a:headEnd/>
            <a:tailEnd/>
          </a:ln>
        </p:spPr>
      </p:pic>
      <p:pic>
        <p:nvPicPr>
          <p:cNvPr id="13" name="Picture 22" descr="Fountain 17.JPG"/>
          <p:cNvPicPr>
            <a:picLocks noChangeAspect="1"/>
          </p:cNvPicPr>
          <p:nvPr userDrawn="1"/>
        </p:nvPicPr>
        <p:blipFill>
          <a:blip r:embed="rId3" cstate="print"/>
          <a:srcRect/>
          <a:stretch>
            <a:fillRect/>
          </a:stretch>
        </p:blipFill>
        <p:spPr bwMode="auto">
          <a:xfrm>
            <a:off x="381000" y="381000"/>
            <a:ext cx="1066800" cy="1066800"/>
          </a:xfrm>
          <a:prstGeom prst="rect">
            <a:avLst/>
          </a:prstGeom>
          <a:noFill/>
          <a:ln w="9525">
            <a:noFill/>
            <a:miter lim="800000"/>
            <a:headEnd/>
            <a:tailEnd/>
          </a:ln>
        </p:spPr>
      </p:pic>
      <p:sp>
        <p:nvSpPr>
          <p:cNvPr id="4" name="Text Placeholder 3"/>
          <p:cNvSpPr>
            <a:spLocks noGrp="1"/>
          </p:cNvSpPr>
          <p:nvPr>
            <p:ph type="body" sz="half" idx="2"/>
          </p:nvPr>
        </p:nvSpPr>
        <p:spPr>
          <a:xfrm>
            <a:off x="914400" y="3581400"/>
            <a:ext cx="33528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Footer Placeholder 5"/>
          <p:cNvSpPr>
            <a:spLocks noGrp="1"/>
          </p:cNvSpPr>
          <p:nvPr>
            <p:ph type="ftr" sz="quarter" idx="10"/>
          </p:nvPr>
        </p:nvSpPr>
        <p:spPr>
          <a:xfrm>
            <a:off x="193675" y="6249988"/>
            <a:ext cx="8416925" cy="365125"/>
          </a:xfrm>
        </p:spPr>
        <p:txBody>
          <a:bodyPr/>
          <a:lstStyle>
            <a:lvl1pPr>
              <a:defRPr/>
            </a:lvl1pPr>
          </a:lstStyle>
          <a:p>
            <a:pPr>
              <a:defRPr/>
            </a:pPr>
            <a:r>
              <a:rPr lang="en-US"/>
              <a:t>University of Nairobi                                 ISO 9001:2008       </a:t>
            </a:r>
            <a:fld id="{CDD620B6-B608-42F0-8639-8210814320B9}" type="slidenum">
              <a:rPr lang="en-US"/>
              <a:pPr>
                <a:defRPr/>
              </a:pPr>
              <a:t>‹#›</a:t>
            </a:fld>
            <a:r>
              <a:rPr lang="en-US"/>
              <a:t>	 Certified 		http://www.uonbi.ac.ke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ed Rectangle 4"/>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15"/>
          <p:cNvGrpSpPr>
            <a:grpSpLocks noChangeAspect="1"/>
          </p:cNvGrpSpPr>
          <p:nvPr/>
        </p:nvGrpSpPr>
        <p:grpSpPr bwMode="auto">
          <a:xfrm>
            <a:off x="211138" y="5354638"/>
            <a:ext cx="8723312" cy="1330325"/>
            <a:chOff x="-3905250" y="4294188"/>
            <a:chExt cx="13011150" cy="1892300"/>
          </a:xfrm>
        </p:grpSpPr>
        <p:sp>
          <p:nvSpPr>
            <p:cNvPr id="7" name="Freeform 14"/>
            <p:cNvSpPr>
              <a:spLocks/>
            </p:cNvSpPr>
            <p:nvPr/>
          </p:nvSpPr>
          <p:spPr bwMode="hidden">
            <a:xfrm>
              <a:off x="4810681" y="4499676"/>
              <a:ext cx="4295219" cy="1016152"/>
            </a:xfrm>
            <a:custGeom>
              <a:avLst/>
              <a:gdLst>
                <a:gd name="T0" fmla="*/ 2700 w 2706"/>
                <a:gd name="T1" fmla="*/ 0 h 640"/>
                <a:gd name="T2" fmla="*/ 2700 w 2706"/>
                <a:gd name="T3" fmla="*/ 0 h 640"/>
                <a:gd name="T4" fmla="*/ 2586 w 2706"/>
                <a:gd name="T5" fmla="*/ 18 h 640"/>
                <a:gd name="T6" fmla="*/ 2470 w 2706"/>
                <a:gd name="T7" fmla="*/ 38 h 640"/>
                <a:gd name="T8" fmla="*/ 2352 w 2706"/>
                <a:gd name="T9" fmla="*/ 60 h 640"/>
                <a:gd name="T10" fmla="*/ 2230 w 2706"/>
                <a:gd name="T11" fmla="*/ 82 h 640"/>
                <a:gd name="T12" fmla="*/ 2106 w 2706"/>
                <a:gd name="T13" fmla="*/ 108 h 640"/>
                <a:gd name="T14" fmla="*/ 1978 w 2706"/>
                <a:gd name="T15" fmla="*/ 134 h 640"/>
                <a:gd name="T16" fmla="*/ 1848 w 2706"/>
                <a:gd name="T17" fmla="*/ 164 h 640"/>
                <a:gd name="T18" fmla="*/ 1714 w 2706"/>
                <a:gd name="T19" fmla="*/ 194 h 640"/>
                <a:gd name="T20" fmla="*/ 1714 w 2706"/>
                <a:gd name="T21" fmla="*/ 194 h 640"/>
                <a:gd name="T22" fmla="*/ 1472 w 2706"/>
                <a:gd name="T23" fmla="*/ 252 h 640"/>
                <a:gd name="T24" fmla="*/ 1236 w 2706"/>
                <a:gd name="T25" fmla="*/ 304 h 640"/>
                <a:gd name="T26" fmla="*/ 1010 w 2706"/>
                <a:gd name="T27" fmla="*/ 352 h 640"/>
                <a:gd name="T28" fmla="*/ 792 w 2706"/>
                <a:gd name="T29" fmla="*/ 398 h 640"/>
                <a:gd name="T30" fmla="*/ 584 w 2706"/>
                <a:gd name="T31" fmla="*/ 438 h 640"/>
                <a:gd name="T32" fmla="*/ 382 w 2706"/>
                <a:gd name="T33" fmla="*/ 474 h 640"/>
                <a:gd name="T34" fmla="*/ 188 w 2706"/>
                <a:gd name="T35" fmla="*/ 508 h 640"/>
                <a:gd name="T36" fmla="*/ 0 w 2706"/>
                <a:gd name="T37" fmla="*/ 538 h 640"/>
                <a:gd name="T38" fmla="*/ 0 w 2706"/>
                <a:gd name="T39" fmla="*/ 538 h 640"/>
                <a:gd name="T40" fmla="*/ 130 w 2706"/>
                <a:gd name="T41" fmla="*/ 556 h 640"/>
                <a:gd name="T42" fmla="*/ 254 w 2706"/>
                <a:gd name="T43" fmla="*/ 572 h 640"/>
                <a:gd name="T44" fmla="*/ 374 w 2706"/>
                <a:gd name="T45" fmla="*/ 586 h 640"/>
                <a:gd name="T46" fmla="*/ 492 w 2706"/>
                <a:gd name="T47" fmla="*/ 598 h 640"/>
                <a:gd name="T48" fmla="*/ 606 w 2706"/>
                <a:gd name="T49" fmla="*/ 610 h 640"/>
                <a:gd name="T50" fmla="*/ 716 w 2706"/>
                <a:gd name="T51" fmla="*/ 618 h 640"/>
                <a:gd name="T52" fmla="*/ 822 w 2706"/>
                <a:gd name="T53" fmla="*/ 626 h 640"/>
                <a:gd name="T54" fmla="*/ 926 w 2706"/>
                <a:gd name="T55" fmla="*/ 632 h 640"/>
                <a:gd name="T56" fmla="*/ 1028 w 2706"/>
                <a:gd name="T57" fmla="*/ 636 h 640"/>
                <a:gd name="T58" fmla="*/ 1126 w 2706"/>
                <a:gd name="T59" fmla="*/ 638 h 640"/>
                <a:gd name="T60" fmla="*/ 1220 w 2706"/>
                <a:gd name="T61" fmla="*/ 640 h 640"/>
                <a:gd name="T62" fmla="*/ 1312 w 2706"/>
                <a:gd name="T63" fmla="*/ 640 h 640"/>
                <a:gd name="T64" fmla="*/ 1402 w 2706"/>
                <a:gd name="T65" fmla="*/ 638 h 640"/>
                <a:gd name="T66" fmla="*/ 1490 w 2706"/>
                <a:gd name="T67" fmla="*/ 636 h 640"/>
                <a:gd name="T68" fmla="*/ 1574 w 2706"/>
                <a:gd name="T69" fmla="*/ 632 h 640"/>
                <a:gd name="T70" fmla="*/ 1656 w 2706"/>
                <a:gd name="T71" fmla="*/ 626 h 640"/>
                <a:gd name="T72" fmla="*/ 1734 w 2706"/>
                <a:gd name="T73" fmla="*/ 620 h 640"/>
                <a:gd name="T74" fmla="*/ 1812 w 2706"/>
                <a:gd name="T75" fmla="*/ 612 h 640"/>
                <a:gd name="T76" fmla="*/ 1886 w 2706"/>
                <a:gd name="T77" fmla="*/ 602 h 640"/>
                <a:gd name="T78" fmla="*/ 1960 w 2706"/>
                <a:gd name="T79" fmla="*/ 592 h 640"/>
                <a:gd name="T80" fmla="*/ 2030 w 2706"/>
                <a:gd name="T81" fmla="*/ 580 h 640"/>
                <a:gd name="T82" fmla="*/ 2100 w 2706"/>
                <a:gd name="T83" fmla="*/ 568 h 640"/>
                <a:gd name="T84" fmla="*/ 2166 w 2706"/>
                <a:gd name="T85" fmla="*/ 554 h 640"/>
                <a:gd name="T86" fmla="*/ 2232 w 2706"/>
                <a:gd name="T87" fmla="*/ 540 h 640"/>
                <a:gd name="T88" fmla="*/ 2296 w 2706"/>
                <a:gd name="T89" fmla="*/ 524 h 640"/>
                <a:gd name="T90" fmla="*/ 2358 w 2706"/>
                <a:gd name="T91" fmla="*/ 508 h 640"/>
                <a:gd name="T92" fmla="*/ 2418 w 2706"/>
                <a:gd name="T93" fmla="*/ 490 h 640"/>
                <a:gd name="T94" fmla="*/ 2478 w 2706"/>
                <a:gd name="T95" fmla="*/ 472 h 640"/>
                <a:gd name="T96" fmla="*/ 2592 w 2706"/>
                <a:gd name="T97" fmla="*/ 432 h 640"/>
                <a:gd name="T98" fmla="*/ 2702 w 2706"/>
                <a:gd name="T99" fmla="*/ 390 h 640"/>
                <a:gd name="T100" fmla="*/ 2702 w 2706"/>
                <a:gd name="T101" fmla="*/ 390 h 640"/>
                <a:gd name="T102" fmla="*/ 2706 w 2706"/>
                <a:gd name="T103" fmla="*/ 388 h 640"/>
                <a:gd name="T104" fmla="*/ 2706 w 2706"/>
                <a:gd name="T105" fmla="*/ 388 h 640"/>
                <a:gd name="T106" fmla="*/ 2706 w 2706"/>
                <a:gd name="T107" fmla="*/ 0 h 640"/>
                <a:gd name="T108" fmla="*/ 2706 w 2706"/>
                <a:gd name="T109" fmla="*/ 0 h 640"/>
                <a:gd name="T110" fmla="*/ 2700 w 2706"/>
                <a:gd name="T111" fmla="*/ 0 h 640"/>
                <a:gd name="T112" fmla="*/ 270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n-US"/>
            </a:p>
          </p:txBody>
        </p:sp>
        <p:sp>
          <p:nvSpPr>
            <p:cNvPr id="8" name="Freeform 7"/>
            <p:cNvSpPr>
              <a:spLocks/>
            </p:cNvSpPr>
            <p:nvPr/>
          </p:nvSpPr>
          <p:spPr bwMode="hidden">
            <a:xfrm>
              <a:off x="-308538" y="4319027"/>
              <a:ext cx="8280254" cy="1208092"/>
            </a:xfrm>
            <a:custGeom>
              <a:avLst/>
              <a:gdLst>
                <a:gd name="T0" fmla="*/ 5216 w 5216"/>
                <a:gd name="T1" fmla="*/ 714 h 762"/>
                <a:gd name="T2" fmla="*/ 4984 w 5216"/>
                <a:gd name="T3" fmla="*/ 686 h 762"/>
                <a:gd name="T4" fmla="*/ 4478 w 5216"/>
                <a:gd name="T5" fmla="*/ 610 h 762"/>
                <a:gd name="T6" fmla="*/ 3914 w 5216"/>
                <a:gd name="T7" fmla="*/ 508 h 762"/>
                <a:gd name="T8" fmla="*/ 3286 w 5216"/>
                <a:gd name="T9" fmla="*/ 374 h 762"/>
                <a:gd name="T10" fmla="*/ 2946 w 5216"/>
                <a:gd name="T11" fmla="*/ 296 h 762"/>
                <a:gd name="T12" fmla="*/ 2682 w 5216"/>
                <a:gd name="T13" fmla="*/ 236 h 762"/>
                <a:gd name="T14" fmla="*/ 2430 w 5216"/>
                <a:gd name="T15" fmla="*/ 184 h 762"/>
                <a:gd name="T16" fmla="*/ 2190 w 5216"/>
                <a:gd name="T17" fmla="*/ 140 h 762"/>
                <a:gd name="T18" fmla="*/ 1960 w 5216"/>
                <a:gd name="T19" fmla="*/ 102 h 762"/>
                <a:gd name="T20" fmla="*/ 1740 w 5216"/>
                <a:gd name="T21" fmla="*/ 72 h 762"/>
                <a:gd name="T22" fmla="*/ 1334 w 5216"/>
                <a:gd name="T23" fmla="*/ 28 h 762"/>
                <a:gd name="T24" fmla="*/ 970 w 5216"/>
                <a:gd name="T25" fmla="*/ 4 h 762"/>
                <a:gd name="T26" fmla="*/ 644 w 5216"/>
                <a:gd name="T27" fmla="*/ 0 h 762"/>
                <a:gd name="T28" fmla="*/ 358 w 5216"/>
                <a:gd name="T29" fmla="*/ 10 h 762"/>
                <a:gd name="T30" fmla="*/ 110 w 5216"/>
                <a:gd name="T31" fmla="*/ 32 h 762"/>
                <a:gd name="T32" fmla="*/ 0 w 5216"/>
                <a:gd name="T33" fmla="*/ 48 h 762"/>
                <a:gd name="T34" fmla="*/ 314 w 5216"/>
                <a:gd name="T35" fmla="*/ 86 h 762"/>
                <a:gd name="T36" fmla="*/ 652 w 5216"/>
                <a:gd name="T37" fmla="*/ 140 h 762"/>
                <a:gd name="T38" fmla="*/ 1014 w 5216"/>
                <a:gd name="T39" fmla="*/ 210 h 762"/>
                <a:gd name="T40" fmla="*/ 1402 w 5216"/>
                <a:gd name="T41" fmla="*/ 296 h 762"/>
                <a:gd name="T42" fmla="*/ 1756 w 5216"/>
                <a:gd name="T43" fmla="*/ 378 h 762"/>
                <a:gd name="T44" fmla="*/ 2408 w 5216"/>
                <a:gd name="T45" fmla="*/ 516 h 762"/>
                <a:gd name="T46" fmla="*/ 2708 w 5216"/>
                <a:gd name="T47" fmla="*/ 572 h 762"/>
                <a:gd name="T48" fmla="*/ 2992 w 5216"/>
                <a:gd name="T49" fmla="*/ 620 h 762"/>
                <a:gd name="T50" fmla="*/ 3260 w 5216"/>
                <a:gd name="T51" fmla="*/ 662 h 762"/>
                <a:gd name="T52" fmla="*/ 3512 w 5216"/>
                <a:gd name="T53" fmla="*/ 694 h 762"/>
                <a:gd name="T54" fmla="*/ 3750 w 5216"/>
                <a:gd name="T55" fmla="*/ 722 h 762"/>
                <a:gd name="T56" fmla="*/ 3974 w 5216"/>
                <a:gd name="T57" fmla="*/ 740 h 762"/>
                <a:gd name="T58" fmla="*/ 4184 w 5216"/>
                <a:gd name="T59" fmla="*/ 754 h 762"/>
                <a:gd name="T60" fmla="*/ 4384 w 5216"/>
                <a:gd name="T61" fmla="*/ 762 h 762"/>
                <a:gd name="T62" fmla="*/ 4570 w 5216"/>
                <a:gd name="T63" fmla="*/ 762 h 762"/>
                <a:gd name="T64" fmla="*/ 4746 w 5216"/>
                <a:gd name="T65" fmla="*/ 758 h 762"/>
                <a:gd name="T66" fmla="*/ 4912 w 5216"/>
                <a:gd name="T67" fmla="*/ 748 h 762"/>
                <a:gd name="T68" fmla="*/ 5068 w 5216"/>
                <a:gd name="T69" fmla="*/ 732 h 762"/>
                <a:gd name="T70" fmla="*/ 5216 w 5216"/>
                <a:gd name="T71" fmla="*/ 714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n-US"/>
            </a:p>
          </p:txBody>
        </p:sp>
        <p:sp>
          <p:nvSpPr>
            <p:cNvPr id="9" name="Freeform 22"/>
            <p:cNvSpPr>
              <a:spLocks/>
            </p:cNvSpPr>
            <p:nvPr/>
          </p:nvSpPr>
          <p:spPr bwMode="hidden">
            <a:xfrm>
              <a:off x="4014" y="4334834"/>
              <a:ext cx="8164231" cy="1101960"/>
            </a:xfrm>
            <a:custGeom>
              <a:avLst/>
              <a:gdLst>
                <a:gd name="T0" fmla="*/ 0 w 5144"/>
                <a:gd name="T1" fmla="*/ 70 h 694"/>
                <a:gd name="T2" fmla="*/ 0 w 5144"/>
                <a:gd name="T3" fmla="*/ 70 h 694"/>
                <a:gd name="T4" fmla="*/ 18 w 5144"/>
                <a:gd name="T5" fmla="*/ 66 h 694"/>
                <a:gd name="T6" fmla="*/ 72 w 5144"/>
                <a:gd name="T7" fmla="*/ 56 h 694"/>
                <a:gd name="T8" fmla="*/ 164 w 5144"/>
                <a:gd name="T9" fmla="*/ 42 h 694"/>
                <a:gd name="T10" fmla="*/ 224 w 5144"/>
                <a:gd name="T11" fmla="*/ 34 h 694"/>
                <a:gd name="T12" fmla="*/ 294 w 5144"/>
                <a:gd name="T13" fmla="*/ 26 h 694"/>
                <a:gd name="T14" fmla="*/ 372 w 5144"/>
                <a:gd name="T15" fmla="*/ 20 h 694"/>
                <a:gd name="T16" fmla="*/ 462 w 5144"/>
                <a:gd name="T17" fmla="*/ 14 h 694"/>
                <a:gd name="T18" fmla="*/ 560 w 5144"/>
                <a:gd name="T19" fmla="*/ 8 h 694"/>
                <a:gd name="T20" fmla="*/ 670 w 5144"/>
                <a:gd name="T21" fmla="*/ 4 h 694"/>
                <a:gd name="T22" fmla="*/ 790 w 5144"/>
                <a:gd name="T23" fmla="*/ 2 h 694"/>
                <a:gd name="T24" fmla="*/ 920 w 5144"/>
                <a:gd name="T25" fmla="*/ 0 h 694"/>
                <a:gd name="T26" fmla="*/ 1060 w 5144"/>
                <a:gd name="T27" fmla="*/ 2 h 694"/>
                <a:gd name="T28" fmla="*/ 1210 w 5144"/>
                <a:gd name="T29" fmla="*/ 6 h 694"/>
                <a:gd name="T30" fmla="*/ 1372 w 5144"/>
                <a:gd name="T31" fmla="*/ 14 h 694"/>
                <a:gd name="T32" fmla="*/ 1544 w 5144"/>
                <a:gd name="T33" fmla="*/ 24 h 694"/>
                <a:gd name="T34" fmla="*/ 1726 w 5144"/>
                <a:gd name="T35" fmla="*/ 40 h 694"/>
                <a:gd name="T36" fmla="*/ 1920 w 5144"/>
                <a:gd name="T37" fmla="*/ 58 h 694"/>
                <a:gd name="T38" fmla="*/ 2126 w 5144"/>
                <a:gd name="T39" fmla="*/ 80 h 694"/>
                <a:gd name="T40" fmla="*/ 2342 w 5144"/>
                <a:gd name="T41" fmla="*/ 106 h 694"/>
                <a:gd name="T42" fmla="*/ 2570 w 5144"/>
                <a:gd name="T43" fmla="*/ 138 h 694"/>
                <a:gd name="T44" fmla="*/ 2808 w 5144"/>
                <a:gd name="T45" fmla="*/ 174 h 694"/>
                <a:gd name="T46" fmla="*/ 3058 w 5144"/>
                <a:gd name="T47" fmla="*/ 216 h 694"/>
                <a:gd name="T48" fmla="*/ 3320 w 5144"/>
                <a:gd name="T49" fmla="*/ 266 h 694"/>
                <a:gd name="T50" fmla="*/ 3594 w 5144"/>
                <a:gd name="T51" fmla="*/ 320 h 694"/>
                <a:gd name="T52" fmla="*/ 3880 w 5144"/>
                <a:gd name="T53" fmla="*/ 380 h 694"/>
                <a:gd name="T54" fmla="*/ 4178 w 5144"/>
                <a:gd name="T55" fmla="*/ 448 h 694"/>
                <a:gd name="T56" fmla="*/ 4488 w 5144"/>
                <a:gd name="T57" fmla="*/ 522 h 694"/>
                <a:gd name="T58" fmla="*/ 4810 w 5144"/>
                <a:gd name="T59" fmla="*/ 604 h 694"/>
                <a:gd name="T60" fmla="*/ 5144 w 5144"/>
                <a:gd name="T61" fmla="*/ 694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n-US"/>
            </a:p>
          </p:txBody>
        </p:sp>
        <p:sp>
          <p:nvSpPr>
            <p:cNvPr id="10" name="Freeform 26"/>
            <p:cNvSpPr>
              <a:spLocks/>
            </p:cNvSpPr>
            <p:nvPr/>
          </p:nvSpPr>
          <p:spPr bwMode="hidden">
            <a:xfrm>
              <a:off x="4157164" y="4316769"/>
              <a:ext cx="4939265" cy="925827"/>
            </a:xfrm>
            <a:custGeom>
              <a:avLst/>
              <a:gdLst>
                <a:gd name="T0" fmla="*/ 0 w 3112"/>
                <a:gd name="T1" fmla="*/ 584 h 584"/>
                <a:gd name="T2" fmla="*/ 0 w 3112"/>
                <a:gd name="T3" fmla="*/ 584 h 584"/>
                <a:gd name="T4" fmla="*/ 90 w 3112"/>
                <a:gd name="T5" fmla="*/ 560 h 584"/>
                <a:gd name="T6" fmla="*/ 336 w 3112"/>
                <a:gd name="T7" fmla="*/ 498 h 584"/>
                <a:gd name="T8" fmla="*/ 506 w 3112"/>
                <a:gd name="T9" fmla="*/ 456 h 584"/>
                <a:gd name="T10" fmla="*/ 702 w 3112"/>
                <a:gd name="T11" fmla="*/ 410 h 584"/>
                <a:gd name="T12" fmla="*/ 920 w 3112"/>
                <a:gd name="T13" fmla="*/ 360 h 584"/>
                <a:gd name="T14" fmla="*/ 1154 w 3112"/>
                <a:gd name="T15" fmla="*/ 306 h 584"/>
                <a:gd name="T16" fmla="*/ 1402 w 3112"/>
                <a:gd name="T17" fmla="*/ 254 h 584"/>
                <a:gd name="T18" fmla="*/ 1656 w 3112"/>
                <a:gd name="T19" fmla="*/ 202 h 584"/>
                <a:gd name="T20" fmla="*/ 1916 w 3112"/>
                <a:gd name="T21" fmla="*/ 154 h 584"/>
                <a:gd name="T22" fmla="*/ 2174 w 3112"/>
                <a:gd name="T23" fmla="*/ 108 h 584"/>
                <a:gd name="T24" fmla="*/ 2302 w 3112"/>
                <a:gd name="T25" fmla="*/ 88 h 584"/>
                <a:gd name="T26" fmla="*/ 2426 w 3112"/>
                <a:gd name="T27" fmla="*/ 68 h 584"/>
                <a:gd name="T28" fmla="*/ 2550 w 3112"/>
                <a:gd name="T29" fmla="*/ 52 h 584"/>
                <a:gd name="T30" fmla="*/ 2670 w 3112"/>
                <a:gd name="T31" fmla="*/ 36 h 584"/>
                <a:gd name="T32" fmla="*/ 2788 w 3112"/>
                <a:gd name="T33" fmla="*/ 24 h 584"/>
                <a:gd name="T34" fmla="*/ 2900 w 3112"/>
                <a:gd name="T35" fmla="*/ 14 h 584"/>
                <a:gd name="T36" fmla="*/ 3008 w 3112"/>
                <a:gd name="T37" fmla="*/ 6 h 584"/>
                <a:gd name="T38" fmla="*/ 3112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n-US"/>
            </a:p>
          </p:txBody>
        </p:sp>
        <p:sp useBgFill="1">
          <p:nvSpPr>
            <p:cNvPr id="11" name="Freeform 10"/>
            <p:cNvSpPr>
              <a:spLocks/>
            </p:cNvSpPr>
            <p:nvPr/>
          </p:nvSpPr>
          <p:spPr bwMode="hidden">
            <a:xfrm>
              <a:off x="-3905250" y="4294188"/>
              <a:ext cx="13011150" cy="1892300"/>
            </a:xfrm>
            <a:custGeom>
              <a:avLst/>
              <a:gdLst>
                <a:gd name="T0" fmla="*/ 8192 w 8196"/>
                <a:gd name="T1" fmla="*/ 512 h 1192"/>
                <a:gd name="T2" fmla="*/ 8040 w 8196"/>
                <a:gd name="T3" fmla="*/ 570 h 1192"/>
                <a:gd name="T4" fmla="*/ 7878 w 8196"/>
                <a:gd name="T5" fmla="*/ 620 h 1192"/>
                <a:gd name="T6" fmla="*/ 7706 w 8196"/>
                <a:gd name="T7" fmla="*/ 666 h 1192"/>
                <a:gd name="T8" fmla="*/ 7522 w 8196"/>
                <a:gd name="T9" fmla="*/ 702 h 1192"/>
                <a:gd name="T10" fmla="*/ 7322 w 8196"/>
                <a:gd name="T11" fmla="*/ 730 h 1192"/>
                <a:gd name="T12" fmla="*/ 7106 w 8196"/>
                <a:gd name="T13" fmla="*/ 750 h 1192"/>
                <a:gd name="T14" fmla="*/ 6872 w 8196"/>
                <a:gd name="T15" fmla="*/ 762 h 1192"/>
                <a:gd name="T16" fmla="*/ 6618 w 8196"/>
                <a:gd name="T17" fmla="*/ 760 h 1192"/>
                <a:gd name="T18" fmla="*/ 6342 w 8196"/>
                <a:gd name="T19" fmla="*/ 750 h 1192"/>
                <a:gd name="T20" fmla="*/ 6042 w 8196"/>
                <a:gd name="T21" fmla="*/ 726 h 1192"/>
                <a:gd name="T22" fmla="*/ 5716 w 8196"/>
                <a:gd name="T23" fmla="*/ 690 h 1192"/>
                <a:gd name="T24" fmla="*/ 5364 w 8196"/>
                <a:gd name="T25" fmla="*/ 642 h 1192"/>
                <a:gd name="T26" fmla="*/ 4982 w 8196"/>
                <a:gd name="T27" fmla="*/ 578 h 1192"/>
                <a:gd name="T28" fmla="*/ 4568 w 8196"/>
                <a:gd name="T29" fmla="*/ 500 h 1192"/>
                <a:gd name="T30" fmla="*/ 4122 w 8196"/>
                <a:gd name="T31" fmla="*/ 406 h 1192"/>
                <a:gd name="T32" fmla="*/ 3640 w 8196"/>
                <a:gd name="T33" fmla="*/ 296 h 1192"/>
                <a:gd name="T34" fmla="*/ 3396 w 8196"/>
                <a:gd name="T35" fmla="*/ 240 h 1192"/>
                <a:gd name="T36" fmla="*/ 2934 w 8196"/>
                <a:gd name="T37" fmla="*/ 148 h 1192"/>
                <a:gd name="T38" fmla="*/ 2512 w 8196"/>
                <a:gd name="T39" fmla="*/ 82 h 1192"/>
                <a:gd name="T40" fmla="*/ 2126 w 8196"/>
                <a:gd name="T41" fmla="*/ 36 h 1192"/>
                <a:gd name="T42" fmla="*/ 1776 w 8196"/>
                <a:gd name="T43" fmla="*/ 10 h 1192"/>
                <a:gd name="T44" fmla="*/ 1462 w 8196"/>
                <a:gd name="T45" fmla="*/ 0 h 1192"/>
                <a:gd name="T46" fmla="*/ 1182 w 8196"/>
                <a:gd name="T47" fmla="*/ 4 h 1192"/>
                <a:gd name="T48" fmla="*/ 934 w 8196"/>
                <a:gd name="T49" fmla="*/ 20 h 1192"/>
                <a:gd name="T50" fmla="*/ 716 w 8196"/>
                <a:gd name="T51" fmla="*/ 44 h 1192"/>
                <a:gd name="T52" fmla="*/ 530 w 8196"/>
                <a:gd name="T53" fmla="*/ 74 h 1192"/>
                <a:gd name="T54" fmla="*/ 374 w 8196"/>
                <a:gd name="T55" fmla="*/ 108 h 1192"/>
                <a:gd name="T56" fmla="*/ 248 w 8196"/>
                <a:gd name="T57" fmla="*/ 144 h 1192"/>
                <a:gd name="T58" fmla="*/ 148 w 8196"/>
                <a:gd name="T59" fmla="*/ 176 h 1192"/>
                <a:gd name="T60" fmla="*/ 48 w 8196"/>
                <a:gd name="T61" fmla="*/ 216 h 1192"/>
                <a:gd name="T62" fmla="*/ 0 w 8196"/>
                <a:gd name="T63" fmla="*/ 240 h 1192"/>
                <a:gd name="T64" fmla="*/ 8192 w 8196"/>
                <a:gd name="T65" fmla="*/ 1192 h 1192"/>
                <a:gd name="T66" fmla="*/ 8196 w 8196"/>
                <a:gd name="T67" fmla="*/ 1186 h 1192"/>
                <a:gd name="T68" fmla="*/ 8196 w 8196"/>
                <a:gd name="T69" fmla="*/ 510 h 1192"/>
                <a:gd name="T70" fmla="*/ 8192 w 8196"/>
                <a:gd name="T71" fmla="*/ 512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n-US"/>
            </a:p>
          </p:txBody>
        </p:sp>
      </p:grpSp>
      <p:pic>
        <p:nvPicPr>
          <p:cNvPr id="12" name="Picture 2"/>
          <p:cNvPicPr>
            <a:picLocks noChangeAspect="1" noChangeArrowheads="1"/>
          </p:cNvPicPr>
          <p:nvPr userDrawn="1"/>
        </p:nvPicPr>
        <p:blipFill>
          <a:blip r:embed="rId2"/>
          <a:srcRect/>
          <a:stretch>
            <a:fillRect/>
          </a:stretch>
        </p:blipFill>
        <p:spPr bwMode="auto">
          <a:xfrm>
            <a:off x="1828800" y="1905000"/>
            <a:ext cx="1143000" cy="1293813"/>
          </a:xfrm>
          <a:prstGeom prst="rect">
            <a:avLst/>
          </a:prstGeom>
          <a:noFill/>
          <a:ln w="9525">
            <a:noFill/>
            <a:miter lim="800000"/>
            <a:headEnd/>
            <a:tailEnd/>
          </a:ln>
        </p:spPr>
      </p:pic>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13" name="Footer Placeholder 5"/>
          <p:cNvSpPr>
            <a:spLocks noGrp="1"/>
          </p:cNvSpPr>
          <p:nvPr>
            <p:ph type="ftr" sz="quarter" idx="10"/>
          </p:nvPr>
        </p:nvSpPr>
        <p:spPr>
          <a:xfrm>
            <a:off x="193675" y="6249988"/>
            <a:ext cx="8569325" cy="365125"/>
          </a:xfrm>
        </p:spPr>
        <p:txBody>
          <a:bodyPr/>
          <a:lstStyle>
            <a:lvl1pPr>
              <a:defRPr sz="1400" b="1"/>
            </a:lvl1pPr>
          </a:lstStyle>
          <a:p>
            <a:pPr>
              <a:defRPr/>
            </a:pPr>
            <a:r>
              <a:rPr lang="en-US"/>
              <a:t>University of Nairobi                                 ISO 9001:2008       </a:t>
            </a:r>
            <a:fld id="{8EC08AC6-ACD8-4D84-B87D-4AA163655501}" type="slidenum">
              <a:rPr lang="en-US"/>
              <a:pPr>
                <a:defRPr/>
              </a:pPr>
              <a:t>‹#›</a:t>
            </a:fld>
            <a:r>
              <a:rPr lang="en-US"/>
              <a:t>	 Certified 		http://www.uonbi.ac.ke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2.png"/><Relationship Id="rId14"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027" name="Group 15"/>
          <p:cNvGrpSpPr>
            <a:grpSpLocks noChangeAspect="1"/>
          </p:cNvGrpSpPr>
          <p:nvPr/>
        </p:nvGrpSpPr>
        <p:grpSpPr bwMode="auto">
          <a:xfrm>
            <a:off x="211138" y="1679575"/>
            <a:ext cx="8723312" cy="1330325"/>
            <a:chOff x="-3905251" y="4294188"/>
            <a:chExt cx="13027839" cy="1892300"/>
          </a:xfrm>
        </p:grpSpPr>
        <p:sp>
          <p:nvSpPr>
            <p:cNvPr id="2" name="Freeform 14"/>
            <p:cNvSpPr>
              <a:spLocks/>
            </p:cNvSpPr>
            <p:nvPr/>
          </p:nvSpPr>
          <p:spPr bwMode="hidden">
            <a:xfrm>
              <a:off x="4810006" y="4499677"/>
              <a:ext cx="4295986" cy="1016152"/>
            </a:xfrm>
            <a:custGeom>
              <a:avLst/>
              <a:gdLst>
                <a:gd name="T0" fmla="*/ 2700 w 2706"/>
                <a:gd name="T1" fmla="*/ 0 h 640"/>
                <a:gd name="T2" fmla="*/ 2700 w 2706"/>
                <a:gd name="T3" fmla="*/ 0 h 640"/>
                <a:gd name="T4" fmla="*/ 2586 w 2706"/>
                <a:gd name="T5" fmla="*/ 18 h 640"/>
                <a:gd name="T6" fmla="*/ 2470 w 2706"/>
                <a:gd name="T7" fmla="*/ 38 h 640"/>
                <a:gd name="T8" fmla="*/ 2352 w 2706"/>
                <a:gd name="T9" fmla="*/ 60 h 640"/>
                <a:gd name="T10" fmla="*/ 2230 w 2706"/>
                <a:gd name="T11" fmla="*/ 82 h 640"/>
                <a:gd name="T12" fmla="*/ 2106 w 2706"/>
                <a:gd name="T13" fmla="*/ 108 h 640"/>
                <a:gd name="T14" fmla="*/ 1978 w 2706"/>
                <a:gd name="T15" fmla="*/ 134 h 640"/>
                <a:gd name="T16" fmla="*/ 1848 w 2706"/>
                <a:gd name="T17" fmla="*/ 164 h 640"/>
                <a:gd name="T18" fmla="*/ 1714 w 2706"/>
                <a:gd name="T19" fmla="*/ 194 h 640"/>
                <a:gd name="T20" fmla="*/ 1714 w 2706"/>
                <a:gd name="T21" fmla="*/ 194 h 640"/>
                <a:gd name="T22" fmla="*/ 1472 w 2706"/>
                <a:gd name="T23" fmla="*/ 252 h 640"/>
                <a:gd name="T24" fmla="*/ 1236 w 2706"/>
                <a:gd name="T25" fmla="*/ 304 h 640"/>
                <a:gd name="T26" fmla="*/ 1010 w 2706"/>
                <a:gd name="T27" fmla="*/ 352 h 640"/>
                <a:gd name="T28" fmla="*/ 792 w 2706"/>
                <a:gd name="T29" fmla="*/ 398 h 640"/>
                <a:gd name="T30" fmla="*/ 584 w 2706"/>
                <a:gd name="T31" fmla="*/ 438 h 640"/>
                <a:gd name="T32" fmla="*/ 382 w 2706"/>
                <a:gd name="T33" fmla="*/ 474 h 640"/>
                <a:gd name="T34" fmla="*/ 188 w 2706"/>
                <a:gd name="T35" fmla="*/ 508 h 640"/>
                <a:gd name="T36" fmla="*/ 0 w 2706"/>
                <a:gd name="T37" fmla="*/ 538 h 640"/>
                <a:gd name="T38" fmla="*/ 0 w 2706"/>
                <a:gd name="T39" fmla="*/ 538 h 640"/>
                <a:gd name="T40" fmla="*/ 130 w 2706"/>
                <a:gd name="T41" fmla="*/ 556 h 640"/>
                <a:gd name="T42" fmla="*/ 254 w 2706"/>
                <a:gd name="T43" fmla="*/ 572 h 640"/>
                <a:gd name="T44" fmla="*/ 374 w 2706"/>
                <a:gd name="T45" fmla="*/ 586 h 640"/>
                <a:gd name="T46" fmla="*/ 492 w 2706"/>
                <a:gd name="T47" fmla="*/ 598 h 640"/>
                <a:gd name="T48" fmla="*/ 606 w 2706"/>
                <a:gd name="T49" fmla="*/ 610 h 640"/>
                <a:gd name="T50" fmla="*/ 716 w 2706"/>
                <a:gd name="T51" fmla="*/ 618 h 640"/>
                <a:gd name="T52" fmla="*/ 822 w 2706"/>
                <a:gd name="T53" fmla="*/ 626 h 640"/>
                <a:gd name="T54" fmla="*/ 926 w 2706"/>
                <a:gd name="T55" fmla="*/ 632 h 640"/>
                <a:gd name="T56" fmla="*/ 1028 w 2706"/>
                <a:gd name="T57" fmla="*/ 636 h 640"/>
                <a:gd name="T58" fmla="*/ 1126 w 2706"/>
                <a:gd name="T59" fmla="*/ 638 h 640"/>
                <a:gd name="T60" fmla="*/ 1220 w 2706"/>
                <a:gd name="T61" fmla="*/ 640 h 640"/>
                <a:gd name="T62" fmla="*/ 1312 w 2706"/>
                <a:gd name="T63" fmla="*/ 640 h 640"/>
                <a:gd name="T64" fmla="*/ 1402 w 2706"/>
                <a:gd name="T65" fmla="*/ 638 h 640"/>
                <a:gd name="T66" fmla="*/ 1490 w 2706"/>
                <a:gd name="T67" fmla="*/ 636 h 640"/>
                <a:gd name="T68" fmla="*/ 1574 w 2706"/>
                <a:gd name="T69" fmla="*/ 632 h 640"/>
                <a:gd name="T70" fmla="*/ 1656 w 2706"/>
                <a:gd name="T71" fmla="*/ 626 h 640"/>
                <a:gd name="T72" fmla="*/ 1734 w 2706"/>
                <a:gd name="T73" fmla="*/ 620 h 640"/>
                <a:gd name="T74" fmla="*/ 1812 w 2706"/>
                <a:gd name="T75" fmla="*/ 612 h 640"/>
                <a:gd name="T76" fmla="*/ 1886 w 2706"/>
                <a:gd name="T77" fmla="*/ 602 h 640"/>
                <a:gd name="T78" fmla="*/ 1960 w 2706"/>
                <a:gd name="T79" fmla="*/ 592 h 640"/>
                <a:gd name="T80" fmla="*/ 2030 w 2706"/>
                <a:gd name="T81" fmla="*/ 580 h 640"/>
                <a:gd name="T82" fmla="*/ 2100 w 2706"/>
                <a:gd name="T83" fmla="*/ 568 h 640"/>
                <a:gd name="T84" fmla="*/ 2166 w 2706"/>
                <a:gd name="T85" fmla="*/ 554 h 640"/>
                <a:gd name="T86" fmla="*/ 2232 w 2706"/>
                <a:gd name="T87" fmla="*/ 540 h 640"/>
                <a:gd name="T88" fmla="*/ 2296 w 2706"/>
                <a:gd name="T89" fmla="*/ 524 h 640"/>
                <a:gd name="T90" fmla="*/ 2358 w 2706"/>
                <a:gd name="T91" fmla="*/ 508 h 640"/>
                <a:gd name="T92" fmla="*/ 2418 w 2706"/>
                <a:gd name="T93" fmla="*/ 490 h 640"/>
                <a:gd name="T94" fmla="*/ 2478 w 2706"/>
                <a:gd name="T95" fmla="*/ 472 h 640"/>
                <a:gd name="T96" fmla="*/ 2592 w 2706"/>
                <a:gd name="T97" fmla="*/ 432 h 640"/>
                <a:gd name="T98" fmla="*/ 2702 w 2706"/>
                <a:gd name="T99" fmla="*/ 390 h 640"/>
                <a:gd name="T100" fmla="*/ 2702 w 2706"/>
                <a:gd name="T101" fmla="*/ 390 h 640"/>
                <a:gd name="T102" fmla="*/ 2706 w 2706"/>
                <a:gd name="T103" fmla="*/ 388 h 640"/>
                <a:gd name="T104" fmla="*/ 2706 w 2706"/>
                <a:gd name="T105" fmla="*/ 388 h 640"/>
                <a:gd name="T106" fmla="*/ 2706 w 2706"/>
                <a:gd name="T107" fmla="*/ 0 h 640"/>
                <a:gd name="T108" fmla="*/ 2706 w 2706"/>
                <a:gd name="T109" fmla="*/ 0 h 640"/>
                <a:gd name="T110" fmla="*/ 2700 w 2706"/>
                <a:gd name="T111" fmla="*/ 0 h 640"/>
                <a:gd name="T112" fmla="*/ 270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n-US"/>
            </a:p>
          </p:txBody>
        </p:sp>
        <p:sp>
          <p:nvSpPr>
            <p:cNvPr id="1034" name="Freeform 18"/>
            <p:cNvSpPr>
              <a:spLocks/>
            </p:cNvSpPr>
            <p:nvPr/>
          </p:nvSpPr>
          <p:spPr bwMode="hidden">
            <a:xfrm>
              <a:off x="-308667" y="4319028"/>
              <a:ext cx="8279020" cy="1208091"/>
            </a:xfrm>
            <a:custGeom>
              <a:avLst/>
              <a:gdLst>
                <a:gd name="T0" fmla="*/ 5216 w 5216"/>
                <a:gd name="T1" fmla="*/ 714 h 762"/>
                <a:gd name="T2" fmla="*/ 4984 w 5216"/>
                <a:gd name="T3" fmla="*/ 686 h 762"/>
                <a:gd name="T4" fmla="*/ 4478 w 5216"/>
                <a:gd name="T5" fmla="*/ 610 h 762"/>
                <a:gd name="T6" fmla="*/ 3914 w 5216"/>
                <a:gd name="T7" fmla="*/ 508 h 762"/>
                <a:gd name="T8" fmla="*/ 3286 w 5216"/>
                <a:gd name="T9" fmla="*/ 374 h 762"/>
                <a:gd name="T10" fmla="*/ 2946 w 5216"/>
                <a:gd name="T11" fmla="*/ 296 h 762"/>
                <a:gd name="T12" fmla="*/ 2682 w 5216"/>
                <a:gd name="T13" fmla="*/ 236 h 762"/>
                <a:gd name="T14" fmla="*/ 2430 w 5216"/>
                <a:gd name="T15" fmla="*/ 184 h 762"/>
                <a:gd name="T16" fmla="*/ 2190 w 5216"/>
                <a:gd name="T17" fmla="*/ 140 h 762"/>
                <a:gd name="T18" fmla="*/ 1960 w 5216"/>
                <a:gd name="T19" fmla="*/ 102 h 762"/>
                <a:gd name="T20" fmla="*/ 1740 w 5216"/>
                <a:gd name="T21" fmla="*/ 72 h 762"/>
                <a:gd name="T22" fmla="*/ 1334 w 5216"/>
                <a:gd name="T23" fmla="*/ 28 h 762"/>
                <a:gd name="T24" fmla="*/ 970 w 5216"/>
                <a:gd name="T25" fmla="*/ 4 h 762"/>
                <a:gd name="T26" fmla="*/ 644 w 5216"/>
                <a:gd name="T27" fmla="*/ 0 h 762"/>
                <a:gd name="T28" fmla="*/ 358 w 5216"/>
                <a:gd name="T29" fmla="*/ 10 h 762"/>
                <a:gd name="T30" fmla="*/ 110 w 5216"/>
                <a:gd name="T31" fmla="*/ 32 h 762"/>
                <a:gd name="T32" fmla="*/ 0 w 5216"/>
                <a:gd name="T33" fmla="*/ 48 h 762"/>
                <a:gd name="T34" fmla="*/ 314 w 5216"/>
                <a:gd name="T35" fmla="*/ 86 h 762"/>
                <a:gd name="T36" fmla="*/ 652 w 5216"/>
                <a:gd name="T37" fmla="*/ 140 h 762"/>
                <a:gd name="T38" fmla="*/ 1014 w 5216"/>
                <a:gd name="T39" fmla="*/ 210 h 762"/>
                <a:gd name="T40" fmla="*/ 1402 w 5216"/>
                <a:gd name="T41" fmla="*/ 296 h 762"/>
                <a:gd name="T42" fmla="*/ 1756 w 5216"/>
                <a:gd name="T43" fmla="*/ 378 h 762"/>
                <a:gd name="T44" fmla="*/ 2408 w 5216"/>
                <a:gd name="T45" fmla="*/ 516 h 762"/>
                <a:gd name="T46" fmla="*/ 2708 w 5216"/>
                <a:gd name="T47" fmla="*/ 572 h 762"/>
                <a:gd name="T48" fmla="*/ 2992 w 5216"/>
                <a:gd name="T49" fmla="*/ 620 h 762"/>
                <a:gd name="T50" fmla="*/ 3260 w 5216"/>
                <a:gd name="T51" fmla="*/ 662 h 762"/>
                <a:gd name="T52" fmla="*/ 3512 w 5216"/>
                <a:gd name="T53" fmla="*/ 694 h 762"/>
                <a:gd name="T54" fmla="*/ 3750 w 5216"/>
                <a:gd name="T55" fmla="*/ 722 h 762"/>
                <a:gd name="T56" fmla="*/ 3974 w 5216"/>
                <a:gd name="T57" fmla="*/ 740 h 762"/>
                <a:gd name="T58" fmla="*/ 4184 w 5216"/>
                <a:gd name="T59" fmla="*/ 754 h 762"/>
                <a:gd name="T60" fmla="*/ 4384 w 5216"/>
                <a:gd name="T61" fmla="*/ 762 h 762"/>
                <a:gd name="T62" fmla="*/ 4570 w 5216"/>
                <a:gd name="T63" fmla="*/ 762 h 762"/>
                <a:gd name="T64" fmla="*/ 4746 w 5216"/>
                <a:gd name="T65" fmla="*/ 758 h 762"/>
                <a:gd name="T66" fmla="*/ 4912 w 5216"/>
                <a:gd name="T67" fmla="*/ 748 h 762"/>
                <a:gd name="T68" fmla="*/ 5068 w 5216"/>
                <a:gd name="T69" fmla="*/ 732 h 762"/>
                <a:gd name="T70" fmla="*/ 5216 w 5216"/>
                <a:gd name="T71" fmla="*/ 714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n-US"/>
            </a:p>
          </p:txBody>
        </p:sp>
        <p:sp>
          <p:nvSpPr>
            <p:cNvPr id="1035" name="Freeform 22"/>
            <p:cNvSpPr>
              <a:spLocks/>
            </p:cNvSpPr>
            <p:nvPr/>
          </p:nvSpPr>
          <p:spPr bwMode="hidden">
            <a:xfrm>
              <a:off x="4286" y="4334834"/>
              <a:ext cx="8165219" cy="1101960"/>
            </a:xfrm>
            <a:custGeom>
              <a:avLst/>
              <a:gdLst>
                <a:gd name="T0" fmla="*/ 0 w 5144"/>
                <a:gd name="T1" fmla="*/ 70 h 694"/>
                <a:gd name="T2" fmla="*/ 0 w 5144"/>
                <a:gd name="T3" fmla="*/ 70 h 694"/>
                <a:gd name="T4" fmla="*/ 18 w 5144"/>
                <a:gd name="T5" fmla="*/ 66 h 694"/>
                <a:gd name="T6" fmla="*/ 72 w 5144"/>
                <a:gd name="T7" fmla="*/ 56 h 694"/>
                <a:gd name="T8" fmla="*/ 164 w 5144"/>
                <a:gd name="T9" fmla="*/ 42 h 694"/>
                <a:gd name="T10" fmla="*/ 224 w 5144"/>
                <a:gd name="T11" fmla="*/ 34 h 694"/>
                <a:gd name="T12" fmla="*/ 294 w 5144"/>
                <a:gd name="T13" fmla="*/ 26 h 694"/>
                <a:gd name="T14" fmla="*/ 372 w 5144"/>
                <a:gd name="T15" fmla="*/ 20 h 694"/>
                <a:gd name="T16" fmla="*/ 462 w 5144"/>
                <a:gd name="T17" fmla="*/ 14 h 694"/>
                <a:gd name="T18" fmla="*/ 560 w 5144"/>
                <a:gd name="T19" fmla="*/ 8 h 694"/>
                <a:gd name="T20" fmla="*/ 670 w 5144"/>
                <a:gd name="T21" fmla="*/ 4 h 694"/>
                <a:gd name="T22" fmla="*/ 790 w 5144"/>
                <a:gd name="T23" fmla="*/ 2 h 694"/>
                <a:gd name="T24" fmla="*/ 920 w 5144"/>
                <a:gd name="T25" fmla="*/ 0 h 694"/>
                <a:gd name="T26" fmla="*/ 1060 w 5144"/>
                <a:gd name="T27" fmla="*/ 2 h 694"/>
                <a:gd name="T28" fmla="*/ 1210 w 5144"/>
                <a:gd name="T29" fmla="*/ 6 h 694"/>
                <a:gd name="T30" fmla="*/ 1372 w 5144"/>
                <a:gd name="T31" fmla="*/ 14 h 694"/>
                <a:gd name="T32" fmla="*/ 1544 w 5144"/>
                <a:gd name="T33" fmla="*/ 24 h 694"/>
                <a:gd name="T34" fmla="*/ 1726 w 5144"/>
                <a:gd name="T35" fmla="*/ 40 h 694"/>
                <a:gd name="T36" fmla="*/ 1920 w 5144"/>
                <a:gd name="T37" fmla="*/ 58 h 694"/>
                <a:gd name="T38" fmla="*/ 2126 w 5144"/>
                <a:gd name="T39" fmla="*/ 80 h 694"/>
                <a:gd name="T40" fmla="*/ 2342 w 5144"/>
                <a:gd name="T41" fmla="*/ 106 h 694"/>
                <a:gd name="T42" fmla="*/ 2570 w 5144"/>
                <a:gd name="T43" fmla="*/ 138 h 694"/>
                <a:gd name="T44" fmla="*/ 2808 w 5144"/>
                <a:gd name="T45" fmla="*/ 174 h 694"/>
                <a:gd name="T46" fmla="*/ 3058 w 5144"/>
                <a:gd name="T47" fmla="*/ 216 h 694"/>
                <a:gd name="T48" fmla="*/ 3320 w 5144"/>
                <a:gd name="T49" fmla="*/ 266 h 694"/>
                <a:gd name="T50" fmla="*/ 3594 w 5144"/>
                <a:gd name="T51" fmla="*/ 320 h 694"/>
                <a:gd name="T52" fmla="*/ 3880 w 5144"/>
                <a:gd name="T53" fmla="*/ 380 h 694"/>
                <a:gd name="T54" fmla="*/ 4178 w 5144"/>
                <a:gd name="T55" fmla="*/ 448 h 694"/>
                <a:gd name="T56" fmla="*/ 4488 w 5144"/>
                <a:gd name="T57" fmla="*/ 522 h 694"/>
                <a:gd name="T58" fmla="*/ 4810 w 5144"/>
                <a:gd name="T59" fmla="*/ 604 h 694"/>
                <a:gd name="T60" fmla="*/ 5144 w 5144"/>
                <a:gd name="T61" fmla="*/ 694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n-US"/>
            </a:p>
          </p:txBody>
        </p:sp>
        <p:sp>
          <p:nvSpPr>
            <p:cNvPr id="1036" name="Freeform 26"/>
            <p:cNvSpPr>
              <a:spLocks/>
            </p:cNvSpPr>
            <p:nvPr/>
          </p:nvSpPr>
          <p:spPr bwMode="hidden">
            <a:xfrm>
              <a:off x="4155651" y="4316769"/>
              <a:ext cx="4940859" cy="925827"/>
            </a:xfrm>
            <a:custGeom>
              <a:avLst/>
              <a:gdLst>
                <a:gd name="T0" fmla="*/ 0 w 3112"/>
                <a:gd name="T1" fmla="*/ 584 h 584"/>
                <a:gd name="T2" fmla="*/ 0 w 3112"/>
                <a:gd name="T3" fmla="*/ 584 h 584"/>
                <a:gd name="T4" fmla="*/ 90 w 3112"/>
                <a:gd name="T5" fmla="*/ 560 h 584"/>
                <a:gd name="T6" fmla="*/ 336 w 3112"/>
                <a:gd name="T7" fmla="*/ 498 h 584"/>
                <a:gd name="T8" fmla="*/ 506 w 3112"/>
                <a:gd name="T9" fmla="*/ 456 h 584"/>
                <a:gd name="T10" fmla="*/ 702 w 3112"/>
                <a:gd name="T11" fmla="*/ 410 h 584"/>
                <a:gd name="T12" fmla="*/ 920 w 3112"/>
                <a:gd name="T13" fmla="*/ 360 h 584"/>
                <a:gd name="T14" fmla="*/ 1154 w 3112"/>
                <a:gd name="T15" fmla="*/ 306 h 584"/>
                <a:gd name="T16" fmla="*/ 1402 w 3112"/>
                <a:gd name="T17" fmla="*/ 254 h 584"/>
                <a:gd name="T18" fmla="*/ 1656 w 3112"/>
                <a:gd name="T19" fmla="*/ 202 h 584"/>
                <a:gd name="T20" fmla="*/ 1916 w 3112"/>
                <a:gd name="T21" fmla="*/ 154 h 584"/>
                <a:gd name="T22" fmla="*/ 2174 w 3112"/>
                <a:gd name="T23" fmla="*/ 108 h 584"/>
                <a:gd name="T24" fmla="*/ 2302 w 3112"/>
                <a:gd name="T25" fmla="*/ 88 h 584"/>
                <a:gd name="T26" fmla="*/ 2426 w 3112"/>
                <a:gd name="T27" fmla="*/ 68 h 584"/>
                <a:gd name="T28" fmla="*/ 2550 w 3112"/>
                <a:gd name="T29" fmla="*/ 52 h 584"/>
                <a:gd name="T30" fmla="*/ 2670 w 3112"/>
                <a:gd name="T31" fmla="*/ 36 h 584"/>
                <a:gd name="T32" fmla="*/ 2788 w 3112"/>
                <a:gd name="T33" fmla="*/ 24 h 584"/>
                <a:gd name="T34" fmla="*/ 2900 w 3112"/>
                <a:gd name="T35" fmla="*/ 14 h 584"/>
                <a:gd name="T36" fmla="*/ 3008 w 3112"/>
                <a:gd name="T37" fmla="*/ 6 h 584"/>
                <a:gd name="T38" fmla="*/ 3112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n-US"/>
            </a:p>
          </p:txBody>
        </p:sp>
        <p:sp useBgFill="1">
          <p:nvSpPr>
            <p:cNvPr id="1037" name="Freeform 10"/>
            <p:cNvSpPr>
              <a:spLocks/>
            </p:cNvSpPr>
            <p:nvPr/>
          </p:nvSpPr>
          <p:spPr bwMode="hidden">
            <a:xfrm>
              <a:off x="-3905251" y="4294188"/>
              <a:ext cx="13027839" cy="1892300"/>
            </a:xfrm>
            <a:custGeom>
              <a:avLst/>
              <a:gdLst>
                <a:gd name="T0" fmla="*/ 8192 w 8196"/>
                <a:gd name="T1" fmla="*/ 512 h 1192"/>
                <a:gd name="T2" fmla="*/ 8040 w 8196"/>
                <a:gd name="T3" fmla="*/ 570 h 1192"/>
                <a:gd name="T4" fmla="*/ 7878 w 8196"/>
                <a:gd name="T5" fmla="*/ 620 h 1192"/>
                <a:gd name="T6" fmla="*/ 7706 w 8196"/>
                <a:gd name="T7" fmla="*/ 666 h 1192"/>
                <a:gd name="T8" fmla="*/ 7522 w 8196"/>
                <a:gd name="T9" fmla="*/ 702 h 1192"/>
                <a:gd name="T10" fmla="*/ 7322 w 8196"/>
                <a:gd name="T11" fmla="*/ 730 h 1192"/>
                <a:gd name="T12" fmla="*/ 7106 w 8196"/>
                <a:gd name="T13" fmla="*/ 750 h 1192"/>
                <a:gd name="T14" fmla="*/ 6872 w 8196"/>
                <a:gd name="T15" fmla="*/ 762 h 1192"/>
                <a:gd name="T16" fmla="*/ 6618 w 8196"/>
                <a:gd name="T17" fmla="*/ 760 h 1192"/>
                <a:gd name="T18" fmla="*/ 6342 w 8196"/>
                <a:gd name="T19" fmla="*/ 750 h 1192"/>
                <a:gd name="T20" fmla="*/ 6042 w 8196"/>
                <a:gd name="T21" fmla="*/ 726 h 1192"/>
                <a:gd name="T22" fmla="*/ 5716 w 8196"/>
                <a:gd name="T23" fmla="*/ 690 h 1192"/>
                <a:gd name="T24" fmla="*/ 5364 w 8196"/>
                <a:gd name="T25" fmla="*/ 642 h 1192"/>
                <a:gd name="T26" fmla="*/ 4982 w 8196"/>
                <a:gd name="T27" fmla="*/ 578 h 1192"/>
                <a:gd name="T28" fmla="*/ 4568 w 8196"/>
                <a:gd name="T29" fmla="*/ 500 h 1192"/>
                <a:gd name="T30" fmla="*/ 4122 w 8196"/>
                <a:gd name="T31" fmla="*/ 406 h 1192"/>
                <a:gd name="T32" fmla="*/ 3640 w 8196"/>
                <a:gd name="T33" fmla="*/ 296 h 1192"/>
                <a:gd name="T34" fmla="*/ 3396 w 8196"/>
                <a:gd name="T35" fmla="*/ 240 h 1192"/>
                <a:gd name="T36" fmla="*/ 2934 w 8196"/>
                <a:gd name="T37" fmla="*/ 148 h 1192"/>
                <a:gd name="T38" fmla="*/ 2512 w 8196"/>
                <a:gd name="T39" fmla="*/ 82 h 1192"/>
                <a:gd name="T40" fmla="*/ 2126 w 8196"/>
                <a:gd name="T41" fmla="*/ 36 h 1192"/>
                <a:gd name="T42" fmla="*/ 1776 w 8196"/>
                <a:gd name="T43" fmla="*/ 10 h 1192"/>
                <a:gd name="T44" fmla="*/ 1462 w 8196"/>
                <a:gd name="T45" fmla="*/ 0 h 1192"/>
                <a:gd name="T46" fmla="*/ 1182 w 8196"/>
                <a:gd name="T47" fmla="*/ 4 h 1192"/>
                <a:gd name="T48" fmla="*/ 934 w 8196"/>
                <a:gd name="T49" fmla="*/ 20 h 1192"/>
                <a:gd name="T50" fmla="*/ 716 w 8196"/>
                <a:gd name="T51" fmla="*/ 44 h 1192"/>
                <a:gd name="T52" fmla="*/ 530 w 8196"/>
                <a:gd name="T53" fmla="*/ 74 h 1192"/>
                <a:gd name="T54" fmla="*/ 374 w 8196"/>
                <a:gd name="T55" fmla="*/ 108 h 1192"/>
                <a:gd name="T56" fmla="*/ 248 w 8196"/>
                <a:gd name="T57" fmla="*/ 144 h 1192"/>
                <a:gd name="T58" fmla="*/ 148 w 8196"/>
                <a:gd name="T59" fmla="*/ 176 h 1192"/>
                <a:gd name="T60" fmla="*/ 48 w 8196"/>
                <a:gd name="T61" fmla="*/ 216 h 1192"/>
                <a:gd name="T62" fmla="*/ 0 w 8196"/>
                <a:gd name="T63" fmla="*/ 240 h 1192"/>
                <a:gd name="T64" fmla="*/ 8192 w 8196"/>
                <a:gd name="T65" fmla="*/ 1192 h 1192"/>
                <a:gd name="T66" fmla="*/ 8196 w 8196"/>
                <a:gd name="T67" fmla="*/ 1186 h 1192"/>
                <a:gd name="T68" fmla="*/ 8196 w 8196"/>
                <a:gd name="T69" fmla="*/ 510 h 1192"/>
                <a:gd name="T70" fmla="*/ 8192 w 8196"/>
                <a:gd name="T71" fmla="*/ 512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n-US"/>
            </a:p>
          </p:txBody>
        </p:sp>
      </p:grpSp>
      <p:sp>
        <p:nvSpPr>
          <p:cNvPr id="1028" name="Title Placeholder 1"/>
          <p:cNvSpPr>
            <a:spLocks noGrp="1"/>
          </p:cNvSpPr>
          <p:nvPr>
            <p:ph type="title"/>
          </p:nvPr>
        </p:nvSpPr>
        <p:spPr bwMode="auto">
          <a:xfrm>
            <a:off x="457200" y="338138"/>
            <a:ext cx="8229600" cy="1252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 name="Footer Placeholder 4"/>
          <p:cNvSpPr>
            <a:spLocks noGrp="1"/>
          </p:cNvSpPr>
          <p:nvPr>
            <p:ph type="ftr" sz="quarter" idx="3"/>
          </p:nvPr>
        </p:nvSpPr>
        <p:spPr>
          <a:xfrm>
            <a:off x="304800" y="6172200"/>
            <a:ext cx="8493125" cy="365125"/>
          </a:xfrm>
          <a:prstGeom prst="rect">
            <a:avLst/>
          </a:prstGeom>
        </p:spPr>
        <p:txBody>
          <a:bodyPr vert="horz" lIns="91440" tIns="45720" rIns="91440" bIns="45720" rtlCol="0" anchor="ctr"/>
          <a:lstStyle>
            <a:lvl1pPr algn="l" fontAlgn="auto">
              <a:spcBef>
                <a:spcPts val="0"/>
              </a:spcBef>
              <a:spcAft>
                <a:spcPts val="0"/>
              </a:spcAft>
              <a:defRPr sz="1400" b="1">
                <a:solidFill>
                  <a:schemeClr val="tx2"/>
                </a:solidFill>
                <a:latin typeface="+mn-lt"/>
                <a:cs typeface="+mn-cs"/>
              </a:defRPr>
            </a:lvl1pPr>
          </a:lstStyle>
          <a:p>
            <a:pPr>
              <a:defRPr/>
            </a:pPr>
            <a:r>
              <a:rPr lang="en-US"/>
              <a:t>University of Nairobi                                 ISO 9001:2008       </a:t>
            </a:r>
            <a:fld id="{12D1DF6C-5204-4255-B6B9-BA718B5291D6}" type="slidenum">
              <a:rPr lang="en-US"/>
              <a:pPr>
                <a:defRPr/>
              </a:pPr>
              <a:t>‹#›</a:t>
            </a:fld>
            <a:r>
              <a:rPr lang="en-US"/>
              <a:t>	 Certified 		http://www.uonbi.ac.ke</a:t>
            </a:r>
            <a:endParaRPr lang="en-US" dirty="0"/>
          </a:p>
        </p:txBody>
      </p:sp>
      <p:sp>
        <p:nvSpPr>
          <p:cNvPr id="1030" name="Text Placeholder 2"/>
          <p:cNvSpPr>
            <a:spLocks noGrp="1"/>
          </p:cNvSpPr>
          <p:nvPr>
            <p:ph type="body" idx="1"/>
          </p:nvPr>
        </p:nvSpPr>
        <p:spPr bwMode="auto">
          <a:xfrm>
            <a:off x="871538" y="2674938"/>
            <a:ext cx="7408862" cy="3451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1031" name="Picture 2"/>
          <p:cNvPicPr>
            <a:picLocks noChangeAspect="1" noChangeArrowheads="1"/>
          </p:cNvPicPr>
          <p:nvPr userDrawn="1"/>
        </p:nvPicPr>
        <p:blipFill>
          <a:blip r:embed="rId13"/>
          <a:srcRect/>
          <a:stretch>
            <a:fillRect/>
          </a:stretch>
        </p:blipFill>
        <p:spPr bwMode="auto">
          <a:xfrm>
            <a:off x="7772400" y="457200"/>
            <a:ext cx="838200" cy="990600"/>
          </a:xfrm>
          <a:prstGeom prst="rect">
            <a:avLst/>
          </a:prstGeom>
          <a:noFill/>
          <a:ln w="9525">
            <a:noFill/>
            <a:miter lim="800000"/>
            <a:headEnd/>
            <a:tailEnd/>
          </a:ln>
        </p:spPr>
      </p:pic>
      <p:pic>
        <p:nvPicPr>
          <p:cNvPr id="1032" name="Picture 12" descr="Fountain 17.JPG"/>
          <p:cNvPicPr>
            <a:picLocks noChangeAspect="1"/>
          </p:cNvPicPr>
          <p:nvPr userDrawn="1"/>
        </p:nvPicPr>
        <p:blipFill>
          <a:blip r:embed="rId14" cstate="print"/>
          <a:srcRect/>
          <a:stretch>
            <a:fillRect/>
          </a:stretch>
        </p:blipFill>
        <p:spPr bwMode="auto">
          <a:xfrm>
            <a:off x="381000" y="381000"/>
            <a:ext cx="1066800" cy="10668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88" r:id="rId5"/>
    <p:sldLayoutId id="2147483789" r:id="rId6"/>
    <p:sldLayoutId id="2147483795" r:id="rId7"/>
    <p:sldLayoutId id="2147483796" r:id="rId8"/>
    <p:sldLayoutId id="2147483797" r:id="rId9"/>
    <p:sldLayoutId id="2147483790" r:id="rId10"/>
    <p:sldLayoutId id="2147483798" r:id="rId11"/>
  </p:sldLayoutIdLst>
  <p:hf sldNum="0" hdr="0" dt="0"/>
  <p:txStyles>
    <p:titleStyle>
      <a:lvl1pPr algn="ctr" rtl="0" eaLnBrk="0" fontAlgn="base" hangingPunct="0">
        <a:spcBef>
          <a:spcPct val="0"/>
        </a:spcBef>
        <a:spcAft>
          <a:spcPct val="0"/>
        </a:spcAft>
        <a:defRPr sz="4400" kern="1200">
          <a:solidFill>
            <a:srgbClr val="FFFFFF"/>
          </a:solidFill>
          <a:latin typeface="+mj-lt"/>
          <a:ea typeface="+mj-ea"/>
          <a:cs typeface="+mj-cs"/>
        </a:defRPr>
      </a:lvl1pPr>
      <a:lvl2pPr algn="ctr" rtl="0" eaLnBrk="0" fontAlgn="base" hangingPunct="0">
        <a:spcBef>
          <a:spcPct val="0"/>
        </a:spcBef>
        <a:spcAft>
          <a:spcPct val="0"/>
        </a:spcAft>
        <a:defRPr sz="4400">
          <a:solidFill>
            <a:srgbClr val="FFFFFF"/>
          </a:solidFill>
          <a:latin typeface="Candara" pitchFamily="34" charset="0"/>
        </a:defRPr>
      </a:lvl2pPr>
      <a:lvl3pPr algn="ctr" rtl="0" eaLnBrk="0" fontAlgn="base" hangingPunct="0">
        <a:spcBef>
          <a:spcPct val="0"/>
        </a:spcBef>
        <a:spcAft>
          <a:spcPct val="0"/>
        </a:spcAft>
        <a:defRPr sz="4400">
          <a:solidFill>
            <a:srgbClr val="FFFFFF"/>
          </a:solidFill>
          <a:latin typeface="Candara" pitchFamily="34" charset="0"/>
        </a:defRPr>
      </a:lvl3pPr>
      <a:lvl4pPr algn="ctr" rtl="0" eaLnBrk="0" fontAlgn="base" hangingPunct="0">
        <a:spcBef>
          <a:spcPct val="0"/>
        </a:spcBef>
        <a:spcAft>
          <a:spcPct val="0"/>
        </a:spcAft>
        <a:defRPr sz="4400">
          <a:solidFill>
            <a:srgbClr val="FFFFFF"/>
          </a:solidFill>
          <a:latin typeface="Candara" pitchFamily="34" charset="0"/>
        </a:defRPr>
      </a:lvl4pPr>
      <a:lvl5pPr algn="ctr" rtl="0" eaLnBrk="0" fontAlgn="base" hangingPunct="0">
        <a:spcBef>
          <a:spcPct val="0"/>
        </a:spcBef>
        <a:spcAft>
          <a:spcPct val="0"/>
        </a:spcAft>
        <a:defRPr sz="4400">
          <a:solidFill>
            <a:srgbClr val="FFFFFF"/>
          </a:solidFill>
          <a:latin typeface="Candara"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eaLnBrk="0" fontAlgn="base" hangingPunct="0">
        <a:spcBef>
          <a:spcPct val="20000"/>
        </a:spcBef>
        <a:spcAft>
          <a:spcPct val="0"/>
        </a:spcAft>
        <a:buClr>
          <a:schemeClr val="accent1"/>
        </a:buClr>
        <a:buSzPct val="100000"/>
        <a:buFont typeface="Symbol" pitchFamily="18" charset="2"/>
        <a:buChar char=""/>
        <a:defRPr sz="2400" kern="1200">
          <a:solidFill>
            <a:schemeClr val="tx2"/>
          </a:solidFill>
          <a:latin typeface="+mn-lt"/>
          <a:ea typeface="+mn-ea"/>
          <a:cs typeface="+mn-cs"/>
        </a:defRPr>
      </a:lvl1pPr>
      <a:lvl2pPr marL="576263" indent="-273050" algn="l" rtl="0" eaLnBrk="0" fontAlgn="base" hangingPunct="0">
        <a:spcBef>
          <a:spcPct val="20000"/>
        </a:spcBef>
        <a:spcAft>
          <a:spcPct val="0"/>
        </a:spcAft>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rtl="0" eaLnBrk="0" fontAlgn="base" hangingPunct="0">
        <a:spcBef>
          <a:spcPct val="20000"/>
        </a:spcBef>
        <a:spcAft>
          <a:spcPct val="0"/>
        </a:spcAft>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rtl="0" eaLnBrk="0" fontAlgn="base" hangingPunct="0">
        <a:spcBef>
          <a:spcPct val="20000"/>
        </a:spcBef>
        <a:spcAft>
          <a:spcPct val="0"/>
        </a:spcAft>
        <a:buClr>
          <a:schemeClr val="accent1"/>
        </a:buClr>
        <a:buSzPct val="100000"/>
        <a:buFont typeface="Symbol" pitchFamily="18" charset="2"/>
        <a:buChar char=""/>
        <a:defRPr sz="2000" kern="1200">
          <a:solidFill>
            <a:schemeClr val="tx2"/>
          </a:solidFill>
          <a:latin typeface="+mn-lt"/>
          <a:ea typeface="+mn-ea"/>
          <a:cs typeface="+mn-cs"/>
        </a:defRPr>
      </a:lvl4pPr>
      <a:lvl5pPr marL="1462088" indent="-228600" algn="l" rtl="0" eaLnBrk="0" fontAlgn="base" hangingPunct="0">
        <a:spcBef>
          <a:spcPct val="20000"/>
        </a:spcBef>
        <a:spcAft>
          <a:spcPct val="0"/>
        </a:spcAft>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Subtitle 2"/>
          <p:cNvSpPr>
            <a:spLocks noGrp="1"/>
          </p:cNvSpPr>
          <p:nvPr>
            <p:ph type="subTitle" idx="1"/>
          </p:nvPr>
        </p:nvSpPr>
        <p:spPr>
          <a:xfrm>
            <a:off x="1371600" y="4343400"/>
            <a:ext cx="6400800" cy="1473200"/>
          </a:xfrm>
        </p:spPr>
        <p:txBody>
          <a:bodyPr/>
          <a:lstStyle/>
          <a:p>
            <a:pPr eaLnBrk="1" hangingPunct="1">
              <a:lnSpc>
                <a:spcPct val="80000"/>
              </a:lnSpc>
              <a:defRPr/>
            </a:pPr>
            <a:r>
              <a:rPr lang="en-US" dirty="0">
                <a:solidFill>
                  <a:schemeClr val="bg1"/>
                </a:solidFill>
                <a:latin typeface="Times New Roman" charset="0"/>
              </a:rPr>
              <a:t>BY RA OKOTH</a:t>
            </a:r>
          </a:p>
          <a:p>
            <a:pPr eaLnBrk="1" hangingPunct="1">
              <a:lnSpc>
                <a:spcPct val="80000"/>
              </a:lnSpc>
              <a:defRPr/>
            </a:pPr>
            <a:r>
              <a:rPr lang="en-US" dirty="0">
                <a:solidFill>
                  <a:schemeClr val="bg1"/>
                </a:solidFill>
                <a:latin typeface="Times New Roman" charset="0"/>
              </a:rPr>
              <a:t>DEPT OF PSYCHIATRY</a:t>
            </a:r>
          </a:p>
          <a:p>
            <a:pPr eaLnBrk="1" hangingPunct="1">
              <a:lnSpc>
                <a:spcPct val="80000"/>
              </a:lnSpc>
              <a:defRPr/>
            </a:pPr>
            <a:r>
              <a:rPr lang="en-US" dirty="0">
                <a:solidFill>
                  <a:schemeClr val="bg1"/>
                </a:solidFill>
                <a:latin typeface="Times New Roman" charset="0"/>
              </a:rPr>
              <a:t>UON</a:t>
            </a:r>
            <a:r>
              <a:rPr lang="en-US" dirty="0" smtClean="0">
                <a:solidFill>
                  <a:schemeClr val="bg1"/>
                </a:solidFill>
                <a:latin typeface="Times New Roman" charset="0"/>
              </a:rPr>
              <a:t>.</a:t>
            </a:r>
            <a:endParaRPr lang="en-US" dirty="0">
              <a:solidFill>
                <a:schemeClr val="bg1"/>
              </a:solidFill>
              <a:latin typeface="Times New Roman" charset="0"/>
            </a:endParaRPr>
          </a:p>
        </p:txBody>
      </p:sp>
      <p:sp>
        <p:nvSpPr>
          <p:cNvPr id="4" name="Footer Placeholder 3"/>
          <p:cNvSpPr>
            <a:spLocks noGrp="1"/>
          </p:cNvSpPr>
          <p:nvPr>
            <p:ph type="ftr" sz="quarter" idx="10"/>
          </p:nvPr>
        </p:nvSpPr>
        <p:spPr/>
        <p:txBody>
          <a:bodyPr/>
          <a:lstStyle/>
          <a:p>
            <a:pPr>
              <a:defRPr/>
            </a:pPr>
            <a:r>
              <a:rPr lang="en-US"/>
              <a:t>University of Nairobi                                 ISO 9001:2008       </a:t>
            </a:r>
            <a:fld id="{37CD9687-556D-424A-863D-5623A1819EE6}" type="slidenum">
              <a:rPr lang="en-US"/>
              <a:pPr>
                <a:defRPr/>
              </a:pPr>
              <a:t>1</a:t>
            </a:fld>
            <a:r>
              <a:rPr lang="en-US"/>
              <a:t>	 Certified 		http://www.uonbi.ac.ke</a:t>
            </a:r>
          </a:p>
        </p:txBody>
      </p:sp>
      <p:sp>
        <p:nvSpPr>
          <p:cNvPr id="2" name="Title 1"/>
          <p:cNvSpPr>
            <a:spLocks noGrp="1"/>
          </p:cNvSpPr>
          <p:nvPr>
            <p:ph type="ctrTitle"/>
          </p:nvPr>
        </p:nvSpPr>
        <p:spPr>
          <a:xfrm>
            <a:off x="685800" y="1600200"/>
            <a:ext cx="7772400" cy="2389708"/>
          </a:xfrm>
        </p:spPr>
        <p:txBody>
          <a:bodyPr>
            <a:normAutofit fontScale="90000"/>
          </a:bodyPr>
          <a:lstStyle/>
          <a:p>
            <a:r>
              <a:rPr lang="en-US" b="1" dirty="0" smtClean="0">
                <a:solidFill>
                  <a:schemeClr val="bg1"/>
                </a:solidFill>
                <a:latin typeface="Times New Roman" charset="0"/>
              </a:rPr>
              <a:t>Psychological Problems in Refugees and other Displaced Persons; Death and Bereavement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Number Placeholder 5"/>
          <p:cNvSpPr>
            <a:spLocks noGrp="1"/>
          </p:cNvSpPr>
          <p:nvPr>
            <p:ph type="sldNum" sz="quarter" idx="4294967295"/>
          </p:nvPr>
        </p:nvSpPr>
        <p:spPr>
          <a:xfrm>
            <a:off x="70104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D3B3993F-EEA6-7C41-B5EC-DC8294A88EFE}" type="slidenum">
              <a:rPr lang="en-US" sz="1400" u="none">
                <a:latin typeface="Arial" charset="0"/>
              </a:rPr>
              <a:pPr eaLnBrk="1" hangingPunct="1"/>
              <a:t>10</a:t>
            </a:fld>
            <a:endParaRPr lang="en-US" sz="1400" u="none">
              <a:latin typeface="Arial" charset="0"/>
            </a:endParaRPr>
          </a:p>
        </p:txBody>
      </p:sp>
      <p:sp>
        <p:nvSpPr>
          <p:cNvPr id="26626" name="Rectangle 2"/>
          <p:cNvSpPr>
            <a:spLocks noGrp="1" noChangeArrowheads="1"/>
          </p:cNvSpPr>
          <p:nvPr>
            <p:ph type="title"/>
          </p:nvPr>
        </p:nvSpPr>
        <p:spPr/>
        <p:txBody>
          <a:bodyPr/>
          <a:lstStyle/>
          <a:p>
            <a:pPr eaLnBrk="1" hangingPunct="1"/>
            <a:r>
              <a:rPr lang="en-US" sz="3600" b="1">
                <a:latin typeface="Tahoma" charset="0"/>
              </a:rPr>
              <a:t>People balancing loss and gain:</a:t>
            </a:r>
            <a:r>
              <a:rPr lang="en-US" sz="3600" b="1" i="1">
                <a:latin typeface="Tahoma" charset="0"/>
              </a:rPr>
              <a:t> </a:t>
            </a:r>
            <a:r>
              <a:rPr lang="en-US" sz="3600" i="1">
                <a:latin typeface="Tahoma" charset="0"/>
              </a:rPr>
              <a:t>living through</a:t>
            </a:r>
          </a:p>
        </p:txBody>
      </p:sp>
      <p:sp>
        <p:nvSpPr>
          <p:cNvPr id="26627" name="Rectangle 3"/>
          <p:cNvSpPr>
            <a:spLocks noGrp="1" noChangeArrowheads="1"/>
          </p:cNvSpPr>
          <p:nvPr>
            <p:ph type="body" idx="1"/>
          </p:nvPr>
        </p:nvSpPr>
        <p:spPr/>
        <p:txBody>
          <a:bodyPr/>
          <a:lstStyle/>
          <a:p>
            <a:pPr algn="just" eaLnBrk="1" hangingPunct="1">
              <a:buFont typeface="Wingdings" charset="0"/>
              <a:buNone/>
            </a:pPr>
            <a:r>
              <a:rPr lang="en-US" sz="2800" b="1" i="1">
                <a:latin typeface="Arial" charset="0"/>
              </a:rPr>
              <a:t>Opportunities</a:t>
            </a:r>
          </a:p>
          <a:p>
            <a:pPr algn="just" eaLnBrk="1" hangingPunct="1"/>
            <a:r>
              <a:rPr lang="en-US" sz="2800" i="1">
                <a:latin typeface="Arial" charset="0"/>
              </a:rPr>
              <a:t>Perspective of gain of material possessions</a:t>
            </a:r>
          </a:p>
          <a:p>
            <a:pPr algn="just" eaLnBrk="1" hangingPunct="1"/>
            <a:r>
              <a:rPr lang="en-US" sz="2800" i="1">
                <a:latin typeface="Arial" charset="0"/>
              </a:rPr>
              <a:t>Opportunities for learning</a:t>
            </a:r>
          </a:p>
          <a:p>
            <a:pPr algn="just" eaLnBrk="1" hangingPunct="1"/>
            <a:r>
              <a:rPr lang="en-US" sz="2800" i="1">
                <a:latin typeface="Arial" charset="0"/>
              </a:rPr>
              <a:t>Opportunities for cultural development for those who were denied their culture</a:t>
            </a:r>
          </a:p>
          <a:p>
            <a:pPr algn="just" eaLnBrk="1" hangingPunct="1"/>
            <a:r>
              <a:rPr lang="en-US" sz="2800" i="1">
                <a:latin typeface="Arial" charset="0"/>
              </a:rPr>
              <a:t>Access to social services for those who need assistance</a:t>
            </a:r>
          </a:p>
          <a:p>
            <a:pPr eaLnBrk="1" hangingPunct="1"/>
            <a:endParaRPr lang="en-US" sz="2800" i="1">
              <a:latin typeface="Arial" charset="0"/>
            </a:endParaRPr>
          </a:p>
        </p:txBody>
      </p:sp>
    </p:spTree>
    <p:extLst>
      <p:ext uri="{BB962C8B-B14F-4D97-AF65-F5344CB8AC3E}">
        <p14:creationId xmlns:p14="http://schemas.microsoft.com/office/powerpoint/2010/main" val="34925230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3" name="Slide Number Placeholder 5"/>
          <p:cNvSpPr>
            <a:spLocks noGrp="1"/>
          </p:cNvSpPr>
          <p:nvPr>
            <p:ph type="sldNum" sz="quarter" idx="4294967295"/>
          </p:nvPr>
        </p:nvSpPr>
        <p:spPr>
          <a:xfrm>
            <a:off x="70104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EAB14925-6260-2B41-A6BC-42F440F5A0F1}" type="slidenum">
              <a:rPr lang="en-US" sz="1400" u="none">
                <a:latin typeface="Arial" charset="0"/>
              </a:rPr>
              <a:pPr eaLnBrk="1" hangingPunct="1"/>
              <a:t>11</a:t>
            </a:fld>
            <a:endParaRPr lang="en-US" sz="1400" u="none">
              <a:latin typeface="Arial" charset="0"/>
            </a:endParaRPr>
          </a:p>
        </p:txBody>
      </p:sp>
      <p:sp>
        <p:nvSpPr>
          <p:cNvPr id="28674" name="Rectangle 2"/>
          <p:cNvSpPr>
            <a:spLocks noGrp="1" noChangeArrowheads="1"/>
          </p:cNvSpPr>
          <p:nvPr>
            <p:ph type="title"/>
          </p:nvPr>
        </p:nvSpPr>
        <p:spPr/>
        <p:txBody>
          <a:bodyPr/>
          <a:lstStyle/>
          <a:p>
            <a:pPr eaLnBrk="1" hangingPunct="1"/>
            <a:r>
              <a:rPr lang="en-US" sz="3600" b="1">
                <a:latin typeface="Tahoma" charset="0"/>
              </a:rPr>
              <a:t>People balancing loss and gain:</a:t>
            </a:r>
            <a:r>
              <a:rPr lang="en-US" sz="3600" b="1" i="1">
                <a:latin typeface="Tahoma" charset="0"/>
              </a:rPr>
              <a:t> </a:t>
            </a:r>
            <a:r>
              <a:rPr lang="en-US" sz="3600" i="1">
                <a:latin typeface="Tahoma" charset="0"/>
              </a:rPr>
              <a:t>living through</a:t>
            </a:r>
          </a:p>
        </p:txBody>
      </p:sp>
      <p:sp>
        <p:nvSpPr>
          <p:cNvPr id="233475" name="Rectangle 3"/>
          <p:cNvSpPr>
            <a:spLocks noGrp="1" noChangeArrowheads="1"/>
          </p:cNvSpPr>
          <p:nvPr>
            <p:ph type="body" idx="1"/>
          </p:nvPr>
        </p:nvSpPr>
        <p:spPr/>
        <p:txBody>
          <a:bodyPr/>
          <a:lstStyle/>
          <a:p>
            <a:pPr algn="just" eaLnBrk="1" hangingPunct="1">
              <a:buFont typeface="Wingdings" charset="0"/>
              <a:buNone/>
            </a:pPr>
            <a:r>
              <a:rPr lang="en-US" sz="2800" b="1" i="1">
                <a:latin typeface="Arial" charset="0"/>
              </a:rPr>
              <a:t>Environmental losses</a:t>
            </a:r>
            <a:r>
              <a:rPr lang="en-US" sz="2800" i="1">
                <a:latin typeface="Arial" charset="0"/>
              </a:rPr>
              <a:t> (individual)</a:t>
            </a:r>
          </a:p>
          <a:p>
            <a:pPr algn="just" eaLnBrk="1" hangingPunct="1"/>
            <a:r>
              <a:rPr lang="en-US" sz="2800" i="1">
                <a:latin typeface="Arial" charset="0"/>
              </a:rPr>
              <a:t>Loss of Material Possessions</a:t>
            </a:r>
          </a:p>
          <a:p>
            <a:pPr algn="just" eaLnBrk="1" hangingPunct="1"/>
            <a:r>
              <a:rPr lang="en-US" sz="2800" i="1">
                <a:latin typeface="Arial" charset="0"/>
              </a:rPr>
              <a:t>Loss of Value of Education and Professional Experience</a:t>
            </a:r>
          </a:p>
          <a:p>
            <a:pPr algn="just" eaLnBrk="1" hangingPunct="1"/>
            <a:r>
              <a:rPr lang="en-US" sz="2800" i="1">
                <a:latin typeface="Arial" charset="0"/>
              </a:rPr>
              <a:t>Loss of Roots and Connection to Cultural and Social Traditions</a:t>
            </a:r>
          </a:p>
          <a:p>
            <a:pPr algn="just" eaLnBrk="1" hangingPunct="1"/>
            <a:r>
              <a:rPr lang="en-US" sz="2800" i="1">
                <a:latin typeface="Arial" charset="0"/>
              </a:rPr>
              <a:t>Loss of Connection to Family and Friends</a:t>
            </a:r>
          </a:p>
          <a:p>
            <a:pPr lvl="2" algn="just" eaLnBrk="1" hangingPunct="1"/>
            <a:endParaRPr lang="en-US" sz="2800" i="1">
              <a:latin typeface="Arial" charset="0"/>
            </a:endParaRPr>
          </a:p>
          <a:p>
            <a:pPr algn="just" eaLnBrk="1" hangingPunct="1"/>
            <a:endParaRPr lang="en-US" sz="2800" i="1">
              <a:latin typeface="Arial" charset="0"/>
            </a:endParaRPr>
          </a:p>
        </p:txBody>
      </p:sp>
    </p:spTree>
    <p:extLst>
      <p:ext uri="{BB962C8B-B14F-4D97-AF65-F5344CB8AC3E}">
        <p14:creationId xmlns:p14="http://schemas.microsoft.com/office/powerpoint/2010/main" val="17779444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3475">
                                            <p:txEl>
                                              <p:pRg st="0" end="0"/>
                                            </p:txEl>
                                          </p:spTgt>
                                        </p:tgtEl>
                                        <p:attrNameLst>
                                          <p:attrName>style.visibility</p:attrName>
                                        </p:attrNameLst>
                                      </p:cBhvr>
                                      <p:to>
                                        <p:strVal val="visible"/>
                                      </p:to>
                                    </p:set>
                                    <p:anim calcmode="lin" valueType="num">
                                      <p:cBhvr additive="base">
                                        <p:cTn id="7" dur="500" fill="hold"/>
                                        <p:tgtEl>
                                          <p:spTgt spid="2334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34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3475">
                                            <p:txEl>
                                              <p:pRg st="1" end="1"/>
                                            </p:txEl>
                                          </p:spTgt>
                                        </p:tgtEl>
                                        <p:attrNameLst>
                                          <p:attrName>style.visibility</p:attrName>
                                        </p:attrNameLst>
                                      </p:cBhvr>
                                      <p:to>
                                        <p:strVal val="visible"/>
                                      </p:to>
                                    </p:set>
                                    <p:anim calcmode="lin" valueType="num">
                                      <p:cBhvr additive="base">
                                        <p:cTn id="13" dur="500" fill="hold"/>
                                        <p:tgtEl>
                                          <p:spTgt spid="23347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334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3475">
                                            <p:txEl>
                                              <p:pRg st="2" end="2"/>
                                            </p:txEl>
                                          </p:spTgt>
                                        </p:tgtEl>
                                        <p:attrNameLst>
                                          <p:attrName>style.visibility</p:attrName>
                                        </p:attrNameLst>
                                      </p:cBhvr>
                                      <p:to>
                                        <p:strVal val="visible"/>
                                      </p:to>
                                    </p:set>
                                    <p:anim calcmode="lin" valueType="num">
                                      <p:cBhvr additive="base">
                                        <p:cTn id="19" dur="500" fill="hold"/>
                                        <p:tgtEl>
                                          <p:spTgt spid="23347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334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33475">
                                            <p:txEl>
                                              <p:pRg st="3" end="3"/>
                                            </p:txEl>
                                          </p:spTgt>
                                        </p:tgtEl>
                                        <p:attrNameLst>
                                          <p:attrName>style.visibility</p:attrName>
                                        </p:attrNameLst>
                                      </p:cBhvr>
                                      <p:to>
                                        <p:strVal val="visible"/>
                                      </p:to>
                                    </p:set>
                                    <p:anim calcmode="lin" valueType="num">
                                      <p:cBhvr additive="base">
                                        <p:cTn id="25" dur="500" fill="hold"/>
                                        <p:tgtEl>
                                          <p:spTgt spid="23347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3347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33475">
                                            <p:txEl>
                                              <p:pRg st="4" end="4"/>
                                            </p:txEl>
                                          </p:spTgt>
                                        </p:tgtEl>
                                        <p:attrNameLst>
                                          <p:attrName>style.visibility</p:attrName>
                                        </p:attrNameLst>
                                      </p:cBhvr>
                                      <p:to>
                                        <p:strVal val="visible"/>
                                      </p:to>
                                    </p:set>
                                    <p:anim calcmode="lin" valueType="num">
                                      <p:cBhvr additive="base">
                                        <p:cTn id="31" dur="500" fill="hold"/>
                                        <p:tgtEl>
                                          <p:spTgt spid="23347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3347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475"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5"/>
          <p:cNvSpPr>
            <a:spLocks noGrp="1"/>
          </p:cNvSpPr>
          <p:nvPr>
            <p:ph type="sldNum" sz="quarter" idx="4294967295"/>
          </p:nvPr>
        </p:nvSpPr>
        <p:spPr>
          <a:xfrm>
            <a:off x="70104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A50E64BE-3B91-5646-A1D1-C7D6396C13E6}" type="slidenum">
              <a:rPr lang="en-US" sz="1400" u="none">
                <a:latin typeface="Arial" charset="0"/>
              </a:rPr>
              <a:pPr eaLnBrk="1" hangingPunct="1"/>
              <a:t>12</a:t>
            </a:fld>
            <a:endParaRPr lang="en-US" sz="1400" u="none">
              <a:latin typeface="Arial" charset="0"/>
            </a:endParaRPr>
          </a:p>
        </p:txBody>
      </p:sp>
      <p:sp>
        <p:nvSpPr>
          <p:cNvPr id="30722" name="Rectangle 2"/>
          <p:cNvSpPr>
            <a:spLocks noGrp="1" noChangeArrowheads="1"/>
          </p:cNvSpPr>
          <p:nvPr>
            <p:ph type="title"/>
          </p:nvPr>
        </p:nvSpPr>
        <p:spPr/>
        <p:txBody>
          <a:bodyPr/>
          <a:lstStyle/>
          <a:p>
            <a:pPr eaLnBrk="1" hangingPunct="1"/>
            <a:r>
              <a:rPr lang="en-US" sz="3600" b="1">
                <a:latin typeface="Tahoma" charset="0"/>
              </a:rPr>
              <a:t>People balancing loss and gain:</a:t>
            </a:r>
            <a:r>
              <a:rPr lang="en-US" sz="3600" b="1" i="1">
                <a:latin typeface="Tahoma" charset="0"/>
              </a:rPr>
              <a:t> </a:t>
            </a:r>
            <a:r>
              <a:rPr lang="en-US" sz="3600" i="1">
                <a:latin typeface="Tahoma" charset="0"/>
              </a:rPr>
              <a:t>living through</a:t>
            </a:r>
          </a:p>
        </p:txBody>
      </p:sp>
      <p:sp>
        <p:nvSpPr>
          <p:cNvPr id="30723" name="Rectangle 3"/>
          <p:cNvSpPr>
            <a:spLocks noGrp="1" noChangeArrowheads="1"/>
          </p:cNvSpPr>
          <p:nvPr>
            <p:ph type="body" idx="1"/>
          </p:nvPr>
        </p:nvSpPr>
        <p:spPr/>
        <p:txBody>
          <a:bodyPr/>
          <a:lstStyle/>
          <a:p>
            <a:pPr algn="just" eaLnBrk="1" hangingPunct="1">
              <a:buFont typeface="Wingdings" charset="0"/>
              <a:buNone/>
            </a:pPr>
            <a:r>
              <a:rPr lang="en-US" sz="2800" b="1" i="1">
                <a:latin typeface="Arial" charset="0"/>
              </a:rPr>
              <a:t>Opportunities</a:t>
            </a:r>
            <a:endParaRPr lang="en-US" sz="2800" i="1">
              <a:latin typeface="Arial" charset="0"/>
            </a:endParaRPr>
          </a:p>
          <a:p>
            <a:pPr eaLnBrk="1" hangingPunct="1"/>
            <a:r>
              <a:rPr lang="en-US" sz="2800" i="1">
                <a:latin typeface="Arial" charset="0"/>
              </a:rPr>
              <a:t>For those who were denied them, gain of basic civil rights</a:t>
            </a:r>
          </a:p>
          <a:p>
            <a:pPr eaLnBrk="1" hangingPunct="1"/>
            <a:r>
              <a:rPr lang="en-US" sz="2800" i="1">
                <a:latin typeface="Arial" charset="0"/>
              </a:rPr>
              <a:t>For those who were denied it - may be an opportunity to find their cultural identity </a:t>
            </a:r>
          </a:p>
          <a:p>
            <a:pPr eaLnBrk="1" hangingPunct="1"/>
            <a:endParaRPr lang="en-US" sz="2800" i="1">
              <a:latin typeface="Arial" charset="0"/>
            </a:endParaRPr>
          </a:p>
        </p:txBody>
      </p:sp>
    </p:spTree>
    <p:extLst>
      <p:ext uri="{BB962C8B-B14F-4D97-AF65-F5344CB8AC3E}">
        <p14:creationId xmlns:p14="http://schemas.microsoft.com/office/powerpoint/2010/main" val="410621863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69" name="Slide Number Placeholder 5"/>
          <p:cNvSpPr>
            <a:spLocks noGrp="1"/>
          </p:cNvSpPr>
          <p:nvPr>
            <p:ph type="sldNum" sz="quarter" idx="4294967295"/>
          </p:nvPr>
        </p:nvSpPr>
        <p:spPr>
          <a:xfrm>
            <a:off x="70104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AB2A84BE-BEE6-A34D-B5A0-1976B78D5E70}" type="slidenum">
              <a:rPr lang="en-US" sz="1400" u="none">
                <a:latin typeface="Arial" charset="0"/>
              </a:rPr>
              <a:pPr eaLnBrk="1" hangingPunct="1"/>
              <a:t>13</a:t>
            </a:fld>
            <a:endParaRPr lang="en-US" sz="1400" u="none">
              <a:latin typeface="Arial" charset="0"/>
            </a:endParaRPr>
          </a:p>
        </p:txBody>
      </p:sp>
      <p:sp>
        <p:nvSpPr>
          <p:cNvPr id="32770" name="Rectangle 2"/>
          <p:cNvSpPr>
            <a:spLocks noGrp="1" noChangeArrowheads="1"/>
          </p:cNvSpPr>
          <p:nvPr>
            <p:ph type="title"/>
          </p:nvPr>
        </p:nvSpPr>
        <p:spPr/>
        <p:txBody>
          <a:bodyPr/>
          <a:lstStyle/>
          <a:p>
            <a:pPr eaLnBrk="1" hangingPunct="1"/>
            <a:r>
              <a:rPr lang="en-US" sz="3600" b="1">
                <a:latin typeface="Tahoma" charset="0"/>
              </a:rPr>
              <a:t>People balancing loss and gain:</a:t>
            </a:r>
            <a:r>
              <a:rPr lang="en-US" sz="3600" b="1" i="1">
                <a:latin typeface="Tahoma" charset="0"/>
              </a:rPr>
              <a:t> </a:t>
            </a:r>
            <a:r>
              <a:rPr lang="en-US" sz="3600" i="1">
                <a:latin typeface="Tahoma" charset="0"/>
              </a:rPr>
              <a:t>living through</a:t>
            </a:r>
          </a:p>
        </p:txBody>
      </p:sp>
      <p:sp>
        <p:nvSpPr>
          <p:cNvPr id="239619" name="Rectangle 3"/>
          <p:cNvSpPr>
            <a:spLocks noGrp="1" noChangeArrowheads="1"/>
          </p:cNvSpPr>
          <p:nvPr>
            <p:ph type="body" idx="1"/>
          </p:nvPr>
        </p:nvSpPr>
        <p:spPr/>
        <p:txBody>
          <a:bodyPr/>
          <a:lstStyle/>
          <a:p>
            <a:pPr eaLnBrk="1" hangingPunct="1">
              <a:buFont typeface="Wingdings" charset="0"/>
              <a:buNone/>
            </a:pPr>
            <a:r>
              <a:rPr lang="en-US" sz="2800" i="1">
                <a:latin typeface="Arial" charset="0"/>
              </a:rPr>
              <a:t>Internal Losses</a:t>
            </a:r>
            <a:r>
              <a:rPr lang="en-US" sz="2800" i="1">
                <a:latin typeface="Arial" charset="0"/>
                <a:cs typeface="Times New Roman" charset="0"/>
              </a:rPr>
              <a:t> (individual)</a:t>
            </a:r>
          </a:p>
          <a:p>
            <a:pPr eaLnBrk="1" hangingPunct="1">
              <a:buFont typeface="Wingdings" charset="0"/>
              <a:buNone/>
            </a:pPr>
            <a:r>
              <a:rPr lang="en-US" sz="2800" b="1" i="1">
                <a:latin typeface="Arial" charset="0"/>
                <a:cs typeface="Times New Roman" charset="0"/>
              </a:rPr>
              <a:t>Negative Response:</a:t>
            </a:r>
            <a:r>
              <a:rPr lang="en-US" sz="2800" i="1">
                <a:latin typeface="Arial" charset="0"/>
                <a:cs typeface="Times New Roman" charset="0"/>
              </a:rPr>
              <a:t> </a:t>
            </a:r>
          </a:p>
          <a:p>
            <a:pPr eaLnBrk="1" hangingPunct="1"/>
            <a:r>
              <a:rPr lang="en-US" sz="2400" i="1">
                <a:latin typeface="Arial" charset="0"/>
              </a:rPr>
              <a:t>Feeling powerless, unable to control or even predict future</a:t>
            </a:r>
          </a:p>
          <a:p>
            <a:pPr eaLnBrk="1" hangingPunct="1"/>
            <a:r>
              <a:rPr lang="en-US" sz="2400" i="1">
                <a:latin typeface="Arial" charset="0"/>
              </a:rPr>
              <a:t>Lack of trust in the system</a:t>
            </a:r>
          </a:p>
          <a:p>
            <a:pPr eaLnBrk="1" hangingPunct="1"/>
            <a:r>
              <a:rPr lang="en-US" sz="2400" i="1">
                <a:latin typeface="Arial" charset="0"/>
              </a:rPr>
              <a:t>Isolation and Confusion</a:t>
            </a:r>
          </a:p>
          <a:p>
            <a:pPr eaLnBrk="1" hangingPunct="1"/>
            <a:r>
              <a:rPr lang="en-US" sz="2400" i="1">
                <a:latin typeface="Arial" charset="0"/>
              </a:rPr>
              <a:t>Overuse and Pressure</a:t>
            </a:r>
          </a:p>
        </p:txBody>
      </p:sp>
    </p:spTree>
    <p:extLst>
      <p:ext uri="{BB962C8B-B14F-4D97-AF65-F5344CB8AC3E}">
        <p14:creationId xmlns:p14="http://schemas.microsoft.com/office/powerpoint/2010/main" val="4840583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9619">
                                            <p:txEl>
                                              <p:pRg st="0" end="0"/>
                                            </p:txEl>
                                          </p:spTgt>
                                        </p:tgtEl>
                                        <p:attrNameLst>
                                          <p:attrName>style.visibility</p:attrName>
                                        </p:attrNameLst>
                                      </p:cBhvr>
                                      <p:to>
                                        <p:strVal val="visible"/>
                                      </p:to>
                                    </p:set>
                                    <p:anim calcmode="lin" valueType="num">
                                      <p:cBhvr additive="base">
                                        <p:cTn id="7" dur="500" fill="hold"/>
                                        <p:tgtEl>
                                          <p:spTgt spid="2396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96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9619">
                                            <p:txEl>
                                              <p:pRg st="1" end="1"/>
                                            </p:txEl>
                                          </p:spTgt>
                                        </p:tgtEl>
                                        <p:attrNameLst>
                                          <p:attrName>style.visibility</p:attrName>
                                        </p:attrNameLst>
                                      </p:cBhvr>
                                      <p:to>
                                        <p:strVal val="visible"/>
                                      </p:to>
                                    </p:set>
                                    <p:anim calcmode="lin" valueType="num">
                                      <p:cBhvr additive="base">
                                        <p:cTn id="13" dur="500" fill="hold"/>
                                        <p:tgtEl>
                                          <p:spTgt spid="2396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396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9619">
                                            <p:txEl>
                                              <p:pRg st="2" end="2"/>
                                            </p:txEl>
                                          </p:spTgt>
                                        </p:tgtEl>
                                        <p:attrNameLst>
                                          <p:attrName>style.visibility</p:attrName>
                                        </p:attrNameLst>
                                      </p:cBhvr>
                                      <p:to>
                                        <p:strVal val="visible"/>
                                      </p:to>
                                    </p:set>
                                    <p:anim calcmode="lin" valueType="num">
                                      <p:cBhvr additive="base">
                                        <p:cTn id="19" dur="500" fill="hold"/>
                                        <p:tgtEl>
                                          <p:spTgt spid="23961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396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39619">
                                            <p:txEl>
                                              <p:pRg st="3" end="3"/>
                                            </p:txEl>
                                          </p:spTgt>
                                        </p:tgtEl>
                                        <p:attrNameLst>
                                          <p:attrName>style.visibility</p:attrName>
                                        </p:attrNameLst>
                                      </p:cBhvr>
                                      <p:to>
                                        <p:strVal val="visible"/>
                                      </p:to>
                                    </p:set>
                                    <p:anim calcmode="lin" valueType="num">
                                      <p:cBhvr additive="base">
                                        <p:cTn id="25" dur="500" fill="hold"/>
                                        <p:tgtEl>
                                          <p:spTgt spid="23961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3961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39619">
                                            <p:txEl>
                                              <p:pRg st="4" end="4"/>
                                            </p:txEl>
                                          </p:spTgt>
                                        </p:tgtEl>
                                        <p:attrNameLst>
                                          <p:attrName>style.visibility</p:attrName>
                                        </p:attrNameLst>
                                      </p:cBhvr>
                                      <p:to>
                                        <p:strVal val="visible"/>
                                      </p:to>
                                    </p:set>
                                    <p:anim calcmode="lin" valueType="num">
                                      <p:cBhvr additive="base">
                                        <p:cTn id="31" dur="500" fill="hold"/>
                                        <p:tgtEl>
                                          <p:spTgt spid="23961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3961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39619">
                                            <p:txEl>
                                              <p:pRg st="5" end="5"/>
                                            </p:txEl>
                                          </p:spTgt>
                                        </p:tgtEl>
                                        <p:attrNameLst>
                                          <p:attrName>style.visibility</p:attrName>
                                        </p:attrNameLst>
                                      </p:cBhvr>
                                      <p:to>
                                        <p:strVal val="visible"/>
                                      </p:to>
                                    </p:set>
                                    <p:anim calcmode="lin" valueType="num">
                                      <p:cBhvr additive="base">
                                        <p:cTn id="37" dur="500" fill="hold"/>
                                        <p:tgtEl>
                                          <p:spTgt spid="239619">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3961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9619"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7" name="Slide Number Placeholder 5"/>
          <p:cNvSpPr>
            <a:spLocks noGrp="1"/>
          </p:cNvSpPr>
          <p:nvPr>
            <p:ph type="sldNum" sz="quarter" idx="4294967295"/>
          </p:nvPr>
        </p:nvSpPr>
        <p:spPr>
          <a:xfrm>
            <a:off x="70104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0884B9EE-6FBA-524F-B8EB-705BF70544BB}" type="slidenum">
              <a:rPr lang="en-US" sz="1400" u="none">
                <a:latin typeface="Arial" charset="0"/>
              </a:rPr>
              <a:pPr eaLnBrk="1" hangingPunct="1"/>
              <a:t>14</a:t>
            </a:fld>
            <a:endParaRPr lang="en-US" sz="1400" u="none">
              <a:latin typeface="Arial" charset="0"/>
            </a:endParaRPr>
          </a:p>
        </p:txBody>
      </p:sp>
      <p:sp>
        <p:nvSpPr>
          <p:cNvPr id="34818" name="Rectangle 2"/>
          <p:cNvSpPr>
            <a:spLocks noGrp="1" noChangeArrowheads="1"/>
          </p:cNvSpPr>
          <p:nvPr>
            <p:ph type="title"/>
          </p:nvPr>
        </p:nvSpPr>
        <p:spPr/>
        <p:txBody>
          <a:bodyPr/>
          <a:lstStyle/>
          <a:p>
            <a:pPr eaLnBrk="1" hangingPunct="1"/>
            <a:r>
              <a:rPr lang="en-US" sz="3600" b="1">
                <a:latin typeface="Tahoma" charset="0"/>
              </a:rPr>
              <a:t>People balancing loss and gain:</a:t>
            </a:r>
            <a:r>
              <a:rPr lang="en-US" sz="3600" b="1" i="1">
                <a:latin typeface="Tahoma" charset="0"/>
              </a:rPr>
              <a:t> </a:t>
            </a:r>
            <a:r>
              <a:rPr lang="en-US" sz="3600" i="1">
                <a:latin typeface="Tahoma" charset="0"/>
              </a:rPr>
              <a:t>living through</a:t>
            </a:r>
          </a:p>
        </p:txBody>
      </p:sp>
      <p:sp>
        <p:nvSpPr>
          <p:cNvPr id="241667" name="Rectangle 3"/>
          <p:cNvSpPr>
            <a:spLocks noGrp="1" noChangeArrowheads="1"/>
          </p:cNvSpPr>
          <p:nvPr>
            <p:ph type="body" idx="1"/>
          </p:nvPr>
        </p:nvSpPr>
        <p:spPr/>
        <p:txBody>
          <a:bodyPr/>
          <a:lstStyle/>
          <a:p>
            <a:pPr eaLnBrk="1" hangingPunct="1">
              <a:buFont typeface="Wingdings" charset="0"/>
              <a:buNone/>
            </a:pPr>
            <a:r>
              <a:rPr lang="en-US" sz="2800" b="1" i="1">
                <a:latin typeface="Arial" charset="0"/>
              </a:rPr>
              <a:t>Internal Losses</a:t>
            </a:r>
            <a:r>
              <a:rPr lang="en-US" sz="2800" i="1">
                <a:latin typeface="Arial" charset="0"/>
              </a:rPr>
              <a:t> (individual)</a:t>
            </a:r>
          </a:p>
          <a:p>
            <a:pPr eaLnBrk="1" hangingPunct="1"/>
            <a:r>
              <a:rPr lang="en-US" sz="2800" i="1">
                <a:latin typeface="Arial" charset="0"/>
              </a:rPr>
              <a:t>Loss of Status</a:t>
            </a:r>
          </a:p>
          <a:p>
            <a:pPr eaLnBrk="1" hangingPunct="1"/>
            <a:r>
              <a:rPr lang="en-US" sz="2800" i="1">
                <a:latin typeface="Arial" charset="0"/>
              </a:rPr>
              <a:t>Loss of Self-Esteem and Personal Identity</a:t>
            </a:r>
          </a:p>
        </p:txBody>
      </p:sp>
    </p:spTree>
    <p:extLst>
      <p:ext uri="{BB962C8B-B14F-4D97-AF65-F5344CB8AC3E}">
        <p14:creationId xmlns:p14="http://schemas.microsoft.com/office/powerpoint/2010/main" val="29308765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1667">
                                            <p:txEl>
                                              <p:pRg st="0" end="0"/>
                                            </p:txEl>
                                          </p:spTgt>
                                        </p:tgtEl>
                                        <p:attrNameLst>
                                          <p:attrName>style.visibility</p:attrName>
                                        </p:attrNameLst>
                                      </p:cBhvr>
                                      <p:to>
                                        <p:strVal val="visible"/>
                                      </p:to>
                                    </p:set>
                                    <p:anim calcmode="lin" valueType="num">
                                      <p:cBhvr additive="base">
                                        <p:cTn id="7" dur="500" fill="hold"/>
                                        <p:tgtEl>
                                          <p:spTgt spid="2416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416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41667">
                                            <p:txEl>
                                              <p:pRg st="1" end="1"/>
                                            </p:txEl>
                                          </p:spTgt>
                                        </p:tgtEl>
                                        <p:attrNameLst>
                                          <p:attrName>style.visibility</p:attrName>
                                        </p:attrNameLst>
                                      </p:cBhvr>
                                      <p:to>
                                        <p:strVal val="visible"/>
                                      </p:to>
                                    </p:set>
                                    <p:anim calcmode="lin" valueType="num">
                                      <p:cBhvr additive="base">
                                        <p:cTn id="13" dur="500" fill="hold"/>
                                        <p:tgtEl>
                                          <p:spTgt spid="2416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416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41667">
                                            <p:txEl>
                                              <p:pRg st="2" end="2"/>
                                            </p:txEl>
                                          </p:spTgt>
                                        </p:tgtEl>
                                        <p:attrNameLst>
                                          <p:attrName>style.visibility</p:attrName>
                                        </p:attrNameLst>
                                      </p:cBhvr>
                                      <p:to>
                                        <p:strVal val="visible"/>
                                      </p:to>
                                    </p:set>
                                    <p:anim calcmode="lin" valueType="num">
                                      <p:cBhvr additive="base">
                                        <p:cTn id="19" dur="500" fill="hold"/>
                                        <p:tgtEl>
                                          <p:spTgt spid="24166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4166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67"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5" name="Slide Number Placeholder 5"/>
          <p:cNvSpPr>
            <a:spLocks noGrp="1"/>
          </p:cNvSpPr>
          <p:nvPr>
            <p:ph type="sldNum" sz="quarter" idx="4294967295"/>
          </p:nvPr>
        </p:nvSpPr>
        <p:spPr>
          <a:xfrm>
            <a:off x="70104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24B72EAD-B59F-5E47-84D3-D215D4F98636}" type="slidenum">
              <a:rPr lang="en-US" sz="1400" u="none">
                <a:latin typeface="Arial" charset="0"/>
              </a:rPr>
              <a:pPr eaLnBrk="1" hangingPunct="1"/>
              <a:t>15</a:t>
            </a:fld>
            <a:endParaRPr lang="en-US" sz="1400" u="none">
              <a:latin typeface="Arial" charset="0"/>
            </a:endParaRPr>
          </a:p>
        </p:txBody>
      </p:sp>
      <p:sp>
        <p:nvSpPr>
          <p:cNvPr id="36866" name="Rectangle 2"/>
          <p:cNvSpPr>
            <a:spLocks noGrp="1" noChangeArrowheads="1"/>
          </p:cNvSpPr>
          <p:nvPr>
            <p:ph type="title"/>
          </p:nvPr>
        </p:nvSpPr>
        <p:spPr/>
        <p:txBody>
          <a:bodyPr/>
          <a:lstStyle/>
          <a:p>
            <a:pPr eaLnBrk="1" hangingPunct="1"/>
            <a:r>
              <a:rPr lang="en-US" sz="3600" b="1">
                <a:latin typeface="Tahoma" charset="0"/>
              </a:rPr>
              <a:t>People balancing loss and gain:</a:t>
            </a:r>
            <a:r>
              <a:rPr lang="en-US" sz="3600" b="1" i="1">
                <a:latin typeface="Tahoma" charset="0"/>
              </a:rPr>
              <a:t> </a:t>
            </a:r>
            <a:r>
              <a:rPr lang="en-US" sz="3600" i="1">
                <a:latin typeface="Tahoma" charset="0"/>
              </a:rPr>
              <a:t>living through</a:t>
            </a:r>
          </a:p>
        </p:txBody>
      </p:sp>
      <p:sp>
        <p:nvSpPr>
          <p:cNvPr id="243715" name="Rectangle 3"/>
          <p:cNvSpPr>
            <a:spLocks noGrp="1" noChangeArrowheads="1"/>
          </p:cNvSpPr>
          <p:nvPr>
            <p:ph type="body" idx="1"/>
          </p:nvPr>
        </p:nvSpPr>
        <p:spPr/>
        <p:txBody>
          <a:bodyPr/>
          <a:lstStyle/>
          <a:p>
            <a:pPr eaLnBrk="1" hangingPunct="1">
              <a:buFont typeface="Wingdings" charset="0"/>
              <a:buNone/>
            </a:pPr>
            <a:r>
              <a:rPr lang="en-US" sz="2800" b="1" i="1">
                <a:latin typeface="Arial" charset="0"/>
              </a:rPr>
              <a:t>Internal Losses</a:t>
            </a:r>
            <a:r>
              <a:rPr lang="en-US" sz="2800" i="1">
                <a:latin typeface="Arial" charset="0"/>
                <a:cs typeface="Times New Roman" charset="0"/>
              </a:rPr>
              <a:t> </a:t>
            </a:r>
            <a:r>
              <a:rPr lang="en-US" sz="2800" i="1">
                <a:latin typeface="Arial" charset="0"/>
              </a:rPr>
              <a:t>(individual)</a:t>
            </a:r>
            <a:endParaRPr lang="en-US" sz="2800" i="1">
              <a:latin typeface="Arial" charset="0"/>
              <a:cs typeface="Times New Roman" charset="0"/>
            </a:endParaRPr>
          </a:p>
          <a:p>
            <a:pPr eaLnBrk="1" hangingPunct="1">
              <a:buFont typeface="Wingdings" charset="0"/>
              <a:buNone/>
            </a:pPr>
            <a:r>
              <a:rPr lang="en-US" sz="2800" b="1" i="1">
                <a:latin typeface="Arial" charset="0"/>
                <a:cs typeface="Times New Roman" charset="0"/>
              </a:rPr>
              <a:t>Negative Response:</a:t>
            </a:r>
            <a:r>
              <a:rPr lang="en-US" sz="2800" i="1">
                <a:latin typeface="Arial" charset="0"/>
                <a:cs typeface="Times New Roman" charset="0"/>
              </a:rPr>
              <a:t> </a:t>
            </a:r>
          </a:p>
          <a:p>
            <a:pPr eaLnBrk="1" hangingPunct="1"/>
            <a:r>
              <a:rPr lang="en-US" sz="2800" i="1">
                <a:latin typeface="Arial" charset="0"/>
                <a:cs typeface="Times New Roman" charset="0"/>
              </a:rPr>
              <a:t>Drinking/Drugs/Gambling</a:t>
            </a:r>
          </a:p>
          <a:p>
            <a:pPr eaLnBrk="1" hangingPunct="1"/>
            <a:r>
              <a:rPr lang="en-US" sz="2800" i="1">
                <a:latin typeface="Arial" charset="0"/>
                <a:cs typeface="Times New Roman" charset="0"/>
              </a:rPr>
              <a:t>Family abuse</a:t>
            </a:r>
          </a:p>
          <a:p>
            <a:pPr eaLnBrk="1" hangingPunct="1"/>
            <a:r>
              <a:rPr lang="en-US" sz="2800" i="1">
                <a:latin typeface="Arial" charset="0"/>
                <a:cs typeface="Times New Roman" charset="0"/>
              </a:rPr>
              <a:t>Adultery</a:t>
            </a:r>
          </a:p>
          <a:p>
            <a:pPr eaLnBrk="1" hangingPunct="1"/>
            <a:r>
              <a:rPr lang="en-US" sz="2800" i="1">
                <a:latin typeface="Arial" charset="0"/>
                <a:cs typeface="Times New Roman" charset="0"/>
              </a:rPr>
              <a:t>Mental Health problems</a:t>
            </a:r>
          </a:p>
          <a:p>
            <a:pPr eaLnBrk="1" hangingPunct="1"/>
            <a:r>
              <a:rPr lang="en-US" sz="2800" i="1">
                <a:latin typeface="Arial" charset="0"/>
                <a:cs typeface="Times New Roman" charset="0"/>
              </a:rPr>
              <a:t>Physical illness</a:t>
            </a:r>
            <a:endParaRPr lang="en-US" sz="2800" i="1">
              <a:latin typeface="Arial" charset="0"/>
            </a:endParaRPr>
          </a:p>
          <a:p>
            <a:pPr eaLnBrk="1" hangingPunct="1"/>
            <a:endParaRPr lang="en-US" sz="2800" i="1">
              <a:latin typeface="Arial" charset="0"/>
            </a:endParaRPr>
          </a:p>
        </p:txBody>
      </p:sp>
    </p:spTree>
    <p:extLst>
      <p:ext uri="{BB962C8B-B14F-4D97-AF65-F5344CB8AC3E}">
        <p14:creationId xmlns:p14="http://schemas.microsoft.com/office/powerpoint/2010/main" val="15131874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3715">
                                            <p:txEl>
                                              <p:pRg st="0" end="0"/>
                                            </p:txEl>
                                          </p:spTgt>
                                        </p:tgtEl>
                                        <p:attrNameLst>
                                          <p:attrName>style.visibility</p:attrName>
                                        </p:attrNameLst>
                                      </p:cBhvr>
                                      <p:to>
                                        <p:strVal val="visible"/>
                                      </p:to>
                                    </p:set>
                                    <p:anim calcmode="lin" valueType="num">
                                      <p:cBhvr additive="base">
                                        <p:cTn id="7" dur="500" fill="hold"/>
                                        <p:tgtEl>
                                          <p:spTgt spid="2437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437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43715">
                                            <p:txEl>
                                              <p:pRg st="1" end="1"/>
                                            </p:txEl>
                                          </p:spTgt>
                                        </p:tgtEl>
                                        <p:attrNameLst>
                                          <p:attrName>style.visibility</p:attrName>
                                        </p:attrNameLst>
                                      </p:cBhvr>
                                      <p:to>
                                        <p:strVal val="visible"/>
                                      </p:to>
                                    </p:set>
                                    <p:anim calcmode="lin" valueType="num">
                                      <p:cBhvr additive="base">
                                        <p:cTn id="13" dur="500" fill="hold"/>
                                        <p:tgtEl>
                                          <p:spTgt spid="24371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437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43715">
                                            <p:txEl>
                                              <p:pRg st="2" end="2"/>
                                            </p:txEl>
                                          </p:spTgt>
                                        </p:tgtEl>
                                        <p:attrNameLst>
                                          <p:attrName>style.visibility</p:attrName>
                                        </p:attrNameLst>
                                      </p:cBhvr>
                                      <p:to>
                                        <p:strVal val="visible"/>
                                      </p:to>
                                    </p:set>
                                    <p:anim calcmode="lin" valueType="num">
                                      <p:cBhvr additive="base">
                                        <p:cTn id="19" dur="500" fill="hold"/>
                                        <p:tgtEl>
                                          <p:spTgt spid="24371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437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43715">
                                            <p:txEl>
                                              <p:pRg st="3" end="3"/>
                                            </p:txEl>
                                          </p:spTgt>
                                        </p:tgtEl>
                                        <p:attrNameLst>
                                          <p:attrName>style.visibility</p:attrName>
                                        </p:attrNameLst>
                                      </p:cBhvr>
                                      <p:to>
                                        <p:strVal val="visible"/>
                                      </p:to>
                                    </p:set>
                                    <p:anim calcmode="lin" valueType="num">
                                      <p:cBhvr additive="base">
                                        <p:cTn id="25" dur="500" fill="hold"/>
                                        <p:tgtEl>
                                          <p:spTgt spid="24371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4371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43715">
                                            <p:txEl>
                                              <p:pRg st="4" end="4"/>
                                            </p:txEl>
                                          </p:spTgt>
                                        </p:tgtEl>
                                        <p:attrNameLst>
                                          <p:attrName>style.visibility</p:attrName>
                                        </p:attrNameLst>
                                      </p:cBhvr>
                                      <p:to>
                                        <p:strVal val="visible"/>
                                      </p:to>
                                    </p:set>
                                    <p:anim calcmode="lin" valueType="num">
                                      <p:cBhvr additive="base">
                                        <p:cTn id="31" dur="500" fill="hold"/>
                                        <p:tgtEl>
                                          <p:spTgt spid="24371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4371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43715">
                                            <p:txEl>
                                              <p:pRg st="5" end="5"/>
                                            </p:txEl>
                                          </p:spTgt>
                                        </p:tgtEl>
                                        <p:attrNameLst>
                                          <p:attrName>style.visibility</p:attrName>
                                        </p:attrNameLst>
                                      </p:cBhvr>
                                      <p:to>
                                        <p:strVal val="visible"/>
                                      </p:to>
                                    </p:set>
                                    <p:anim calcmode="lin" valueType="num">
                                      <p:cBhvr additive="base">
                                        <p:cTn id="37" dur="500" fill="hold"/>
                                        <p:tgtEl>
                                          <p:spTgt spid="243715">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4371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43715">
                                            <p:txEl>
                                              <p:pRg st="6" end="6"/>
                                            </p:txEl>
                                          </p:spTgt>
                                        </p:tgtEl>
                                        <p:attrNameLst>
                                          <p:attrName>style.visibility</p:attrName>
                                        </p:attrNameLst>
                                      </p:cBhvr>
                                      <p:to>
                                        <p:strVal val="visible"/>
                                      </p:to>
                                    </p:set>
                                    <p:anim calcmode="lin" valueType="num">
                                      <p:cBhvr additive="base">
                                        <p:cTn id="43" dur="500" fill="hold"/>
                                        <p:tgtEl>
                                          <p:spTgt spid="243715">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4371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15"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3" name="Slide Number Placeholder 5"/>
          <p:cNvSpPr>
            <a:spLocks noGrp="1"/>
          </p:cNvSpPr>
          <p:nvPr>
            <p:ph type="sldNum" sz="quarter" idx="4294967295"/>
          </p:nvPr>
        </p:nvSpPr>
        <p:spPr>
          <a:xfrm>
            <a:off x="70104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1C80F752-D486-674A-AA3B-1E8DFD97BA4B}" type="slidenum">
              <a:rPr lang="en-US" sz="1400" u="none">
                <a:latin typeface="Arial" charset="0"/>
              </a:rPr>
              <a:pPr eaLnBrk="1" hangingPunct="1"/>
              <a:t>16</a:t>
            </a:fld>
            <a:endParaRPr lang="en-US" sz="1400" u="none">
              <a:latin typeface="Arial" charset="0"/>
            </a:endParaRPr>
          </a:p>
        </p:txBody>
      </p:sp>
      <p:sp>
        <p:nvSpPr>
          <p:cNvPr id="245762" name="Rectangle 2"/>
          <p:cNvSpPr>
            <a:spLocks noGrp="1" noChangeArrowheads="1"/>
          </p:cNvSpPr>
          <p:nvPr>
            <p:ph type="title"/>
          </p:nvPr>
        </p:nvSpPr>
        <p:spPr/>
        <p:txBody>
          <a:bodyPr/>
          <a:lstStyle/>
          <a:p>
            <a:pPr eaLnBrk="1" hangingPunct="1"/>
            <a:r>
              <a:rPr lang="en-US" sz="3600" b="1">
                <a:latin typeface="Tahoma" charset="0"/>
              </a:rPr>
              <a:t>Irreversible loss and hope for the future</a:t>
            </a:r>
          </a:p>
        </p:txBody>
      </p:sp>
      <p:sp>
        <p:nvSpPr>
          <p:cNvPr id="245763" name="Rectangle 3"/>
          <p:cNvSpPr>
            <a:spLocks noGrp="1" noChangeArrowheads="1"/>
          </p:cNvSpPr>
          <p:nvPr>
            <p:ph type="body" idx="1"/>
          </p:nvPr>
        </p:nvSpPr>
        <p:spPr/>
        <p:txBody>
          <a:bodyPr/>
          <a:lstStyle/>
          <a:p>
            <a:pPr eaLnBrk="1" hangingPunct="1">
              <a:lnSpc>
                <a:spcPct val="90000"/>
              </a:lnSpc>
            </a:pPr>
            <a:r>
              <a:rPr lang="en-US" sz="2800" i="1">
                <a:latin typeface="Arial" charset="0"/>
              </a:rPr>
              <a:t>Many refugees have experienced irreversible loss</a:t>
            </a:r>
          </a:p>
          <a:p>
            <a:pPr eaLnBrk="1" hangingPunct="1">
              <a:lnSpc>
                <a:spcPct val="90000"/>
              </a:lnSpc>
            </a:pPr>
            <a:r>
              <a:rPr lang="en-US" sz="2800" i="1">
                <a:latin typeface="Arial" charset="0"/>
              </a:rPr>
              <a:t>Many also show incredible resilience</a:t>
            </a:r>
          </a:p>
          <a:p>
            <a:pPr eaLnBrk="1" hangingPunct="1">
              <a:lnSpc>
                <a:spcPct val="90000"/>
              </a:lnSpc>
            </a:pPr>
            <a:r>
              <a:rPr lang="en-US" sz="2800" i="1">
                <a:latin typeface="Arial" charset="0"/>
              </a:rPr>
              <a:t>They may be able to learn how to live with loss and still have hope</a:t>
            </a:r>
          </a:p>
          <a:p>
            <a:pPr eaLnBrk="1" hangingPunct="1">
              <a:lnSpc>
                <a:spcPct val="90000"/>
              </a:lnSpc>
            </a:pPr>
            <a:r>
              <a:rPr lang="en-US" sz="2800" i="1">
                <a:latin typeface="Arial" charset="0"/>
              </a:rPr>
              <a:t>We need to learn how to  tolerate ambiguity and deal with balancing both parts at once</a:t>
            </a:r>
          </a:p>
        </p:txBody>
      </p:sp>
    </p:spTree>
    <p:extLst>
      <p:ext uri="{BB962C8B-B14F-4D97-AF65-F5344CB8AC3E}">
        <p14:creationId xmlns:p14="http://schemas.microsoft.com/office/powerpoint/2010/main" val="256959245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5762"/>
                                        </p:tgtEl>
                                        <p:attrNameLst>
                                          <p:attrName>style.visibility</p:attrName>
                                        </p:attrNameLst>
                                      </p:cBhvr>
                                      <p:to>
                                        <p:strVal val="visible"/>
                                      </p:to>
                                    </p:set>
                                    <p:anim calcmode="lin" valueType="num">
                                      <p:cBhvr additive="base">
                                        <p:cTn id="7" dur="500" fill="hold"/>
                                        <p:tgtEl>
                                          <p:spTgt spid="245762"/>
                                        </p:tgtEl>
                                        <p:attrNameLst>
                                          <p:attrName>ppt_x</p:attrName>
                                        </p:attrNameLst>
                                      </p:cBhvr>
                                      <p:tavLst>
                                        <p:tav tm="0">
                                          <p:val>
                                            <p:strVal val="0-#ppt_w/2"/>
                                          </p:val>
                                        </p:tav>
                                        <p:tav tm="100000">
                                          <p:val>
                                            <p:strVal val="#ppt_x"/>
                                          </p:val>
                                        </p:tav>
                                      </p:tavLst>
                                    </p:anim>
                                    <p:anim calcmode="lin" valueType="num">
                                      <p:cBhvr additive="base">
                                        <p:cTn id="8" dur="500" fill="hold"/>
                                        <p:tgtEl>
                                          <p:spTgt spid="24576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45763">
                                            <p:txEl>
                                              <p:pRg st="0" end="0"/>
                                            </p:txEl>
                                          </p:spTgt>
                                        </p:tgtEl>
                                        <p:attrNameLst>
                                          <p:attrName>style.visibility</p:attrName>
                                        </p:attrNameLst>
                                      </p:cBhvr>
                                      <p:to>
                                        <p:strVal val="visible"/>
                                      </p:to>
                                    </p:set>
                                    <p:anim calcmode="lin" valueType="num">
                                      <p:cBhvr additive="base">
                                        <p:cTn id="13" dur="500" fill="hold"/>
                                        <p:tgtEl>
                                          <p:spTgt spid="24576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457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45763">
                                            <p:txEl>
                                              <p:pRg st="1" end="1"/>
                                            </p:txEl>
                                          </p:spTgt>
                                        </p:tgtEl>
                                        <p:attrNameLst>
                                          <p:attrName>style.visibility</p:attrName>
                                        </p:attrNameLst>
                                      </p:cBhvr>
                                      <p:to>
                                        <p:strVal val="visible"/>
                                      </p:to>
                                    </p:set>
                                    <p:anim calcmode="lin" valueType="num">
                                      <p:cBhvr additive="base">
                                        <p:cTn id="19" dur="500" fill="hold"/>
                                        <p:tgtEl>
                                          <p:spTgt spid="24576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457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45763">
                                            <p:txEl>
                                              <p:pRg st="2" end="2"/>
                                            </p:txEl>
                                          </p:spTgt>
                                        </p:tgtEl>
                                        <p:attrNameLst>
                                          <p:attrName>style.visibility</p:attrName>
                                        </p:attrNameLst>
                                      </p:cBhvr>
                                      <p:to>
                                        <p:strVal val="visible"/>
                                      </p:to>
                                    </p:set>
                                    <p:anim calcmode="lin" valueType="num">
                                      <p:cBhvr additive="base">
                                        <p:cTn id="25" dur="500" fill="hold"/>
                                        <p:tgtEl>
                                          <p:spTgt spid="24576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457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45763">
                                            <p:txEl>
                                              <p:pRg st="3" end="3"/>
                                            </p:txEl>
                                          </p:spTgt>
                                        </p:tgtEl>
                                        <p:attrNameLst>
                                          <p:attrName>style.visibility</p:attrName>
                                        </p:attrNameLst>
                                      </p:cBhvr>
                                      <p:to>
                                        <p:strVal val="visible"/>
                                      </p:to>
                                    </p:set>
                                    <p:anim calcmode="lin" valueType="num">
                                      <p:cBhvr additive="base">
                                        <p:cTn id="31" dur="500" fill="hold"/>
                                        <p:tgtEl>
                                          <p:spTgt spid="24576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4576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62" grpId="0" autoUpdateAnimBg="0"/>
      <p:bldP spid="245763"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Number Placeholder 5"/>
          <p:cNvSpPr>
            <a:spLocks noGrp="1"/>
          </p:cNvSpPr>
          <p:nvPr>
            <p:ph type="sldNum" sz="quarter" idx="4294967295"/>
          </p:nvPr>
        </p:nvSpPr>
        <p:spPr>
          <a:xfrm>
            <a:off x="70104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64140078-A55A-3040-84AE-80261AF18359}" type="slidenum">
              <a:rPr lang="en-US" sz="1400" u="none">
                <a:latin typeface="Arial" charset="0"/>
              </a:rPr>
              <a:pPr eaLnBrk="1" hangingPunct="1"/>
              <a:t>17</a:t>
            </a:fld>
            <a:endParaRPr lang="en-US" sz="1400" u="none">
              <a:latin typeface="Arial" charset="0"/>
            </a:endParaRPr>
          </a:p>
        </p:txBody>
      </p:sp>
      <p:sp>
        <p:nvSpPr>
          <p:cNvPr id="57346" name="Rectangle 2"/>
          <p:cNvSpPr>
            <a:spLocks noGrp="1" noChangeArrowheads="1"/>
          </p:cNvSpPr>
          <p:nvPr>
            <p:ph type="title"/>
          </p:nvPr>
        </p:nvSpPr>
        <p:spPr/>
        <p:txBody>
          <a:bodyPr/>
          <a:lstStyle/>
          <a:p>
            <a:pPr eaLnBrk="1" hangingPunct="1"/>
            <a:r>
              <a:rPr lang="en-US" sz="3600" b="1" dirty="0">
                <a:latin typeface="Tahoma" charset="0"/>
              </a:rPr>
              <a:t/>
            </a:r>
            <a:br>
              <a:rPr lang="en-US" sz="3600" b="1" dirty="0">
                <a:latin typeface="Tahoma" charset="0"/>
              </a:rPr>
            </a:br>
            <a:r>
              <a:rPr lang="en-US" sz="3200" b="1" dirty="0">
                <a:latin typeface="Tahoma" charset="0"/>
              </a:rPr>
              <a:t>Building a working relationship</a:t>
            </a:r>
          </a:p>
        </p:txBody>
      </p:sp>
      <p:sp>
        <p:nvSpPr>
          <p:cNvPr id="57347" name="Rectangle 3"/>
          <p:cNvSpPr>
            <a:spLocks noGrp="1" noChangeArrowheads="1"/>
          </p:cNvSpPr>
          <p:nvPr>
            <p:ph type="body" idx="1"/>
          </p:nvPr>
        </p:nvSpPr>
        <p:spPr/>
        <p:txBody>
          <a:bodyPr/>
          <a:lstStyle/>
          <a:p>
            <a:pPr eaLnBrk="1" hangingPunct="1"/>
            <a:r>
              <a:rPr lang="en-US" i="1">
                <a:latin typeface="Arial" charset="0"/>
              </a:rPr>
              <a:t>Establish rapport</a:t>
            </a:r>
          </a:p>
          <a:p>
            <a:pPr eaLnBrk="1" hangingPunct="1"/>
            <a:r>
              <a:rPr lang="en-US" i="1">
                <a:latin typeface="Arial" charset="0"/>
              </a:rPr>
              <a:t>Acknowledge stress and loss</a:t>
            </a:r>
          </a:p>
          <a:p>
            <a:pPr eaLnBrk="1" hangingPunct="1"/>
            <a:r>
              <a:rPr lang="en-US" i="1">
                <a:latin typeface="Arial" charset="0"/>
              </a:rPr>
              <a:t>Access strengths and opportunities</a:t>
            </a:r>
          </a:p>
          <a:p>
            <a:pPr eaLnBrk="1" hangingPunct="1"/>
            <a:r>
              <a:rPr lang="en-US" i="1">
                <a:latin typeface="Arial" charset="0"/>
              </a:rPr>
              <a:t>Encourage their initiative</a:t>
            </a:r>
          </a:p>
        </p:txBody>
      </p:sp>
    </p:spTree>
    <p:extLst>
      <p:ext uri="{BB962C8B-B14F-4D97-AF65-F5344CB8AC3E}">
        <p14:creationId xmlns:p14="http://schemas.microsoft.com/office/powerpoint/2010/main" val="33898040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Number Placeholder 5"/>
          <p:cNvSpPr>
            <a:spLocks noGrp="1"/>
          </p:cNvSpPr>
          <p:nvPr>
            <p:ph type="sldNum" sz="quarter" idx="4294967295"/>
          </p:nvPr>
        </p:nvSpPr>
        <p:spPr>
          <a:xfrm>
            <a:off x="70104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869C6DC6-9F22-9948-A4DB-592B8211AE00}" type="slidenum">
              <a:rPr lang="en-US" sz="1400" u="none">
                <a:latin typeface="Arial" charset="0"/>
              </a:rPr>
              <a:pPr eaLnBrk="1" hangingPunct="1"/>
              <a:t>18</a:t>
            </a:fld>
            <a:endParaRPr lang="en-US" sz="1400" u="none">
              <a:latin typeface="Arial" charset="0"/>
            </a:endParaRPr>
          </a:p>
        </p:txBody>
      </p:sp>
      <p:sp>
        <p:nvSpPr>
          <p:cNvPr id="61442" name="Rectangle 2"/>
          <p:cNvSpPr>
            <a:spLocks noGrp="1" noChangeArrowheads="1"/>
          </p:cNvSpPr>
          <p:nvPr>
            <p:ph type="title"/>
          </p:nvPr>
        </p:nvSpPr>
        <p:spPr/>
        <p:txBody>
          <a:bodyPr/>
          <a:lstStyle/>
          <a:p>
            <a:pPr eaLnBrk="1" hangingPunct="1"/>
            <a:r>
              <a:rPr lang="en-US" sz="3600" b="1">
                <a:latin typeface="Tahoma" charset="0"/>
              </a:rPr>
              <a:t>Cultural issues in providing care</a:t>
            </a:r>
          </a:p>
        </p:txBody>
      </p:sp>
      <p:sp>
        <p:nvSpPr>
          <p:cNvPr id="61443" name="Rectangle 3"/>
          <p:cNvSpPr>
            <a:spLocks noGrp="1" noChangeArrowheads="1"/>
          </p:cNvSpPr>
          <p:nvPr>
            <p:ph type="body" idx="1"/>
          </p:nvPr>
        </p:nvSpPr>
        <p:spPr/>
        <p:txBody>
          <a:bodyPr/>
          <a:lstStyle/>
          <a:p>
            <a:pPr eaLnBrk="1" hangingPunct="1">
              <a:lnSpc>
                <a:spcPct val="90000"/>
              </a:lnSpc>
            </a:pPr>
            <a:r>
              <a:rPr lang="en-US" sz="2800" i="1">
                <a:latin typeface="Tahoma" charset="0"/>
              </a:rPr>
              <a:t>There are barriers in our work that are related to </a:t>
            </a:r>
            <a:r>
              <a:rPr lang="en-US" sz="2800" b="1" i="1">
                <a:latin typeface="Tahoma" charset="0"/>
              </a:rPr>
              <a:t>cultural differences</a:t>
            </a:r>
            <a:r>
              <a:rPr lang="en-US" sz="2800" i="1">
                <a:latin typeface="Tahoma" charset="0"/>
              </a:rPr>
              <a:t> and there are other obstacles that may look as such</a:t>
            </a:r>
          </a:p>
          <a:p>
            <a:pPr eaLnBrk="1" hangingPunct="1">
              <a:lnSpc>
                <a:spcPct val="90000"/>
              </a:lnSpc>
            </a:pPr>
            <a:r>
              <a:rPr lang="en-US" sz="2800" i="1">
                <a:latin typeface="Tahoma" charset="0"/>
              </a:rPr>
              <a:t>We need to </a:t>
            </a:r>
            <a:r>
              <a:rPr lang="en-US" sz="2800" b="1" i="1">
                <a:latin typeface="Tahoma" charset="0"/>
              </a:rPr>
              <a:t>differentiate </a:t>
            </a:r>
            <a:r>
              <a:rPr lang="en-US" sz="2800" i="1">
                <a:latin typeface="Tahoma" charset="0"/>
              </a:rPr>
              <a:t>between the two</a:t>
            </a:r>
          </a:p>
        </p:txBody>
      </p:sp>
    </p:spTree>
    <p:extLst>
      <p:ext uri="{BB962C8B-B14F-4D97-AF65-F5344CB8AC3E}">
        <p14:creationId xmlns:p14="http://schemas.microsoft.com/office/powerpoint/2010/main" val="37287064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Number Placeholder 5"/>
          <p:cNvSpPr>
            <a:spLocks noGrp="1"/>
          </p:cNvSpPr>
          <p:nvPr>
            <p:ph type="sldNum" sz="quarter" idx="4294967295"/>
          </p:nvPr>
        </p:nvSpPr>
        <p:spPr>
          <a:xfrm>
            <a:off x="70104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19FA4DC9-773C-324B-B5BB-740510461B72}" type="slidenum">
              <a:rPr lang="en-US" sz="1400" u="none">
                <a:latin typeface="Arial" charset="0"/>
              </a:rPr>
              <a:pPr eaLnBrk="1" hangingPunct="1"/>
              <a:t>19</a:t>
            </a:fld>
            <a:endParaRPr lang="en-US" sz="1400" u="none">
              <a:latin typeface="Arial" charset="0"/>
            </a:endParaRPr>
          </a:p>
        </p:txBody>
      </p:sp>
      <p:sp>
        <p:nvSpPr>
          <p:cNvPr id="63490" name="Rectangle 2"/>
          <p:cNvSpPr>
            <a:spLocks noGrp="1" noChangeArrowheads="1"/>
          </p:cNvSpPr>
          <p:nvPr>
            <p:ph type="title"/>
          </p:nvPr>
        </p:nvSpPr>
        <p:spPr/>
        <p:txBody>
          <a:bodyPr/>
          <a:lstStyle/>
          <a:p>
            <a:pPr eaLnBrk="1" hangingPunct="1"/>
            <a:r>
              <a:rPr lang="en-US" sz="3600" b="1">
                <a:latin typeface="Tahoma" charset="0"/>
              </a:rPr>
              <a:t>Cultural issues in providing care</a:t>
            </a:r>
          </a:p>
        </p:txBody>
      </p:sp>
      <p:sp>
        <p:nvSpPr>
          <p:cNvPr id="63491" name="Rectangle 3"/>
          <p:cNvSpPr>
            <a:spLocks noGrp="1" noChangeArrowheads="1"/>
          </p:cNvSpPr>
          <p:nvPr>
            <p:ph type="body" idx="1"/>
          </p:nvPr>
        </p:nvSpPr>
        <p:spPr/>
        <p:txBody>
          <a:bodyPr/>
          <a:lstStyle/>
          <a:p>
            <a:pPr eaLnBrk="1" hangingPunct="1">
              <a:lnSpc>
                <a:spcPct val="90000"/>
              </a:lnSpc>
            </a:pPr>
            <a:r>
              <a:rPr lang="en-US" sz="2800" i="1">
                <a:latin typeface="Tahoma" charset="0"/>
              </a:rPr>
              <a:t>We often need to </a:t>
            </a:r>
            <a:r>
              <a:rPr lang="en-US" sz="2800" b="1" i="1">
                <a:latin typeface="Tahoma" charset="0"/>
              </a:rPr>
              <a:t>accept our cultural incompetence </a:t>
            </a:r>
          </a:p>
          <a:p>
            <a:pPr eaLnBrk="1" hangingPunct="1">
              <a:lnSpc>
                <a:spcPct val="90000"/>
              </a:lnSpc>
            </a:pPr>
            <a:r>
              <a:rPr lang="en-US" sz="2800" i="1">
                <a:latin typeface="Tahoma" charset="0"/>
              </a:rPr>
              <a:t>We are </a:t>
            </a:r>
            <a:r>
              <a:rPr lang="en-US" sz="2800" b="1" i="1">
                <a:latin typeface="Tahoma" charset="0"/>
              </a:rPr>
              <a:t>more similar than different</a:t>
            </a:r>
            <a:r>
              <a:rPr lang="en-US" sz="2800" i="1">
                <a:latin typeface="Tahoma" charset="0"/>
              </a:rPr>
              <a:t> </a:t>
            </a:r>
          </a:p>
          <a:p>
            <a:pPr eaLnBrk="1" hangingPunct="1">
              <a:lnSpc>
                <a:spcPct val="90000"/>
              </a:lnSpc>
            </a:pPr>
            <a:r>
              <a:rPr lang="en-US" sz="2800" i="1">
                <a:latin typeface="Tahoma" charset="0"/>
              </a:rPr>
              <a:t>Being </a:t>
            </a:r>
            <a:r>
              <a:rPr lang="en-US" sz="2800" b="1" i="1">
                <a:latin typeface="Tahoma" charset="0"/>
              </a:rPr>
              <a:t>different can be an advantage</a:t>
            </a:r>
          </a:p>
          <a:p>
            <a:pPr eaLnBrk="1" hangingPunct="1">
              <a:lnSpc>
                <a:spcPct val="90000"/>
              </a:lnSpc>
            </a:pPr>
            <a:r>
              <a:rPr lang="en-US" sz="2800" i="1">
                <a:latin typeface="Tahoma" charset="0"/>
              </a:rPr>
              <a:t>We can </a:t>
            </a:r>
            <a:r>
              <a:rPr lang="en-US" sz="2800" b="1" i="1">
                <a:latin typeface="Tahoma" charset="0"/>
              </a:rPr>
              <a:t>use both similarities and differences</a:t>
            </a:r>
            <a:r>
              <a:rPr lang="en-US" sz="2800" i="1">
                <a:latin typeface="Tahoma" charset="0"/>
              </a:rPr>
              <a:t> to learn, understand, build trust, and help</a:t>
            </a:r>
            <a:endParaRPr lang="en-US" sz="2800">
              <a:latin typeface="Arial" charset="0"/>
            </a:endParaRPr>
          </a:p>
        </p:txBody>
      </p:sp>
    </p:spTree>
    <p:extLst>
      <p:ext uri="{BB962C8B-B14F-4D97-AF65-F5344CB8AC3E}">
        <p14:creationId xmlns:p14="http://schemas.microsoft.com/office/powerpoint/2010/main" val="548322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09" name="Slide Number Placeholder 5"/>
          <p:cNvSpPr>
            <a:spLocks noGrp="1"/>
          </p:cNvSpPr>
          <p:nvPr>
            <p:ph type="sldNum" sz="quarter" idx="4294967295"/>
          </p:nvPr>
        </p:nvSpPr>
        <p:spPr>
          <a:xfrm>
            <a:off x="70104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62584336-3D56-6242-9CCC-8395EDB5A18D}" type="slidenum">
              <a:rPr lang="en-US" sz="1400" u="none">
                <a:latin typeface="Arial" charset="0"/>
              </a:rPr>
              <a:pPr eaLnBrk="1" hangingPunct="1"/>
              <a:t>2</a:t>
            </a:fld>
            <a:endParaRPr lang="en-US" sz="1400" u="none">
              <a:latin typeface="Arial" charset="0"/>
            </a:endParaRPr>
          </a:p>
        </p:txBody>
      </p:sp>
      <p:sp>
        <p:nvSpPr>
          <p:cNvPr id="17410" name="Rectangle 2"/>
          <p:cNvSpPr>
            <a:spLocks noGrp="1" noChangeArrowheads="1"/>
          </p:cNvSpPr>
          <p:nvPr>
            <p:ph type="title"/>
          </p:nvPr>
        </p:nvSpPr>
        <p:spPr/>
        <p:txBody>
          <a:bodyPr/>
          <a:lstStyle/>
          <a:p>
            <a:pPr eaLnBrk="1" hangingPunct="1"/>
            <a:r>
              <a:rPr lang="en-US" sz="3600" b="1" dirty="0" smtClean="0">
                <a:latin typeface="Tahoma" charset="0"/>
              </a:rPr>
              <a:t>REFUGEES/IDPS</a:t>
            </a:r>
            <a:endParaRPr lang="en-US" sz="2800" b="1" i="1" dirty="0">
              <a:latin typeface="Tahoma" charset="0"/>
            </a:endParaRPr>
          </a:p>
        </p:txBody>
      </p:sp>
      <p:sp>
        <p:nvSpPr>
          <p:cNvPr id="229379" name="Rectangle 3"/>
          <p:cNvSpPr>
            <a:spLocks noGrp="1" noChangeArrowheads="1"/>
          </p:cNvSpPr>
          <p:nvPr>
            <p:ph type="body" idx="1"/>
          </p:nvPr>
        </p:nvSpPr>
        <p:spPr>
          <a:xfrm>
            <a:off x="762000" y="1066800"/>
            <a:ext cx="7739062" cy="4876800"/>
          </a:xfrm>
        </p:spPr>
        <p:txBody>
          <a:bodyPr/>
          <a:lstStyle/>
          <a:p>
            <a:pPr eaLnBrk="1" hangingPunct="1">
              <a:buFont typeface="Wingdings" charset="0"/>
              <a:buNone/>
            </a:pPr>
            <a:endParaRPr lang="en-US" b="1" i="1" dirty="0">
              <a:latin typeface="Arial" charset="0"/>
            </a:endParaRPr>
          </a:p>
          <a:p>
            <a:pPr eaLnBrk="1" hangingPunct="1">
              <a:buFont typeface="Wingdings" charset="0"/>
              <a:buNone/>
            </a:pPr>
            <a:endParaRPr lang="en-US" dirty="0">
              <a:latin typeface="Arial" charset="0"/>
            </a:endParaRPr>
          </a:p>
          <a:p>
            <a:pPr eaLnBrk="1" hangingPunct="1">
              <a:buFont typeface="Wingdings" charset="0"/>
              <a:buNone/>
            </a:pPr>
            <a:r>
              <a:rPr lang="en-US" sz="2800" dirty="0">
                <a:latin typeface="Arial" charset="0"/>
              </a:rPr>
              <a:t>Ordinary people under extraordinary </a:t>
            </a:r>
            <a:r>
              <a:rPr lang="en-US" sz="2800" dirty="0" smtClean="0">
                <a:latin typeface="Arial" charset="0"/>
              </a:rPr>
              <a:t>stress</a:t>
            </a:r>
          </a:p>
          <a:p>
            <a:pPr eaLnBrk="1" hangingPunct="1">
              <a:buFont typeface="Wingdings" charset="0"/>
              <a:buNone/>
            </a:pPr>
            <a:r>
              <a:rPr lang="en-US" sz="2800" dirty="0" smtClean="0">
                <a:latin typeface="Arial" charset="0"/>
              </a:rPr>
              <a:t>This is anyone</a:t>
            </a:r>
            <a:r>
              <a:rPr lang="en-US" dirty="0" smtClean="0">
                <a:latin typeface="Arial" charset="0"/>
              </a:rPr>
              <a:t>  who flees their home country due to a well founded fear of being persecuted for reasons of race, religion, nationality, membership of a particular social group or political opinion.</a:t>
            </a:r>
          </a:p>
          <a:p>
            <a:pPr eaLnBrk="1" hangingPunct="1">
              <a:buFont typeface="Wingdings" charset="0"/>
              <a:buNone/>
            </a:pPr>
            <a:r>
              <a:rPr lang="en-US" dirty="0" smtClean="0">
                <a:latin typeface="Arial" charset="0"/>
              </a:rPr>
              <a:t>If he or she does not cross the border then they are IDP’s.</a:t>
            </a:r>
          </a:p>
          <a:p>
            <a:pPr eaLnBrk="1" hangingPunct="1">
              <a:buFont typeface="Wingdings" charset="0"/>
              <a:buNone/>
            </a:pPr>
            <a:endParaRPr lang="en-US" dirty="0">
              <a:latin typeface="Arial" charset="0"/>
            </a:endParaRPr>
          </a:p>
        </p:txBody>
      </p:sp>
    </p:spTree>
    <p:extLst>
      <p:ext uri="{BB962C8B-B14F-4D97-AF65-F5344CB8AC3E}">
        <p14:creationId xmlns:p14="http://schemas.microsoft.com/office/powerpoint/2010/main" val="222108004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9379">
                                            <p:txEl>
                                              <p:pRg st="2" end="2"/>
                                            </p:txEl>
                                          </p:spTgt>
                                        </p:tgtEl>
                                        <p:attrNameLst>
                                          <p:attrName>style.visibility</p:attrName>
                                        </p:attrNameLst>
                                      </p:cBhvr>
                                      <p:to>
                                        <p:strVal val="visible"/>
                                      </p:to>
                                    </p:set>
                                    <p:anim calcmode="lin" valueType="num">
                                      <p:cBhvr additive="base">
                                        <p:cTn id="7" dur="500" fill="hold"/>
                                        <p:tgtEl>
                                          <p:spTgt spid="229379">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2937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29379">
                                            <p:txEl>
                                              <p:pRg st="3" end="3"/>
                                            </p:txEl>
                                          </p:spTgt>
                                        </p:tgtEl>
                                        <p:attrNameLst>
                                          <p:attrName>style.visibility</p:attrName>
                                        </p:attrNameLst>
                                      </p:cBhvr>
                                      <p:to>
                                        <p:strVal val="visible"/>
                                      </p:to>
                                    </p:set>
                                    <p:anim calcmode="lin" valueType="num">
                                      <p:cBhvr additive="base">
                                        <p:cTn id="13" dur="500" fill="hold"/>
                                        <p:tgtEl>
                                          <p:spTgt spid="229379">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2937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29379">
                                            <p:txEl>
                                              <p:pRg st="4" end="4"/>
                                            </p:txEl>
                                          </p:spTgt>
                                        </p:tgtEl>
                                        <p:attrNameLst>
                                          <p:attrName>style.visibility</p:attrName>
                                        </p:attrNameLst>
                                      </p:cBhvr>
                                      <p:to>
                                        <p:strVal val="visible"/>
                                      </p:to>
                                    </p:set>
                                    <p:anim calcmode="lin" valueType="num">
                                      <p:cBhvr additive="base">
                                        <p:cTn id="19" dur="500" fill="hold"/>
                                        <p:tgtEl>
                                          <p:spTgt spid="229379">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2937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379"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5" name="Slide Number Placeholder 5"/>
          <p:cNvSpPr>
            <a:spLocks noGrp="1"/>
          </p:cNvSpPr>
          <p:nvPr>
            <p:ph type="sldNum" sz="quarter" idx="4294967295"/>
          </p:nvPr>
        </p:nvSpPr>
        <p:spPr>
          <a:xfrm>
            <a:off x="70104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CBD1F585-3E48-814A-8DD1-88EA8CF72066}" type="slidenum">
              <a:rPr lang="en-US" sz="1400" u="none">
                <a:latin typeface="Arial" charset="0"/>
              </a:rPr>
              <a:pPr eaLnBrk="1" hangingPunct="1"/>
              <a:t>20</a:t>
            </a:fld>
            <a:endParaRPr lang="en-US" sz="1400" u="none">
              <a:latin typeface="Arial" charset="0"/>
            </a:endParaRPr>
          </a:p>
        </p:txBody>
      </p:sp>
      <p:sp>
        <p:nvSpPr>
          <p:cNvPr id="67586" name="Rectangle 2"/>
          <p:cNvSpPr>
            <a:spLocks noGrp="1" noChangeArrowheads="1"/>
          </p:cNvSpPr>
          <p:nvPr>
            <p:ph type="title"/>
          </p:nvPr>
        </p:nvSpPr>
        <p:spPr/>
        <p:txBody>
          <a:bodyPr/>
          <a:lstStyle/>
          <a:p>
            <a:pPr eaLnBrk="1" hangingPunct="1"/>
            <a:r>
              <a:rPr lang="en-US" sz="3600" b="1">
                <a:latin typeface="Tahoma" charset="0"/>
              </a:rPr>
              <a:t>Balancing incompetence and skill: </a:t>
            </a:r>
            <a:r>
              <a:rPr lang="en-US" sz="3600" i="1">
                <a:latin typeface="Tahoma" charset="0"/>
              </a:rPr>
              <a:t>collaboration</a:t>
            </a:r>
          </a:p>
        </p:txBody>
      </p:sp>
      <p:sp>
        <p:nvSpPr>
          <p:cNvPr id="200707" name="Rectangle 3"/>
          <p:cNvSpPr>
            <a:spLocks noGrp="1" noChangeArrowheads="1"/>
          </p:cNvSpPr>
          <p:nvPr>
            <p:ph type="body" idx="1"/>
          </p:nvPr>
        </p:nvSpPr>
        <p:spPr/>
        <p:txBody>
          <a:bodyPr/>
          <a:lstStyle/>
          <a:p>
            <a:pPr eaLnBrk="1" hangingPunct="1">
              <a:lnSpc>
                <a:spcPct val="80000"/>
              </a:lnSpc>
              <a:buFont typeface="Wingdings" charset="0"/>
              <a:buNone/>
            </a:pPr>
            <a:r>
              <a:rPr lang="en-US" sz="2800" b="1" i="1">
                <a:latin typeface="Tahoma" charset="0"/>
                <a:cs typeface="Times New Roman" charset="0"/>
              </a:rPr>
              <a:t>Aspects which are frequently cultural</a:t>
            </a:r>
          </a:p>
          <a:p>
            <a:pPr eaLnBrk="1" hangingPunct="1">
              <a:lnSpc>
                <a:spcPct val="80000"/>
              </a:lnSpc>
              <a:buFont typeface="Wingdings" charset="0"/>
              <a:buNone/>
            </a:pPr>
            <a:r>
              <a:rPr lang="en-US" sz="2800" i="1">
                <a:latin typeface="Tahoma" charset="0"/>
                <a:cs typeface="Times New Roman" charset="0"/>
              </a:rPr>
              <a:t> </a:t>
            </a:r>
          </a:p>
          <a:p>
            <a:pPr eaLnBrk="1" hangingPunct="1">
              <a:lnSpc>
                <a:spcPct val="80000"/>
              </a:lnSpc>
            </a:pPr>
            <a:r>
              <a:rPr lang="en-US" sz="2400" i="1">
                <a:latin typeface="Tahoma" charset="0"/>
                <a:cs typeface="Times New Roman" charset="0"/>
              </a:rPr>
              <a:t>Explanatory models of problems</a:t>
            </a:r>
            <a:endParaRPr lang="en-US" sz="2400">
              <a:latin typeface="Tahoma" charset="0"/>
              <a:cs typeface="Times New Roman" charset="0"/>
            </a:endParaRPr>
          </a:p>
          <a:p>
            <a:pPr eaLnBrk="1" hangingPunct="1">
              <a:lnSpc>
                <a:spcPct val="80000"/>
              </a:lnSpc>
            </a:pPr>
            <a:r>
              <a:rPr lang="en-US" sz="2400" i="1">
                <a:latin typeface="Tahoma" charset="0"/>
                <a:cs typeface="Times New Roman" charset="0"/>
              </a:rPr>
              <a:t>Manifestations of mental health problems</a:t>
            </a:r>
          </a:p>
          <a:p>
            <a:pPr eaLnBrk="1" hangingPunct="1">
              <a:lnSpc>
                <a:spcPct val="80000"/>
              </a:lnSpc>
            </a:pPr>
            <a:r>
              <a:rPr lang="en-US" sz="2400" i="1">
                <a:latin typeface="Tahoma" charset="0"/>
                <a:cs typeface="Times New Roman" charset="0"/>
              </a:rPr>
              <a:t>Communicating mental health problems</a:t>
            </a:r>
          </a:p>
          <a:p>
            <a:pPr eaLnBrk="1" hangingPunct="1">
              <a:lnSpc>
                <a:spcPct val="80000"/>
              </a:lnSpc>
            </a:pPr>
            <a:r>
              <a:rPr lang="en-US" sz="2400" i="1">
                <a:latin typeface="Tahoma" charset="0"/>
                <a:cs typeface="Times New Roman" charset="0"/>
              </a:rPr>
              <a:t>Understanding/accessing social and MH services</a:t>
            </a:r>
          </a:p>
          <a:p>
            <a:pPr eaLnBrk="1" hangingPunct="1">
              <a:lnSpc>
                <a:spcPct val="80000"/>
              </a:lnSpc>
            </a:pPr>
            <a:r>
              <a:rPr lang="en-US" sz="2400" i="1">
                <a:latin typeface="Tahoma" charset="0"/>
                <a:cs typeface="Times New Roman" charset="0"/>
              </a:rPr>
              <a:t>Communication and decision making patterns among family-client/patient-helping professional</a:t>
            </a:r>
          </a:p>
          <a:p>
            <a:pPr eaLnBrk="1" hangingPunct="1">
              <a:lnSpc>
                <a:spcPct val="80000"/>
              </a:lnSpc>
            </a:pPr>
            <a:r>
              <a:rPr lang="en-US" sz="2400" i="1">
                <a:latin typeface="Tahoma" charset="0"/>
                <a:cs typeface="Times New Roman" charset="0"/>
              </a:rPr>
              <a:t>Cultural acceptability of solutions</a:t>
            </a:r>
          </a:p>
          <a:p>
            <a:pPr algn="just" eaLnBrk="1" hangingPunct="1">
              <a:lnSpc>
                <a:spcPct val="80000"/>
              </a:lnSpc>
              <a:buFont typeface="Wingdings" charset="0"/>
              <a:buNone/>
            </a:pPr>
            <a:r>
              <a:rPr lang="en-US" sz="2800" b="1" i="1">
                <a:latin typeface="Tahoma" charset="0"/>
                <a:cs typeface="Times New Roman" charset="0"/>
              </a:rPr>
              <a:t>	</a:t>
            </a:r>
            <a:endParaRPr lang="en-US" sz="2800">
              <a:latin typeface="Tahoma" charset="0"/>
              <a:cs typeface="Times New Roman" charset="0"/>
            </a:endParaRPr>
          </a:p>
          <a:p>
            <a:pPr eaLnBrk="1" hangingPunct="1">
              <a:lnSpc>
                <a:spcPct val="80000"/>
              </a:lnSpc>
              <a:buFont typeface="Wingdings" charset="0"/>
              <a:buNone/>
            </a:pPr>
            <a:endParaRPr lang="en-US" sz="2800">
              <a:latin typeface="Tahoma" charset="0"/>
            </a:endParaRPr>
          </a:p>
        </p:txBody>
      </p:sp>
    </p:spTree>
    <p:extLst>
      <p:ext uri="{BB962C8B-B14F-4D97-AF65-F5344CB8AC3E}">
        <p14:creationId xmlns:p14="http://schemas.microsoft.com/office/powerpoint/2010/main" val="40327950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0707">
                                            <p:txEl>
                                              <p:pRg st="0" end="0"/>
                                            </p:txEl>
                                          </p:spTgt>
                                        </p:tgtEl>
                                        <p:attrNameLst>
                                          <p:attrName>style.visibility</p:attrName>
                                        </p:attrNameLst>
                                      </p:cBhvr>
                                      <p:to>
                                        <p:strVal val="visible"/>
                                      </p:to>
                                    </p:set>
                                    <p:anim calcmode="lin" valueType="num">
                                      <p:cBhvr additive="base">
                                        <p:cTn id="7" dur="500" fill="hold"/>
                                        <p:tgtEl>
                                          <p:spTgt spid="2007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07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0707">
                                            <p:txEl>
                                              <p:pRg st="1" end="1"/>
                                            </p:txEl>
                                          </p:spTgt>
                                        </p:tgtEl>
                                        <p:attrNameLst>
                                          <p:attrName>style.visibility</p:attrName>
                                        </p:attrNameLst>
                                      </p:cBhvr>
                                      <p:to>
                                        <p:strVal val="visible"/>
                                      </p:to>
                                    </p:set>
                                    <p:anim calcmode="lin" valueType="num">
                                      <p:cBhvr additive="base">
                                        <p:cTn id="13" dur="500" fill="hold"/>
                                        <p:tgtEl>
                                          <p:spTgt spid="20070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007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00707">
                                            <p:txEl>
                                              <p:pRg st="2" end="2"/>
                                            </p:txEl>
                                          </p:spTgt>
                                        </p:tgtEl>
                                        <p:attrNameLst>
                                          <p:attrName>style.visibility</p:attrName>
                                        </p:attrNameLst>
                                      </p:cBhvr>
                                      <p:to>
                                        <p:strVal val="visible"/>
                                      </p:to>
                                    </p:set>
                                    <p:anim calcmode="lin" valueType="num">
                                      <p:cBhvr additive="base">
                                        <p:cTn id="19" dur="500" fill="hold"/>
                                        <p:tgtEl>
                                          <p:spTgt spid="20070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0070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00707">
                                            <p:txEl>
                                              <p:pRg st="3" end="3"/>
                                            </p:txEl>
                                          </p:spTgt>
                                        </p:tgtEl>
                                        <p:attrNameLst>
                                          <p:attrName>style.visibility</p:attrName>
                                        </p:attrNameLst>
                                      </p:cBhvr>
                                      <p:to>
                                        <p:strVal val="visible"/>
                                      </p:to>
                                    </p:set>
                                    <p:anim calcmode="lin" valueType="num">
                                      <p:cBhvr additive="base">
                                        <p:cTn id="25" dur="500" fill="hold"/>
                                        <p:tgtEl>
                                          <p:spTgt spid="20070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0070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00707">
                                            <p:txEl>
                                              <p:pRg st="4" end="4"/>
                                            </p:txEl>
                                          </p:spTgt>
                                        </p:tgtEl>
                                        <p:attrNameLst>
                                          <p:attrName>style.visibility</p:attrName>
                                        </p:attrNameLst>
                                      </p:cBhvr>
                                      <p:to>
                                        <p:strVal val="visible"/>
                                      </p:to>
                                    </p:set>
                                    <p:anim calcmode="lin" valueType="num">
                                      <p:cBhvr additive="base">
                                        <p:cTn id="31" dur="500" fill="hold"/>
                                        <p:tgtEl>
                                          <p:spTgt spid="20070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0070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00707">
                                            <p:txEl>
                                              <p:pRg st="5" end="5"/>
                                            </p:txEl>
                                          </p:spTgt>
                                        </p:tgtEl>
                                        <p:attrNameLst>
                                          <p:attrName>style.visibility</p:attrName>
                                        </p:attrNameLst>
                                      </p:cBhvr>
                                      <p:to>
                                        <p:strVal val="visible"/>
                                      </p:to>
                                    </p:set>
                                    <p:anim calcmode="lin" valueType="num">
                                      <p:cBhvr additive="base">
                                        <p:cTn id="37" dur="500" fill="hold"/>
                                        <p:tgtEl>
                                          <p:spTgt spid="20070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0070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00707">
                                            <p:txEl>
                                              <p:pRg st="6" end="6"/>
                                            </p:txEl>
                                          </p:spTgt>
                                        </p:tgtEl>
                                        <p:attrNameLst>
                                          <p:attrName>style.visibility</p:attrName>
                                        </p:attrNameLst>
                                      </p:cBhvr>
                                      <p:to>
                                        <p:strVal val="visible"/>
                                      </p:to>
                                    </p:set>
                                    <p:anim calcmode="lin" valueType="num">
                                      <p:cBhvr additive="base">
                                        <p:cTn id="43" dur="500" fill="hold"/>
                                        <p:tgtEl>
                                          <p:spTgt spid="200707">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0070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200707">
                                            <p:txEl>
                                              <p:pRg st="7" end="7"/>
                                            </p:txEl>
                                          </p:spTgt>
                                        </p:tgtEl>
                                        <p:attrNameLst>
                                          <p:attrName>style.visibility</p:attrName>
                                        </p:attrNameLst>
                                      </p:cBhvr>
                                      <p:to>
                                        <p:strVal val="visible"/>
                                      </p:to>
                                    </p:set>
                                    <p:anim calcmode="lin" valueType="num">
                                      <p:cBhvr additive="base">
                                        <p:cTn id="49" dur="500" fill="hold"/>
                                        <p:tgtEl>
                                          <p:spTgt spid="200707">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200707">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200707">
                                            <p:txEl>
                                              <p:pRg st="8" end="8"/>
                                            </p:txEl>
                                          </p:spTgt>
                                        </p:tgtEl>
                                        <p:attrNameLst>
                                          <p:attrName>style.visibility</p:attrName>
                                        </p:attrNameLst>
                                      </p:cBhvr>
                                      <p:to>
                                        <p:strVal val="visible"/>
                                      </p:to>
                                    </p:set>
                                    <p:anim calcmode="lin" valueType="num">
                                      <p:cBhvr additive="base">
                                        <p:cTn id="55" dur="500" fill="hold"/>
                                        <p:tgtEl>
                                          <p:spTgt spid="200707">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200707">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07"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Number Placeholder 5"/>
          <p:cNvSpPr>
            <a:spLocks noGrp="1"/>
          </p:cNvSpPr>
          <p:nvPr>
            <p:ph type="sldNum" sz="quarter" idx="4294967295"/>
          </p:nvPr>
        </p:nvSpPr>
        <p:spPr>
          <a:xfrm>
            <a:off x="70104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22CE951B-5A5C-5741-B994-718F88D2BE98}" type="slidenum">
              <a:rPr lang="en-US" sz="1400" u="none">
                <a:latin typeface="Arial" charset="0"/>
              </a:rPr>
              <a:pPr eaLnBrk="1" hangingPunct="1"/>
              <a:t>21</a:t>
            </a:fld>
            <a:endParaRPr lang="en-US" sz="1400" u="none">
              <a:latin typeface="Arial" charset="0"/>
            </a:endParaRPr>
          </a:p>
        </p:txBody>
      </p:sp>
      <p:sp>
        <p:nvSpPr>
          <p:cNvPr id="69634" name="Rectangle 2"/>
          <p:cNvSpPr>
            <a:spLocks noGrp="1" noChangeArrowheads="1"/>
          </p:cNvSpPr>
          <p:nvPr>
            <p:ph type="title"/>
          </p:nvPr>
        </p:nvSpPr>
        <p:spPr/>
        <p:txBody>
          <a:bodyPr/>
          <a:lstStyle/>
          <a:p>
            <a:pPr eaLnBrk="1" hangingPunct="1"/>
            <a:r>
              <a:rPr lang="en-US" sz="3600" b="1">
                <a:latin typeface="Tahoma" charset="0"/>
              </a:rPr>
              <a:t>Balancing incompetence and skill: </a:t>
            </a:r>
            <a:r>
              <a:rPr lang="en-US" sz="3600" i="1">
                <a:latin typeface="Tahoma" charset="0"/>
              </a:rPr>
              <a:t>collaboration</a:t>
            </a:r>
          </a:p>
        </p:txBody>
      </p:sp>
      <p:sp>
        <p:nvSpPr>
          <p:cNvPr id="69635" name="Rectangle 3"/>
          <p:cNvSpPr>
            <a:spLocks noGrp="1" noChangeArrowheads="1"/>
          </p:cNvSpPr>
          <p:nvPr>
            <p:ph type="body" idx="1"/>
          </p:nvPr>
        </p:nvSpPr>
        <p:spPr/>
        <p:txBody>
          <a:bodyPr/>
          <a:lstStyle/>
          <a:p>
            <a:pPr eaLnBrk="1" hangingPunct="1">
              <a:lnSpc>
                <a:spcPct val="80000"/>
              </a:lnSpc>
              <a:buFont typeface="Wingdings" charset="0"/>
              <a:buNone/>
            </a:pPr>
            <a:r>
              <a:rPr lang="en-US" sz="2800" b="1" i="1">
                <a:latin typeface="Arial" charset="0"/>
              </a:rPr>
              <a:t>Assessment: </a:t>
            </a:r>
          </a:p>
          <a:p>
            <a:pPr eaLnBrk="1" hangingPunct="1">
              <a:lnSpc>
                <a:spcPct val="80000"/>
              </a:lnSpc>
            </a:pPr>
            <a:r>
              <a:rPr lang="en-US" sz="2800" i="1">
                <a:latin typeface="Arial" charset="0"/>
              </a:rPr>
              <a:t>Most of existing instruments are not translated</a:t>
            </a:r>
          </a:p>
          <a:p>
            <a:pPr eaLnBrk="1" hangingPunct="1">
              <a:lnSpc>
                <a:spcPct val="80000"/>
              </a:lnSpc>
            </a:pPr>
            <a:r>
              <a:rPr lang="en-US" sz="2800" i="1">
                <a:latin typeface="Arial" charset="0"/>
              </a:rPr>
              <a:t>Issues with construct validity: many Western concepts do not exist in other cultures</a:t>
            </a:r>
          </a:p>
          <a:p>
            <a:pPr eaLnBrk="1" hangingPunct="1">
              <a:lnSpc>
                <a:spcPct val="80000"/>
              </a:lnSpc>
            </a:pPr>
            <a:r>
              <a:rPr lang="en-US" sz="2800" i="1">
                <a:latin typeface="Arial" charset="0"/>
              </a:rPr>
              <a:t>Issues with other validity: mental health problems are manifested differently in different cultures</a:t>
            </a:r>
          </a:p>
          <a:p>
            <a:pPr eaLnBrk="1" hangingPunct="1">
              <a:lnSpc>
                <a:spcPct val="80000"/>
              </a:lnSpc>
            </a:pPr>
            <a:r>
              <a:rPr lang="en-US" sz="2800" i="1">
                <a:latin typeface="Arial" charset="0"/>
              </a:rPr>
              <a:t>There are major practical limitations: literacy, educational level, etc. </a:t>
            </a:r>
          </a:p>
          <a:p>
            <a:pPr eaLnBrk="1" hangingPunct="1">
              <a:lnSpc>
                <a:spcPct val="80000"/>
              </a:lnSpc>
            </a:pPr>
            <a:endParaRPr lang="en-US" sz="2800" i="1">
              <a:latin typeface="Arial" charset="0"/>
            </a:endParaRPr>
          </a:p>
          <a:p>
            <a:pPr eaLnBrk="1" hangingPunct="1">
              <a:lnSpc>
                <a:spcPct val="80000"/>
              </a:lnSpc>
            </a:pPr>
            <a:endParaRPr lang="en-US" sz="2800">
              <a:latin typeface="Arial" charset="0"/>
            </a:endParaRPr>
          </a:p>
          <a:p>
            <a:pPr eaLnBrk="1" hangingPunct="1">
              <a:lnSpc>
                <a:spcPct val="80000"/>
              </a:lnSpc>
            </a:pPr>
            <a:endParaRPr lang="en-US" sz="2800">
              <a:latin typeface="Arial" charset="0"/>
            </a:endParaRPr>
          </a:p>
        </p:txBody>
      </p:sp>
    </p:spTree>
    <p:extLst>
      <p:ext uri="{BB962C8B-B14F-4D97-AF65-F5344CB8AC3E}">
        <p14:creationId xmlns:p14="http://schemas.microsoft.com/office/powerpoint/2010/main" val="16085390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1" name="Slide Number Placeholder 5"/>
          <p:cNvSpPr>
            <a:spLocks noGrp="1"/>
          </p:cNvSpPr>
          <p:nvPr>
            <p:ph type="sldNum" sz="quarter" idx="4294967295"/>
          </p:nvPr>
        </p:nvSpPr>
        <p:spPr>
          <a:xfrm>
            <a:off x="70104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72DB36AE-81FD-EA48-B696-AB406167CF4A}" type="slidenum">
              <a:rPr lang="en-US" sz="1400" u="none">
                <a:latin typeface="Arial" charset="0"/>
              </a:rPr>
              <a:pPr eaLnBrk="1" hangingPunct="1"/>
              <a:t>22</a:t>
            </a:fld>
            <a:endParaRPr lang="en-US" sz="1400" u="none">
              <a:latin typeface="Arial" charset="0"/>
            </a:endParaRPr>
          </a:p>
        </p:txBody>
      </p:sp>
      <p:sp>
        <p:nvSpPr>
          <p:cNvPr id="71682" name="Rectangle 2"/>
          <p:cNvSpPr>
            <a:spLocks noGrp="1" noChangeArrowheads="1"/>
          </p:cNvSpPr>
          <p:nvPr>
            <p:ph type="title"/>
          </p:nvPr>
        </p:nvSpPr>
        <p:spPr/>
        <p:txBody>
          <a:bodyPr/>
          <a:lstStyle/>
          <a:p>
            <a:pPr eaLnBrk="1" hangingPunct="1"/>
            <a:r>
              <a:rPr lang="en-US" sz="3600" b="1">
                <a:latin typeface="Tahoma" charset="0"/>
              </a:rPr>
              <a:t>Balancing incompetence and skill: </a:t>
            </a:r>
            <a:r>
              <a:rPr lang="en-US" sz="3600" i="1">
                <a:latin typeface="Tahoma" charset="0"/>
              </a:rPr>
              <a:t>collaboration</a:t>
            </a:r>
          </a:p>
        </p:txBody>
      </p:sp>
      <p:sp>
        <p:nvSpPr>
          <p:cNvPr id="212995" name="Rectangle 3"/>
          <p:cNvSpPr>
            <a:spLocks noGrp="1" noChangeArrowheads="1"/>
          </p:cNvSpPr>
          <p:nvPr>
            <p:ph type="body" idx="1"/>
          </p:nvPr>
        </p:nvSpPr>
        <p:spPr/>
        <p:txBody>
          <a:bodyPr/>
          <a:lstStyle/>
          <a:p>
            <a:pPr eaLnBrk="1" hangingPunct="1">
              <a:buFont typeface="Wingdings" charset="0"/>
              <a:buNone/>
            </a:pPr>
            <a:r>
              <a:rPr lang="en-US" sz="2800" b="1" i="1">
                <a:latin typeface="Tahoma" charset="0"/>
                <a:cs typeface="Times New Roman" charset="0"/>
              </a:rPr>
              <a:t>Barriers, which masquerade as cultural</a:t>
            </a:r>
          </a:p>
          <a:p>
            <a:pPr eaLnBrk="1" hangingPunct="1">
              <a:buFont typeface="Wingdings" charset="0"/>
              <a:buNone/>
            </a:pPr>
            <a:endParaRPr lang="en-US" sz="2800" i="1">
              <a:latin typeface="Tahoma" charset="0"/>
              <a:cs typeface="Times New Roman" charset="0"/>
            </a:endParaRPr>
          </a:p>
          <a:p>
            <a:pPr eaLnBrk="1" hangingPunct="1"/>
            <a:r>
              <a:rPr lang="en-US" sz="2400" b="1" i="1">
                <a:latin typeface="Tahoma" charset="0"/>
                <a:cs typeface="Times New Roman" charset="0"/>
              </a:rPr>
              <a:t>Communication problems</a:t>
            </a:r>
            <a:r>
              <a:rPr lang="en-US" sz="2400" i="1">
                <a:latin typeface="Tahoma" charset="0"/>
                <a:cs typeface="Times New Roman" charset="0"/>
              </a:rPr>
              <a:t> on part of helping professionals</a:t>
            </a:r>
          </a:p>
          <a:p>
            <a:pPr eaLnBrk="1" hangingPunct="1"/>
            <a:r>
              <a:rPr lang="en-US" sz="2400" b="1" i="1">
                <a:latin typeface="Tahoma" charset="0"/>
                <a:cs typeface="Times New Roman" charset="0"/>
              </a:rPr>
              <a:t>Language barrier</a:t>
            </a:r>
            <a:r>
              <a:rPr lang="en-US" sz="2400" i="1">
                <a:latin typeface="Tahoma" charset="0"/>
                <a:cs typeface="Times New Roman" charset="0"/>
              </a:rPr>
              <a:t>, poor use of interpreters</a:t>
            </a:r>
          </a:p>
          <a:p>
            <a:pPr eaLnBrk="1" hangingPunct="1"/>
            <a:r>
              <a:rPr lang="en-US" sz="2400" b="1" i="1">
                <a:latin typeface="Tahoma" charset="0"/>
                <a:cs typeface="Times New Roman" charset="0"/>
              </a:rPr>
              <a:t>Frank disagreement</a:t>
            </a:r>
            <a:r>
              <a:rPr lang="en-US" sz="2400" i="1">
                <a:latin typeface="Tahoma" charset="0"/>
                <a:cs typeface="Times New Roman" charset="0"/>
              </a:rPr>
              <a:t> of clients and their families with professional recommendations </a:t>
            </a:r>
          </a:p>
          <a:p>
            <a:pPr eaLnBrk="1" hangingPunct="1"/>
            <a:r>
              <a:rPr lang="en-US" sz="2400" b="1" i="1">
                <a:latin typeface="Tahoma" charset="0"/>
                <a:cs typeface="Times New Roman" charset="0"/>
              </a:rPr>
              <a:t>Common histories</a:t>
            </a:r>
            <a:r>
              <a:rPr lang="en-US" sz="2400" i="1">
                <a:latin typeface="Tahoma" charset="0"/>
                <a:cs typeface="Times New Roman" charset="0"/>
              </a:rPr>
              <a:t> of trauma, loss, political or war violence</a:t>
            </a:r>
          </a:p>
        </p:txBody>
      </p:sp>
    </p:spTree>
    <p:extLst>
      <p:ext uri="{BB962C8B-B14F-4D97-AF65-F5344CB8AC3E}">
        <p14:creationId xmlns:p14="http://schemas.microsoft.com/office/powerpoint/2010/main" val="143446180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2995">
                                            <p:txEl>
                                              <p:pRg st="0" end="0"/>
                                            </p:txEl>
                                          </p:spTgt>
                                        </p:tgtEl>
                                        <p:attrNameLst>
                                          <p:attrName>style.visibility</p:attrName>
                                        </p:attrNameLst>
                                      </p:cBhvr>
                                      <p:to>
                                        <p:strVal val="visible"/>
                                      </p:to>
                                    </p:set>
                                    <p:anim calcmode="lin" valueType="num">
                                      <p:cBhvr additive="base">
                                        <p:cTn id="7" dur="500" fill="hold"/>
                                        <p:tgtEl>
                                          <p:spTgt spid="2129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299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5"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Number Placeholder 5"/>
          <p:cNvSpPr>
            <a:spLocks noGrp="1"/>
          </p:cNvSpPr>
          <p:nvPr>
            <p:ph type="sldNum" sz="quarter" idx="4294967295"/>
          </p:nvPr>
        </p:nvSpPr>
        <p:spPr>
          <a:xfrm>
            <a:off x="70104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DEC67FAA-F8DB-9F4E-B899-3F0BB3948540}" type="slidenum">
              <a:rPr lang="en-US" sz="1400" u="none">
                <a:latin typeface="Arial" charset="0"/>
              </a:rPr>
              <a:pPr eaLnBrk="1" hangingPunct="1"/>
              <a:t>23</a:t>
            </a:fld>
            <a:endParaRPr lang="en-US" sz="1400" u="none">
              <a:latin typeface="Arial" charset="0"/>
            </a:endParaRPr>
          </a:p>
        </p:txBody>
      </p:sp>
      <p:sp>
        <p:nvSpPr>
          <p:cNvPr id="73730" name="Rectangle 2"/>
          <p:cNvSpPr>
            <a:spLocks noGrp="1" noChangeArrowheads="1"/>
          </p:cNvSpPr>
          <p:nvPr>
            <p:ph type="title"/>
          </p:nvPr>
        </p:nvSpPr>
        <p:spPr/>
        <p:txBody>
          <a:bodyPr/>
          <a:lstStyle/>
          <a:p>
            <a:pPr eaLnBrk="1" hangingPunct="1"/>
            <a:r>
              <a:rPr lang="en-US" sz="3600" b="1">
                <a:latin typeface="Tahoma" charset="0"/>
              </a:rPr>
              <a:t>Language, Culture and Psychopathology </a:t>
            </a:r>
            <a:br>
              <a:rPr lang="en-US" sz="3600" b="1">
                <a:latin typeface="Tahoma" charset="0"/>
              </a:rPr>
            </a:br>
            <a:r>
              <a:rPr lang="en-US" sz="2400">
                <a:latin typeface="Times New Roman" charset="0"/>
              </a:rPr>
              <a:t>Westermeyer &amp; Janca (1997)</a:t>
            </a:r>
          </a:p>
        </p:txBody>
      </p:sp>
      <p:sp>
        <p:nvSpPr>
          <p:cNvPr id="73731" name="Rectangle 3"/>
          <p:cNvSpPr>
            <a:spLocks noGrp="1" noChangeArrowheads="1"/>
          </p:cNvSpPr>
          <p:nvPr>
            <p:ph type="body" idx="1"/>
          </p:nvPr>
        </p:nvSpPr>
        <p:spPr/>
        <p:txBody>
          <a:bodyPr/>
          <a:lstStyle/>
          <a:p>
            <a:pPr eaLnBrk="1" hangingPunct="1">
              <a:buFont typeface="Wingdings" charset="0"/>
              <a:buNone/>
            </a:pPr>
            <a:r>
              <a:rPr lang="en-US" sz="2800" i="1">
                <a:latin typeface="Arial" charset="0"/>
              </a:rPr>
              <a:t>Language and Cultural issues in MH</a:t>
            </a:r>
          </a:p>
          <a:p>
            <a:pPr eaLnBrk="1" hangingPunct="1"/>
            <a:r>
              <a:rPr lang="en-US" sz="2400">
                <a:latin typeface="Arial" charset="0"/>
              </a:rPr>
              <a:t>Denotation</a:t>
            </a:r>
          </a:p>
          <a:p>
            <a:pPr eaLnBrk="1" hangingPunct="1"/>
            <a:r>
              <a:rPr lang="en-US" sz="2400">
                <a:latin typeface="Arial" charset="0"/>
              </a:rPr>
              <a:t>Connotation</a:t>
            </a:r>
          </a:p>
          <a:p>
            <a:pPr eaLnBrk="1" hangingPunct="1"/>
            <a:r>
              <a:rPr lang="en-US" sz="2400">
                <a:latin typeface="Arial" charset="0"/>
              </a:rPr>
              <a:t>Equivalence in translated materials</a:t>
            </a:r>
          </a:p>
          <a:p>
            <a:pPr eaLnBrk="1" hangingPunct="1"/>
            <a:r>
              <a:rPr lang="en-US" sz="2400">
                <a:latin typeface="Arial" charset="0"/>
              </a:rPr>
              <a:t>Specificity of terms</a:t>
            </a:r>
          </a:p>
          <a:p>
            <a:pPr eaLnBrk="1" hangingPunct="1"/>
            <a:r>
              <a:rPr lang="en-US" sz="2400">
                <a:latin typeface="Arial" charset="0"/>
              </a:rPr>
              <a:t>Reporting threshold in relation to symptom severity</a:t>
            </a:r>
          </a:p>
        </p:txBody>
      </p:sp>
    </p:spTree>
    <p:extLst>
      <p:ext uri="{BB962C8B-B14F-4D97-AF65-F5344CB8AC3E}">
        <p14:creationId xmlns:p14="http://schemas.microsoft.com/office/powerpoint/2010/main" val="12094145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Number Placeholder 5"/>
          <p:cNvSpPr>
            <a:spLocks noGrp="1"/>
          </p:cNvSpPr>
          <p:nvPr>
            <p:ph type="sldNum" sz="quarter" idx="4294967295"/>
          </p:nvPr>
        </p:nvSpPr>
        <p:spPr>
          <a:xfrm>
            <a:off x="70104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02CAB05D-55EF-ED43-AD3C-18501C7DD53C}" type="slidenum">
              <a:rPr lang="en-US" sz="1400" u="none">
                <a:latin typeface="Arial" charset="0"/>
              </a:rPr>
              <a:pPr eaLnBrk="1" hangingPunct="1"/>
              <a:t>24</a:t>
            </a:fld>
            <a:endParaRPr lang="en-US" sz="1400" u="none">
              <a:latin typeface="Arial" charset="0"/>
            </a:endParaRPr>
          </a:p>
        </p:txBody>
      </p:sp>
      <p:sp>
        <p:nvSpPr>
          <p:cNvPr id="75778" name="Rectangle 2"/>
          <p:cNvSpPr>
            <a:spLocks noGrp="1" noChangeArrowheads="1"/>
          </p:cNvSpPr>
          <p:nvPr>
            <p:ph type="title"/>
          </p:nvPr>
        </p:nvSpPr>
        <p:spPr/>
        <p:txBody>
          <a:bodyPr/>
          <a:lstStyle/>
          <a:p>
            <a:pPr eaLnBrk="1" hangingPunct="1"/>
            <a:r>
              <a:rPr lang="en-US" sz="3600" b="1">
                <a:latin typeface="Tahoma" charset="0"/>
              </a:rPr>
              <a:t>Language, Culture and Psychopathology </a:t>
            </a:r>
            <a:br>
              <a:rPr lang="en-US" sz="3600" b="1">
                <a:latin typeface="Tahoma" charset="0"/>
              </a:rPr>
            </a:br>
            <a:r>
              <a:rPr lang="en-US" sz="2400">
                <a:latin typeface="Times New Roman" charset="0"/>
              </a:rPr>
              <a:t>Westermeyer &amp; Janca (1997)</a:t>
            </a:r>
          </a:p>
        </p:txBody>
      </p:sp>
      <p:sp>
        <p:nvSpPr>
          <p:cNvPr id="75779" name="Rectangle 3"/>
          <p:cNvSpPr>
            <a:spLocks noGrp="1" noChangeArrowheads="1"/>
          </p:cNvSpPr>
          <p:nvPr>
            <p:ph type="body" idx="1"/>
          </p:nvPr>
        </p:nvSpPr>
        <p:spPr/>
        <p:txBody>
          <a:bodyPr/>
          <a:lstStyle/>
          <a:p>
            <a:pPr eaLnBrk="1" hangingPunct="1">
              <a:buFont typeface="Wingdings" charset="0"/>
              <a:buNone/>
            </a:pPr>
            <a:r>
              <a:rPr lang="en-US" i="1">
                <a:latin typeface="Arial" charset="0"/>
              </a:rPr>
              <a:t>Translation of mental health assessment instruments</a:t>
            </a:r>
          </a:p>
          <a:p>
            <a:pPr eaLnBrk="1" hangingPunct="1"/>
            <a:r>
              <a:rPr lang="en-US" sz="2400">
                <a:latin typeface="Arial" charset="0"/>
              </a:rPr>
              <a:t>Translation by a team of bilingual persons</a:t>
            </a:r>
          </a:p>
          <a:p>
            <a:pPr eaLnBrk="1" hangingPunct="1"/>
            <a:r>
              <a:rPr lang="en-US" sz="2400">
                <a:latin typeface="Arial" charset="0"/>
              </a:rPr>
              <a:t>Back translation by one or more persons not familiar with the original version</a:t>
            </a:r>
          </a:p>
          <a:p>
            <a:pPr eaLnBrk="1" hangingPunct="1"/>
            <a:r>
              <a:rPr lang="en-US" sz="2400">
                <a:latin typeface="Arial" charset="0"/>
              </a:rPr>
              <a:t>Analysis of the three versions</a:t>
            </a:r>
          </a:p>
          <a:p>
            <a:pPr eaLnBrk="1" hangingPunct="1"/>
            <a:r>
              <a:rPr lang="en-US" sz="2400">
                <a:latin typeface="Arial" charset="0"/>
              </a:rPr>
              <a:t>A pilot study in the target population</a:t>
            </a:r>
          </a:p>
          <a:p>
            <a:pPr eaLnBrk="1" hangingPunct="1"/>
            <a:r>
              <a:rPr lang="en-US" sz="2400">
                <a:latin typeface="Arial" charset="0"/>
              </a:rPr>
              <a:t>Reevaluation of the pilot study data</a:t>
            </a:r>
          </a:p>
        </p:txBody>
      </p:sp>
    </p:spTree>
    <p:extLst>
      <p:ext uri="{BB962C8B-B14F-4D97-AF65-F5344CB8AC3E}">
        <p14:creationId xmlns:p14="http://schemas.microsoft.com/office/powerpoint/2010/main" val="21924308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Slide Number Placeholder 5"/>
          <p:cNvSpPr>
            <a:spLocks noGrp="1"/>
          </p:cNvSpPr>
          <p:nvPr>
            <p:ph type="sldNum" sz="quarter" idx="4294967295"/>
          </p:nvPr>
        </p:nvSpPr>
        <p:spPr>
          <a:xfrm>
            <a:off x="70104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C6575B24-EE26-0C4B-8104-0BC9ED729C6E}" type="slidenum">
              <a:rPr lang="en-US" sz="1400" u="none">
                <a:latin typeface="Arial" charset="0"/>
              </a:rPr>
              <a:pPr eaLnBrk="1" hangingPunct="1"/>
              <a:t>25</a:t>
            </a:fld>
            <a:endParaRPr lang="en-US" sz="1400" u="none">
              <a:latin typeface="Arial" charset="0"/>
            </a:endParaRPr>
          </a:p>
        </p:txBody>
      </p:sp>
      <p:sp>
        <p:nvSpPr>
          <p:cNvPr id="78850" name="Rectangle 2"/>
          <p:cNvSpPr>
            <a:spLocks noGrp="1" noChangeArrowheads="1"/>
          </p:cNvSpPr>
          <p:nvPr>
            <p:ph type="title"/>
          </p:nvPr>
        </p:nvSpPr>
        <p:spPr/>
        <p:txBody>
          <a:bodyPr/>
          <a:lstStyle/>
          <a:p>
            <a:pPr eaLnBrk="1" hangingPunct="1"/>
            <a:r>
              <a:rPr lang="en-US" sz="3600" b="1">
                <a:latin typeface="Tahoma" charset="0"/>
              </a:rPr>
              <a:t>Balancing incompetence and skill: </a:t>
            </a:r>
            <a:r>
              <a:rPr lang="en-US" sz="3600" i="1">
                <a:latin typeface="Tahoma" charset="0"/>
              </a:rPr>
              <a:t>collaboration</a:t>
            </a:r>
          </a:p>
        </p:txBody>
      </p:sp>
      <p:sp>
        <p:nvSpPr>
          <p:cNvPr id="78851" name="Rectangle 3"/>
          <p:cNvSpPr>
            <a:spLocks noGrp="1" noChangeArrowheads="1"/>
          </p:cNvSpPr>
          <p:nvPr>
            <p:ph type="body" idx="1"/>
          </p:nvPr>
        </p:nvSpPr>
        <p:spPr/>
        <p:txBody>
          <a:bodyPr/>
          <a:lstStyle/>
          <a:p>
            <a:pPr eaLnBrk="1" hangingPunct="1">
              <a:buFont typeface="Wingdings" charset="0"/>
              <a:buNone/>
            </a:pPr>
            <a:r>
              <a:rPr lang="en-US" sz="2800" b="1" i="1">
                <a:latin typeface="Arial" charset="0"/>
              </a:rPr>
              <a:t>Issues related to our culture</a:t>
            </a:r>
          </a:p>
          <a:p>
            <a:pPr eaLnBrk="1" hangingPunct="1"/>
            <a:r>
              <a:rPr lang="en-US" sz="2800" i="1">
                <a:latin typeface="Arial" charset="0"/>
              </a:rPr>
              <a:t>Our cultural push to explain, understand</a:t>
            </a:r>
          </a:p>
          <a:p>
            <a:pPr eaLnBrk="1" hangingPunct="1"/>
            <a:r>
              <a:rPr lang="en-US" sz="2800" i="1">
                <a:latin typeface="Arial" charset="0"/>
              </a:rPr>
              <a:t>Our cultural push to prepare, be in control</a:t>
            </a:r>
          </a:p>
          <a:p>
            <a:pPr eaLnBrk="1" hangingPunct="1"/>
            <a:r>
              <a:rPr lang="en-US" sz="2800" i="1">
                <a:latin typeface="Arial" charset="0"/>
              </a:rPr>
              <a:t>Our difficulty to accept irreversible loss</a:t>
            </a:r>
          </a:p>
          <a:p>
            <a:pPr eaLnBrk="1" hangingPunct="1"/>
            <a:r>
              <a:rPr lang="en-US" sz="2800" i="1">
                <a:latin typeface="Arial" charset="0"/>
              </a:rPr>
              <a:t>Our guilt reaction</a:t>
            </a:r>
          </a:p>
          <a:p>
            <a:pPr eaLnBrk="1" hangingPunct="1"/>
            <a:r>
              <a:rPr lang="en-US" sz="2800" i="1">
                <a:latin typeface="Arial" charset="0"/>
              </a:rPr>
              <a:t>Our tendency to trust rules more than feelings</a:t>
            </a:r>
          </a:p>
          <a:p>
            <a:pPr eaLnBrk="1" hangingPunct="1"/>
            <a:endParaRPr lang="en-US" sz="2800" i="1">
              <a:latin typeface="Arial" charset="0"/>
            </a:endParaRPr>
          </a:p>
          <a:p>
            <a:pPr eaLnBrk="1" hangingPunct="1"/>
            <a:endParaRPr lang="en-US" sz="2800" i="1">
              <a:latin typeface="Arial" charset="0"/>
            </a:endParaRPr>
          </a:p>
        </p:txBody>
      </p:sp>
    </p:spTree>
    <p:extLst>
      <p:ext uri="{BB962C8B-B14F-4D97-AF65-F5344CB8AC3E}">
        <p14:creationId xmlns:p14="http://schemas.microsoft.com/office/powerpoint/2010/main" val="2466881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Slide Number Placeholder 5"/>
          <p:cNvSpPr>
            <a:spLocks noGrp="1"/>
          </p:cNvSpPr>
          <p:nvPr>
            <p:ph type="sldNum" sz="quarter" idx="4294967295"/>
          </p:nvPr>
        </p:nvSpPr>
        <p:spPr>
          <a:xfrm>
            <a:off x="70104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6883A189-17A6-0341-AA3A-F2067985ECF8}" type="slidenum">
              <a:rPr lang="en-US" sz="1400" u="none">
                <a:latin typeface="Arial" charset="0"/>
              </a:rPr>
              <a:pPr eaLnBrk="1" hangingPunct="1"/>
              <a:t>26</a:t>
            </a:fld>
            <a:endParaRPr lang="en-US" sz="1400" u="none">
              <a:latin typeface="Arial" charset="0"/>
            </a:endParaRPr>
          </a:p>
        </p:txBody>
      </p:sp>
      <p:sp>
        <p:nvSpPr>
          <p:cNvPr id="82946" name="Rectangle 2"/>
          <p:cNvSpPr>
            <a:spLocks noGrp="1" noChangeArrowheads="1"/>
          </p:cNvSpPr>
          <p:nvPr>
            <p:ph type="title"/>
          </p:nvPr>
        </p:nvSpPr>
        <p:spPr/>
        <p:txBody>
          <a:bodyPr/>
          <a:lstStyle/>
          <a:p>
            <a:pPr eaLnBrk="1" hangingPunct="1"/>
            <a:r>
              <a:rPr lang="en-US" sz="3600" b="1">
                <a:latin typeface="Tahoma" charset="0"/>
              </a:rPr>
              <a:t>Balancing incompetence and skill: </a:t>
            </a:r>
            <a:r>
              <a:rPr lang="en-US" sz="3600" i="1">
                <a:latin typeface="Tahoma" charset="0"/>
              </a:rPr>
              <a:t>collaboration</a:t>
            </a:r>
          </a:p>
        </p:txBody>
      </p:sp>
      <p:sp>
        <p:nvSpPr>
          <p:cNvPr id="82947" name="Rectangle 3"/>
          <p:cNvSpPr>
            <a:spLocks noGrp="1" noChangeArrowheads="1"/>
          </p:cNvSpPr>
          <p:nvPr>
            <p:ph type="body" idx="1"/>
          </p:nvPr>
        </p:nvSpPr>
        <p:spPr/>
        <p:txBody>
          <a:bodyPr/>
          <a:lstStyle/>
          <a:p>
            <a:pPr eaLnBrk="1" hangingPunct="1">
              <a:lnSpc>
                <a:spcPct val="90000"/>
              </a:lnSpc>
              <a:buFont typeface="Wingdings" charset="0"/>
              <a:buNone/>
            </a:pPr>
            <a:r>
              <a:rPr lang="en-US" sz="2800" b="1" i="1">
                <a:latin typeface="Tahoma" charset="0"/>
              </a:rPr>
              <a:t>What do we do?</a:t>
            </a:r>
          </a:p>
          <a:p>
            <a:pPr eaLnBrk="1" hangingPunct="1">
              <a:lnSpc>
                <a:spcPct val="90000"/>
              </a:lnSpc>
            </a:pPr>
            <a:r>
              <a:rPr lang="en-US" sz="2800" i="1">
                <a:latin typeface="Tahoma" charset="0"/>
              </a:rPr>
              <a:t>Try to separate </a:t>
            </a:r>
            <a:r>
              <a:rPr lang="ja-JP" altLang="en-US" sz="2800" i="1">
                <a:latin typeface="Tahoma" charset="0"/>
              </a:rPr>
              <a:t>“</a:t>
            </a:r>
            <a:r>
              <a:rPr lang="en-US" altLang="ja-JP" sz="2800" i="1">
                <a:latin typeface="Tahoma" charset="0"/>
              </a:rPr>
              <a:t>cultural</a:t>
            </a:r>
            <a:r>
              <a:rPr lang="ja-JP" altLang="en-US" sz="2800" i="1">
                <a:latin typeface="Tahoma" charset="0"/>
              </a:rPr>
              <a:t>”</a:t>
            </a:r>
            <a:r>
              <a:rPr lang="en-US" altLang="ja-JP" sz="2800" i="1">
                <a:latin typeface="Tahoma" charset="0"/>
              </a:rPr>
              <a:t> issues from other problems</a:t>
            </a:r>
          </a:p>
          <a:p>
            <a:pPr lvl="1" eaLnBrk="1" hangingPunct="1">
              <a:lnSpc>
                <a:spcPct val="90000"/>
              </a:lnSpc>
            </a:pPr>
            <a:r>
              <a:rPr lang="en-US" sz="2400" i="1">
                <a:latin typeface="Tahoma" charset="0"/>
              </a:rPr>
              <a:t>Use professional interpreters whenever possible</a:t>
            </a:r>
          </a:p>
          <a:p>
            <a:pPr eaLnBrk="1" hangingPunct="1">
              <a:lnSpc>
                <a:spcPct val="90000"/>
              </a:lnSpc>
            </a:pPr>
            <a:r>
              <a:rPr lang="en-US" sz="2800" i="1">
                <a:latin typeface="Tahoma" charset="0"/>
              </a:rPr>
              <a:t>Look at yourself and you will find both differences and similarities</a:t>
            </a:r>
          </a:p>
          <a:p>
            <a:pPr eaLnBrk="1" hangingPunct="1">
              <a:lnSpc>
                <a:spcPct val="90000"/>
              </a:lnSpc>
            </a:pPr>
            <a:r>
              <a:rPr lang="en-US" sz="2800" i="1">
                <a:latin typeface="Tahoma" charset="0"/>
              </a:rPr>
              <a:t>Use both similarities and differences to learn, understand, connect, develop trust, and help</a:t>
            </a:r>
          </a:p>
        </p:txBody>
      </p:sp>
    </p:spTree>
    <p:extLst>
      <p:ext uri="{BB962C8B-B14F-4D97-AF65-F5344CB8AC3E}">
        <p14:creationId xmlns:p14="http://schemas.microsoft.com/office/powerpoint/2010/main" val="1088579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Slide Number Placeholder 5"/>
          <p:cNvSpPr>
            <a:spLocks noGrp="1"/>
          </p:cNvSpPr>
          <p:nvPr>
            <p:ph type="sldNum" sz="quarter" idx="4294967295"/>
          </p:nvPr>
        </p:nvSpPr>
        <p:spPr>
          <a:xfrm>
            <a:off x="70104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DA096CD4-6FEE-AE43-A0D9-101E9136A6A5}" type="slidenum">
              <a:rPr lang="en-US" sz="1400" u="none">
                <a:latin typeface="Arial" charset="0"/>
              </a:rPr>
              <a:pPr eaLnBrk="1" hangingPunct="1"/>
              <a:t>27</a:t>
            </a:fld>
            <a:endParaRPr lang="en-US" sz="1400" u="none">
              <a:latin typeface="Arial" charset="0"/>
            </a:endParaRPr>
          </a:p>
        </p:txBody>
      </p:sp>
      <p:sp>
        <p:nvSpPr>
          <p:cNvPr id="87042" name="Rectangle 2"/>
          <p:cNvSpPr>
            <a:spLocks noGrp="1" noChangeArrowheads="1"/>
          </p:cNvSpPr>
          <p:nvPr>
            <p:ph type="title"/>
          </p:nvPr>
        </p:nvSpPr>
        <p:spPr/>
        <p:txBody>
          <a:bodyPr/>
          <a:lstStyle/>
          <a:p>
            <a:pPr eaLnBrk="1" hangingPunct="1"/>
            <a:r>
              <a:rPr lang="en-US" sz="3600" b="1">
                <a:latin typeface="Tahoma" charset="0"/>
              </a:rPr>
              <a:t>Clinical strategies</a:t>
            </a:r>
          </a:p>
        </p:txBody>
      </p:sp>
      <p:sp>
        <p:nvSpPr>
          <p:cNvPr id="87043" name="Rectangle 3"/>
          <p:cNvSpPr>
            <a:spLocks noGrp="1" noChangeArrowheads="1"/>
          </p:cNvSpPr>
          <p:nvPr>
            <p:ph type="body" idx="1"/>
          </p:nvPr>
        </p:nvSpPr>
        <p:spPr/>
        <p:txBody>
          <a:bodyPr/>
          <a:lstStyle/>
          <a:p>
            <a:pPr eaLnBrk="1" hangingPunct="1"/>
            <a:r>
              <a:rPr lang="en-US" sz="2800" b="1" i="1">
                <a:latin typeface="Arial" charset="0"/>
              </a:rPr>
              <a:t>Three most important components of successful cross-cultural care:</a:t>
            </a:r>
          </a:p>
          <a:p>
            <a:pPr lvl="1" eaLnBrk="1" hangingPunct="1"/>
            <a:r>
              <a:rPr lang="en-US" i="1">
                <a:latin typeface="Arial" charset="0"/>
              </a:rPr>
              <a:t>Rapport</a:t>
            </a:r>
          </a:p>
          <a:p>
            <a:pPr lvl="1" eaLnBrk="1" hangingPunct="1"/>
            <a:r>
              <a:rPr lang="en-US" i="1">
                <a:latin typeface="Arial" charset="0"/>
              </a:rPr>
              <a:t>Rapport</a:t>
            </a:r>
          </a:p>
          <a:p>
            <a:pPr lvl="1" eaLnBrk="1" hangingPunct="1"/>
            <a:r>
              <a:rPr lang="en-US" i="1">
                <a:latin typeface="Arial" charset="0"/>
              </a:rPr>
              <a:t>Rapport</a:t>
            </a:r>
          </a:p>
        </p:txBody>
      </p:sp>
    </p:spTree>
    <p:extLst>
      <p:ext uri="{BB962C8B-B14F-4D97-AF65-F5344CB8AC3E}">
        <p14:creationId xmlns:p14="http://schemas.microsoft.com/office/powerpoint/2010/main" val="374778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Number Placeholder 5"/>
          <p:cNvSpPr>
            <a:spLocks noGrp="1"/>
          </p:cNvSpPr>
          <p:nvPr>
            <p:ph type="sldNum" sz="quarter" idx="4294967295"/>
          </p:nvPr>
        </p:nvSpPr>
        <p:spPr>
          <a:xfrm>
            <a:off x="70104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D25EE367-3B75-4140-82EE-0EF17DC0AFA6}" type="slidenum">
              <a:rPr lang="en-US" sz="1400" u="none">
                <a:latin typeface="Arial" charset="0"/>
              </a:rPr>
              <a:pPr eaLnBrk="1" hangingPunct="1"/>
              <a:t>28</a:t>
            </a:fld>
            <a:endParaRPr lang="en-US" sz="1400" u="none">
              <a:latin typeface="Arial" charset="0"/>
            </a:endParaRPr>
          </a:p>
        </p:txBody>
      </p:sp>
      <p:sp>
        <p:nvSpPr>
          <p:cNvPr id="89090" name="Rectangle 2"/>
          <p:cNvSpPr>
            <a:spLocks noGrp="1" noChangeArrowheads="1"/>
          </p:cNvSpPr>
          <p:nvPr>
            <p:ph type="title"/>
          </p:nvPr>
        </p:nvSpPr>
        <p:spPr/>
        <p:txBody>
          <a:bodyPr/>
          <a:lstStyle/>
          <a:p>
            <a:pPr eaLnBrk="1" hangingPunct="1"/>
            <a:r>
              <a:rPr lang="en-US" sz="3600" b="1">
                <a:latin typeface="Tahoma" charset="0"/>
              </a:rPr>
              <a:t>Clinical strategies</a:t>
            </a:r>
          </a:p>
        </p:txBody>
      </p:sp>
      <p:sp>
        <p:nvSpPr>
          <p:cNvPr id="89091" name="Rectangle 3"/>
          <p:cNvSpPr>
            <a:spLocks noGrp="1" noChangeArrowheads="1"/>
          </p:cNvSpPr>
          <p:nvPr>
            <p:ph type="body" idx="1"/>
          </p:nvPr>
        </p:nvSpPr>
        <p:spPr/>
        <p:txBody>
          <a:bodyPr/>
          <a:lstStyle/>
          <a:p>
            <a:pPr eaLnBrk="1" hangingPunct="1">
              <a:buFont typeface="Wingdings" charset="0"/>
              <a:buNone/>
            </a:pPr>
            <a:r>
              <a:rPr lang="en-US" sz="2800" b="1" i="1">
                <a:latin typeface="Arial" charset="0"/>
              </a:rPr>
              <a:t>Effective ways of establishing rapport:</a:t>
            </a:r>
          </a:p>
          <a:p>
            <a:pPr eaLnBrk="1" hangingPunct="1"/>
            <a:r>
              <a:rPr lang="en-US" sz="2800" i="1">
                <a:latin typeface="Arial" charset="0"/>
              </a:rPr>
              <a:t>Developing curiosity</a:t>
            </a:r>
          </a:p>
          <a:p>
            <a:pPr eaLnBrk="1" hangingPunct="1"/>
            <a:r>
              <a:rPr lang="en-US" sz="2800" i="1">
                <a:latin typeface="Arial" charset="0"/>
              </a:rPr>
              <a:t>Deconstructing therapy</a:t>
            </a:r>
          </a:p>
          <a:p>
            <a:pPr eaLnBrk="1" hangingPunct="1"/>
            <a:r>
              <a:rPr lang="en-US" sz="2800" i="1">
                <a:latin typeface="Arial" charset="0"/>
              </a:rPr>
              <a:t>Working with </a:t>
            </a:r>
            <a:r>
              <a:rPr lang="ja-JP" altLang="en-US" sz="2800" i="1">
                <a:latin typeface="Arial" charset="0"/>
              </a:rPr>
              <a:t>“</a:t>
            </a:r>
            <a:r>
              <a:rPr lang="en-US" altLang="ja-JP" sz="2800" i="1">
                <a:latin typeface="Arial" charset="0"/>
              </a:rPr>
              <a:t>resistance</a:t>
            </a:r>
            <a:r>
              <a:rPr lang="ja-JP" altLang="en-US" sz="2800" i="1">
                <a:latin typeface="Arial" charset="0"/>
              </a:rPr>
              <a:t>”</a:t>
            </a:r>
            <a:endParaRPr lang="en-US" altLang="ja-JP" sz="2800" i="1">
              <a:latin typeface="Arial" charset="0"/>
            </a:endParaRPr>
          </a:p>
          <a:p>
            <a:pPr eaLnBrk="1" hangingPunct="1"/>
            <a:r>
              <a:rPr lang="en-US" sz="2800" i="1">
                <a:latin typeface="Arial" charset="0"/>
              </a:rPr>
              <a:t>Accessing non-verbal dimensions of your encounter</a:t>
            </a:r>
          </a:p>
          <a:p>
            <a:pPr eaLnBrk="1" hangingPunct="1"/>
            <a:r>
              <a:rPr lang="en-US" sz="2800" i="1">
                <a:latin typeface="Arial" charset="0"/>
              </a:rPr>
              <a:t>Accepting and utilizing your cultural incompetence</a:t>
            </a:r>
          </a:p>
        </p:txBody>
      </p:sp>
    </p:spTree>
    <p:extLst>
      <p:ext uri="{BB962C8B-B14F-4D97-AF65-F5344CB8AC3E}">
        <p14:creationId xmlns:p14="http://schemas.microsoft.com/office/powerpoint/2010/main" val="20363726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Slide Number Placeholder 5"/>
          <p:cNvSpPr>
            <a:spLocks noGrp="1"/>
          </p:cNvSpPr>
          <p:nvPr>
            <p:ph type="sldNum" sz="quarter" idx="4294967295"/>
          </p:nvPr>
        </p:nvSpPr>
        <p:spPr>
          <a:xfrm>
            <a:off x="70104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54950694-8F9A-054E-86AA-19E510C880AF}" type="slidenum">
              <a:rPr lang="en-US" sz="1400" u="none">
                <a:latin typeface="Arial" charset="0"/>
              </a:rPr>
              <a:pPr eaLnBrk="1" hangingPunct="1"/>
              <a:t>29</a:t>
            </a:fld>
            <a:endParaRPr lang="en-US" sz="1400" u="none">
              <a:latin typeface="Arial" charset="0"/>
            </a:endParaRPr>
          </a:p>
        </p:txBody>
      </p:sp>
      <p:sp>
        <p:nvSpPr>
          <p:cNvPr id="91138" name="Rectangle 2"/>
          <p:cNvSpPr>
            <a:spLocks noGrp="1" noChangeArrowheads="1"/>
          </p:cNvSpPr>
          <p:nvPr>
            <p:ph type="title"/>
          </p:nvPr>
        </p:nvSpPr>
        <p:spPr/>
        <p:txBody>
          <a:bodyPr/>
          <a:lstStyle/>
          <a:p>
            <a:pPr eaLnBrk="1" hangingPunct="1"/>
            <a:r>
              <a:rPr lang="en-US" sz="3600" b="1">
                <a:latin typeface="Tahoma" charset="0"/>
              </a:rPr>
              <a:t>Applying clinical strategies</a:t>
            </a:r>
          </a:p>
        </p:txBody>
      </p:sp>
      <p:sp>
        <p:nvSpPr>
          <p:cNvPr id="91139" name="Rectangle 3"/>
          <p:cNvSpPr>
            <a:spLocks noGrp="1" noChangeArrowheads="1"/>
          </p:cNvSpPr>
          <p:nvPr>
            <p:ph type="body" idx="1"/>
          </p:nvPr>
        </p:nvSpPr>
        <p:spPr/>
        <p:txBody>
          <a:bodyPr/>
          <a:lstStyle/>
          <a:p>
            <a:pPr eaLnBrk="1" hangingPunct="1">
              <a:lnSpc>
                <a:spcPct val="80000"/>
              </a:lnSpc>
            </a:pPr>
            <a:r>
              <a:rPr lang="en-US" sz="2400" i="1">
                <a:latin typeface="Arial" charset="0"/>
              </a:rPr>
              <a:t>We can be </a:t>
            </a:r>
            <a:r>
              <a:rPr lang="en-US" sz="2400" b="1" i="1">
                <a:latin typeface="Arial" charset="0"/>
              </a:rPr>
              <a:t>competent in other dimensions</a:t>
            </a:r>
            <a:r>
              <a:rPr lang="en-US" sz="2400" i="1">
                <a:latin typeface="Arial" charset="0"/>
              </a:rPr>
              <a:t> of our encounter to compensate for incompetence in certain dimensions (</a:t>
            </a:r>
            <a:r>
              <a:rPr lang="en-US" sz="2400">
                <a:latin typeface="Arial" charset="0"/>
              </a:rPr>
              <a:t>reality check, metacommunication</a:t>
            </a:r>
            <a:r>
              <a:rPr lang="en-US" sz="2400" i="1">
                <a:latin typeface="Arial" charset="0"/>
              </a:rPr>
              <a:t>)</a:t>
            </a:r>
          </a:p>
        </p:txBody>
      </p:sp>
    </p:spTree>
    <p:extLst>
      <p:ext uri="{BB962C8B-B14F-4D97-AF65-F5344CB8AC3E}">
        <p14:creationId xmlns:p14="http://schemas.microsoft.com/office/powerpoint/2010/main" val="3161351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09" name="Slide Number Placeholder 5"/>
          <p:cNvSpPr>
            <a:spLocks noGrp="1"/>
          </p:cNvSpPr>
          <p:nvPr>
            <p:ph type="sldNum" sz="quarter" idx="4294967295"/>
          </p:nvPr>
        </p:nvSpPr>
        <p:spPr>
          <a:xfrm>
            <a:off x="70104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62584336-3D56-6242-9CCC-8395EDB5A18D}" type="slidenum">
              <a:rPr lang="en-US" sz="1400" u="none">
                <a:latin typeface="Arial" charset="0"/>
              </a:rPr>
              <a:pPr eaLnBrk="1" hangingPunct="1"/>
              <a:t>3</a:t>
            </a:fld>
            <a:endParaRPr lang="en-US" sz="1400" u="none">
              <a:latin typeface="Arial" charset="0"/>
            </a:endParaRPr>
          </a:p>
        </p:txBody>
      </p:sp>
      <p:sp>
        <p:nvSpPr>
          <p:cNvPr id="17410" name="Rectangle 2"/>
          <p:cNvSpPr>
            <a:spLocks noGrp="1" noChangeArrowheads="1"/>
          </p:cNvSpPr>
          <p:nvPr>
            <p:ph type="title"/>
          </p:nvPr>
        </p:nvSpPr>
        <p:spPr/>
        <p:txBody>
          <a:bodyPr/>
          <a:lstStyle/>
          <a:p>
            <a:pPr eaLnBrk="1" hangingPunct="1"/>
            <a:r>
              <a:rPr lang="en-US" sz="3600" b="1" dirty="0" smtClean="0">
                <a:latin typeface="Tahoma" charset="0"/>
              </a:rPr>
              <a:t>REFUGEES/IDPS</a:t>
            </a:r>
            <a:endParaRPr lang="en-US" sz="2800" b="1" i="1" dirty="0">
              <a:latin typeface="Tahoma" charset="0"/>
            </a:endParaRPr>
          </a:p>
        </p:txBody>
      </p:sp>
      <p:sp>
        <p:nvSpPr>
          <p:cNvPr id="229379" name="Rectangle 3"/>
          <p:cNvSpPr>
            <a:spLocks noGrp="1" noChangeArrowheads="1"/>
          </p:cNvSpPr>
          <p:nvPr>
            <p:ph type="body" idx="1"/>
          </p:nvPr>
        </p:nvSpPr>
        <p:spPr>
          <a:xfrm>
            <a:off x="762000" y="1255536"/>
            <a:ext cx="8077200" cy="5638800"/>
          </a:xfrm>
        </p:spPr>
        <p:txBody>
          <a:bodyPr/>
          <a:lstStyle/>
          <a:p>
            <a:pPr eaLnBrk="1" hangingPunct="1">
              <a:buFont typeface="Wingdings" charset="0"/>
              <a:buNone/>
            </a:pPr>
            <a:endParaRPr lang="en-US" b="1" i="1" dirty="0" smtClean="0">
              <a:latin typeface="Arial" charset="0"/>
            </a:endParaRPr>
          </a:p>
          <a:p>
            <a:pPr eaLnBrk="1" hangingPunct="1">
              <a:buFont typeface="Wingdings" charset="0"/>
              <a:buNone/>
            </a:pPr>
            <a:endParaRPr lang="en-US" b="1" i="1" dirty="0">
              <a:latin typeface="Arial" charset="0"/>
            </a:endParaRPr>
          </a:p>
          <a:p>
            <a:pPr marL="0" indent="0" eaLnBrk="1" hangingPunct="1">
              <a:buNone/>
            </a:pPr>
            <a:r>
              <a:rPr lang="en-US" dirty="0" smtClean="0">
                <a:latin typeface="Arial" charset="0"/>
              </a:rPr>
              <a:t>1.They include Asylum seekers who have been forced to leave their countries of origin</a:t>
            </a:r>
          </a:p>
          <a:p>
            <a:pPr marL="457200" indent="-457200" eaLnBrk="1" hangingPunct="1">
              <a:buFont typeface="Wingdings" charset="0"/>
              <a:buAutoNum type="arabicPeriod"/>
            </a:pPr>
            <a:endParaRPr lang="en-US" dirty="0">
              <a:latin typeface="Arial" charset="0"/>
            </a:endParaRPr>
          </a:p>
          <a:p>
            <a:pPr marL="457200" indent="-457200" eaLnBrk="1" hangingPunct="1">
              <a:buFont typeface="Wingdings" charset="0"/>
              <a:buAutoNum type="arabicPeriod"/>
            </a:pPr>
            <a:endParaRPr lang="en-US" dirty="0" smtClean="0">
              <a:latin typeface="Arial" charset="0"/>
            </a:endParaRPr>
          </a:p>
          <a:p>
            <a:pPr eaLnBrk="1" hangingPunct="1">
              <a:buFont typeface="Wingdings" charset="0"/>
              <a:buNone/>
            </a:pPr>
            <a:r>
              <a:rPr lang="en-US" dirty="0" smtClean="0">
                <a:latin typeface="Arial" charset="0"/>
              </a:rPr>
              <a:t>2. Displaced  for political, social, economic, and environmental factors and conditions, such as war, ethnic conflict, religious prosecution, genocide, political upheaval, human rights violations, economic crises or collapse, draught, famine </a:t>
            </a:r>
          </a:p>
          <a:p>
            <a:pPr eaLnBrk="1" hangingPunct="1">
              <a:buFont typeface="Wingdings" charset="0"/>
              <a:buNone/>
            </a:pPr>
            <a:endParaRPr lang="en-US" dirty="0">
              <a:latin typeface="Arial" charset="0"/>
            </a:endParaRPr>
          </a:p>
        </p:txBody>
      </p:sp>
    </p:spTree>
    <p:extLst>
      <p:ext uri="{BB962C8B-B14F-4D97-AF65-F5344CB8AC3E}">
        <p14:creationId xmlns:p14="http://schemas.microsoft.com/office/powerpoint/2010/main" val="41647715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9379">
                                            <p:txEl>
                                              <p:pRg st="2" end="2"/>
                                            </p:txEl>
                                          </p:spTgt>
                                        </p:tgtEl>
                                        <p:attrNameLst>
                                          <p:attrName>style.visibility</p:attrName>
                                        </p:attrNameLst>
                                      </p:cBhvr>
                                      <p:to>
                                        <p:strVal val="visible"/>
                                      </p:to>
                                    </p:set>
                                    <p:anim calcmode="lin" valueType="num">
                                      <p:cBhvr additive="base">
                                        <p:cTn id="7" dur="500" fill="hold"/>
                                        <p:tgtEl>
                                          <p:spTgt spid="229379">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2937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29379">
                                            <p:txEl>
                                              <p:pRg st="5" end="5"/>
                                            </p:txEl>
                                          </p:spTgt>
                                        </p:tgtEl>
                                        <p:attrNameLst>
                                          <p:attrName>style.visibility</p:attrName>
                                        </p:attrNameLst>
                                      </p:cBhvr>
                                      <p:to>
                                        <p:strVal val="visible"/>
                                      </p:to>
                                    </p:set>
                                    <p:anim calcmode="lin" valueType="num">
                                      <p:cBhvr additive="base">
                                        <p:cTn id="13" dur="500" fill="hold"/>
                                        <p:tgtEl>
                                          <p:spTgt spid="229379">
                                            <p:txEl>
                                              <p:pRg st="5" end="5"/>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2937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379"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1"/>
          <p:cNvSpPr>
            <a:spLocks noGrp="1"/>
          </p:cNvSpPr>
          <p:nvPr>
            <p:ph idx="1"/>
          </p:nvPr>
        </p:nvSpPr>
        <p:spPr>
          <a:xfrm>
            <a:off x="628650" y="2829579"/>
            <a:ext cx="7580780" cy="1213410"/>
          </a:xfrm>
        </p:spPr>
        <p:txBody>
          <a:bodyPr/>
          <a:lstStyle/>
          <a:p>
            <a:pPr marL="0" indent="0" algn="ctr">
              <a:buNone/>
            </a:pPr>
            <a:r>
              <a:rPr lang="en-US" sz="4000" b="1" dirty="0" smtClean="0">
                <a:solidFill>
                  <a:srgbClr val="00B0F0"/>
                </a:solidFill>
              </a:rPr>
              <a:t>Questions or Comments Please…</a:t>
            </a:r>
            <a:endParaRPr lang="en-US" sz="4000" dirty="0" smtClean="0"/>
          </a:p>
        </p:txBody>
      </p:sp>
      <p:sp>
        <p:nvSpPr>
          <p:cNvPr id="11267" name="Title 2"/>
          <p:cNvSpPr>
            <a:spLocks noGrp="1"/>
          </p:cNvSpPr>
          <p:nvPr>
            <p:ph type="title"/>
          </p:nvPr>
        </p:nvSpPr>
        <p:spPr>
          <a:xfrm>
            <a:off x="2228850" y="304800"/>
            <a:ext cx="4743450" cy="1252538"/>
          </a:xfrm>
        </p:spPr>
        <p:txBody>
          <a:bodyPr/>
          <a:lstStyle/>
          <a:p>
            <a:r>
              <a:rPr lang="en-US" b="1" dirty="0" smtClean="0">
                <a:solidFill>
                  <a:schemeClr val="bg1"/>
                </a:solidFill>
                <a:latin typeface="Agency FB" panose="020B0503020202020204" pitchFamily="34" charset="0"/>
              </a:rPr>
              <a:t>The University of Nairobi</a:t>
            </a:r>
          </a:p>
        </p:txBody>
      </p:sp>
      <p:sp>
        <p:nvSpPr>
          <p:cNvPr id="4" name="Footer Placeholder 3"/>
          <p:cNvSpPr>
            <a:spLocks noGrp="1"/>
          </p:cNvSpPr>
          <p:nvPr>
            <p:ph type="ftr" sz="quarter" idx="10"/>
          </p:nvPr>
        </p:nvSpPr>
        <p:spPr>
          <a:xfrm>
            <a:off x="628650" y="6356351"/>
            <a:ext cx="7177368" cy="365125"/>
          </a:xfrm>
        </p:spPr>
        <p:txBody>
          <a:bodyPr/>
          <a:lstStyle/>
          <a:p>
            <a:pPr>
              <a:defRPr/>
            </a:pPr>
            <a:r>
              <a:rPr lang="en-US" b="1" dirty="0">
                <a:solidFill>
                  <a:srgbClr val="FF0000"/>
                </a:solidFill>
              </a:rPr>
              <a:t>University of Nairobi                                 ISO 9001:2008       </a:t>
            </a:r>
            <a:fld id="{8BEBB953-FEF3-49EC-A5D9-658B09C9CEA9}" type="slidenum">
              <a:rPr lang="en-US" b="1">
                <a:solidFill>
                  <a:srgbClr val="FF0000"/>
                </a:solidFill>
              </a:rPr>
              <a:pPr>
                <a:defRPr/>
              </a:pPr>
              <a:t>30</a:t>
            </a:fld>
            <a:r>
              <a:rPr lang="en-US" b="1" dirty="0">
                <a:solidFill>
                  <a:srgbClr val="FF0000"/>
                </a:solidFill>
              </a:rPr>
              <a:t>	 Certified 		http://www.uonbi.ac.ke</a:t>
            </a:r>
          </a:p>
        </p:txBody>
      </p:sp>
      <p:cxnSp>
        <p:nvCxnSpPr>
          <p:cNvPr id="5" name="Straight Connector 4"/>
          <p:cNvCxnSpPr/>
          <p:nvPr/>
        </p:nvCxnSpPr>
        <p:spPr>
          <a:xfrm>
            <a:off x="0" y="1676400"/>
            <a:ext cx="820943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815573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Number Placeholder 5"/>
          <p:cNvSpPr>
            <a:spLocks noGrp="1"/>
          </p:cNvSpPr>
          <p:nvPr>
            <p:ph type="sldNum" sz="quarter" idx="4294967295"/>
          </p:nvPr>
        </p:nvSpPr>
        <p:spPr>
          <a:xfrm>
            <a:off x="70104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7700F7FA-2902-104F-A0C1-897C89953B5B}" type="slidenum">
              <a:rPr lang="en-US" sz="1400" u="none">
                <a:latin typeface="Arial" charset="0"/>
              </a:rPr>
              <a:pPr eaLnBrk="1" hangingPunct="1"/>
              <a:t>4</a:t>
            </a:fld>
            <a:endParaRPr lang="en-US" sz="1400" u="none">
              <a:latin typeface="Arial" charset="0"/>
            </a:endParaRPr>
          </a:p>
        </p:txBody>
      </p:sp>
      <p:sp>
        <p:nvSpPr>
          <p:cNvPr id="19458" name="Rectangle 2"/>
          <p:cNvSpPr>
            <a:spLocks noGrp="1" noChangeArrowheads="1"/>
          </p:cNvSpPr>
          <p:nvPr>
            <p:ph type="title"/>
          </p:nvPr>
        </p:nvSpPr>
        <p:spPr/>
        <p:txBody>
          <a:bodyPr/>
          <a:lstStyle/>
          <a:p>
            <a:pPr eaLnBrk="1" hangingPunct="1"/>
            <a:r>
              <a:rPr lang="en-US" b="1" dirty="0" smtClean="0">
                <a:latin typeface="Tahoma" charset="0"/>
              </a:rPr>
              <a:t>WORLD WIDE</a:t>
            </a:r>
            <a:endParaRPr lang="en-US" b="1" dirty="0">
              <a:latin typeface="Tahoma" charset="0"/>
            </a:endParaRPr>
          </a:p>
        </p:txBody>
      </p:sp>
      <p:sp>
        <p:nvSpPr>
          <p:cNvPr id="19459" name="Rectangle 3"/>
          <p:cNvSpPr>
            <a:spLocks noGrp="1" noChangeArrowheads="1"/>
          </p:cNvSpPr>
          <p:nvPr>
            <p:ph type="body" idx="1"/>
          </p:nvPr>
        </p:nvSpPr>
        <p:spPr>
          <a:xfrm>
            <a:off x="838200" y="1219200"/>
            <a:ext cx="8153400" cy="5638800"/>
          </a:xfrm>
        </p:spPr>
        <p:txBody>
          <a:bodyPr/>
          <a:lstStyle/>
          <a:p>
            <a:pPr eaLnBrk="1" hangingPunct="1"/>
            <a:r>
              <a:rPr lang="en-US" sz="2800" i="1" dirty="0" smtClean="0">
                <a:latin typeface="Arial" charset="0"/>
              </a:rPr>
              <a:t>There are 15.2million refugees of 80% are women and children</a:t>
            </a:r>
          </a:p>
          <a:p>
            <a:pPr eaLnBrk="1" hangingPunct="1"/>
            <a:r>
              <a:rPr lang="en-US" sz="2800" i="1" dirty="0" smtClean="0">
                <a:latin typeface="Arial" charset="0"/>
              </a:rPr>
              <a:t>80% of these refugees live in developing countries</a:t>
            </a:r>
          </a:p>
          <a:p>
            <a:pPr eaLnBrk="1" hangingPunct="1"/>
            <a:r>
              <a:rPr lang="en-US" sz="2800" i="1" dirty="0" smtClean="0">
                <a:latin typeface="Arial" charset="0"/>
              </a:rPr>
              <a:t>9million of those are children</a:t>
            </a:r>
          </a:p>
          <a:p>
            <a:pPr eaLnBrk="1" hangingPunct="1"/>
            <a:r>
              <a:rPr lang="en-US" sz="2800" i="1" dirty="0" smtClean="0">
                <a:latin typeface="Arial" charset="0"/>
              </a:rPr>
              <a:t>1 in 3 women will be beaten, coerced into sex or otherwise abused during her life time</a:t>
            </a:r>
          </a:p>
          <a:p>
            <a:pPr eaLnBrk="1" hangingPunct="1"/>
            <a:r>
              <a:rPr lang="en-US" sz="2800" i="1" dirty="0" smtClean="0">
                <a:latin typeface="Arial" charset="0"/>
              </a:rPr>
              <a:t>World Refugee day established by the UN 20 </a:t>
            </a:r>
            <a:r>
              <a:rPr lang="en-US" sz="2800" i="1" dirty="0" err="1" smtClean="0">
                <a:latin typeface="Arial" charset="0"/>
              </a:rPr>
              <a:t>th</a:t>
            </a:r>
            <a:r>
              <a:rPr lang="en-US" sz="2800" i="1" dirty="0" smtClean="0">
                <a:latin typeface="Arial" charset="0"/>
              </a:rPr>
              <a:t> June </a:t>
            </a:r>
            <a:r>
              <a:rPr lang="en-US" sz="2800" i="1" dirty="0" err="1" smtClean="0">
                <a:latin typeface="Arial" charset="0"/>
              </a:rPr>
              <a:t>honouring</a:t>
            </a:r>
            <a:r>
              <a:rPr lang="en-US" sz="2800" i="1" dirty="0" smtClean="0">
                <a:latin typeface="Arial" charset="0"/>
              </a:rPr>
              <a:t> courage, strength, and determination of children , women and men.</a:t>
            </a:r>
            <a:endParaRPr lang="en-US" sz="2800" i="1" dirty="0">
              <a:latin typeface="Arial" charset="0"/>
            </a:endParaRPr>
          </a:p>
        </p:txBody>
      </p:sp>
    </p:spTree>
    <p:extLst>
      <p:ext uri="{BB962C8B-B14F-4D97-AF65-F5344CB8AC3E}">
        <p14:creationId xmlns:p14="http://schemas.microsoft.com/office/powerpoint/2010/main" val="371431263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Number Placeholder 5"/>
          <p:cNvSpPr>
            <a:spLocks noGrp="1"/>
          </p:cNvSpPr>
          <p:nvPr>
            <p:ph type="sldNum" sz="quarter" idx="4294967295"/>
          </p:nvPr>
        </p:nvSpPr>
        <p:spPr>
          <a:xfrm>
            <a:off x="70104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endParaRPr lang="en-US" sz="1400" u="none" dirty="0">
              <a:latin typeface="Arial" charset="0"/>
            </a:endParaRPr>
          </a:p>
        </p:txBody>
      </p:sp>
      <p:sp>
        <p:nvSpPr>
          <p:cNvPr id="19458" name="Rectangle 2"/>
          <p:cNvSpPr>
            <a:spLocks noGrp="1" noChangeArrowheads="1"/>
          </p:cNvSpPr>
          <p:nvPr>
            <p:ph type="title"/>
          </p:nvPr>
        </p:nvSpPr>
        <p:spPr/>
        <p:txBody>
          <a:bodyPr/>
          <a:lstStyle/>
          <a:p>
            <a:pPr eaLnBrk="1" hangingPunct="1"/>
            <a:r>
              <a:rPr lang="en-US" b="1" dirty="0" smtClean="0">
                <a:latin typeface="Tahoma" charset="0"/>
              </a:rPr>
              <a:t>SOURCES OF REFUGEES END OF 2012</a:t>
            </a:r>
            <a:endParaRPr lang="en-US" b="1" dirty="0">
              <a:latin typeface="Tahoma" charset="0"/>
            </a:endParaRPr>
          </a:p>
        </p:txBody>
      </p:sp>
      <p:sp>
        <p:nvSpPr>
          <p:cNvPr id="19459" name="Rectangle 3"/>
          <p:cNvSpPr>
            <a:spLocks noGrp="1" noChangeArrowheads="1"/>
          </p:cNvSpPr>
          <p:nvPr>
            <p:ph type="body" idx="1"/>
          </p:nvPr>
        </p:nvSpPr>
        <p:spPr>
          <a:xfrm>
            <a:off x="990600" y="1981200"/>
            <a:ext cx="7586662" cy="4525963"/>
          </a:xfrm>
        </p:spPr>
        <p:txBody>
          <a:bodyPr/>
          <a:lstStyle/>
          <a:p>
            <a:pPr eaLnBrk="1" hangingPunct="1"/>
            <a:r>
              <a:rPr lang="en-US" sz="2800" i="1" dirty="0" err="1" smtClean="0">
                <a:latin typeface="Arial" charset="0"/>
              </a:rPr>
              <a:t>Afganistan</a:t>
            </a:r>
            <a:endParaRPr lang="en-US" sz="2800" i="1" dirty="0" smtClean="0">
              <a:latin typeface="Arial" charset="0"/>
            </a:endParaRPr>
          </a:p>
          <a:p>
            <a:pPr eaLnBrk="1" hangingPunct="1"/>
            <a:r>
              <a:rPr lang="en-US" sz="2800" i="1" dirty="0" smtClean="0">
                <a:latin typeface="Arial" charset="0"/>
              </a:rPr>
              <a:t>Somalia</a:t>
            </a:r>
          </a:p>
          <a:p>
            <a:pPr eaLnBrk="1" hangingPunct="1"/>
            <a:r>
              <a:rPr lang="en-US" sz="2800" i="1" dirty="0" smtClean="0">
                <a:latin typeface="Arial" charset="0"/>
              </a:rPr>
              <a:t>Iraq</a:t>
            </a:r>
          </a:p>
          <a:p>
            <a:pPr eaLnBrk="1" hangingPunct="1"/>
            <a:r>
              <a:rPr lang="en-US" sz="2800" i="1" dirty="0" smtClean="0">
                <a:latin typeface="Arial" charset="0"/>
              </a:rPr>
              <a:t>Syrian Arab Republic</a:t>
            </a:r>
          </a:p>
          <a:p>
            <a:pPr eaLnBrk="1" hangingPunct="1"/>
            <a:r>
              <a:rPr lang="en-US" sz="2800" i="1" dirty="0" smtClean="0">
                <a:latin typeface="Arial" charset="0"/>
              </a:rPr>
              <a:t>Sudan/South Sudan</a:t>
            </a:r>
          </a:p>
          <a:p>
            <a:pPr eaLnBrk="1" hangingPunct="1"/>
            <a:r>
              <a:rPr lang="en-US" sz="2800" i="1" dirty="0" err="1" smtClean="0">
                <a:latin typeface="Arial" charset="0"/>
              </a:rPr>
              <a:t>Myamar</a:t>
            </a:r>
            <a:endParaRPr lang="en-US" sz="2800" i="1" dirty="0" smtClean="0">
              <a:latin typeface="Arial" charset="0"/>
            </a:endParaRPr>
          </a:p>
          <a:p>
            <a:pPr eaLnBrk="1" hangingPunct="1"/>
            <a:r>
              <a:rPr lang="en-US" sz="2800" i="1" dirty="0" smtClean="0">
                <a:latin typeface="Arial" charset="0"/>
              </a:rPr>
              <a:t>Colombia</a:t>
            </a:r>
          </a:p>
          <a:p>
            <a:pPr eaLnBrk="1" hangingPunct="1"/>
            <a:r>
              <a:rPr lang="en-US" sz="2800" i="1" dirty="0" smtClean="0">
                <a:latin typeface="Arial" charset="0"/>
              </a:rPr>
              <a:t>Vietnam </a:t>
            </a:r>
          </a:p>
          <a:p>
            <a:pPr eaLnBrk="1" hangingPunct="1"/>
            <a:r>
              <a:rPr lang="en-US" sz="2800" i="1" dirty="0" smtClean="0">
                <a:latin typeface="Arial" charset="0"/>
              </a:rPr>
              <a:t> Eritrea</a:t>
            </a:r>
          </a:p>
          <a:p>
            <a:pPr eaLnBrk="1" hangingPunct="1"/>
            <a:endParaRPr lang="en-US" sz="2800" i="1" dirty="0" smtClean="0">
              <a:latin typeface="Arial" charset="0"/>
            </a:endParaRPr>
          </a:p>
          <a:p>
            <a:pPr marL="0" indent="0" eaLnBrk="1" hangingPunct="1">
              <a:buNone/>
            </a:pPr>
            <a:endParaRPr lang="en-US" sz="2800" i="1" dirty="0" smtClean="0">
              <a:latin typeface="Arial" charset="0"/>
            </a:endParaRPr>
          </a:p>
          <a:p>
            <a:pPr marL="0" indent="0" eaLnBrk="1" hangingPunct="1">
              <a:buNone/>
            </a:pPr>
            <a:r>
              <a:rPr lang="en-US" sz="2800" i="1" dirty="0" smtClean="0">
                <a:latin typeface="Arial" charset="0"/>
              </a:rPr>
              <a:t> </a:t>
            </a:r>
            <a:endParaRPr lang="en-US" sz="2800" i="1" dirty="0">
              <a:latin typeface="Arial" charset="0"/>
            </a:endParaRPr>
          </a:p>
        </p:txBody>
      </p:sp>
    </p:spTree>
    <p:extLst>
      <p:ext uri="{BB962C8B-B14F-4D97-AF65-F5344CB8AC3E}">
        <p14:creationId xmlns:p14="http://schemas.microsoft.com/office/powerpoint/2010/main" val="160014271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Number Placeholder 5"/>
          <p:cNvSpPr>
            <a:spLocks noGrp="1"/>
          </p:cNvSpPr>
          <p:nvPr>
            <p:ph type="sldNum" sz="quarter" idx="4294967295"/>
          </p:nvPr>
        </p:nvSpPr>
        <p:spPr>
          <a:xfrm>
            <a:off x="70104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endParaRPr lang="en-US" sz="1400" u="none" dirty="0">
              <a:latin typeface="Arial" charset="0"/>
            </a:endParaRPr>
          </a:p>
        </p:txBody>
      </p:sp>
      <p:sp>
        <p:nvSpPr>
          <p:cNvPr id="19458" name="Rectangle 2"/>
          <p:cNvSpPr>
            <a:spLocks noGrp="1" noChangeArrowheads="1"/>
          </p:cNvSpPr>
          <p:nvPr>
            <p:ph type="title"/>
          </p:nvPr>
        </p:nvSpPr>
        <p:spPr>
          <a:xfrm>
            <a:off x="228600" y="304800"/>
            <a:ext cx="7543800" cy="1524000"/>
          </a:xfrm>
        </p:spPr>
        <p:txBody>
          <a:bodyPr/>
          <a:lstStyle/>
          <a:p>
            <a:pPr eaLnBrk="1" hangingPunct="1"/>
            <a:r>
              <a:rPr lang="en-US" b="1" dirty="0" smtClean="0">
                <a:latin typeface="Tahoma" charset="0"/>
              </a:rPr>
              <a:t> REFUGEE HOSTING COUNTRIES-2012</a:t>
            </a:r>
            <a:endParaRPr lang="en-US" b="1" dirty="0">
              <a:latin typeface="Tahoma" charset="0"/>
            </a:endParaRPr>
          </a:p>
        </p:txBody>
      </p:sp>
      <p:sp>
        <p:nvSpPr>
          <p:cNvPr id="19459" name="Rectangle 3"/>
          <p:cNvSpPr>
            <a:spLocks noGrp="1" noChangeArrowheads="1"/>
          </p:cNvSpPr>
          <p:nvPr>
            <p:ph type="body" idx="1"/>
          </p:nvPr>
        </p:nvSpPr>
        <p:spPr>
          <a:xfrm>
            <a:off x="871538" y="1752600"/>
            <a:ext cx="7662862" cy="4648200"/>
          </a:xfrm>
        </p:spPr>
        <p:txBody>
          <a:bodyPr/>
          <a:lstStyle/>
          <a:p>
            <a:pPr eaLnBrk="1" hangingPunct="1"/>
            <a:r>
              <a:rPr lang="en-US" sz="2800" i="1" dirty="0" smtClean="0">
                <a:latin typeface="Arial" charset="0"/>
              </a:rPr>
              <a:t>Pakistan</a:t>
            </a:r>
          </a:p>
          <a:p>
            <a:pPr eaLnBrk="1" hangingPunct="1"/>
            <a:r>
              <a:rPr lang="en-US" sz="2800" i="1" dirty="0" smtClean="0">
                <a:latin typeface="Arial" charset="0"/>
              </a:rPr>
              <a:t>Islam Rep of Iran</a:t>
            </a:r>
          </a:p>
          <a:p>
            <a:pPr eaLnBrk="1" hangingPunct="1"/>
            <a:r>
              <a:rPr lang="en-US" sz="2800" i="1" dirty="0" smtClean="0">
                <a:latin typeface="Arial" charset="0"/>
              </a:rPr>
              <a:t>Germany</a:t>
            </a:r>
          </a:p>
          <a:p>
            <a:pPr eaLnBrk="1" hangingPunct="1"/>
            <a:r>
              <a:rPr lang="en-US" sz="2800" i="1" dirty="0" smtClean="0">
                <a:latin typeface="Arial" charset="0"/>
              </a:rPr>
              <a:t>Kenya</a:t>
            </a:r>
          </a:p>
          <a:p>
            <a:pPr eaLnBrk="1" hangingPunct="1"/>
            <a:r>
              <a:rPr lang="en-US" sz="2800" i="1" dirty="0" smtClean="0">
                <a:latin typeface="Arial" charset="0"/>
              </a:rPr>
              <a:t>Syrian Arab Rep</a:t>
            </a:r>
          </a:p>
          <a:p>
            <a:pPr eaLnBrk="1" hangingPunct="1"/>
            <a:r>
              <a:rPr lang="en-US" sz="2800" i="1" dirty="0" smtClean="0">
                <a:latin typeface="Arial" charset="0"/>
              </a:rPr>
              <a:t>Ethiopia</a:t>
            </a:r>
          </a:p>
          <a:p>
            <a:pPr eaLnBrk="1" hangingPunct="1"/>
            <a:r>
              <a:rPr lang="en-US" sz="2800" i="1" dirty="0" smtClean="0">
                <a:latin typeface="Arial" charset="0"/>
              </a:rPr>
              <a:t>Chad</a:t>
            </a:r>
          </a:p>
          <a:p>
            <a:pPr eaLnBrk="1" hangingPunct="1"/>
            <a:r>
              <a:rPr lang="en-US" sz="2800" i="1" dirty="0" smtClean="0">
                <a:latin typeface="Arial" charset="0"/>
              </a:rPr>
              <a:t>China </a:t>
            </a:r>
          </a:p>
          <a:p>
            <a:pPr eaLnBrk="1" hangingPunct="1"/>
            <a:r>
              <a:rPr lang="en-US" sz="2800" i="1" dirty="0" smtClean="0">
                <a:latin typeface="Arial" charset="0"/>
              </a:rPr>
              <a:t>Turkey</a:t>
            </a:r>
          </a:p>
          <a:p>
            <a:pPr eaLnBrk="1" hangingPunct="1"/>
            <a:endParaRPr lang="en-US" sz="2800" i="1" dirty="0" smtClean="0">
              <a:latin typeface="Arial" charset="0"/>
            </a:endParaRPr>
          </a:p>
          <a:p>
            <a:pPr marL="0" indent="0" eaLnBrk="1" hangingPunct="1">
              <a:buNone/>
            </a:pPr>
            <a:endParaRPr lang="en-US" sz="2800" i="1" dirty="0" smtClean="0">
              <a:latin typeface="Arial" charset="0"/>
            </a:endParaRPr>
          </a:p>
          <a:p>
            <a:pPr marL="0" indent="0" eaLnBrk="1" hangingPunct="1">
              <a:buNone/>
            </a:pPr>
            <a:r>
              <a:rPr lang="en-US" sz="2800" i="1" dirty="0" smtClean="0">
                <a:latin typeface="Arial" charset="0"/>
              </a:rPr>
              <a:t> </a:t>
            </a:r>
            <a:endParaRPr lang="en-US" sz="2800" i="1" dirty="0">
              <a:latin typeface="Arial" charset="0"/>
            </a:endParaRPr>
          </a:p>
        </p:txBody>
      </p:sp>
    </p:spTree>
    <p:extLst>
      <p:ext uri="{BB962C8B-B14F-4D97-AF65-F5344CB8AC3E}">
        <p14:creationId xmlns:p14="http://schemas.microsoft.com/office/powerpoint/2010/main" val="26551217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Number Placeholder 5"/>
          <p:cNvSpPr>
            <a:spLocks noGrp="1"/>
          </p:cNvSpPr>
          <p:nvPr>
            <p:ph type="sldNum" sz="quarter" idx="4294967295"/>
          </p:nvPr>
        </p:nvSpPr>
        <p:spPr>
          <a:xfrm>
            <a:off x="70104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5D906CA7-1392-604C-B37C-307E17F7E7A2}" type="slidenum">
              <a:rPr lang="en-US" sz="1400" u="none">
                <a:latin typeface="Arial" charset="0"/>
              </a:rPr>
              <a:pPr eaLnBrk="1" hangingPunct="1"/>
              <a:t>7</a:t>
            </a:fld>
            <a:endParaRPr lang="en-US" sz="1400" u="none">
              <a:latin typeface="Arial" charset="0"/>
            </a:endParaRPr>
          </a:p>
        </p:txBody>
      </p:sp>
      <p:sp>
        <p:nvSpPr>
          <p:cNvPr id="20482" name="Rectangle 2"/>
          <p:cNvSpPr>
            <a:spLocks noGrp="1" noChangeArrowheads="1"/>
          </p:cNvSpPr>
          <p:nvPr>
            <p:ph type="title"/>
          </p:nvPr>
        </p:nvSpPr>
        <p:spPr/>
        <p:txBody>
          <a:bodyPr/>
          <a:lstStyle/>
          <a:p>
            <a:pPr eaLnBrk="1" hangingPunct="1"/>
            <a:r>
              <a:rPr lang="en-US" sz="3600" b="1">
                <a:latin typeface="Tahoma" charset="0"/>
              </a:rPr>
              <a:t>People balancing loss and gain:</a:t>
            </a:r>
            <a:r>
              <a:rPr lang="en-US" sz="3600" b="1" i="1">
                <a:latin typeface="Tahoma" charset="0"/>
              </a:rPr>
              <a:t> </a:t>
            </a:r>
            <a:r>
              <a:rPr lang="en-US" sz="3600" i="1">
                <a:latin typeface="Tahoma" charset="0"/>
              </a:rPr>
              <a:t>living through</a:t>
            </a:r>
          </a:p>
        </p:txBody>
      </p:sp>
      <p:sp>
        <p:nvSpPr>
          <p:cNvPr id="20483" name="Rectangle 3"/>
          <p:cNvSpPr>
            <a:spLocks noGrp="1" noChangeArrowheads="1"/>
          </p:cNvSpPr>
          <p:nvPr>
            <p:ph type="body" idx="1"/>
          </p:nvPr>
        </p:nvSpPr>
        <p:spPr/>
        <p:txBody>
          <a:bodyPr/>
          <a:lstStyle/>
          <a:p>
            <a:pPr algn="just" eaLnBrk="1" hangingPunct="1">
              <a:buFont typeface="Wingdings" charset="0"/>
              <a:buNone/>
            </a:pPr>
            <a:r>
              <a:rPr lang="en-US" sz="2800" b="1" i="1">
                <a:latin typeface="Arial" charset="0"/>
              </a:rPr>
              <a:t>Opportunities</a:t>
            </a:r>
            <a:endParaRPr lang="en-US" sz="2800" i="1">
              <a:latin typeface="Arial" charset="0"/>
            </a:endParaRPr>
          </a:p>
          <a:p>
            <a:pPr eaLnBrk="1" hangingPunct="1"/>
            <a:r>
              <a:rPr lang="en-US" sz="2800" i="1">
                <a:latin typeface="Arial" charset="0"/>
              </a:rPr>
              <a:t>For many – basic safety and security</a:t>
            </a:r>
          </a:p>
          <a:p>
            <a:pPr eaLnBrk="1" hangingPunct="1"/>
            <a:r>
              <a:rPr lang="en-US" sz="2800" i="1">
                <a:latin typeface="Arial" charset="0"/>
              </a:rPr>
              <a:t>For some (seniors, handicapped people, women) more possibilities for independence and self-sufficiency</a:t>
            </a:r>
          </a:p>
          <a:p>
            <a:pPr eaLnBrk="1" hangingPunct="1"/>
            <a:r>
              <a:rPr lang="en-US" sz="2800" i="1">
                <a:latin typeface="Arial" charset="0"/>
              </a:rPr>
              <a:t>Freedom or communication/information  </a:t>
            </a:r>
          </a:p>
          <a:p>
            <a:pPr eaLnBrk="1" hangingPunct="1"/>
            <a:endParaRPr lang="en-US" sz="2800" i="1">
              <a:latin typeface="Arial" charset="0"/>
            </a:endParaRPr>
          </a:p>
          <a:p>
            <a:pPr eaLnBrk="1" hangingPunct="1"/>
            <a:endParaRPr lang="en-US" sz="2800" i="1">
              <a:latin typeface="Arial" charset="0"/>
            </a:endParaRPr>
          </a:p>
        </p:txBody>
      </p:sp>
    </p:spTree>
    <p:extLst>
      <p:ext uri="{BB962C8B-B14F-4D97-AF65-F5344CB8AC3E}">
        <p14:creationId xmlns:p14="http://schemas.microsoft.com/office/powerpoint/2010/main" val="333597953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29" name="Slide Number Placeholder 5"/>
          <p:cNvSpPr>
            <a:spLocks noGrp="1"/>
          </p:cNvSpPr>
          <p:nvPr>
            <p:ph type="sldNum" sz="quarter" idx="4294967295"/>
          </p:nvPr>
        </p:nvSpPr>
        <p:spPr>
          <a:xfrm>
            <a:off x="70104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BE848F9B-5C95-3E4D-907A-E0E1C975D015}" type="slidenum">
              <a:rPr lang="en-US" sz="1400" u="none">
                <a:latin typeface="Arial" charset="0"/>
              </a:rPr>
              <a:pPr eaLnBrk="1" hangingPunct="1"/>
              <a:t>8</a:t>
            </a:fld>
            <a:endParaRPr lang="en-US" sz="1400" u="none">
              <a:latin typeface="Arial" charset="0"/>
            </a:endParaRPr>
          </a:p>
        </p:txBody>
      </p:sp>
      <p:sp>
        <p:nvSpPr>
          <p:cNvPr id="22530" name="Rectangle 2"/>
          <p:cNvSpPr>
            <a:spLocks noGrp="1" noChangeArrowheads="1"/>
          </p:cNvSpPr>
          <p:nvPr>
            <p:ph type="title"/>
          </p:nvPr>
        </p:nvSpPr>
        <p:spPr/>
        <p:txBody>
          <a:bodyPr/>
          <a:lstStyle/>
          <a:p>
            <a:pPr eaLnBrk="1" hangingPunct="1"/>
            <a:r>
              <a:rPr lang="en-US" sz="3600" b="1">
                <a:latin typeface="Tahoma" charset="0"/>
              </a:rPr>
              <a:t>People balancing loss and gain:</a:t>
            </a:r>
            <a:r>
              <a:rPr lang="en-US" sz="3600" b="1" i="1">
                <a:latin typeface="Tahoma" charset="0"/>
              </a:rPr>
              <a:t> </a:t>
            </a:r>
            <a:r>
              <a:rPr lang="en-US" sz="3600" i="1">
                <a:latin typeface="Tahoma" charset="0"/>
              </a:rPr>
              <a:t>living through</a:t>
            </a:r>
          </a:p>
        </p:txBody>
      </p:sp>
      <p:sp>
        <p:nvSpPr>
          <p:cNvPr id="237571" name="Rectangle 3"/>
          <p:cNvSpPr>
            <a:spLocks noGrp="1" noChangeArrowheads="1"/>
          </p:cNvSpPr>
          <p:nvPr>
            <p:ph type="body" idx="1"/>
          </p:nvPr>
        </p:nvSpPr>
        <p:spPr/>
        <p:txBody>
          <a:bodyPr/>
          <a:lstStyle/>
          <a:p>
            <a:pPr eaLnBrk="1" hangingPunct="1">
              <a:buFont typeface="Wingdings" charset="0"/>
              <a:buNone/>
            </a:pPr>
            <a:r>
              <a:rPr lang="en-US" i="1">
                <a:latin typeface="Arial" charset="0"/>
              </a:rPr>
              <a:t>Internal Losses (individual)</a:t>
            </a:r>
          </a:p>
          <a:p>
            <a:pPr eaLnBrk="1" hangingPunct="1"/>
            <a:r>
              <a:rPr lang="en-US" sz="2400" i="1">
                <a:latin typeface="Arial" charset="0"/>
              </a:rPr>
              <a:t>Loss of Ease of Communication</a:t>
            </a:r>
          </a:p>
          <a:p>
            <a:pPr eaLnBrk="1" hangingPunct="1"/>
            <a:r>
              <a:rPr lang="en-US" sz="2400" i="1">
                <a:latin typeface="Arial" charset="0"/>
              </a:rPr>
              <a:t>Loss of Independence and Self-Sufficiency</a:t>
            </a:r>
          </a:p>
          <a:p>
            <a:pPr eaLnBrk="1" hangingPunct="1"/>
            <a:r>
              <a:rPr lang="en-US" sz="2400" i="1">
                <a:latin typeface="Arial" charset="0"/>
              </a:rPr>
              <a:t>Loss of Security and Stability</a:t>
            </a:r>
          </a:p>
        </p:txBody>
      </p:sp>
    </p:spTree>
    <p:extLst>
      <p:ext uri="{BB962C8B-B14F-4D97-AF65-F5344CB8AC3E}">
        <p14:creationId xmlns:p14="http://schemas.microsoft.com/office/powerpoint/2010/main" val="40283445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7571">
                                            <p:txEl>
                                              <p:pRg st="0" end="0"/>
                                            </p:txEl>
                                          </p:spTgt>
                                        </p:tgtEl>
                                        <p:attrNameLst>
                                          <p:attrName>style.visibility</p:attrName>
                                        </p:attrNameLst>
                                      </p:cBhvr>
                                      <p:to>
                                        <p:strVal val="visible"/>
                                      </p:to>
                                    </p:set>
                                    <p:anim calcmode="lin" valueType="num">
                                      <p:cBhvr additive="base">
                                        <p:cTn id="7" dur="500" fill="hold"/>
                                        <p:tgtEl>
                                          <p:spTgt spid="2375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75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7571">
                                            <p:txEl>
                                              <p:pRg st="1" end="1"/>
                                            </p:txEl>
                                          </p:spTgt>
                                        </p:tgtEl>
                                        <p:attrNameLst>
                                          <p:attrName>style.visibility</p:attrName>
                                        </p:attrNameLst>
                                      </p:cBhvr>
                                      <p:to>
                                        <p:strVal val="visible"/>
                                      </p:to>
                                    </p:set>
                                    <p:anim calcmode="lin" valueType="num">
                                      <p:cBhvr additive="base">
                                        <p:cTn id="13" dur="500" fill="hold"/>
                                        <p:tgtEl>
                                          <p:spTgt spid="2375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375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7571">
                                            <p:txEl>
                                              <p:pRg st="2" end="2"/>
                                            </p:txEl>
                                          </p:spTgt>
                                        </p:tgtEl>
                                        <p:attrNameLst>
                                          <p:attrName>style.visibility</p:attrName>
                                        </p:attrNameLst>
                                      </p:cBhvr>
                                      <p:to>
                                        <p:strVal val="visible"/>
                                      </p:to>
                                    </p:set>
                                    <p:anim calcmode="lin" valueType="num">
                                      <p:cBhvr additive="base">
                                        <p:cTn id="19" dur="500" fill="hold"/>
                                        <p:tgtEl>
                                          <p:spTgt spid="23757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375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37571">
                                            <p:txEl>
                                              <p:pRg st="3" end="3"/>
                                            </p:txEl>
                                          </p:spTgt>
                                        </p:tgtEl>
                                        <p:attrNameLst>
                                          <p:attrName>style.visibility</p:attrName>
                                        </p:attrNameLst>
                                      </p:cBhvr>
                                      <p:to>
                                        <p:strVal val="visible"/>
                                      </p:to>
                                    </p:set>
                                    <p:anim calcmode="lin" valueType="num">
                                      <p:cBhvr additive="base">
                                        <p:cTn id="25" dur="500" fill="hold"/>
                                        <p:tgtEl>
                                          <p:spTgt spid="23757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3757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1"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7" name="Slide Number Placeholder 5"/>
          <p:cNvSpPr>
            <a:spLocks noGrp="1"/>
          </p:cNvSpPr>
          <p:nvPr>
            <p:ph type="sldNum" sz="quarter" idx="4294967295"/>
          </p:nvPr>
        </p:nvSpPr>
        <p:spPr>
          <a:xfrm>
            <a:off x="70104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u="sng">
                <a:solidFill>
                  <a:schemeClr val="tx1"/>
                </a:solidFill>
                <a:latin typeface="Times New Roman" charset="0"/>
                <a:ea typeface="ＭＳ Ｐゴシック" charset="0"/>
                <a:cs typeface="ＭＳ Ｐゴシック" charset="0"/>
              </a:defRPr>
            </a:lvl1pPr>
            <a:lvl2pPr marL="742950" indent="-285750" eaLnBrk="0" hangingPunct="0">
              <a:defRPr sz="2400" u="sng">
                <a:solidFill>
                  <a:schemeClr val="tx1"/>
                </a:solidFill>
                <a:latin typeface="Times New Roman" charset="0"/>
                <a:ea typeface="ＭＳ Ｐゴシック" charset="0"/>
              </a:defRPr>
            </a:lvl2pPr>
            <a:lvl3pPr marL="1143000" indent="-228600" eaLnBrk="0" hangingPunct="0">
              <a:defRPr sz="2400" u="sng">
                <a:solidFill>
                  <a:schemeClr val="tx1"/>
                </a:solidFill>
                <a:latin typeface="Times New Roman" charset="0"/>
                <a:ea typeface="ＭＳ Ｐゴシック" charset="0"/>
              </a:defRPr>
            </a:lvl3pPr>
            <a:lvl4pPr marL="1600200" indent="-228600" eaLnBrk="0" hangingPunct="0">
              <a:defRPr sz="2400" u="sng">
                <a:solidFill>
                  <a:schemeClr val="tx1"/>
                </a:solidFill>
                <a:latin typeface="Times New Roman" charset="0"/>
                <a:ea typeface="ＭＳ Ｐゴシック" charset="0"/>
              </a:defRPr>
            </a:lvl4pPr>
            <a:lvl5pPr marL="2057400" indent="-228600" eaLnBrk="0" hangingPunct="0">
              <a:defRPr sz="2400" u="sng">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u="sng">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u="sng">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u="sng">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u="sng">
                <a:solidFill>
                  <a:schemeClr val="tx1"/>
                </a:solidFill>
                <a:latin typeface="Times New Roman" charset="0"/>
                <a:ea typeface="ＭＳ Ｐゴシック" charset="0"/>
              </a:defRPr>
            </a:lvl9pPr>
          </a:lstStyle>
          <a:p>
            <a:pPr eaLnBrk="1" hangingPunct="1"/>
            <a:fld id="{4762D2C7-F642-7347-BBD2-F9016913E8C6}" type="slidenum">
              <a:rPr lang="en-US" sz="1400" u="none">
                <a:latin typeface="Arial" charset="0"/>
              </a:rPr>
              <a:pPr eaLnBrk="1" hangingPunct="1"/>
              <a:t>9</a:t>
            </a:fld>
            <a:endParaRPr lang="en-US" sz="1400" u="none">
              <a:latin typeface="Arial" charset="0"/>
            </a:endParaRPr>
          </a:p>
        </p:txBody>
      </p:sp>
      <p:sp>
        <p:nvSpPr>
          <p:cNvPr id="24578" name="Rectangle 2"/>
          <p:cNvSpPr>
            <a:spLocks noGrp="1" noChangeArrowheads="1"/>
          </p:cNvSpPr>
          <p:nvPr>
            <p:ph type="title"/>
          </p:nvPr>
        </p:nvSpPr>
        <p:spPr/>
        <p:txBody>
          <a:bodyPr/>
          <a:lstStyle/>
          <a:p>
            <a:pPr eaLnBrk="1" hangingPunct="1"/>
            <a:r>
              <a:rPr lang="en-US" sz="3600" b="1">
                <a:latin typeface="Tahoma" charset="0"/>
              </a:rPr>
              <a:t>People balancing loss and gain:</a:t>
            </a:r>
            <a:r>
              <a:rPr lang="en-US" sz="3600" b="1" i="1">
                <a:latin typeface="Tahoma" charset="0"/>
              </a:rPr>
              <a:t> </a:t>
            </a:r>
            <a:r>
              <a:rPr lang="en-US" sz="3600" i="1">
                <a:latin typeface="Tahoma" charset="0"/>
              </a:rPr>
              <a:t>living through</a:t>
            </a:r>
          </a:p>
        </p:txBody>
      </p:sp>
      <p:sp>
        <p:nvSpPr>
          <p:cNvPr id="235523" name="Rectangle 3"/>
          <p:cNvSpPr>
            <a:spLocks noGrp="1" noChangeArrowheads="1"/>
          </p:cNvSpPr>
          <p:nvPr>
            <p:ph type="body" idx="1"/>
          </p:nvPr>
        </p:nvSpPr>
        <p:spPr/>
        <p:txBody>
          <a:bodyPr/>
          <a:lstStyle/>
          <a:p>
            <a:pPr eaLnBrk="1" hangingPunct="1">
              <a:buFont typeface="Wingdings" charset="0"/>
              <a:buNone/>
            </a:pPr>
            <a:r>
              <a:rPr lang="en-US" i="1">
                <a:latin typeface="Arial" charset="0"/>
              </a:rPr>
              <a:t>Environmental losses</a:t>
            </a:r>
            <a:r>
              <a:rPr lang="en-US" i="1">
                <a:latin typeface="Arial" charset="0"/>
                <a:cs typeface="Times New Roman" charset="0"/>
              </a:rPr>
              <a:t> (individual)</a:t>
            </a:r>
          </a:p>
          <a:p>
            <a:pPr eaLnBrk="1" hangingPunct="1">
              <a:buFont typeface="Wingdings" charset="0"/>
              <a:buNone/>
            </a:pPr>
            <a:r>
              <a:rPr lang="en-US" sz="2800" b="1" i="1">
                <a:latin typeface="Arial" charset="0"/>
                <a:cs typeface="Times New Roman" charset="0"/>
              </a:rPr>
              <a:t>Negative Response:</a:t>
            </a:r>
          </a:p>
          <a:p>
            <a:pPr eaLnBrk="1" hangingPunct="1"/>
            <a:r>
              <a:rPr lang="en-US" sz="2400" i="1">
                <a:latin typeface="Arial" charset="0"/>
                <a:cs typeface="Times New Roman" charset="0"/>
              </a:rPr>
              <a:t>Feeling that life was useless</a:t>
            </a:r>
          </a:p>
          <a:p>
            <a:pPr eaLnBrk="1" hangingPunct="1"/>
            <a:r>
              <a:rPr lang="en-US" sz="2400" i="1">
                <a:latin typeface="Arial" charset="0"/>
                <a:cs typeface="Times New Roman" charset="0"/>
              </a:rPr>
              <a:t>Difficulty finding your niche in the future</a:t>
            </a:r>
          </a:p>
          <a:p>
            <a:pPr eaLnBrk="1" hangingPunct="1"/>
            <a:r>
              <a:rPr lang="en-US" sz="2400" i="1">
                <a:latin typeface="Arial" charset="0"/>
                <a:cs typeface="Times New Roman" charset="0"/>
              </a:rPr>
              <a:t>Acculturation difficulties</a:t>
            </a:r>
          </a:p>
          <a:p>
            <a:pPr eaLnBrk="1" hangingPunct="1"/>
            <a:r>
              <a:rPr lang="en-US" sz="2400" i="1">
                <a:latin typeface="Arial" charset="0"/>
                <a:cs typeface="Times New Roman" charset="0"/>
              </a:rPr>
              <a:t>Hopelessness about the future</a:t>
            </a:r>
            <a:endParaRPr lang="en-US" sz="2400" i="1">
              <a:latin typeface="Arial" charset="0"/>
            </a:endParaRPr>
          </a:p>
        </p:txBody>
      </p:sp>
    </p:spTree>
    <p:extLst>
      <p:ext uri="{BB962C8B-B14F-4D97-AF65-F5344CB8AC3E}">
        <p14:creationId xmlns:p14="http://schemas.microsoft.com/office/powerpoint/2010/main" val="341778653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523">
                                            <p:txEl>
                                              <p:pRg st="0" end="0"/>
                                            </p:txEl>
                                          </p:spTgt>
                                        </p:tgtEl>
                                        <p:attrNameLst>
                                          <p:attrName>style.visibility</p:attrName>
                                        </p:attrNameLst>
                                      </p:cBhvr>
                                      <p:to>
                                        <p:strVal val="visible"/>
                                      </p:to>
                                    </p:set>
                                    <p:anim calcmode="lin" valueType="num">
                                      <p:cBhvr additive="base">
                                        <p:cTn id="7" dur="500" fill="hold"/>
                                        <p:tgtEl>
                                          <p:spTgt spid="2355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55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5523">
                                            <p:txEl>
                                              <p:pRg st="1" end="1"/>
                                            </p:txEl>
                                          </p:spTgt>
                                        </p:tgtEl>
                                        <p:attrNameLst>
                                          <p:attrName>style.visibility</p:attrName>
                                        </p:attrNameLst>
                                      </p:cBhvr>
                                      <p:to>
                                        <p:strVal val="visible"/>
                                      </p:to>
                                    </p:set>
                                    <p:anim calcmode="lin" valueType="num">
                                      <p:cBhvr additive="base">
                                        <p:cTn id="13" dur="500" fill="hold"/>
                                        <p:tgtEl>
                                          <p:spTgt spid="2355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355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5523">
                                            <p:txEl>
                                              <p:pRg st="2" end="2"/>
                                            </p:txEl>
                                          </p:spTgt>
                                        </p:tgtEl>
                                        <p:attrNameLst>
                                          <p:attrName>style.visibility</p:attrName>
                                        </p:attrNameLst>
                                      </p:cBhvr>
                                      <p:to>
                                        <p:strVal val="visible"/>
                                      </p:to>
                                    </p:set>
                                    <p:anim calcmode="lin" valueType="num">
                                      <p:cBhvr additive="base">
                                        <p:cTn id="19" dur="500" fill="hold"/>
                                        <p:tgtEl>
                                          <p:spTgt spid="23552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355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35523">
                                            <p:txEl>
                                              <p:pRg st="3" end="3"/>
                                            </p:txEl>
                                          </p:spTgt>
                                        </p:tgtEl>
                                        <p:attrNameLst>
                                          <p:attrName>style.visibility</p:attrName>
                                        </p:attrNameLst>
                                      </p:cBhvr>
                                      <p:to>
                                        <p:strVal val="visible"/>
                                      </p:to>
                                    </p:set>
                                    <p:anim calcmode="lin" valueType="num">
                                      <p:cBhvr additive="base">
                                        <p:cTn id="25" dur="500" fill="hold"/>
                                        <p:tgtEl>
                                          <p:spTgt spid="23552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3552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35523">
                                            <p:txEl>
                                              <p:pRg st="4" end="4"/>
                                            </p:txEl>
                                          </p:spTgt>
                                        </p:tgtEl>
                                        <p:attrNameLst>
                                          <p:attrName>style.visibility</p:attrName>
                                        </p:attrNameLst>
                                      </p:cBhvr>
                                      <p:to>
                                        <p:strVal val="visible"/>
                                      </p:to>
                                    </p:set>
                                    <p:anim calcmode="lin" valueType="num">
                                      <p:cBhvr additive="base">
                                        <p:cTn id="31" dur="500" fill="hold"/>
                                        <p:tgtEl>
                                          <p:spTgt spid="23552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3552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35523">
                                            <p:txEl>
                                              <p:pRg st="5" end="5"/>
                                            </p:txEl>
                                          </p:spTgt>
                                        </p:tgtEl>
                                        <p:attrNameLst>
                                          <p:attrName>style.visibility</p:attrName>
                                        </p:attrNameLst>
                                      </p:cBhvr>
                                      <p:to>
                                        <p:strVal val="visible"/>
                                      </p:to>
                                    </p:set>
                                    <p:anim calcmode="lin" valueType="num">
                                      <p:cBhvr additive="base">
                                        <p:cTn id="37" dur="500" fill="hold"/>
                                        <p:tgtEl>
                                          <p:spTgt spid="23552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3552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3" grpId="0" build="p"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9352</TotalTime>
  <Words>3396</Words>
  <Application>Microsoft Macintosh PowerPoint</Application>
  <PresentationFormat>On-screen Show (4:3)</PresentationFormat>
  <Paragraphs>698</Paragraphs>
  <Slides>30</Slides>
  <Notes>24</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Waveform</vt:lpstr>
      <vt:lpstr>Psychological Problems in Refugees and other Displaced Persons; Death and Bereavement</vt:lpstr>
      <vt:lpstr>REFUGEES/IDPS</vt:lpstr>
      <vt:lpstr>REFUGEES/IDPS</vt:lpstr>
      <vt:lpstr>WORLD WIDE</vt:lpstr>
      <vt:lpstr>SOURCES OF REFUGEES END OF 2012</vt:lpstr>
      <vt:lpstr> REFUGEE HOSTING COUNTRIES-2012</vt:lpstr>
      <vt:lpstr>People balancing loss and gain: living through</vt:lpstr>
      <vt:lpstr>People balancing loss and gain: living through</vt:lpstr>
      <vt:lpstr>People balancing loss and gain: living through</vt:lpstr>
      <vt:lpstr>People balancing loss and gain: living through</vt:lpstr>
      <vt:lpstr>People balancing loss and gain: living through</vt:lpstr>
      <vt:lpstr>People balancing loss and gain: living through</vt:lpstr>
      <vt:lpstr>People balancing loss and gain: living through</vt:lpstr>
      <vt:lpstr>People balancing loss and gain: living through</vt:lpstr>
      <vt:lpstr>People balancing loss and gain: living through</vt:lpstr>
      <vt:lpstr>Irreversible loss and hope for the future</vt:lpstr>
      <vt:lpstr> Building a working relationship</vt:lpstr>
      <vt:lpstr>Cultural issues in providing care</vt:lpstr>
      <vt:lpstr>Cultural issues in providing care</vt:lpstr>
      <vt:lpstr>Balancing incompetence and skill: collaboration</vt:lpstr>
      <vt:lpstr>Balancing incompetence and skill: collaboration</vt:lpstr>
      <vt:lpstr>Balancing incompetence and skill: collaboration</vt:lpstr>
      <vt:lpstr>Language, Culture and Psychopathology  Westermeyer &amp; Janca (1997)</vt:lpstr>
      <vt:lpstr>Language, Culture and Psychopathology  Westermeyer &amp; Janca (1997)</vt:lpstr>
      <vt:lpstr>Balancing incompetence and skill: collaboration</vt:lpstr>
      <vt:lpstr>Balancing incompetence and skill: collaboration</vt:lpstr>
      <vt:lpstr>Clinical strategies</vt:lpstr>
      <vt:lpstr>Clinical strategies</vt:lpstr>
      <vt:lpstr>Applying clinical strategies</vt:lpstr>
      <vt:lpstr>The University of Nairobi</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Web Communications</dc:creator>
  <cp:lastModifiedBy>Roselyne Ogolla</cp:lastModifiedBy>
  <cp:revision>144</cp:revision>
  <dcterms:created xsi:type="dcterms:W3CDTF">2012-07-02T07:54:23Z</dcterms:created>
  <dcterms:modified xsi:type="dcterms:W3CDTF">2016-03-30T06:06:50Z</dcterms:modified>
</cp:coreProperties>
</file>