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5" r:id="rId1"/>
  </p:sldMasterIdLst>
  <p:notesMasterIdLst>
    <p:notesMasterId r:id="rId63"/>
  </p:notesMasterIdLst>
  <p:sldIdLst>
    <p:sldId id="256" r:id="rId2"/>
    <p:sldId id="307" r:id="rId3"/>
    <p:sldId id="308" r:id="rId4"/>
    <p:sldId id="320" r:id="rId5"/>
    <p:sldId id="323" r:id="rId6"/>
    <p:sldId id="321" r:id="rId7"/>
    <p:sldId id="324" r:id="rId8"/>
    <p:sldId id="325" r:id="rId9"/>
    <p:sldId id="326" r:id="rId10"/>
    <p:sldId id="310" r:id="rId11"/>
    <p:sldId id="327" r:id="rId12"/>
    <p:sldId id="328" r:id="rId13"/>
    <p:sldId id="329" r:id="rId14"/>
    <p:sldId id="314" r:id="rId15"/>
    <p:sldId id="315" r:id="rId16"/>
    <p:sldId id="316" r:id="rId17"/>
    <p:sldId id="317" r:id="rId18"/>
    <p:sldId id="318" r:id="rId19"/>
    <p:sldId id="319" r:id="rId20"/>
    <p:sldId id="271" r:id="rId21"/>
    <p:sldId id="330" r:id="rId22"/>
    <p:sldId id="274" r:id="rId23"/>
    <p:sldId id="257" r:id="rId24"/>
    <p:sldId id="276" r:id="rId25"/>
    <p:sldId id="258" r:id="rId26"/>
    <p:sldId id="267" r:id="rId27"/>
    <p:sldId id="290" r:id="rId28"/>
    <p:sldId id="265" r:id="rId29"/>
    <p:sldId id="259" r:id="rId30"/>
    <p:sldId id="261" r:id="rId31"/>
    <p:sldId id="263" r:id="rId32"/>
    <p:sldId id="289" r:id="rId33"/>
    <p:sldId id="331" r:id="rId34"/>
    <p:sldId id="306" r:id="rId35"/>
    <p:sldId id="262" r:id="rId36"/>
    <p:sldId id="291" r:id="rId37"/>
    <p:sldId id="260" r:id="rId38"/>
    <p:sldId id="264" r:id="rId39"/>
    <p:sldId id="266" r:id="rId40"/>
    <p:sldId id="332" r:id="rId41"/>
    <p:sldId id="269" r:id="rId42"/>
    <p:sldId id="277" r:id="rId43"/>
    <p:sldId id="294" r:id="rId44"/>
    <p:sldId id="296" r:id="rId45"/>
    <p:sldId id="292" r:id="rId46"/>
    <p:sldId id="295" r:id="rId47"/>
    <p:sldId id="279" r:id="rId48"/>
    <p:sldId id="297" r:id="rId49"/>
    <p:sldId id="280" r:id="rId50"/>
    <p:sldId id="293" r:id="rId51"/>
    <p:sldId id="283" r:id="rId52"/>
    <p:sldId id="298" r:id="rId53"/>
    <p:sldId id="299" r:id="rId54"/>
    <p:sldId id="300" r:id="rId55"/>
    <p:sldId id="305" r:id="rId56"/>
    <p:sldId id="301" r:id="rId57"/>
    <p:sldId id="304" r:id="rId58"/>
    <p:sldId id="303" r:id="rId59"/>
    <p:sldId id="302" r:id="rId60"/>
    <p:sldId id="333" r:id="rId61"/>
    <p:sldId id="322" r:id="rId62"/>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varScale="1">
        <p:scale>
          <a:sx n="69" d="100"/>
          <a:sy n="69" d="100"/>
        </p:scale>
        <p:origin x="141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de-DE"/>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de-DE"/>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de-DE"/>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D9ED650-CA05-42B6-82F7-D0A8EB150F18}" type="slidenum">
              <a:rPr lang="de-DE"/>
              <a:pPr>
                <a:defRPr/>
              </a:pPr>
              <a:t>‹#›</a:t>
            </a:fld>
            <a:endParaRPr lang="de-DE"/>
          </a:p>
        </p:txBody>
      </p:sp>
    </p:spTree>
    <p:extLst>
      <p:ext uri="{BB962C8B-B14F-4D97-AF65-F5344CB8AC3E}">
        <p14:creationId xmlns:p14="http://schemas.microsoft.com/office/powerpoint/2010/main" val="31887020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D9ED650-CA05-42B6-82F7-D0A8EB150F18}" type="slidenum">
              <a:rPr lang="de-DE" smtClean="0"/>
              <a:pPr>
                <a:defRPr/>
              </a:pPr>
              <a:t>23</a:t>
            </a:fld>
            <a:endParaRPr lang="de-DE"/>
          </a:p>
        </p:txBody>
      </p:sp>
    </p:spTree>
    <p:extLst>
      <p:ext uri="{BB962C8B-B14F-4D97-AF65-F5344CB8AC3E}">
        <p14:creationId xmlns:p14="http://schemas.microsoft.com/office/powerpoint/2010/main" val="37730258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8F2301-E3EE-4B47-B98B-8F80F99501EC}" type="slidenum">
              <a:rPr lang="en-US"/>
              <a:pPr/>
              <a:t>51</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BD9ED650-CA05-42B6-82F7-D0A8EB150F18}" type="slidenum">
              <a:rPr lang="de-DE" smtClean="0"/>
              <a:pPr>
                <a:defRPr/>
              </a:pPr>
              <a:t>59</a:t>
            </a:fld>
            <a:endParaRPr lang="de-DE"/>
          </a:p>
        </p:txBody>
      </p:sp>
    </p:spTree>
    <p:extLst>
      <p:ext uri="{BB962C8B-B14F-4D97-AF65-F5344CB8AC3E}">
        <p14:creationId xmlns:p14="http://schemas.microsoft.com/office/powerpoint/2010/main" val="3532588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69EC0279-A267-4F75-B4A6-40FBBF89A8C0}" type="slidenum">
              <a:rPr lang="de-DE" smtClean="0"/>
              <a:pPr/>
              <a:t>25</a:t>
            </a:fld>
            <a:endParaRPr lang="de-DE"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AFA913FC-60E7-4449-B972-0E457E666DCE}" type="slidenum">
              <a:rPr lang="de-DE" smtClean="0"/>
              <a:pPr/>
              <a:t>28</a:t>
            </a:fld>
            <a:endParaRPr lang="de-DE"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b="1"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3FFB600F-DC77-42A9-A9E7-C061B78C2955}" type="slidenum">
              <a:rPr lang="de-DE" smtClean="0"/>
              <a:pPr/>
              <a:t>31</a:t>
            </a:fld>
            <a:endParaRPr lang="de-DE"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b="1"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CEB7AAF1-623A-4DE4-8B1F-034D563A4FCB}" type="slidenum">
              <a:rPr lang="de-DE" smtClean="0"/>
              <a:pPr/>
              <a:t>37</a:t>
            </a:fld>
            <a:endParaRPr lang="de-DE"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b="1"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D8EFF16-FC9E-4F1B-99F2-94F9C029AEC4}" type="slidenum">
              <a:rPr lang="de-DE" smtClean="0"/>
              <a:pPr/>
              <a:t>38</a:t>
            </a:fld>
            <a:endParaRPr lang="de-DE"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b="1"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522E81C6-3579-4367-B464-174E5E871DC9}" type="slidenum">
              <a:rPr lang="de-DE" smtClean="0"/>
              <a:pPr/>
              <a:t>39</a:t>
            </a:fld>
            <a:endParaRPr lang="de-DE"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de-DE" dirty="0" smtClean="0"/>
              <a:t>partialism</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24EB23-0A2A-4A3C-A2F5-D5F979FDC0C8}" type="slidenum">
              <a:rPr lang="en-US"/>
              <a:pPr/>
              <a:t>47</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872C2D-14AE-49C8-9E34-3CAB7DD56952}" type="slidenum">
              <a:rPr lang="en-US"/>
              <a:pPr/>
              <a:t>49</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de-D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de-D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921323F6-08F6-4EED-BFF4-719C968F6BF9}" type="slidenum">
              <a:rPr lang="de-DE" smtClean="0"/>
              <a:pPr>
                <a:defRPr/>
              </a:pPr>
              <a:t>‹#›</a:t>
            </a:fld>
            <a:endParaRPr lang="de-DE"/>
          </a:p>
        </p:txBody>
      </p:sp>
    </p:spTree>
  </p:cSld>
  <p:clrMapOvr>
    <a:masterClrMapping/>
  </p:clrMapOvr>
  <p:transition spd="slow">
    <p:cover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de-DE"/>
          </a:p>
        </p:txBody>
      </p:sp>
      <p:sp>
        <p:nvSpPr>
          <p:cNvPr id="5" name="Footer Placeholder 4"/>
          <p:cNvSpPr>
            <a:spLocks noGrp="1"/>
          </p:cNvSpPr>
          <p:nvPr>
            <p:ph type="ftr" sz="quarter" idx="11"/>
          </p:nvPr>
        </p:nvSpPr>
        <p:spPr/>
        <p:txBody>
          <a:bodyPr/>
          <a:lstStyle/>
          <a:p>
            <a:pPr>
              <a:defRPr/>
            </a:pPr>
            <a:endParaRPr lang="de-DE"/>
          </a:p>
        </p:txBody>
      </p:sp>
      <p:sp>
        <p:nvSpPr>
          <p:cNvPr id="6" name="Slide Number Placeholder 5"/>
          <p:cNvSpPr>
            <a:spLocks noGrp="1"/>
          </p:cNvSpPr>
          <p:nvPr>
            <p:ph type="sldNum" sz="quarter" idx="12"/>
          </p:nvPr>
        </p:nvSpPr>
        <p:spPr/>
        <p:txBody>
          <a:bodyPr/>
          <a:lstStyle/>
          <a:p>
            <a:pPr>
              <a:defRPr/>
            </a:pPr>
            <a:fld id="{5E6C1003-8CD0-4C42-B3A9-AE0DD24C1A8E}" type="slidenum">
              <a:rPr lang="de-DE" smtClean="0"/>
              <a:pPr>
                <a:defRPr/>
              </a:pPr>
              <a:t>‹#›</a:t>
            </a:fld>
            <a:endParaRPr lang="de-DE"/>
          </a:p>
        </p:txBody>
      </p:sp>
    </p:spTree>
  </p:cSld>
  <p:clrMapOvr>
    <a:masterClrMapping/>
  </p:clrMapOvr>
  <p:transition spd="slow">
    <p:cover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de-DE"/>
          </a:p>
        </p:txBody>
      </p:sp>
      <p:sp>
        <p:nvSpPr>
          <p:cNvPr id="5" name="Footer Placeholder 4"/>
          <p:cNvSpPr>
            <a:spLocks noGrp="1"/>
          </p:cNvSpPr>
          <p:nvPr>
            <p:ph type="ftr" sz="quarter" idx="11"/>
          </p:nvPr>
        </p:nvSpPr>
        <p:spPr/>
        <p:txBody>
          <a:bodyPr/>
          <a:lstStyle/>
          <a:p>
            <a:pPr>
              <a:defRPr/>
            </a:pPr>
            <a:endParaRPr lang="de-DE"/>
          </a:p>
        </p:txBody>
      </p:sp>
      <p:sp>
        <p:nvSpPr>
          <p:cNvPr id="6" name="Slide Number Placeholder 5"/>
          <p:cNvSpPr>
            <a:spLocks noGrp="1"/>
          </p:cNvSpPr>
          <p:nvPr>
            <p:ph type="sldNum" sz="quarter" idx="12"/>
          </p:nvPr>
        </p:nvSpPr>
        <p:spPr/>
        <p:txBody>
          <a:bodyPr/>
          <a:lstStyle/>
          <a:p>
            <a:pPr>
              <a:defRPr/>
            </a:pPr>
            <a:fld id="{8DDF5FA2-2454-4D16-913E-6C61E868A41A}" type="slidenum">
              <a:rPr lang="de-DE" smtClean="0"/>
              <a:pPr>
                <a:defRPr/>
              </a:pPr>
              <a:t>‹#›</a:t>
            </a:fld>
            <a:endParaRPr lang="de-DE"/>
          </a:p>
        </p:txBody>
      </p:sp>
    </p:spTree>
  </p:cSld>
  <p:clrMapOvr>
    <a:masterClrMapping/>
  </p:clrMapOvr>
  <p:transition spd="slow">
    <p:cover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de-DE"/>
          </a:p>
        </p:txBody>
      </p:sp>
      <p:sp>
        <p:nvSpPr>
          <p:cNvPr id="5" name="Footer Placeholder 4"/>
          <p:cNvSpPr>
            <a:spLocks noGrp="1"/>
          </p:cNvSpPr>
          <p:nvPr>
            <p:ph type="ftr" sz="quarter" idx="11"/>
          </p:nvPr>
        </p:nvSpPr>
        <p:spPr/>
        <p:txBody>
          <a:bodyPr/>
          <a:lstStyle/>
          <a:p>
            <a:pPr>
              <a:defRPr/>
            </a:pPr>
            <a:endParaRPr lang="de-DE"/>
          </a:p>
        </p:txBody>
      </p:sp>
      <p:sp>
        <p:nvSpPr>
          <p:cNvPr id="6" name="Slide Number Placeholder 5"/>
          <p:cNvSpPr>
            <a:spLocks noGrp="1"/>
          </p:cNvSpPr>
          <p:nvPr>
            <p:ph type="sldNum" sz="quarter" idx="12"/>
          </p:nvPr>
        </p:nvSpPr>
        <p:spPr/>
        <p:txBody>
          <a:bodyPr/>
          <a:lstStyle/>
          <a:p>
            <a:pPr>
              <a:defRPr/>
            </a:pPr>
            <a:fld id="{B8FFF826-EC4C-431F-995D-22A6C980C9F0}" type="slidenum">
              <a:rPr lang="de-DE" smtClean="0"/>
              <a:pPr>
                <a:defRPr/>
              </a:pPr>
              <a:t>‹#›</a:t>
            </a:fld>
            <a:endParaRPr lang="de-DE"/>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transition spd="slow">
    <p:cover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de-DE"/>
          </a:p>
        </p:txBody>
      </p:sp>
      <p:sp>
        <p:nvSpPr>
          <p:cNvPr id="5" name="Footer Placeholder 4"/>
          <p:cNvSpPr>
            <a:spLocks noGrp="1"/>
          </p:cNvSpPr>
          <p:nvPr>
            <p:ph type="ftr" sz="quarter" idx="11"/>
          </p:nvPr>
        </p:nvSpPr>
        <p:spPr/>
        <p:txBody>
          <a:bodyPr/>
          <a:lstStyle/>
          <a:p>
            <a:pPr>
              <a:defRPr/>
            </a:pPr>
            <a:endParaRPr lang="de-DE"/>
          </a:p>
        </p:txBody>
      </p:sp>
      <p:sp>
        <p:nvSpPr>
          <p:cNvPr id="6" name="Slide Number Placeholder 5"/>
          <p:cNvSpPr>
            <a:spLocks noGrp="1"/>
          </p:cNvSpPr>
          <p:nvPr>
            <p:ph type="sldNum" sz="quarter" idx="12"/>
          </p:nvPr>
        </p:nvSpPr>
        <p:spPr/>
        <p:txBody>
          <a:bodyPr/>
          <a:lstStyle/>
          <a:p>
            <a:pPr>
              <a:defRPr/>
            </a:pPr>
            <a:fld id="{C2EDB0CC-8C65-4362-8C02-76B19803C659}" type="slidenum">
              <a:rPr lang="de-DE" smtClean="0"/>
              <a:pPr>
                <a:defRPr/>
              </a:pPr>
              <a:t>‹#›</a:t>
            </a:fld>
            <a:endParaRPr lang="de-D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cover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de-DE"/>
          </a:p>
        </p:txBody>
      </p:sp>
      <p:sp>
        <p:nvSpPr>
          <p:cNvPr id="6" name="Footer Placeholder 5"/>
          <p:cNvSpPr>
            <a:spLocks noGrp="1"/>
          </p:cNvSpPr>
          <p:nvPr>
            <p:ph type="ftr" sz="quarter" idx="11"/>
          </p:nvPr>
        </p:nvSpPr>
        <p:spPr/>
        <p:txBody>
          <a:bodyPr/>
          <a:lstStyle/>
          <a:p>
            <a:pPr>
              <a:defRPr/>
            </a:pPr>
            <a:endParaRPr lang="de-DE"/>
          </a:p>
        </p:txBody>
      </p:sp>
      <p:sp>
        <p:nvSpPr>
          <p:cNvPr id="7" name="Slide Number Placeholder 6"/>
          <p:cNvSpPr>
            <a:spLocks noGrp="1"/>
          </p:cNvSpPr>
          <p:nvPr>
            <p:ph type="sldNum" sz="quarter" idx="12"/>
          </p:nvPr>
        </p:nvSpPr>
        <p:spPr/>
        <p:txBody>
          <a:bodyPr/>
          <a:lstStyle/>
          <a:p>
            <a:pPr>
              <a:defRPr/>
            </a:pPr>
            <a:fld id="{2025ECBC-E2BD-444F-9820-D132AEDC30E0}" type="slidenum">
              <a:rPr lang="de-DE" smtClean="0"/>
              <a:pPr>
                <a:defRPr/>
              </a:pPr>
              <a:t>‹#›</a:t>
            </a:fld>
            <a:endParaRPr lang="de-DE"/>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cover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de-DE"/>
          </a:p>
        </p:txBody>
      </p:sp>
      <p:sp>
        <p:nvSpPr>
          <p:cNvPr id="8" name="Footer Placeholder 7"/>
          <p:cNvSpPr>
            <a:spLocks noGrp="1"/>
          </p:cNvSpPr>
          <p:nvPr>
            <p:ph type="ftr" sz="quarter" idx="11"/>
          </p:nvPr>
        </p:nvSpPr>
        <p:spPr/>
        <p:txBody>
          <a:bodyPr/>
          <a:lstStyle/>
          <a:p>
            <a:pPr>
              <a:defRPr/>
            </a:pPr>
            <a:endParaRPr lang="de-DE"/>
          </a:p>
        </p:txBody>
      </p:sp>
      <p:sp>
        <p:nvSpPr>
          <p:cNvPr id="9" name="Slide Number Placeholder 8"/>
          <p:cNvSpPr>
            <a:spLocks noGrp="1"/>
          </p:cNvSpPr>
          <p:nvPr>
            <p:ph type="sldNum" sz="quarter" idx="12"/>
          </p:nvPr>
        </p:nvSpPr>
        <p:spPr/>
        <p:txBody>
          <a:bodyPr/>
          <a:lstStyle/>
          <a:p>
            <a:pPr>
              <a:defRPr/>
            </a:pPr>
            <a:fld id="{3CEF378E-FC07-4162-8153-2F012F3EAA15}" type="slidenum">
              <a:rPr lang="de-DE" smtClean="0"/>
              <a:pPr>
                <a:defRPr/>
              </a:pPr>
              <a:t>‹#›</a:t>
            </a:fld>
            <a:endParaRPr lang="de-DE"/>
          </a:p>
        </p:txBody>
      </p:sp>
    </p:spTree>
  </p:cSld>
  <p:clrMapOvr>
    <a:overrideClrMapping bg1="lt1" tx1="dk1" bg2="lt2" tx2="dk2" accent1="accent1" accent2="accent2" accent3="accent3" accent4="accent4" accent5="accent5" accent6="accent6" hlink="hlink" folHlink="folHlink"/>
  </p:clrMapOvr>
  <p:transition spd="slow">
    <p:cover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de-DE"/>
          </a:p>
        </p:txBody>
      </p:sp>
      <p:sp>
        <p:nvSpPr>
          <p:cNvPr id="4" name="Footer Placeholder 3"/>
          <p:cNvSpPr>
            <a:spLocks noGrp="1"/>
          </p:cNvSpPr>
          <p:nvPr>
            <p:ph type="ftr" sz="quarter" idx="11"/>
          </p:nvPr>
        </p:nvSpPr>
        <p:spPr/>
        <p:txBody>
          <a:bodyPr/>
          <a:lstStyle/>
          <a:p>
            <a:pPr>
              <a:defRPr/>
            </a:pPr>
            <a:endParaRPr lang="de-DE"/>
          </a:p>
        </p:txBody>
      </p:sp>
      <p:sp>
        <p:nvSpPr>
          <p:cNvPr id="5" name="Slide Number Placeholder 4"/>
          <p:cNvSpPr>
            <a:spLocks noGrp="1"/>
          </p:cNvSpPr>
          <p:nvPr>
            <p:ph type="sldNum" sz="quarter" idx="12"/>
          </p:nvPr>
        </p:nvSpPr>
        <p:spPr/>
        <p:txBody>
          <a:bodyPr/>
          <a:lstStyle/>
          <a:p>
            <a:pPr>
              <a:defRPr/>
            </a:pPr>
            <a:fld id="{8EBE1E89-BF50-48AF-8188-3294E0B3BA55}" type="slidenum">
              <a:rPr lang="de-DE" smtClean="0"/>
              <a:pPr>
                <a:defRPr/>
              </a:pPr>
              <a:t>‹#›</a:t>
            </a:fld>
            <a:endParaRPr lang="de-DE"/>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cover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de-DE"/>
          </a:p>
        </p:txBody>
      </p:sp>
      <p:sp>
        <p:nvSpPr>
          <p:cNvPr id="3" name="Footer Placeholder 2"/>
          <p:cNvSpPr>
            <a:spLocks noGrp="1"/>
          </p:cNvSpPr>
          <p:nvPr>
            <p:ph type="ftr" sz="quarter" idx="11"/>
          </p:nvPr>
        </p:nvSpPr>
        <p:spPr/>
        <p:txBody>
          <a:bodyPr/>
          <a:lstStyle/>
          <a:p>
            <a:pPr>
              <a:defRPr/>
            </a:pPr>
            <a:endParaRPr lang="de-DE"/>
          </a:p>
        </p:txBody>
      </p:sp>
      <p:sp>
        <p:nvSpPr>
          <p:cNvPr id="4" name="Slide Number Placeholder 3"/>
          <p:cNvSpPr>
            <a:spLocks noGrp="1"/>
          </p:cNvSpPr>
          <p:nvPr>
            <p:ph type="sldNum" sz="quarter" idx="12"/>
          </p:nvPr>
        </p:nvSpPr>
        <p:spPr/>
        <p:txBody>
          <a:bodyPr/>
          <a:lstStyle/>
          <a:p>
            <a:pPr>
              <a:defRPr/>
            </a:pPr>
            <a:fld id="{ED5C6A28-C8D4-445F-B75A-92393096B342}" type="slidenum">
              <a:rPr lang="de-DE" smtClean="0"/>
              <a:pPr>
                <a:defRPr/>
              </a:pPr>
              <a:t>‹#›</a:t>
            </a:fld>
            <a:endParaRPr lang="de-DE"/>
          </a:p>
        </p:txBody>
      </p:sp>
    </p:spTree>
  </p:cSld>
  <p:clrMapOvr>
    <a:masterClrMapping/>
  </p:clrMapOvr>
  <p:transition spd="slow">
    <p:cover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pPr>
              <a:defRPr/>
            </a:pPr>
            <a:endParaRPr lang="de-DE"/>
          </a:p>
        </p:txBody>
      </p:sp>
      <p:sp>
        <p:nvSpPr>
          <p:cNvPr id="6" name="Footer Placeholder 5"/>
          <p:cNvSpPr>
            <a:spLocks noGrp="1"/>
          </p:cNvSpPr>
          <p:nvPr>
            <p:ph type="ftr" sz="quarter" idx="11"/>
          </p:nvPr>
        </p:nvSpPr>
        <p:spPr/>
        <p:txBody>
          <a:bodyPr/>
          <a:lstStyle/>
          <a:p>
            <a:pPr>
              <a:defRPr/>
            </a:pPr>
            <a:endParaRPr lang="de-DE"/>
          </a:p>
        </p:txBody>
      </p:sp>
      <p:sp>
        <p:nvSpPr>
          <p:cNvPr id="7" name="Slide Number Placeholder 6"/>
          <p:cNvSpPr>
            <a:spLocks noGrp="1"/>
          </p:cNvSpPr>
          <p:nvPr>
            <p:ph type="sldNum" sz="quarter" idx="12"/>
          </p:nvPr>
        </p:nvSpPr>
        <p:spPr/>
        <p:txBody>
          <a:bodyPr/>
          <a:lstStyle/>
          <a:p>
            <a:pPr>
              <a:defRPr/>
            </a:pPr>
            <a:fld id="{9046976B-3F95-4D5C-B031-E96A569847CE}" type="slidenum">
              <a:rPr lang="de-DE" smtClean="0"/>
              <a:pPr>
                <a:defRPr/>
              </a:pPr>
              <a:t>‹#›</a:t>
            </a:fld>
            <a:endParaRPr lang="de-DE"/>
          </a:p>
        </p:txBody>
      </p:sp>
    </p:spTree>
  </p:cSld>
  <p:clrMapOvr>
    <a:overrideClrMapping bg1="lt1" tx1="dk1" bg2="lt2" tx2="dk2" accent1="accent1" accent2="accent2" accent3="accent3" accent4="accent4" accent5="accent5" accent6="accent6" hlink="hlink" folHlink="folHlink"/>
  </p:clrMapOvr>
  <p:transition spd="slow">
    <p:cover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de-DE"/>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de-D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BB53C59B-05C7-4691-A801-2680DB2A9879}" type="slidenum">
              <a:rPr lang="de-DE" smtClean="0"/>
              <a:pPr>
                <a:defRPr/>
              </a:pPr>
              <a:t>‹#›</a:t>
            </a:fld>
            <a:endParaRPr lang="de-DE"/>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cover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de-DE"/>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de-DE"/>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A9B06FBB-85B4-4ADC-A9F7-A50D520AA424}" type="slidenum">
              <a:rPr lang="de-DE" smtClean="0"/>
              <a:pPr>
                <a:defRPr/>
              </a:pPr>
              <a:t>‹#›</a:t>
            </a:fld>
            <a:endParaRPr lang="de-DE"/>
          </a:p>
        </p:txBody>
      </p:sp>
    </p:spTree>
  </p:cSld>
  <p:clrMap bg1="lt1" tx1="dk1" bg2="lt2" tx2="dk2" accent1="accent1" accent2="accent2" accent3="accent3" accent4="accent4" accent5="accent5" accent6="accent6" hlink="hlink" folHlink="folHlink"/>
  <p:sldLayoutIdLst>
    <p:sldLayoutId id="2147483916" r:id="rId1"/>
    <p:sldLayoutId id="2147483917" r:id="rId2"/>
    <p:sldLayoutId id="2147483918" r:id="rId3"/>
    <p:sldLayoutId id="2147483919" r:id="rId4"/>
    <p:sldLayoutId id="2147483920" r:id="rId5"/>
    <p:sldLayoutId id="2147483921" r:id="rId6"/>
    <p:sldLayoutId id="2147483922" r:id="rId7"/>
    <p:sldLayoutId id="2147483923" r:id="rId8"/>
    <p:sldLayoutId id="2147483924" r:id="rId9"/>
    <p:sldLayoutId id="2147483925" r:id="rId10"/>
    <p:sldLayoutId id="2147483926" r:id="rId11"/>
  </p:sldLayoutIdLst>
  <p:transition spd="slow">
    <p:cover dir="u"/>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www.nation.co.ke/News/-/1056/1865608/-/w4lgnuz/-/index.html"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AutoShape 2"/>
          <p:cNvSpPr>
            <a:spLocks noGrp="1" noChangeArrowheads="1"/>
          </p:cNvSpPr>
          <p:nvPr>
            <p:ph type="ctrTitle"/>
          </p:nvPr>
        </p:nvSpPr>
        <p:spPr/>
        <p:txBody>
          <a:bodyPr>
            <a:normAutofit fontScale="90000"/>
          </a:bodyPr>
          <a:lstStyle/>
          <a:p>
            <a:r>
              <a:rPr lang="de-DE" dirty="0"/>
              <a:t>D</a:t>
            </a:r>
            <a:r>
              <a:rPr lang="de-DE" dirty="0" smtClean="0"/>
              <a:t>isorders-Sexual funtion and Preference, Paraphilias and Gender Dysphoria</a:t>
            </a:r>
          </a:p>
        </p:txBody>
      </p:sp>
      <p:sp>
        <p:nvSpPr>
          <p:cNvPr id="3074" name="Rectangle 3"/>
          <p:cNvSpPr>
            <a:spLocks noGrp="1" noChangeArrowheads="1"/>
          </p:cNvSpPr>
          <p:nvPr>
            <p:ph type="subTitle" idx="1"/>
          </p:nvPr>
        </p:nvSpPr>
        <p:spPr/>
        <p:txBody>
          <a:bodyPr>
            <a:normAutofit/>
          </a:bodyPr>
          <a:lstStyle/>
          <a:p>
            <a:r>
              <a:rPr lang="de-DE" dirty="0" smtClean="0"/>
              <a:t>Level IV</a:t>
            </a:r>
          </a:p>
          <a:p>
            <a:r>
              <a:rPr lang="de-DE" dirty="0" smtClean="0"/>
              <a:t>Dr. M. Mathai</a:t>
            </a:r>
          </a:p>
        </p:txBody>
      </p:sp>
    </p:spTree>
  </p:cSld>
  <p:clrMapOvr>
    <a:masterClrMapping/>
  </p:clrMapOvr>
  <p:transition spd="slow">
    <p:cover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p:txBody>
          <a:bodyPr>
            <a:normAutofit fontScale="85000" lnSpcReduction="10000"/>
          </a:bodyPr>
          <a:lstStyle/>
          <a:p>
            <a:pPr>
              <a:lnSpc>
                <a:spcPct val="90000"/>
              </a:lnSpc>
            </a:pPr>
            <a:r>
              <a:rPr lang="de-DE" sz="2800" dirty="0" smtClean="0"/>
              <a:t>Lack of or significantly reduced sexual interest/arousal as manifested by at least 3 of the following</a:t>
            </a:r>
          </a:p>
          <a:p>
            <a:pPr>
              <a:lnSpc>
                <a:spcPct val="90000"/>
              </a:lnSpc>
            </a:pPr>
            <a:r>
              <a:rPr lang="de-DE" sz="2800" dirty="0" smtClean="0"/>
              <a:t>1. absent reduce interest in sexual activity</a:t>
            </a:r>
          </a:p>
          <a:p>
            <a:pPr>
              <a:lnSpc>
                <a:spcPct val="90000"/>
              </a:lnSpc>
            </a:pPr>
            <a:r>
              <a:rPr lang="de-DE" sz="2800" dirty="0" smtClean="0"/>
              <a:t>2. absent reduce sexual/erotic thoughts or fanstasies</a:t>
            </a:r>
          </a:p>
          <a:p>
            <a:pPr>
              <a:lnSpc>
                <a:spcPct val="90000"/>
              </a:lnSpc>
            </a:pPr>
            <a:r>
              <a:rPr lang="de-DE" sz="2800" dirty="0" smtClean="0"/>
              <a:t>3. No or reduced initiation of sexual activity and unreceptive to partner initiation attempt</a:t>
            </a:r>
          </a:p>
          <a:p>
            <a:pPr>
              <a:lnSpc>
                <a:spcPct val="90000"/>
              </a:lnSpc>
            </a:pPr>
            <a:r>
              <a:rPr lang="de-DE" sz="2800" dirty="0" smtClean="0"/>
              <a:t>4. Absence reduce excitement /pleasure during sexual activity</a:t>
            </a:r>
          </a:p>
          <a:p>
            <a:pPr>
              <a:lnSpc>
                <a:spcPct val="90000"/>
              </a:lnSpc>
            </a:pPr>
            <a:r>
              <a:rPr lang="de-DE" sz="2800" dirty="0" smtClean="0"/>
              <a:t>5. Absent/reduced sexual interest/arousal in response to internal or external sexual erotic cues</a:t>
            </a:r>
          </a:p>
          <a:p>
            <a:pPr>
              <a:lnSpc>
                <a:spcPct val="90000"/>
              </a:lnSpc>
            </a:pPr>
            <a:r>
              <a:rPr lang="de-DE" sz="2800" dirty="0" smtClean="0"/>
              <a:t>Absence /reduced genital or non gential sensations in sexual encounters</a:t>
            </a:r>
            <a:endParaRPr lang="de-DE" sz="2800" dirty="0"/>
          </a:p>
          <a:p>
            <a:pPr>
              <a:lnSpc>
                <a:spcPct val="90000"/>
              </a:lnSpc>
            </a:pPr>
            <a:endParaRPr lang="de-DE" dirty="0"/>
          </a:p>
        </p:txBody>
      </p:sp>
      <p:sp>
        <p:nvSpPr>
          <p:cNvPr id="40962" name="Rectangle 2"/>
          <p:cNvSpPr>
            <a:spLocks noGrp="1" noChangeArrowheads="1"/>
          </p:cNvSpPr>
          <p:nvPr>
            <p:ph type="title"/>
          </p:nvPr>
        </p:nvSpPr>
        <p:spPr/>
        <p:txBody>
          <a:bodyPr>
            <a:normAutofit fontScale="90000"/>
          </a:bodyPr>
          <a:lstStyle/>
          <a:p>
            <a:pPr>
              <a:lnSpc>
                <a:spcPct val="90000"/>
              </a:lnSpc>
            </a:pPr>
            <a:r>
              <a:rPr lang="de-DE" sz="4400" dirty="0"/>
              <a:t>Female sexual interest/arousal disorder</a:t>
            </a:r>
          </a:p>
        </p:txBody>
      </p:sp>
    </p:spTree>
  </p:cSld>
  <p:clrMapOvr>
    <a:masterClrMapping/>
  </p:clrMapOvr>
  <p:transition spd="slow">
    <p:cover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de-DE" dirty="0"/>
              <a:t>Persistent or recurrent </a:t>
            </a:r>
            <a:r>
              <a:rPr lang="de-DE" dirty="0">
                <a:solidFill>
                  <a:srgbClr val="FF0000"/>
                </a:solidFill>
              </a:rPr>
              <a:t>difficulties</a:t>
            </a:r>
            <a:r>
              <a:rPr lang="de-DE" dirty="0"/>
              <a:t> </a:t>
            </a:r>
            <a:r>
              <a:rPr lang="de-DE" dirty="0" smtClean="0"/>
              <a:t>with </a:t>
            </a:r>
            <a:r>
              <a:rPr lang="de-DE" dirty="0"/>
              <a:t>one or more of the </a:t>
            </a:r>
            <a:r>
              <a:rPr lang="de-DE" dirty="0" smtClean="0"/>
              <a:t>following</a:t>
            </a:r>
          </a:p>
          <a:p>
            <a:r>
              <a:rPr lang="de-DE" dirty="0" smtClean="0"/>
              <a:t>1.Vaginal </a:t>
            </a:r>
            <a:r>
              <a:rPr lang="de-DE" dirty="0" smtClean="0">
                <a:solidFill>
                  <a:srgbClr val="FF0000"/>
                </a:solidFill>
              </a:rPr>
              <a:t>penetration</a:t>
            </a:r>
            <a:r>
              <a:rPr lang="de-DE" dirty="0" smtClean="0"/>
              <a:t> during intercourse</a:t>
            </a:r>
          </a:p>
          <a:p>
            <a:r>
              <a:rPr lang="de-DE" dirty="0" smtClean="0"/>
              <a:t>2. Marked vulvovaginal </a:t>
            </a:r>
            <a:r>
              <a:rPr lang="de-DE" dirty="0" smtClean="0">
                <a:solidFill>
                  <a:srgbClr val="FF0000"/>
                </a:solidFill>
              </a:rPr>
              <a:t>pain</a:t>
            </a:r>
            <a:r>
              <a:rPr lang="de-DE" dirty="0" smtClean="0"/>
              <a:t> during intercourse or penetration attempts</a:t>
            </a:r>
          </a:p>
          <a:p>
            <a:r>
              <a:rPr lang="de-DE" dirty="0" smtClean="0"/>
              <a:t>3. Marked </a:t>
            </a:r>
            <a:r>
              <a:rPr lang="de-DE" dirty="0" smtClean="0">
                <a:solidFill>
                  <a:srgbClr val="FF0000"/>
                </a:solidFill>
              </a:rPr>
              <a:t>fear or anxiety </a:t>
            </a:r>
            <a:r>
              <a:rPr lang="de-DE" dirty="0" smtClean="0"/>
              <a:t>about vulvovaginal  or pelvic pain in anticipation of, during, or as a result of vaginal penetration</a:t>
            </a:r>
          </a:p>
          <a:p>
            <a:r>
              <a:rPr lang="de-DE" dirty="0" smtClean="0"/>
              <a:t>4. Marked </a:t>
            </a:r>
            <a:r>
              <a:rPr lang="de-DE" dirty="0" smtClean="0">
                <a:solidFill>
                  <a:srgbClr val="FF0000"/>
                </a:solidFill>
              </a:rPr>
              <a:t>tensing or tightening </a:t>
            </a:r>
            <a:r>
              <a:rPr lang="de-DE" dirty="0" smtClean="0"/>
              <a:t>of the pelvic muscles duirng attempted vaginal penetration</a:t>
            </a:r>
          </a:p>
          <a:p>
            <a:r>
              <a:rPr lang="de-DE" dirty="0" smtClean="0"/>
              <a:t>NB- Genito-Pelvic Pain/penetration disorders are associated with other dysfunctions like female sexual interest/arousal. There is often noted avoidance of sexual acitvity and sometimes vaginal gynecological examinations </a:t>
            </a:r>
            <a:endParaRPr lang="en-GB" dirty="0"/>
          </a:p>
        </p:txBody>
      </p:sp>
      <p:sp>
        <p:nvSpPr>
          <p:cNvPr id="3" name="Title 2"/>
          <p:cNvSpPr>
            <a:spLocks noGrp="1"/>
          </p:cNvSpPr>
          <p:nvPr>
            <p:ph type="title"/>
          </p:nvPr>
        </p:nvSpPr>
        <p:spPr/>
        <p:txBody>
          <a:bodyPr>
            <a:normAutofit fontScale="90000"/>
          </a:bodyPr>
          <a:lstStyle/>
          <a:p>
            <a:r>
              <a:rPr lang="de-DE" dirty="0" smtClean="0"/>
              <a:t/>
            </a:r>
            <a:br>
              <a:rPr lang="de-DE" dirty="0" smtClean="0"/>
            </a:br>
            <a:r>
              <a:rPr lang="de-DE" dirty="0" smtClean="0"/>
              <a:t>Genito-Pelvic </a:t>
            </a:r>
            <a:r>
              <a:rPr lang="de-DE" dirty="0"/>
              <a:t>pain/penetration disorder</a:t>
            </a:r>
            <a:br>
              <a:rPr lang="de-DE" dirty="0"/>
            </a:br>
            <a:endParaRPr lang="en-GB" dirty="0"/>
          </a:p>
        </p:txBody>
      </p:sp>
    </p:spTree>
    <p:extLst>
      <p:ext uri="{BB962C8B-B14F-4D97-AF65-F5344CB8AC3E}">
        <p14:creationId xmlns:p14="http://schemas.microsoft.com/office/powerpoint/2010/main" val="2867236066"/>
      </p:ext>
    </p:extLst>
  </p:cSld>
  <p:clrMapOvr>
    <a:masterClrMapping/>
  </p:clrMapOvr>
  <p:transition spd="slow">
    <p:cover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Persistently or recurrently deficient or absent sexual/erotic thoughts or fantasies or desire for sexual activity</a:t>
            </a:r>
          </a:p>
          <a:p>
            <a:r>
              <a:rPr lang="en-GB" dirty="0" smtClean="0"/>
              <a:t>NB- to be considered- age, general and socio-cultural context </a:t>
            </a:r>
            <a:endParaRPr lang="en-GB" dirty="0"/>
          </a:p>
        </p:txBody>
      </p:sp>
      <p:sp>
        <p:nvSpPr>
          <p:cNvPr id="3" name="Title 2"/>
          <p:cNvSpPr>
            <a:spLocks noGrp="1"/>
          </p:cNvSpPr>
          <p:nvPr>
            <p:ph type="title"/>
          </p:nvPr>
        </p:nvSpPr>
        <p:spPr/>
        <p:txBody>
          <a:bodyPr>
            <a:normAutofit fontScale="90000"/>
          </a:bodyPr>
          <a:lstStyle/>
          <a:p>
            <a:r>
              <a:rPr lang="de-DE" dirty="0" smtClean="0"/>
              <a:t/>
            </a:r>
            <a:br>
              <a:rPr lang="de-DE" dirty="0" smtClean="0"/>
            </a:br>
            <a:r>
              <a:rPr lang="de-DE" dirty="0" smtClean="0"/>
              <a:t>Male </a:t>
            </a:r>
            <a:r>
              <a:rPr lang="de-DE" dirty="0"/>
              <a:t>hypoactive </a:t>
            </a:r>
            <a:r>
              <a:rPr lang="de-DE" dirty="0" smtClean="0"/>
              <a:t>sexual desire </a:t>
            </a:r>
            <a:r>
              <a:rPr lang="de-DE" dirty="0"/>
              <a:t>disorder</a:t>
            </a:r>
            <a:br>
              <a:rPr lang="de-DE" dirty="0"/>
            </a:br>
            <a:endParaRPr lang="en-GB" dirty="0"/>
          </a:p>
        </p:txBody>
      </p:sp>
    </p:spTree>
    <p:extLst>
      <p:ext uri="{BB962C8B-B14F-4D97-AF65-F5344CB8AC3E}">
        <p14:creationId xmlns:p14="http://schemas.microsoft.com/office/powerpoint/2010/main" val="948931844"/>
      </p:ext>
    </p:extLst>
  </p:cSld>
  <p:clrMapOvr>
    <a:masterClrMapping/>
  </p:clrMapOvr>
  <p:transition spd="slow">
    <p:cover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Persistent recurrent (75-100% of the time) pattern of ejaculation occurring during partnered sexual activity within approximately 1 minute following vaginal penetration and before the individual wishes it</a:t>
            </a:r>
          </a:p>
        </p:txBody>
      </p:sp>
      <p:sp>
        <p:nvSpPr>
          <p:cNvPr id="3" name="Title 2"/>
          <p:cNvSpPr>
            <a:spLocks noGrp="1"/>
          </p:cNvSpPr>
          <p:nvPr>
            <p:ph type="title"/>
          </p:nvPr>
        </p:nvSpPr>
        <p:spPr/>
        <p:txBody>
          <a:bodyPr>
            <a:normAutofit fontScale="90000"/>
          </a:bodyPr>
          <a:lstStyle/>
          <a:p>
            <a:r>
              <a:rPr lang="de-DE" dirty="0"/>
              <a:t>Premature ejaculation</a:t>
            </a:r>
            <a:br>
              <a:rPr lang="de-DE" dirty="0"/>
            </a:br>
            <a:endParaRPr lang="en-GB" dirty="0"/>
          </a:p>
        </p:txBody>
      </p:sp>
    </p:spTree>
    <p:extLst>
      <p:ext uri="{BB962C8B-B14F-4D97-AF65-F5344CB8AC3E}">
        <p14:creationId xmlns:p14="http://schemas.microsoft.com/office/powerpoint/2010/main" val="1423914470"/>
      </p:ext>
    </p:extLst>
  </p:cSld>
  <p:clrMapOvr>
    <a:masterClrMapping/>
  </p:clrMapOvr>
  <p:transition spd="slow">
    <p:cover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p:txBody>
          <a:bodyPr>
            <a:normAutofit/>
          </a:bodyPr>
          <a:lstStyle/>
          <a:p>
            <a:r>
              <a:rPr lang="de-DE" sz="2800" dirty="0"/>
              <a:t>The disturbance causes </a:t>
            </a:r>
            <a:r>
              <a:rPr lang="de-DE" sz="2800" b="1" dirty="0">
                <a:solidFill>
                  <a:srgbClr val="FF0000"/>
                </a:solidFill>
              </a:rPr>
              <a:t>marked distress </a:t>
            </a:r>
            <a:r>
              <a:rPr lang="de-DE" sz="2800" dirty="0">
                <a:solidFill>
                  <a:srgbClr val="FF0000"/>
                </a:solidFill>
              </a:rPr>
              <a:t>or </a:t>
            </a:r>
            <a:r>
              <a:rPr lang="de-DE" sz="2800" b="1" dirty="0">
                <a:solidFill>
                  <a:srgbClr val="FF0000"/>
                </a:solidFill>
              </a:rPr>
              <a:t>interpersonal difficulty</a:t>
            </a:r>
          </a:p>
          <a:p>
            <a:r>
              <a:rPr lang="de-DE" sz="2800" dirty="0"/>
              <a:t>The disturbance is </a:t>
            </a:r>
            <a:r>
              <a:rPr lang="de-DE" sz="2800" b="1" dirty="0"/>
              <a:t>not</a:t>
            </a:r>
            <a:r>
              <a:rPr lang="de-DE" sz="2800" dirty="0"/>
              <a:t> accounted for by a </a:t>
            </a:r>
            <a:r>
              <a:rPr lang="de-DE" sz="2800" b="1" dirty="0">
                <a:solidFill>
                  <a:srgbClr val="FF0000"/>
                </a:solidFill>
              </a:rPr>
              <a:t>general medical condition </a:t>
            </a:r>
            <a:r>
              <a:rPr lang="de-DE" sz="2800" dirty="0"/>
              <a:t>or the physiological effects of a substance</a:t>
            </a:r>
          </a:p>
          <a:p>
            <a:r>
              <a:rPr lang="de-DE" sz="2800" dirty="0"/>
              <a:t>In some of the dysfunctions factors that affect sexual functioning like </a:t>
            </a:r>
            <a:r>
              <a:rPr lang="de-DE" sz="2800" b="1" dirty="0"/>
              <a:t>age</a:t>
            </a:r>
            <a:r>
              <a:rPr lang="de-DE" sz="2800" dirty="0"/>
              <a:t> and </a:t>
            </a:r>
            <a:r>
              <a:rPr lang="de-DE" sz="2800" b="1" dirty="0"/>
              <a:t>context</a:t>
            </a:r>
            <a:r>
              <a:rPr lang="de-DE" sz="2800" dirty="0"/>
              <a:t> of the person‘s life must be taken into account</a:t>
            </a:r>
          </a:p>
        </p:txBody>
      </p:sp>
      <p:sp>
        <p:nvSpPr>
          <p:cNvPr id="44034" name="Rectangle 2"/>
          <p:cNvSpPr>
            <a:spLocks noGrp="1" noChangeArrowheads="1"/>
          </p:cNvSpPr>
          <p:nvPr>
            <p:ph type="title"/>
          </p:nvPr>
        </p:nvSpPr>
        <p:spPr/>
        <p:txBody>
          <a:bodyPr>
            <a:normAutofit fontScale="90000"/>
          </a:bodyPr>
          <a:lstStyle/>
          <a:p>
            <a:r>
              <a:rPr lang="de-DE"/>
              <a:t>Important factors in diagnosis include: </a:t>
            </a:r>
          </a:p>
        </p:txBody>
      </p:sp>
    </p:spTree>
  </p:cSld>
  <p:clrMapOvr>
    <a:masterClrMapping/>
  </p:clrMapOvr>
  <p:transition spd="slow">
    <p:cover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p:txBody>
          <a:bodyPr/>
          <a:lstStyle/>
          <a:p>
            <a:r>
              <a:rPr lang="de-DE" b="1" dirty="0"/>
              <a:t>Lifelong (primary</a:t>
            </a:r>
            <a:r>
              <a:rPr lang="de-DE" dirty="0"/>
              <a:t>) or Acquired type (</a:t>
            </a:r>
            <a:r>
              <a:rPr lang="de-DE" b="1" dirty="0"/>
              <a:t>secondary</a:t>
            </a:r>
            <a:r>
              <a:rPr lang="de-DE" dirty="0"/>
              <a:t>)</a:t>
            </a:r>
          </a:p>
          <a:p>
            <a:r>
              <a:rPr lang="de-DE" b="1" dirty="0"/>
              <a:t>Generalised</a:t>
            </a:r>
            <a:r>
              <a:rPr lang="de-DE" dirty="0"/>
              <a:t> or </a:t>
            </a:r>
            <a:r>
              <a:rPr lang="de-DE" b="1" dirty="0"/>
              <a:t>situational</a:t>
            </a:r>
          </a:p>
          <a:p>
            <a:r>
              <a:rPr lang="de-DE" dirty="0"/>
              <a:t>Due to psychological factors or Due to combined factors</a:t>
            </a:r>
          </a:p>
        </p:txBody>
      </p:sp>
      <p:sp>
        <p:nvSpPr>
          <p:cNvPr id="45058" name="Rectangle 2"/>
          <p:cNvSpPr>
            <a:spLocks noGrp="1" noChangeArrowheads="1"/>
          </p:cNvSpPr>
          <p:nvPr>
            <p:ph type="title"/>
          </p:nvPr>
        </p:nvSpPr>
        <p:spPr/>
        <p:txBody>
          <a:bodyPr/>
          <a:lstStyle/>
          <a:p>
            <a:r>
              <a:rPr lang="de-DE"/>
              <a:t>Subtypes</a:t>
            </a:r>
          </a:p>
        </p:txBody>
      </p:sp>
    </p:spTree>
  </p:cSld>
  <p:clrMapOvr>
    <a:masterClrMapping/>
  </p:clrMapOvr>
  <p:transition spd="slow">
    <p:cover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p:txBody>
          <a:bodyPr>
            <a:normAutofit/>
          </a:bodyPr>
          <a:lstStyle/>
          <a:p>
            <a:r>
              <a:rPr lang="de-DE" dirty="0" smtClean="0"/>
              <a:t>Clinically significant disturbance in sexual function. </a:t>
            </a:r>
          </a:p>
          <a:p>
            <a:r>
              <a:rPr lang="de-DE" dirty="0" smtClean="0"/>
              <a:t>Based on history, physical and laboratory findings there is evidence that the sexual dysfunction ocurred </a:t>
            </a:r>
          </a:p>
          <a:p>
            <a:r>
              <a:rPr lang="de-DE" dirty="0" smtClean="0"/>
              <a:t>1. soon after substance intoxiacation or withdrawal after exposure to a medication</a:t>
            </a:r>
          </a:p>
          <a:p>
            <a:r>
              <a:rPr lang="de-DE" dirty="0" smtClean="0"/>
              <a:t>2. the involved substance/medication is capable of producing the symptoms </a:t>
            </a:r>
          </a:p>
        </p:txBody>
      </p:sp>
      <p:sp>
        <p:nvSpPr>
          <p:cNvPr id="46082" name="Rectangle 2"/>
          <p:cNvSpPr>
            <a:spLocks noGrp="1" noChangeArrowheads="1"/>
          </p:cNvSpPr>
          <p:nvPr>
            <p:ph type="title"/>
          </p:nvPr>
        </p:nvSpPr>
        <p:spPr/>
        <p:txBody>
          <a:bodyPr>
            <a:normAutofit fontScale="90000"/>
          </a:bodyPr>
          <a:lstStyle/>
          <a:p>
            <a:pPr>
              <a:lnSpc>
                <a:spcPct val="90000"/>
              </a:lnSpc>
            </a:pPr>
            <a:r>
              <a:rPr lang="de-DE" dirty="0"/>
              <a:t>Substance/Medication-Induced Sexual dysfunction</a:t>
            </a:r>
          </a:p>
        </p:txBody>
      </p:sp>
    </p:spTree>
  </p:cSld>
  <p:clrMapOvr>
    <a:masterClrMapping/>
  </p:clrMapOvr>
  <p:transition spd="slow">
    <p:cover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dirty="0"/>
          </a:p>
        </p:txBody>
      </p:sp>
      <p:sp>
        <p:nvSpPr>
          <p:cNvPr id="2" name="Title 1"/>
          <p:cNvSpPr>
            <a:spLocks noGrp="1"/>
          </p:cNvSpPr>
          <p:nvPr>
            <p:ph type="title"/>
          </p:nvPr>
        </p:nvSpPr>
        <p:spPr/>
        <p:txBody>
          <a:bodyPr>
            <a:normAutofit/>
          </a:bodyPr>
          <a:lstStyle/>
          <a:p>
            <a:r>
              <a:rPr lang="en-US" dirty="0" smtClean="0"/>
              <a:t>II. </a:t>
            </a:r>
            <a:r>
              <a:rPr lang="en-US" dirty="0" err="1" smtClean="0"/>
              <a:t>Paraphilic</a:t>
            </a:r>
            <a:r>
              <a:rPr lang="en-US" dirty="0" smtClean="0"/>
              <a:t> Disorders DSM V</a:t>
            </a:r>
            <a:endParaRPr lang="en-US" dirty="0"/>
          </a:p>
        </p:txBody>
      </p:sp>
    </p:spTree>
  </p:cSld>
  <p:clrMapOvr>
    <a:masterClrMapping/>
  </p:clrMapOvr>
  <p:transition spd="slow">
    <p:cover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p:txBody>
          <a:bodyPr>
            <a:normAutofit/>
          </a:bodyPr>
          <a:lstStyle/>
          <a:p>
            <a:pPr eaLnBrk="1" hangingPunct="1"/>
            <a:r>
              <a:rPr lang="de-DE" sz="2400" dirty="0" smtClean="0"/>
              <a:t>There is immense </a:t>
            </a:r>
            <a:r>
              <a:rPr lang="de-DE" sz="2400" dirty="0" smtClean="0">
                <a:solidFill>
                  <a:srgbClr val="FF0000"/>
                </a:solidFill>
              </a:rPr>
              <a:t>cultural variation </a:t>
            </a:r>
            <a:r>
              <a:rPr lang="de-DE" sz="2400" dirty="0" smtClean="0"/>
              <a:t>in sexual behaviour across culture and times</a:t>
            </a:r>
          </a:p>
          <a:p>
            <a:pPr eaLnBrk="1" hangingPunct="1"/>
            <a:r>
              <a:rPr lang="de-DE" sz="2400" dirty="0" smtClean="0"/>
              <a:t>So what is implied by </a:t>
            </a:r>
            <a:r>
              <a:rPr lang="de-DE" sz="2400" dirty="0" smtClean="0">
                <a:solidFill>
                  <a:srgbClr val="FF0000"/>
                </a:solidFill>
              </a:rPr>
              <a:t>normality</a:t>
            </a:r>
            <a:r>
              <a:rPr lang="de-DE" sz="2400" dirty="0" smtClean="0"/>
              <a:t>, </a:t>
            </a:r>
            <a:r>
              <a:rPr lang="de-DE" sz="2400" dirty="0" smtClean="0">
                <a:solidFill>
                  <a:srgbClr val="FF0000"/>
                </a:solidFill>
              </a:rPr>
              <a:t>abnormality</a:t>
            </a:r>
            <a:r>
              <a:rPr lang="de-DE" sz="2400" dirty="0" smtClean="0"/>
              <a:t>, </a:t>
            </a:r>
            <a:r>
              <a:rPr lang="de-DE" sz="2400" dirty="0" smtClean="0">
                <a:solidFill>
                  <a:srgbClr val="FF0000"/>
                </a:solidFill>
              </a:rPr>
              <a:t>natural</a:t>
            </a:r>
            <a:r>
              <a:rPr lang="de-DE" sz="2400" dirty="0" smtClean="0"/>
              <a:t> or </a:t>
            </a:r>
            <a:r>
              <a:rPr lang="de-DE" sz="2400" dirty="0" smtClean="0">
                <a:solidFill>
                  <a:srgbClr val="FF0000"/>
                </a:solidFill>
              </a:rPr>
              <a:t>unnatural</a:t>
            </a:r>
            <a:r>
              <a:rPr lang="de-DE" sz="2400" dirty="0" smtClean="0"/>
              <a:t>, </a:t>
            </a:r>
            <a:r>
              <a:rPr lang="de-DE" sz="2400" dirty="0" smtClean="0">
                <a:solidFill>
                  <a:srgbClr val="FF0000"/>
                </a:solidFill>
              </a:rPr>
              <a:t>immoral</a:t>
            </a:r>
            <a:r>
              <a:rPr lang="de-DE" sz="2400" dirty="0" smtClean="0"/>
              <a:t> sex</a:t>
            </a:r>
          </a:p>
          <a:p>
            <a:pPr eaLnBrk="1" hangingPunct="1"/>
            <a:r>
              <a:rPr lang="de-DE" sz="2400" dirty="0" smtClean="0"/>
              <a:t>How do we decide what is normal sex</a:t>
            </a:r>
          </a:p>
          <a:p>
            <a:pPr eaLnBrk="1" hangingPunct="1"/>
            <a:r>
              <a:rPr lang="de-DE" sz="2400" b="1" dirty="0" smtClean="0"/>
              <a:t>The guidelines for determining our normality is based on what friends or relatives reveal as normal and what is depicted in the media</a:t>
            </a:r>
          </a:p>
          <a:p>
            <a:pPr eaLnBrk="1" hangingPunct="1"/>
            <a:endParaRPr lang="de-DE" sz="2400" dirty="0" smtClean="0"/>
          </a:p>
        </p:txBody>
      </p:sp>
      <p:sp>
        <p:nvSpPr>
          <p:cNvPr id="5122" name="AutoShape 2"/>
          <p:cNvSpPr>
            <a:spLocks noGrp="1" noChangeArrowheads="1"/>
          </p:cNvSpPr>
          <p:nvPr>
            <p:ph type="title"/>
          </p:nvPr>
        </p:nvSpPr>
        <p:spPr/>
        <p:txBody>
          <a:bodyPr>
            <a:normAutofit fontScale="90000"/>
          </a:bodyPr>
          <a:lstStyle/>
          <a:p>
            <a:pPr eaLnBrk="1" hangingPunct="1"/>
            <a:r>
              <a:rPr lang="de-DE" dirty="0" smtClean="0"/>
              <a:t>Introduction: Normal and abnormal sexual practices ?</a:t>
            </a:r>
          </a:p>
        </p:txBody>
      </p:sp>
    </p:spTree>
  </p:cSld>
  <p:clrMapOvr>
    <a:masterClrMapping/>
  </p:clrMapOvr>
  <p:transition spd="slow">
    <p:cover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normAutofit/>
          </a:bodyPr>
          <a:lstStyle/>
          <a:p>
            <a:pPr eaLnBrk="1" hangingPunct="1">
              <a:lnSpc>
                <a:spcPct val="90000"/>
              </a:lnSpc>
            </a:pPr>
            <a:r>
              <a:rPr lang="de-DE" sz="2400" dirty="0" smtClean="0"/>
              <a:t>Sexual diversity can be viewed as existing in a </a:t>
            </a:r>
            <a:r>
              <a:rPr lang="de-DE" sz="2400" b="1" dirty="0" smtClean="0"/>
              <a:t>continuum</a:t>
            </a:r>
            <a:r>
              <a:rPr lang="de-DE" sz="2400" dirty="0" smtClean="0"/>
              <a:t> with the frequency that individuals engage in different types of sexual practices ranging from never to always</a:t>
            </a:r>
          </a:p>
          <a:p>
            <a:pPr eaLnBrk="1" hangingPunct="1">
              <a:lnSpc>
                <a:spcPct val="90000"/>
              </a:lnSpc>
            </a:pPr>
            <a:r>
              <a:rPr lang="de-DE" sz="2400" dirty="0" smtClean="0"/>
              <a:t>Under this understanding of sex there is no normal or abnormal</a:t>
            </a:r>
          </a:p>
          <a:p>
            <a:pPr eaLnBrk="1" hangingPunct="1">
              <a:lnSpc>
                <a:spcPct val="90000"/>
              </a:lnSpc>
            </a:pPr>
            <a:r>
              <a:rPr lang="de-DE" sz="2400" dirty="0" smtClean="0"/>
              <a:t>One can then talk about an individuals behaviour being </a:t>
            </a:r>
            <a:r>
              <a:rPr lang="de-DE" sz="2400" b="1" dirty="0" smtClean="0"/>
              <a:t>more or less typical </a:t>
            </a:r>
            <a:r>
              <a:rPr lang="de-DE" sz="2400" dirty="0" smtClean="0"/>
              <a:t>or </a:t>
            </a:r>
            <a:r>
              <a:rPr lang="de-DE" sz="2400" b="1" dirty="0" smtClean="0"/>
              <a:t>atypical</a:t>
            </a:r>
            <a:r>
              <a:rPr lang="de-DE" sz="2400" dirty="0" smtClean="0"/>
              <a:t> of the group average to which he/she belongs</a:t>
            </a:r>
          </a:p>
          <a:p>
            <a:pPr eaLnBrk="1" hangingPunct="1">
              <a:lnSpc>
                <a:spcPct val="90000"/>
              </a:lnSpc>
              <a:buFont typeface="Wingdings" pitchFamily="2" charset="2"/>
              <a:buNone/>
            </a:pPr>
            <a:endParaRPr lang="de-DE" sz="2400" dirty="0" smtClean="0"/>
          </a:p>
        </p:txBody>
      </p:sp>
      <p:sp>
        <p:nvSpPr>
          <p:cNvPr id="6146" name="AutoShape 2"/>
          <p:cNvSpPr>
            <a:spLocks noGrp="1" noChangeArrowheads="1"/>
          </p:cNvSpPr>
          <p:nvPr>
            <p:ph type="title"/>
          </p:nvPr>
        </p:nvSpPr>
        <p:spPr/>
        <p:txBody>
          <a:bodyPr/>
          <a:lstStyle/>
          <a:p>
            <a:pPr eaLnBrk="1" hangingPunct="1"/>
            <a:r>
              <a:rPr lang="de-DE" smtClean="0"/>
              <a:t>Sexual diversity </a:t>
            </a:r>
          </a:p>
        </p:txBody>
      </p:sp>
    </p:spTree>
  </p:cSld>
  <p:clrMapOvr>
    <a:masterClrMapping/>
  </p:clrMapOvr>
  <p:transition spd="slow">
    <p:cover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lstStyle/>
          <a:p>
            <a:r>
              <a:rPr lang="de-DE" dirty="0"/>
              <a:t>To familiarise students with </a:t>
            </a:r>
            <a:r>
              <a:rPr lang="de-DE" dirty="0" smtClean="0"/>
              <a:t>sexual conditions that they may encounter as doctors</a:t>
            </a:r>
          </a:p>
          <a:p>
            <a:r>
              <a:rPr lang="de-DE" dirty="0" smtClean="0"/>
              <a:t>Reduce the feelings of embarassment and helplesnness when encountered with this area of human function</a:t>
            </a:r>
          </a:p>
        </p:txBody>
      </p:sp>
      <p:sp>
        <p:nvSpPr>
          <p:cNvPr id="21506" name="Rectangle 2"/>
          <p:cNvSpPr>
            <a:spLocks noGrp="1" noChangeArrowheads="1"/>
          </p:cNvSpPr>
          <p:nvPr>
            <p:ph type="title"/>
          </p:nvPr>
        </p:nvSpPr>
        <p:spPr/>
        <p:txBody>
          <a:bodyPr/>
          <a:lstStyle/>
          <a:p>
            <a:r>
              <a:rPr lang="de-DE"/>
              <a:t>Objectives of lecture</a:t>
            </a:r>
          </a:p>
        </p:txBody>
      </p:sp>
    </p:spTree>
  </p:cSld>
  <p:clrMapOvr>
    <a:masterClrMapping/>
  </p:clrMapOvr>
  <p:transition spd="slow">
    <p:cover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p:txBody>
          <a:bodyPr/>
          <a:lstStyle/>
          <a:p>
            <a:pPr eaLnBrk="1" hangingPunct="1"/>
            <a:r>
              <a:rPr lang="de-DE" smtClean="0"/>
              <a:t>Name some forms of sexual behaviours considered abnormal in your community</a:t>
            </a:r>
          </a:p>
        </p:txBody>
      </p:sp>
      <p:sp>
        <p:nvSpPr>
          <p:cNvPr id="4098" name="AutoShape 2"/>
          <p:cNvSpPr>
            <a:spLocks noGrp="1" noChangeArrowheads="1"/>
          </p:cNvSpPr>
          <p:nvPr>
            <p:ph type="title"/>
          </p:nvPr>
        </p:nvSpPr>
        <p:spPr/>
        <p:txBody>
          <a:bodyPr/>
          <a:lstStyle/>
          <a:p>
            <a:pPr eaLnBrk="1" hangingPunct="1"/>
            <a:r>
              <a:rPr lang="de-DE" smtClean="0"/>
              <a:t>Excercise</a:t>
            </a:r>
          </a:p>
        </p:txBody>
      </p:sp>
    </p:spTree>
  </p:cSld>
  <p:clrMapOvr>
    <a:masterClrMapping/>
  </p:clrMapOvr>
  <p:transition spd="slow">
    <p:cover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p:txBody>
          <a:bodyPr>
            <a:normAutofit/>
          </a:bodyPr>
          <a:lstStyle/>
          <a:p>
            <a:pPr eaLnBrk="1" hangingPunct="1">
              <a:lnSpc>
                <a:spcPct val="80000"/>
              </a:lnSpc>
            </a:pPr>
            <a:r>
              <a:rPr lang="de-DE" dirty="0" smtClean="0"/>
              <a:t>Some degree of variety in sexual activity is very common in healthy adult sexual relationships and fantasies.</a:t>
            </a:r>
          </a:p>
          <a:p>
            <a:pPr eaLnBrk="1" hangingPunct="1">
              <a:lnSpc>
                <a:spcPct val="80000"/>
              </a:lnSpc>
            </a:pPr>
            <a:r>
              <a:rPr lang="de-DE" dirty="0" smtClean="0"/>
              <a:t>Mutual agreement to engage in noninjurious sexual behaviors of an unusual nature may be part of a loving and caring relationship. </a:t>
            </a:r>
          </a:p>
          <a:p>
            <a:pPr eaLnBrk="1" hangingPunct="1">
              <a:lnSpc>
                <a:spcPct val="80000"/>
              </a:lnSpc>
            </a:pPr>
            <a:r>
              <a:rPr lang="de-DE" dirty="0" smtClean="0"/>
              <a:t>When taken to the </a:t>
            </a:r>
            <a:r>
              <a:rPr lang="de-DE" b="1" dirty="0" smtClean="0"/>
              <a:t>extreme</a:t>
            </a:r>
            <a:r>
              <a:rPr lang="de-DE" dirty="0" smtClean="0"/>
              <a:t>, however, such sexual behaviours are </a:t>
            </a:r>
            <a:r>
              <a:rPr lang="de-DE" b="1" dirty="0" smtClean="0"/>
              <a:t>paraphilic disorders</a:t>
            </a:r>
            <a:r>
              <a:rPr lang="de-DE" dirty="0" smtClean="0"/>
              <a:t>—psychosexual disorders that seriously impair the capacity for affectionate, reciprocal sexual activity. </a:t>
            </a:r>
          </a:p>
        </p:txBody>
      </p:sp>
      <p:sp>
        <p:nvSpPr>
          <p:cNvPr id="9218" name="AutoShape 2"/>
          <p:cNvSpPr>
            <a:spLocks noGrp="1" noChangeArrowheads="1"/>
          </p:cNvSpPr>
          <p:nvPr>
            <p:ph type="title"/>
          </p:nvPr>
        </p:nvSpPr>
        <p:spPr/>
        <p:txBody>
          <a:bodyPr/>
          <a:lstStyle/>
          <a:p>
            <a:pPr eaLnBrk="1" hangingPunct="1"/>
            <a:r>
              <a:rPr lang="de-DE" smtClean="0"/>
              <a:t>Normality or pervertion?</a:t>
            </a:r>
          </a:p>
        </p:txBody>
      </p:sp>
    </p:spTree>
    <p:extLst>
      <p:ext uri="{BB962C8B-B14F-4D97-AF65-F5344CB8AC3E}">
        <p14:creationId xmlns:p14="http://schemas.microsoft.com/office/powerpoint/2010/main" val="1213168604"/>
      </p:ext>
    </p:extLst>
  </p:cSld>
  <p:clrMapOvr>
    <a:masterClrMapping/>
  </p:clrMapOvr>
  <p:transition spd="slow">
    <p:cover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a:lstStyle/>
          <a:p>
            <a:pPr eaLnBrk="1" hangingPunct="1"/>
            <a:r>
              <a:rPr lang="de-DE" dirty="0" smtClean="0"/>
              <a:t>Psychiatry acknowledge the existence of sexual disorders also called paraphilic disorders</a:t>
            </a:r>
          </a:p>
          <a:p>
            <a:pPr eaLnBrk="1" hangingPunct="1"/>
            <a:r>
              <a:rPr lang="de-DE" dirty="0" smtClean="0"/>
              <a:t>Sexual behaviours </a:t>
            </a:r>
            <a:r>
              <a:rPr lang="de-DE" dirty="0" smtClean="0">
                <a:solidFill>
                  <a:srgbClr val="FF0000"/>
                </a:solidFill>
              </a:rPr>
              <a:t>involve minors</a:t>
            </a:r>
            <a:r>
              <a:rPr lang="de-DE" dirty="0" smtClean="0"/>
              <a:t>, that are </a:t>
            </a:r>
            <a:r>
              <a:rPr lang="de-DE" b="1" dirty="0" smtClean="0">
                <a:solidFill>
                  <a:srgbClr val="FF0000"/>
                </a:solidFill>
              </a:rPr>
              <a:t>coersive, harmful</a:t>
            </a:r>
            <a:r>
              <a:rPr lang="de-DE" dirty="0" smtClean="0">
                <a:solidFill>
                  <a:srgbClr val="FF0000"/>
                </a:solidFill>
              </a:rPr>
              <a:t> </a:t>
            </a:r>
            <a:r>
              <a:rPr lang="de-DE" dirty="0" smtClean="0"/>
              <a:t>to oneself or others or cause </a:t>
            </a:r>
            <a:r>
              <a:rPr lang="de-DE" dirty="0" smtClean="0">
                <a:solidFill>
                  <a:srgbClr val="FF0000"/>
                </a:solidFill>
              </a:rPr>
              <a:t>personal </a:t>
            </a:r>
            <a:r>
              <a:rPr lang="de-DE" b="1" dirty="0" smtClean="0">
                <a:solidFill>
                  <a:srgbClr val="FF0000"/>
                </a:solidFill>
              </a:rPr>
              <a:t>distress</a:t>
            </a:r>
          </a:p>
        </p:txBody>
      </p:sp>
      <p:sp>
        <p:nvSpPr>
          <p:cNvPr id="7170" name="AutoShape 2"/>
          <p:cNvSpPr>
            <a:spLocks noGrp="1" noChangeArrowheads="1"/>
          </p:cNvSpPr>
          <p:nvPr>
            <p:ph type="title"/>
          </p:nvPr>
        </p:nvSpPr>
        <p:spPr/>
        <p:txBody>
          <a:bodyPr/>
          <a:lstStyle/>
          <a:p>
            <a:pPr eaLnBrk="1" hangingPunct="1"/>
            <a:r>
              <a:rPr lang="de-DE" dirty="0" smtClean="0"/>
              <a:t>disorders</a:t>
            </a:r>
          </a:p>
        </p:txBody>
      </p:sp>
    </p:spTree>
  </p:cSld>
  <p:clrMapOvr>
    <a:masterClrMapping/>
  </p:clrMapOvr>
  <p:transition spd="slow">
    <p:cover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a:normAutofit fontScale="92500"/>
          </a:bodyPr>
          <a:lstStyle/>
          <a:p>
            <a:r>
              <a:rPr lang="en-US" dirty="0"/>
              <a:t>DSM V distinguishes </a:t>
            </a:r>
            <a:r>
              <a:rPr lang="en-US" dirty="0" err="1"/>
              <a:t>paraphillias</a:t>
            </a:r>
            <a:r>
              <a:rPr lang="en-US" dirty="0"/>
              <a:t> from </a:t>
            </a:r>
            <a:r>
              <a:rPr lang="en-US" dirty="0" err="1"/>
              <a:t>Paraphillic</a:t>
            </a:r>
            <a:r>
              <a:rPr lang="en-US" dirty="0"/>
              <a:t> disorders</a:t>
            </a:r>
          </a:p>
          <a:p>
            <a:r>
              <a:rPr lang="en-US" b="1" dirty="0" err="1"/>
              <a:t>Paraphillia</a:t>
            </a:r>
            <a:r>
              <a:rPr lang="en-US" b="1" dirty="0"/>
              <a:t>-</a:t>
            </a:r>
            <a:r>
              <a:rPr lang="en-US" dirty="0"/>
              <a:t> denotes any intense and </a:t>
            </a:r>
            <a:r>
              <a:rPr lang="en-US" dirty="0" err="1"/>
              <a:t>persitent</a:t>
            </a:r>
            <a:r>
              <a:rPr lang="en-US" dirty="0"/>
              <a:t> sexual interest other than sexual interest in genital stimulation or preparatory fondling with </a:t>
            </a:r>
            <a:r>
              <a:rPr lang="en-US" dirty="0">
                <a:solidFill>
                  <a:srgbClr val="FF0000"/>
                </a:solidFill>
              </a:rPr>
              <a:t>phenotypically normal, physically mature, mature consenting human partners</a:t>
            </a:r>
          </a:p>
          <a:p>
            <a:r>
              <a:rPr lang="en-US" b="1" dirty="0" err="1"/>
              <a:t>Paraphillic</a:t>
            </a:r>
            <a:r>
              <a:rPr lang="en-US" dirty="0"/>
              <a:t> disorder- is a </a:t>
            </a:r>
            <a:r>
              <a:rPr lang="en-US" dirty="0" err="1"/>
              <a:t>paraphillia</a:t>
            </a:r>
            <a:r>
              <a:rPr lang="en-US" dirty="0"/>
              <a:t> that is currently </a:t>
            </a:r>
            <a:r>
              <a:rPr lang="en-US" dirty="0">
                <a:solidFill>
                  <a:srgbClr val="FF0000"/>
                </a:solidFill>
              </a:rPr>
              <a:t>causing distress </a:t>
            </a:r>
            <a:r>
              <a:rPr lang="en-US" dirty="0"/>
              <a:t>or impairment to the individual or a paraphilia whose satisfaction has entailed </a:t>
            </a:r>
            <a:r>
              <a:rPr lang="en-US" dirty="0">
                <a:solidFill>
                  <a:srgbClr val="FF0000"/>
                </a:solidFill>
              </a:rPr>
              <a:t>harm</a:t>
            </a:r>
            <a:r>
              <a:rPr lang="en-US" dirty="0"/>
              <a:t>, or risk of harm, to others</a:t>
            </a:r>
          </a:p>
        </p:txBody>
      </p:sp>
      <p:sp>
        <p:nvSpPr>
          <p:cNvPr id="8194" name="AutoShape 2"/>
          <p:cNvSpPr>
            <a:spLocks noGrp="1" noChangeArrowheads="1"/>
          </p:cNvSpPr>
          <p:nvPr>
            <p:ph type="title"/>
          </p:nvPr>
        </p:nvSpPr>
        <p:spPr/>
        <p:txBody>
          <a:bodyPr/>
          <a:lstStyle/>
          <a:p>
            <a:pPr eaLnBrk="1" hangingPunct="1"/>
            <a:r>
              <a:rPr lang="de-DE" dirty="0" smtClean="0"/>
              <a:t>Paraphillic disorders- DSM V</a:t>
            </a:r>
          </a:p>
        </p:txBody>
      </p:sp>
    </p:spTree>
  </p:cSld>
  <p:clrMapOvr>
    <a:masterClrMapping/>
  </p:clrMapOvr>
  <p:transition spd="slow">
    <p:cover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p:txBody>
          <a:bodyPr/>
          <a:lstStyle/>
          <a:p>
            <a:pPr eaLnBrk="1" hangingPunct="1">
              <a:lnSpc>
                <a:spcPct val="80000"/>
              </a:lnSpc>
            </a:pPr>
            <a:r>
              <a:rPr lang="de-DE" dirty="0" smtClean="0"/>
              <a:t>Partners of people with a paraphilic dis may feel like an object or as if they are unimportant or unnecessary in the sexual relationship.</a:t>
            </a:r>
          </a:p>
          <a:p>
            <a:pPr eaLnBrk="1" hangingPunct="1">
              <a:lnSpc>
                <a:spcPct val="80000"/>
              </a:lnSpc>
            </a:pPr>
            <a:r>
              <a:rPr lang="de-DE" dirty="0" smtClean="0"/>
              <a:t> Paraphilic dis cause significant distress and interfere with functioning. </a:t>
            </a:r>
          </a:p>
          <a:p>
            <a:pPr eaLnBrk="1" hangingPunct="1">
              <a:lnSpc>
                <a:spcPct val="80000"/>
              </a:lnSpc>
            </a:pPr>
            <a:r>
              <a:rPr lang="de-DE" dirty="0" smtClean="0"/>
              <a:t>Distress may result from, </a:t>
            </a:r>
            <a:r>
              <a:rPr lang="de-DE" dirty="0" smtClean="0">
                <a:solidFill>
                  <a:srgbClr val="FF0000"/>
                </a:solidFill>
              </a:rPr>
              <a:t>criminal</a:t>
            </a:r>
            <a:r>
              <a:rPr lang="de-DE" dirty="0" smtClean="0"/>
              <a:t> elements of some paraphilic dis,  other people's reactions or from guilt about doing something socially unacceptable.</a:t>
            </a:r>
          </a:p>
          <a:p>
            <a:pPr eaLnBrk="1" hangingPunct="1"/>
            <a:endParaRPr lang="en-GB" dirty="0" smtClean="0"/>
          </a:p>
        </p:txBody>
      </p:sp>
      <p:sp>
        <p:nvSpPr>
          <p:cNvPr id="10242" name="Title 1"/>
          <p:cNvSpPr>
            <a:spLocks noGrp="1"/>
          </p:cNvSpPr>
          <p:nvPr>
            <p:ph type="title"/>
          </p:nvPr>
        </p:nvSpPr>
        <p:spPr/>
        <p:txBody>
          <a:bodyPr/>
          <a:lstStyle/>
          <a:p>
            <a:pPr eaLnBrk="1" hangingPunct="1"/>
            <a:r>
              <a:rPr lang="en-GB" dirty="0" smtClean="0"/>
              <a:t>Ct</a:t>
            </a:r>
          </a:p>
        </p:txBody>
      </p:sp>
    </p:spTree>
  </p:cSld>
  <p:clrMapOvr>
    <a:masterClrMapping/>
  </p:clrMapOvr>
  <p:transition spd="slow">
    <p:cover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p:txBody>
          <a:bodyPr>
            <a:normAutofit/>
          </a:bodyPr>
          <a:lstStyle/>
          <a:p>
            <a:pPr>
              <a:lnSpc>
                <a:spcPct val="90000"/>
              </a:lnSpc>
            </a:pPr>
            <a:r>
              <a:rPr lang="de-DE" sz="2400" dirty="0" smtClean="0"/>
              <a:t>Voyeuristic Disorder</a:t>
            </a:r>
            <a:endParaRPr lang="de-DE" sz="2400" dirty="0"/>
          </a:p>
          <a:p>
            <a:pPr>
              <a:lnSpc>
                <a:spcPct val="90000"/>
              </a:lnSpc>
            </a:pPr>
            <a:r>
              <a:rPr lang="de-DE" sz="2400" dirty="0"/>
              <a:t>Exhibitionistic Disorder</a:t>
            </a:r>
            <a:endParaRPr lang="de-DE" sz="2400" dirty="0" smtClean="0"/>
          </a:p>
          <a:p>
            <a:pPr>
              <a:lnSpc>
                <a:spcPct val="90000"/>
              </a:lnSpc>
            </a:pPr>
            <a:r>
              <a:rPr lang="de-DE" sz="2400" dirty="0" smtClean="0"/>
              <a:t>Froteuristic Disorder</a:t>
            </a:r>
          </a:p>
          <a:p>
            <a:pPr>
              <a:lnSpc>
                <a:spcPct val="90000"/>
              </a:lnSpc>
            </a:pPr>
            <a:r>
              <a:rPr lang="de-DE" sz="2400" dirty="0"/>
              <a:t>Sexual </a:t>
            </a:r>
            <a:r>
              <a:rPr lang="de-DE" sz="2400" dirty="0" smtClean="0"/>
              <a:t>masochism Disorder</a:t>
            </a:r>
          </a:p>
          <a:p>
            <a:pPr>
              <a:lnSpc>
                <a:spcPct val="90000"/>
              </a:lnSpc>
            </a:pPr>
            <a:r>
              <a:rPr lang="de-DE" sz="2400" dirty="0"/>
              <a:t>Sexual </a:t>
            </a:r>
            <a:r>
              <a:rPr lang="de-DE" sz="2400" dirty="0" smtClean="0"/>
              <a:t>sadism Disorder</a:t>
            </a:r>
            <a:endParaRPr lang="de-DE" sz="2400" dirty="0"/>
          </a:p>
          <a:p>
            <a:pPr eaLnBrk="1" hangingPunct="1">
              <a:lnSpc>
                <a:spcPct val="90000"/>
              </a:lnSpc>
            </a:pPr>
            <a:r>
              <a:rPr lang="de-DE" sz="2400" dirty="0" smtClean="0"/>
              <a:t>Pedophilic Disorder</a:t>
            </a:r>
          </a:p>
          <a:p>
            <a:pPr>
              <a:lnSpc>
                <a:spcPct val="90000"/>
              </a:lnSpc>
            </a:pPr>
            <a:r>
              <a:rPr lang="de-DE" sz="2400" dirty="0" smtClean="0"/>
              <a:t>Fetishistic Disorder</a:t>
            </a:r>
            <a:endParaRPr lang="de-DE" sz="2400" dirty="0"/>
          </a:p>
          <a:p>
            <a:pPr eaLnBrk="1" hangingPunct="1">
              <a:lnSpc>
                <a:spcPct val="90000"/>
              </a:lnSpc>
            </a:pPr>
            <a:r>
              <a:rPr lang="de-DE" sz="2400" dirty="0" smtClean="0"/>
              <a:t>Transvestic Disorder</a:t>
            </a:r>
          </a:p>
          <a:p>
            <a:pPr eaLnBrk="1" hangingPunct="1">
              <a:lnSpc>
                <a:spcPct val="90000"/>
              </a:lnSpc>
            </a:pPr>
            <a:r>
              <a:rPr lang="de-DE" sz="2400" dirty="0" smtClean="0"/>
              <a:t>Other specified paraphilic Disorder</a:t>
            </a:r>
          </a:p>
          <a:p>
            <a:pPr eaLnBrk="1" hangingPunct="1">
              <a:lnSpc>
                <a:spcPct val="90000"/>
              </a:lnSpc>
            </a:pPr>
            <a:r>
              <a:rPr lang="de-DE" sz="2400" dirty="0" smtClean="0"/>
              <a:t>Unspecified Paraphilic Disorders</a:t>
            </a:r>
          </a:p>
          <a:p>
            <a:pPr eaLnBrk="1" hangingPunct="1">
              <a:lnSpc>
                <a:spcPct val="90000"/>
              </a:lnSpc>
            </a:pPr>
            <a:endParaRPr lang="de-DE" sz="2400" dirty="0" smtClean="0"/>
          </a:p>
        </p:txBody>
      </p:sp>
      <p:sp>
        <p:nvSpPr>
          <p:cNvPr id="11266" name="AutoShape 2"/>
          <p:cNvSpPr>
            <a:spLocks noGrp="1" noChangeArrowheads="1"/>
          </p:cNvSpPr>
          <p:nvPr>
            <p:ph type="title"/>
          </p:nvPr>
        </p:nvSpPr>
        <p:spPr/>
        <p:txBody>
          <a:bodyPr/>
          <a:lstStyle/>
          <a:p>
            <a:pPr eaLnBrk="1" hangingPunct="1"/>
            <a:r>
              <a:rPr lang="de-DE" dirty="0" smtClean="0"/>
              <a:t>DSM V Classification</a:t>
            </a:r>
          </a:p>
        </p:txBody>
      </p:sp>
    </p:spTree>
  </p:cSld>
  <p:clrMapOvr>
    <a:masterClrMapping/>
  </p:clrMapOvr>
  <p:transition spd="slow">
    <p:cover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p:txBody>
          <a:bodyPr/>
          <a:lstStyle/>
          <a:p>
            <a:pPr eaLnBrk="1" hangingPunct="1"/>
            <a:r>
              <a:rPr lang="de-DE" dirty="0" smtClean="0"/>
              <a:t>Criteria include:</a:t>
            </a:r>
          </a:p>
          <a:p>
            <a:pPr eaLnBrk="1" hangingPunct="1"/>
            <a:r>
              <a:rPr lang="de-DE" dirty="0" smtClean="0"/>
              <a:t>Period- 6 months</a:t>
            </a:r>
          </a:p>
          <a:p>
            <a:pPr eaLnBrk="1" hangingPunct="1"/>
            <a:r>
              <a:rPr lang="de-DE" dirty="0" smtClean="0"/>
              <a:t>Acting on the urges or that the urges cause marked distress or interpersonal difficulties or social-occupational impairment or impairment in other important areas of functioning </a:t>
            </a:r>
          </a:p>
          <a:p>
            <a:pPr eaLnBrk="1" hangingPunct="1"/>
            <a:r>
              <a:rPr lang="de-DE" dirty="0" smtClean="0"/>
              <a:t>The person is at least 18 years of age with an exception of Paedophillic disorders with an age lower limit of 16 years</a:t>
            </a:r>
          </a:p>
          <a:p>
            <a:pPr eaLnBrk="1" hangingPunct="1"/>
            <a:endParaRPr lang="de-DE" dirty="0" smtClean="0"/>
          </a:p>
        </p:txBody>
      </p:sp>
      <p:sp>
        <p:nvSpPr>
          <p:cNvPr id="12290" name="AutoShape 2"/>
          <p:cNvSpPr>
            <a:spLocks noGrp="1" noChangeArrowheads="1"/>
          </p:cNvSpPr>
          <p:nvPr>
            <p:ph type="title"/>
          </p:nvPr>
        </p:nvSpPr>
        <p:spPr/>
        <p:txBody>
          <a:bodyPr/>
          <a:lstStyle/>
          <a:p>
            <a:pPr eaLnBrk="1" hangingPunct="1"/>
            <a:r>
              <a:rPr lang="de-DE" dirty="0" smtClean="0"/>
              <a:t>DSM V Classification</a:t>
            </a:r>
          </a:p>
        </p:txBody>
      </p:sp>
    </p:spTree>
  </p:cSld>
  <p:clrMapOvr>
    <a:masterClrMapping/>
  </p:clrMapOvr>
  <p:transition spd="slow">
    <p:cover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vouyerism.jpg"/>
          <p:cNvPicPr>
            <a:picLocks noGrp="1" noChangeAspect="1"/>
          </p:cNvPicPr>
          <p:nvPr>
            <p:ph idx="1"/>
          </p:nvPr>
        </p:nvPicPr>
        <p:blipFill>
          <a:blip r:embed="rId2"/>
          <a:stretch>
            <a:fillRect/>
          </a:stretch>
        </p:blipFill>
        <p:spPr>
          <a:xfrm>
            <a:off x="1357290" y="2031912"/>
            <a:ext cx="6000792" cy="3993254"/>
          </a:xfrm>
        </p:spPr>
      </p:pic>
      <p:sp>
        <p:nvSpPr>
          <p:cNvPr id="2" name="Title 1"/>
          <p:cNvSpPr>
            <a:spLocks noGrp="1"/>
          </p:cNvSpPr>
          <p:nvPr>
            <p:ph type="title"/>
          </p:nvPr>
        </p:nvSpPr>
        <p:spPr/>
        <p:txBody>
          <a:bodyPr/>
          <a:lstStyle/>
          <a:p>
            <a:endParaRPr lang="en-US" dirty="0"/>
          </a:p>
        </p:txBody>
      </p:sp>
    </p:spTree>
  </p:cSld>
  <p:clrMapOvr>
    <a:masterClrMapping/>
  </p:clrMapOvr>
  <p:transition spd="slow">
    <p:cover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p:txBody>
          <a:bodyPr>
            <a:normAutofit/>
          </a:bodyPr>
          <a:lstStyle/>
          <a:p>
            <a:pPr eaLnBrk="1" hangingPunct="1">
              <a:lnSpc>
                <a:spcPct val="90000"/>
              </a:lnSpc>
            </a:pPr>
            <a:r>
              <a:rPr lang="de-DE" sz="2800" b="1" dirty="0" smtClean="0"/>
              <a:t>Recurrent intense sexually arousing fantasies, sexual urges or behaviours involving acts of observing an unsuspecting person who is naked, in the process of disrobing, or engaging in sexual activity</a:t>
            </a:r>
          </a:p>
          <a:p>
            <a:pPr eaLnBrk="1" hangingPunct="1">
              <a:lnSpc>
                <a:spcPct val="90000"/>
              </a:lnSpc>
            </a:pPr>
            <a:r>
              <a:rPr lang="de-DE" sz="2800" dirty="0" smtClean="0"/>
              <a:t>As a disorder, voyeurism is much more common among men. Voyeurs spend a lot of time seeking out viewing opportunities. It may become the preferred method of sexual activity and consume countless hours of watching.</a:t>
            </a:r>
          </a:p>
          <a:p>
            <a:pPr eaLnBrk="1" hangingPunct="1">
              <a:lnSpc>
                <a:spcPct val="90000"/>
              </a:lnSpc>
            </a:pPr>
            <a:endParaRPr lang="de-DE" sz="2800" dirty="0" smtClean="0"/>
          </a:p>
        </p:txBody>
      </p:sp>
      <p:sp>
        <p:nvSpPr>
          <p:cNvPr id="20482" name="AutoShape 2"/>
          <p:cNvSpPr>
            <a:spLocks noGrp="1" noChangeArrowheads="1"/>
          </p:cNvSpPr>
          <p:nvPr>
            <p:ph type="title"/>
          </p:nvPr>
        </p:nvSpPr>
        <p:spPr/>
        <p:txBody>
          <a:bodyPr/>
          <a:lstStyle/>
          <a:p>
            <a:pPr eaLnBrk="1" hangingPunct="1"/>
            <a:r>
              <a:rPr lang="de-DE" dirty="0" smtClean="0"/>
              <a:t>Voyeurism</a:t>
            </a:r>
          </a:p>
        </p:txBody>
      </p:sp>
    </p:spTree>
  </p:cSld>
  <p:clrMapOvr>
    <a:masterClrMapping/>
  </p:clrMapOvr>
  <p:transition spd="slow">
    <p:cover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p:txBody>
          <a:bodyPr>
            <a:normAutofit/>
          </a:bodyPr>
          <a:lstStyle/>
          <a:p>
            <a:pPr eaLnBrk="1" hangingPunct="1">
              <a:lnSpc>
                <a:spcPct val="80000"/>
              </a:lnSpc>
            </a:pPr>
            <a:r>
              <a:rPr lang="de-DE" sz="2400" b="1" smtClean="0"/>
              <a:t>Recurrent intense sexually arousing fantasies, sexual urges or behaviours to expose ones genitals to strangers</a:t>
            </a:r>
          </a:p>
          <a:p>
            <a:pPr eaLnBrk="1" hangingPunct="1">
              <a:lnSpc>
                <a:spcPct val="80000"/>
              </a:lnSpc>
            </a:pPr>
            <a:r>
              <a:rPr lang="de-DE" sz="2400" smtClean="0"/>
              <a:t>Exhibitionists are usually males who expose their genitals, usually to unsuspecting strangers, and become sexually excited when doing so. The victim is almost always a woman or a child of either sex. Actual sexual contact is almost never sought. </a:t>
            </a:r>
          </a:p>
          <a:p>
            <a:pPr eaLnBrk="1" hangingPunct="1">
              <a:lnSpc>
                <a:spcPct val="80000"/>
              </a:lnSpc>
            </a:pPr>
            <a:r>
              <a:rPr lang="de-DE" sz="2400" smtClean="0"/>
              <a:t>Exhibitionism usually starts when people are in their mid 20s. Most exhibitionists are married, but the marriage is often troubled.</a:t>
            </a:r>
          </a:p>
        </p:txBody>
      </p:sp>
      <p:sp>
        <p:nvSpPr>
          <p:cNvPr id="13314" name="AutoShape 2"/>
          <p:cNvSpPr>
            <a:spLocks noGrp="1" noChangeArrowheads="1"/>
          </p:cNvSpPr>
          <p:nvPr>
            <p:ph type="title"/>
          </p:nvPr>
        </p:nvSpPr>
        <p:spPr/>
        <p:txBody>
          <a:bodyPr/>
          <a:lstStyle/>
          <a:p>
            <a:pPr eaLnBrk="1" hangingPunct="1"/>
            <a:r>
              <a:rPr lang="de-DE" smtClean="0"/>
              <a:t>Exhibitionism</a:t>
            </a:r>
          </a:p>
        </p:txBody>
      </p:sp>
    </p:spTree>
  </p:cSld>
  <p:clrMapOvr>
    <a:masterClrMapping/>
  </p:clrMapOvr>
  <p:transition spd="slow">
    <p:cover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idx="1"/>
          </p:nvPr>
        </p:nvSpPr>
        <p:spPr/>
        <p:txBody>
          <a:bodyPr/>
          <a:lstStyle/>
          <a:p>
            <a:pPr marL="609600" indent="-609600"/>
            <a:r>
              <a:rPr lang="de-DE" dirty="0" smtClean="0"/>
              <a:t>We will be looking at 3 categires of disorders</a:t>
            </a:r>
            <a:endParaRPr lang="de-DE" dirty="0"/>
          </a:p>
          <a:p>
            <a:pPr marL="609600" indent="-609600">
              <a:buFont typeface="Wingdings" pitchFamily="2" charset="2"/>
              <a:buAutoNum type="arabicPeriod"/>
            </a:pPr>
            <a:r>
              <a:rPr lang="de-DE" dirty="0">
                <a:solidFill>
                  <a:srgbClr val="FF0000"/>
                </a:solidFill>
              </a:rPr>
              <a:t>Sexual </a:t>
            </a:r>
            <a:r>
              <a:rPr lang="de-DE" dirty="0" smtClean="0">
                <a:solidFill>
                  <a:srgbClr val="FF0000"/>
                </a:solidFill>
              </a:rPr>
              <a:t>dysfunctions- failure of function</a:t>
            </a:r>
            <a:endParaRPr lang="de-DE" dirty="0">
              <a:solidFill>
                <a:srgbClr val="FF0000"/>
              </a:solidFill>
            </a:endParaRPr>
          </a:p>
          <a:p>
            <a:pPr marL="609600" indent="-609600">
              <a:buFont typeface="Wingdings" pitchFamily="2" charset="2"/>
              <a:buAutoNum type="arabicPeriod"/>
            </a:pPr>
            <a:r>
              <a:rPr lang="de-DE" dirty="0" smtClean="0">
                <a:solidFill>
                  <a:srgbClr val="FF0000"/>
                </a:solidFill>
              </a:rPr>
              <a:t>Paraphilias- „unusual“ forms of sexual expression</a:t>
            </a:r>
            <a:endParaRPr lang="de-DE" dirty="0">
              <a:solidFill>
                <a:srgbClr val="FF0000"/>
              </a:solidFill>
            </a:endParaRPr>
          </a:p>
          <a:p>
            <a:pPr marL="609600" indent="-609600">
              <a:buFont typeface="Wingdings" pitchFamily="2" charset="2"/>
              <a:buAutoNum type="arabicPeriod"/>
            </a:pPr>
            <a:r>
              <a:rPr lang="de-DE" dirty="0" smtClean="0">
                <a:solidFill>
                  <a:srgbClr val="FF0000"/>
                </a:solidFill>
              </a:rPr>
              <a:t>Gender dysphoria- distress related to the </a:t>
            </a:r>
            <a:r>
              <a:rPr lang="de-DE" dirty="0" smtClean="0"/>
              <a:t>subjective awareness of sexual self as other than the given gender</a:t>
            </a:r>
            <a:endParaRPr lang="de-DE" dirty="0"/>
          </a:p>
        </p:txBody>
      </p:sp>
      <p:sp>
        <p:nvSpPr>
          <p:cNvPr id="57346" name="Rectangle 2"/>
          <p:cNvSpPr>
            <a:spLocks noGrp="1" noChangeArrowheads="1"/>
          </p:cNvSpPr>
          <p:nvPr>
            <p:ph type="title"/>
          </p:nvPr>
        </p:nvSpPr>
        <p:spPr/>
        <p:txBody>
          <a:bodyPr/>
          <a:lstStyle/>
          <a:p>
            <a:r>
              <a:rPr lang="de-DE" dirty="0"/>
              <a:t>Sexual disorders- intro</a:t>
            </a:r>
          </a:p>
        </p:txBody>
      </p:sp>
    </p:spTree>
  </p:cSld>
  <p:clrMapOvr>
    <a:masterClrMapping/>
  </p:clrMapOvr>
  <p:transition spd="slow">
    <p:cover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p:txBody>
          <a:bodyPr/>
          <a:lstStyle/>
          <a:p>
            <a:pPr eaLnBrk="1" hangingPunct="1"/>
            <a:r>
              <a:rPr lang="de-DE" dirty="0" smtClean="0"/>
              <a:t>Recurrent intense sexually arousing fantasies, sexual urges or behaviours involving touching and rubbing against a non-consenting person</a:t>
            </a:r>
          </a:p>
        </p:txBody>
      </p:sp>
      <p:sp>
        <p:nvSpPr>
          <p:cNvPr id="15362" name="AutoShape 2"/>
          <p:cNvSpPr>
            <a:spLocks noGrp="1" noChangeArrowheads="1"/>
          </p:cNvSpPr>
          <p:nvPr>
            <p:ph type="title"/>
          </p:nvPr>
        </p:nvSpPr>
        <p:spPr/>
        <p:txBody>
          <a:bodyPr>
            <a:normAutofit fontScale="90000"/>
          </a:bodyPr>
          <a:lstStyle/>
          <a:p>
            <a:pPr eaLnBrk="1" hangingPunct="1"/>
            <a:r>
              <a:rPr lang="de-DE" sz="3200" dirty="0" smtClean="0"/>
              <a:t/>
            </a:r>
            <a:br>
              <a:rPr lang="de-DE" sz="3200" dirty="0" smtClean="0"/>
            </a:br>
            <a:r>
              <a:rPr lang="de-DE" sz="3200" dirty="0" smtClean="0"/>
              <a:t/>
            </a:r>
            <a:br>
              <a:rPr lang="de-DE" sz="3200" dirty="0" smtClean="0"/>
            </a:br>
            <a:r>
              <a:rPr lang="de-DE" sz="3200" dirty="0" smtClean="0"/>
              <a:t/>
            </a:r>
            <a:br>
              <a:rPr lang="de-DE" sz="3200" dirty="0" smtClean="0"/>
            </a:br>
            <a:r>
              <a:rPr lang="de-DE" sz="3200" dirty="0" smtClean="0"/>
              <a:t>Frotteuristic Disorder</a:t>
            </a:r>
            <a:br>
              <a:rPr lang="de-DE" sz="3200" dirty="0" smtClean="0"/>
            </a:br>
            <a:r>
              <a:rPr lang="de-DE" sz="3200" dirty="0" smtClean="0"/>
              <a:t/>
            </a:r>
            <a:br>
              <a:rPr lang="de-DE" sz="3200" dirty="0" smtClean="0"/>
            </a:br>
            <a:r>
              <a:rPr lang="de-DE" sz="3200" dirty="0" smtClean="0"/>
              <a:t/>
            </a:r>
            <a:br>
              <a:rPr lang="de-DE" sz="3200" dirty="0" smtClean="0"/>
            </a:br>
            <a:endParaRPr lang="de-DE" sz="3200" dirty="0" smtClean="0"/>
          </a:p>
        </p:txBody>
      </p:sp>
    </p:spTree>
  </p:cSld>
  <p:clrMapOvr>
    <a:masterClrMapping/>
  </p:clrMapOvr>
  <p:transition spd="slow">
    <p:cover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p:txBody>
          <a:bodyPr>
            <a:normAutofit/>
          </a:bodyPr>
          <a:lstStyle/>
          <a:p>
            <a:pPr eaLnBrk="1" hangingPunct="1">
              <a:lnSpc>
                <a:spcPct val="80000"/>
              </a:lnSpc>
            </a:pPr>
            <a:r>
              <a:rPr lang="de-DE" sz="2800" dirty="0" smtClean="0"/>
              <a:t>Recurrent intense sexually arousing fantasies, sexual urges or behaviours involving the act (real or simulated) of being humiliated, beaten, bound, or otherwise made to suffer.</a:t>
            </a:r>
          </a:p>
          <a:p>
            <a:pPr>
              <a:lnSpc>
                <a:spcPct val="80000"/>
              </a:lnSpc>
            </a:pPr>
            <a:r>
              <a:rPr lang="en-GB" sz="2800" dirty="0"/>
              <a:t>Leopold von </a:t>
            </a:r>
            <a:r>
              <a:rPr lang="en-GB" sz="2800" dirty="0" err="1" smtClean="0"/>
              <a:t>Sacher-Masoch</a:t>
            </a:r>
            <a:r>
              <a:rPr lang="en-GB" sz="2800" dirty="0" smtClean="0"/>
              <a:t>- </a:t>
            </a:r>
            <a:r>
              <a:rPr lang="en-GB" sz="2800" dirty="0" err="1" smtClean="0"/>
              <a:t>forst</a:t>
            </a:r>
            <a:r>
              <a:rPr lang="en-GB" sz="2800" dirty="0" smtClean="0"/>
              <a:t> wrote about it</a:t>
            </a:r>
            <a:endParaRPr lang="de-DE" sz="2800" dirty="0" smtClean="0"/>
          </a:p>
          <a:p>
            <a:pPr eaLnBrk="1" hangingPunct="1">
              <a:lnSpc>
                <a:spcPct val="80000"/>
              </a:lnSpc>
            </a:pPr>
            <a:endParaRPr lang="de-DE" sz="2800" dirty="0" smtClean="0"/>
          </a:p>
        </p:txBody>
      </p:sp>
      <p:sp>
        <p:nvSpPr>
          <p:cNvPr id="17410" name="AutoShape 2"/>
          <p:cNvSpPr>
            <a:spLocks noGrp="1" noChangeArrowheads="1"/>
          </p:cNvSpPr>
          <p:nvPr>
            <p:ph type="title"/>
          </p:nvPr>
        </p:nvSpPr>
        <p:spPr/>
        <p:txBody>
          <a:bodyPr>
            <a:normAutofit/>
          </a:bodyPr>
          <a:lstStyle/>
          <a:p>
            <a:pPr eaLnBrk="1" hangingPunct="1"/>
            <a:r>
              <a:rPr lang="de-DE" dirty="0" smtClean="0"/>
              <a:t>Sexual Masochism</a:t>
            </a:r>
          </a:p>
        </p:txBody>
      </p:sp>
    </p:spTree>
  </p:cSld>
  <p:clrMapOvr>
    <a:masterClrMapping/>
  </p:clrMapOvr>
  <p:transition spd="slow">
    <p:cover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arquis_de_Sade_prisoner.jpg"/>
          <p:cNvPicPr>
            <a:picLocks noGrp="1" noChangeAspect="1"/>
          </p:cNvPicPr>
          <p:nvPr>
            <p:ph idx="1"/>
          </p:nvPr>
        </p:nvPicPr>
        <p:blipFill>
          <a:blip r:embed="rId2"/>
          <a:stretch>
            <a:fillRect/>
          </a:stretch>
        </p:blipFill>
        <p:spPr>
          <a:xfrm>
            <a:off x="2705100" y="1600994"/>
            <a:ext cx="3733800" cy="4286250"/>
          </a:xfrm>
        </p:spPr>
      </p:pic>
      <p:sp>
        <p:nvSpPr>
          <p:cNvPr id="2" name="Title 1"/>
          <p:cNvSpPr>
            <a:spLocks noGrp="1"/>
          </p:cNvSpPr>
          <p:nvPr>
            <p:ph type="title"/>
          </p:nvPr>
        </p:nvSpPr>
        <p:spPr/>
        <p:txBody>
          <a:bodyPr/>
          <a:lstStyle/>
          <a:p>
            <a:r>
              <a:rPr lang="en-US" dirty="0" smtClean="0"/>
              <a:t>Marquis de Sade</a:t>
            </a:r>
            <a:endParaRPr lang="en-US" dirty="0"/>
          </a:p>
        </p:txBody>
      </p:sp>
    </p:spTree>
  </p:cSld>
  <p:clrMapOvr>
    <a:masterClrMapping/>
  </p:clrMapOvr>
  <p:transition spd="slow">
    <p:cover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de-DE" sz="2400" dirty="0"/>
              <a:t>Recurrent intense sexually arousing fantasies, sexual urges or behaviours involving the act (real or simulated) in which the psychological or physical suffering (including humiliaation of the vicitm is sexually exciting to the person</a:t>
            </a:r>
          </a:p>
          <a:p>
            <a:endParaRPr lang="en-GB" dirty="0"/>
          </a:p>
        </p:txBody>
      </p:sp>
      <p:sp>
        <p:nvSpPr>
          <p:cNvPr id="3" name="Title 2"/>
          <p:cNvSpPr>
            <a:spLocks noGrp="1"/>
          </p:cNvSpPr>
          <p:nvPr>
            <p:ph type="title"/>
          </p:nvPr>
        </p:nvSpPr>
        <p:spPr/>
        <p:txBody>
          <a:bodyPr/>
          <a:lstStyle/>
          <a:p>
            <a:r>
              <a:rPr lang="en-GB" dirty="0" smtClean="0"/>
              <a:t>Sexual Sadism Disorder</a:t>
            </a:r>
            <a:endParaRPr lang="en-GB" dirty="0"/>
          </a:p>
        </p:txBody>
      </p:sp>
    </p:spTree>
    <p:extLst>
      <p:ext uri="{BB962C8B-B14F-4D97-AF65-F5344CB8AC3E}">
        <p14:creationId xmlns:p14="http://schemas.microsoft.com/office/powerpoint/2010/main" val="2032285486"/>
      </p:ext>
    </p:extLst>
  </p:cSld>
  <p:clrMapOvr>
    <a:masterClrMapping/>
  </p:clrMapOvr>
  <p:transition spd="slow">
    <p:cover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nSpc>
                <a:spcPct val="80000"/>
              </a:lnSpc>
            </a:pPr>
            <a:r>
              <a:rPr lang="de-DE" sz="2800" dirty="0" smtClean="0"/>
              <a:t>Some amount of sadism and masochism is commonly play-acted in healthy sexual relationships, and mutually compatible partners often seek one another out. This may not be considered a disorder</a:t>
            </a:r>
          </a:p>
          <a:p>
            <a:pPr>
              <a:lnSpc>
                <a:spcPct val="80000"/>
              </a:lnSpc>
            </a:pPr>
            <a:r>
              <a:rPr lang="de-DE" sz="2800" dirty="0" smtClean="0"/>
              <a:t>In contrast, the disorder of sexual masochism or of sexual sadism takes these acts to an extreme or involves nonconsenting victims (and thus constitutes a crime). Some acts result in severe bodily or psychologic harm and even death. </a:t>
            </a:r>
          </a:p>
          <a:p>
            <a:endParaRPr lang="en-US" dirty="0"/>
          </a:p>
        </p:txBody>
      </p:sp>
      <p:sp>
        <p:nvSpPr>
          <p:cNvPr id="2" name="Title 1"/>
          <p:cNvSpPr>
            <a:spLocks noGrp="1"/>
          </p:cNvSpPr>
          <p:nvPr>
            <p:ph type="title"/>
          </p:nvPr>
        </p:nvSpPr>
        <p:spPr/>
        <p:txBody>
          <a:bodyPr/>
          <a:lstStyle/>
          <a:p>
            <a:r>
              <a:rPr lang="en-US" dirty="0" smtClean="0"/>
              <a:t>S &amp; M ct</a:t>
            </a:r>
            <a:endParaRPr lang="en-US" dirty="0"/>
          </a:p>
        </p:txBody>
      </p:sp>
    </p:spTree>
  </p:cSld>
  <p:clrMapOvr>
    <a:masterClrMapping/>
  </p:clrMapOvr>
  <p:transition spd="slow">
    <p:cover dir="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p:txBody>
          <a:bodyPr>
            <a:normAutofit fontScale="92500" lnSpcReduction="10000"/>
          </a:bodyPr>
          <a:lstStyle/>
          <a:p>
            <a:pPr eaLnBrk="1" hangingPunct="1">
              <a:lnSpc>
                <a:spcPct val="80000"/>
              </a:lnSpc>
            </a:pPr>
            <a:r>
              <a:rPr lang="de-DE" sz="2800" dirty="0" smtClean="0"/>
              <a:t>Recurrent intense sexually arousing fantasies, sexual urges or behaviours involving sexual activity with a </a:t>
            </a:r>
            <a:r>
              <a:rPr lang="de-DE" sz="2800" dirty="0" smtClean="0">
                <a:solidFill>
                  <a:srgbClr val="FF0000"/>
                </a:solidFill>
              </a:rPr>
              <a:t>prepubescent</a:t>
            </a:r>
            <a:r>
              <a:rPr lang="de-DE" sz="2800" dirty="0" smtClean="0"/>
              <a:t> child or children- generally children under 13 (may not correspond to definition of statutory rape)</a:t>
            </a:r>
          </a:p>
          <a:p>
            <a:pPr eaLnBrk="1" hangingPunct="1">
              <a:lnSpc>
                <a:spcPct val="80000"/>
              </a:lnSpc>
            </a:pPr>
            <a:r>
              <a:rPr lang="de-DE" sz="2800" dirty="0" smtClean="0"/>
              <a:t>The person is at least 16 years and at least 5 years older than the victim </a:t>
            </a:r>
          </a:p>
          <a:p>
            <a:pPr marL="109728" indent="0" eaLnBrk="1" hangingPunct="1">
              <a:lnSpc>
                <a:spcPct val="80000"/>
              </a:lnSpc>
              <a:buNone/>
            </a:pPr>
            <a:r>
              <a:rPr lang="de-DE" sz="2800" dirty="0" smtClean="0"/>
              <a:t>Not including an individual in late adolecence involved in an ongoing relationship with a 12 or 13-year-old</a:t>
            </a:r>
          </a:p>
          <a:p>
            <a:pPr eaLnBrk="1" hangingPunct="1">
              <a:lnSpc>
                <a:spcPct val="80000"/>
              </a:lnSpc>
            </a:pPr>
            <a:r>
              <a:rPr lang="de-DE" sz="2800" dirty="0" smtClean="0"/>
              <a:t>Specifications- attracted to males, females or both</a:t>
            </a:r>
          </a:p>
          <a:p>
            <a:pPr eaLnBrk="1" hangingPunct="1">
              <a:lnSpc>
                <a:spcPct val="80000"/>
              </a:lnSpc>
            </a:pPr>
            <a:r>
              <a:rPr lang="de-DE" sz="2800" dirty="0" smtClean="0"/>
              <a:t>Specify if limited to incest</a:t>
            </a:r>
          </a:p>
          <a:p>
            <a:pPr eaLnBrk="1" hangingPunct="1">
              <a:lnSpc>
                <a:spcPct val="80000"/>
              </a:lnSpc>
            </a:pPr>
            <a:r>
              <a:rPr lang="de-DE" sz="2800" dirty="0" smtClean="0"/>
              <a:t> May be exclusive type (attracted only to children or non exclusive)</a:t>
            </a:r>
          </a:p>
        </p:txBody>
      </p:sp>
      <p:sp>
        <p:nvSpPr>
          <p:cNvPr id="16386" name="AutoShape 2"/>
          <p:cNvSpPr>
            <a:spLocks noGrp="1" noChangeArrowheads="1"/>
          </p:cNvSpPr>
          <p:nvPr>
            <p:ph type="title"/>
          </p:nvPr>
        </p:nvSpPr>
        <p:spPr/>
        <p:txBody>
          <a:bodyPr/>
          <a:lstStyle/>
          <a:p>
            <a:pPr eaLnBrk="1" hangingPunct="1"/>
            <a:r>
              <a:rPr lang="de-DE" dirty="0" smtClean="0"/>
              <a:t>Pedophilic Disorder</a:t>
            </a:r>
          </a:p>
        </p:txBody>
      </p:sp>
    </p:spTree>
  </p:cSld>
  <p:clrMapOvr>
    <a:masterClrMapping/>
  </p:clrMapOvr>
  <p:transition spd="slow">
    <p:cover dir="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fetishism.jpg"/>
          <p:cNvPicPr>
            <a:picLocks noGrp="1" noChangeAspect="1"/>
          </p:cNvPicPr>
          <p:nvPr>
            <p:ph idx="1"/>
          </p:nvPr>
        </p:nvPicPr>
        <p:blipFill>
          <a:blip r:embed="rId2"/>
          <a:stretch>
            <a:fillRect/>
          </a:stretch>
        </p:blipFill>
        <p:spPr>
          <a:xfrm rot="2560357">
            <a:off x="696668" y="2864790"/>
            <a:ext cx="4054025" cy="2878358"/>
          </a:xfrm>
        </p:spPr>
      </p:pic>
      <p:sp>
        <p:nvSpPr>
          <p:cNvPr id="2" name="Title 1"/>
          <p:cNvSpPr>
            <a:spLocks noGrp="1"/>
          </p:cNvSpPr>
          <p:nvPr>
            <p:ph type="title"/>
          </p:nvPr>
        </p:nvSpPr>
        <p:spPr/>
        <p:txBody>
          <a:bodyPr/>
          <a:lstStyle/>
          <a:p>
            <a:endParaRPr lang="en-US" dirty="0"/>
          </a:p>
        </p:txBody>
      </p:sp>
      <p:pic>
        <p:nvPicPr>
          <p:cNvPr id="5" name="Content Placeholder 3" descr="shoe fetish.jpg"/>
          <p:cNvPicPr>
            <a:picLocks noChangeAspect="1"/>
          </p:cNvPicPr>
          <p:nvPr/>
        </p:nvPicPr>
        <p:blipFill>
          <a:blip r:embed="rId3"/>
          <a:stretch>
            <a:fillRect/>
          </a:stretch>
        </p:blipFill>
        <p:spPr>
          <a:xfrm rot="1462861">
            <a:off x="4330400" y="1872121"/>
            <a:ext cx="3733814" cy="4135553"/>
          </a:xfrm>
          <a:prstGeom prst="rect">
            <a:avLst/>
          </a:prstGeom>
        </p:spPr>
      </p:pic>
    </p:spTree>
  </p:cSld>
  <p:clrMapOvr>
    <a:masterClrMapping/>
  </p:clrMapOvr>
  <p:transition spd="slow">
    <p:cover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p:txBody>
          <a:bodyPr>
            <a:normAutofit lnSpcReduction="10000"/>
          </a:bodyPr>
          <a:lstStyle/>
          <a:p>
            <a:pPr eaLnBrk="1" hangingPunct="1">
              <a:lnSpc>
                <a:spcPct val="90000"/>
              </a:lnSpc>
            </a:pPr>
            <a:r>
              <a:rPr lang="de-DE" sz="2400" b="1" dirty="0" smtClean="0"/>
              <a:t>Recurrent intense sexually arousing fantasies, sexual urges or behaviours involving the use of non living objects for sexual satisfaction (does not include sex toys)</a:t>
            </a:r>
          </a:p>
          <a:p>
            <a:pPr eaLnBrk="1" hangingPunct="1">
              <a:lnSpc>
                <a:spcPct val="90000"/>
              </a:lnSpc>
            </a:pPr>
            <a:r>
              <a:rPr lang="de-DE" sz="2400" dirty="0" smtClean="0"/>
              <a:t>People with fetishes may become sexually stimulated and gratified by wearing another person's undergarments, wearing rubber or leather, or holding, rubbing, or smelling objects, such as shoes. </a:t>
            </a:r>
          </a:p>
          <a:p>
            <a:pPr eaLnBrk="1" hangingPunct="1">
              <a:lnSpc>
                <a:spcPct val="90000"/>
              </a:lnSpc>
            </a:pPr>
            <a:r>
              <a:rPr lang="de-DE" sz="2400" dirty="0" smtClean="0"/>
              <a:t>People with this disorder may not be able to function sexually without their fetish. The fetish may replace typical sexual activity with a partner or may be integrated into sexual activity with a willing partner.</a:t>
            </a:r>
          </a:p>
          <a:p>
            <a:pPr eaLnBrk="1" hangingPunct="1">
              <a:lnSpc>
                <a:spcPct val="90000"/>
              </a:lnSpc>
            </a:pPr>
            <a:endParaRPr lang="de-DE" sz="2000" dirty="0" smtClean="0"/>
          </a:p>
          <a:p>
            <a:pPr eaLnBrk="1" hangingPunct="1">
              <a:lnSpc>
                <a:spcPct val="90000"/>
              </a:lnSpc>
              <a:buFont typeface="Wingdings" pitchFamily="2" charset="2"/>
              <a:buNone/>
            </a:pPr>
            <a:endParaRPr lang="de-DE" sz="2000" dirty="0" smtClean="0"/>
          </a:p>
        </p:txBody>
      </p:sp>
      <p:sp>
        <p:nvSpPr>
          <p:cNvPr id="14338" name="AutoShape 2"/>
          <p:cNvSpPr>
            <a:spLocks noGrp="1" noChangeArrowheads="1"/>
          </p:cNvSpPr>
          <p:nvPr>
            <p:ph type="title"/>
          </p:nvPr>
        </p:nvSpPr>
        <p:spPr/>
        <p:txBody>
          <a:bodyPr/>
          <a:lstStyle/>
          <a:p>
            <a:pPr eaLnBrk="1" hangingPunct="1"/>
            <a:r>
              <a:rPr lang="de-DE" dirty="0" smtClean="0"/>
              <a:t>Fetishistic Disorders</a:t>
            </a:r>
          </a:p>
        </p:txBody>
      </p:sp>
    </p:spTree>
  </p:cSld>
  <p:clrMapOvr>
    <a:masterClrMapping/>
  </p:clrMapOvr>
  <p:transition spd="slow">
    <p:cover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p:txBody>
          <a:bodyPr>
            <a:normAutofit fontScale="92500" lnSpcReduction="10000"/>
          </a:bodyPr>
          <a:lstStyle/>
          <a:p>
            <a:pPr eaLnBrk="1" hangingPunct="1">
              <a:lnSpc>
                <a:spcPct val="80000"/>
              </a:lnSpc>
            </a:pPr>
            <a:r>
              <a:rPr lang="de-DE" sz="2800" b="1" dirty="0" smtClean="0"/>
              <a:t>Recurrent intense sexually arousing fantasies, sexual urges or behaviours involving cross dressing.</a:t>
            </a:r>
          </a:p>
          <a:p>
            <a:pPr eaLnBrk="1" hangingPunct="1">
              <a:lnSpc>
                <a:spcPct val="80000"/>
              </a:lnSpc>
            </a:pPr>
            <a:endParaRPr lang="de-DE" sz="2800" b="1" dirty="0" smtClean="0"/>
          </a:p>
          <a:p>
            <a:pPr eaLnBrk="1" hangingPunct="1">
              <a:lnSpc>
                <a:spcPct val="80000"/>
              </a:lnSpc>
            </a:pPr>
            <a:r>
              <a:rPr lang="de-DE" sz="2800" dirty="0" smtClean="0"/>
              <a:t>In transvestic fetishism (cross-dressing), men prefer to wear women's clothing, or, far less commonly, women prefer to wear men's clothing. However, they do not wish to change their sex, as transsexuals do. </a:t>
            </a:r>
          </a:p>
          <a:p>
            <a:pPr eaLnBrk="1" hangingPunct="1">
              <a:lnSpc>
                <a:spcPct val="80000"/>
              </a:lnSpc>
            </a:pPr>
            <a:r>
              <a:rPr lang="de-DE" sz="2800" dirty="0" smtClean="0"/>
              <a:t>Cross-dressing may not hurt a couple's sexual relationship, although if a partner is not cooperative, transvestites may feel anxious, depressed, and guilty and ashamed about their desire.</a:t>
            </a:r>
          </a:p>
          <a:p>
            <a:pPr eaLnBrk="1" hangingPunct="1">
              <a:lnSpc>
                <a:spcPct val="80000"/>
              </a:lnSpc>
            </a:pPr>
            <a:endParaRPr lang="de-DE" sz="2800" dirty="0" smtClean="0"/>
          </a:p>
          <a:p>
            <a:pPr eaLnBrk="1" hangingPunct="1">
              <a:lnSpc>
                <a:spcPct val="80000"/>
              </a:lnSpc>
            </a:pPr>
            <a:endParaRPr lang="de-DE" sz="2000" dirty="0" smtClean="0"/>
          </a:p>
        </p:txBody>
      </p:sp>
      <p:sp>
        <p:nvSpPr>
          <p:cNvPr id="18434" name="AutoShape 2"/>
          <p:cNvSpPr>
            <a:spLocks noGrp="1" noChangeArrowheads="1"/>
          </p:cNvSpPr>
          <p:nvPr>
            <p:ph type="title"/>
          </p:nvPr>
        </p:nvSpPr>
        <p:spPr/>
        <p:txBody>
          <a:bodyPr/>
          <a:lstStyle/>
          <a:p>
            <a:pPr eaLnBrk="1" hangingPunct="1"/>
            <a:r>
              <a:rPr lang="de-DE" dirty="0" smtClean="0"/>
              <a:t>Transvestic Disorder</a:t>
            </a:r>
          </a:p>
        </p:txBody>
      </p:sp>
    </p:spTree>
  </p:cSld>
  <p:clrMapOvr>
    <a:masterClrMapping/>
  </p:clrMapOvr>
  <p:transition spd="slow">
    <p:cover dir="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a:lstStyle/>
          <a:p>
            <a:pPr eaLnBrk="1" hangingPunct="1"/>
            <a:r>
              <a:rPr lang="de-DE" dirty="0" smtClean="0"/>
              <a:t>Include</a:t>
            </a:r>
          </a:p>
          <a:p>
            <a:pPr eaLnBrk="1" hangingPunct="1"/>
            <a:r>
              <a:rPr lang="de-DE" dirty="0" smtClean="0"/>
              <a:t>Telephone obscenity, necrophilia (corpses), zoophilia, coprophilia (faeces), klismaphilia(enema), urophilia (urine)</a:t>
            </a:r>
          </a:p>
        </p:txBody>
      </p:sp>
      <p:sp>
        <p:nvSpPr>
          <p:cNvPr id="21506" name="AutoShape 2"/>
          <p:cNvSpPr>
            <a:spLocks noGrp="1" noChangeArrowheads="1"/>
          </p:cNvSpPr>
          <p:nvPr>
            <p:ph type="title"/>
          </p:nvPr>
        </p:nvSpPr>
        <p:spPr/>
        <p:txBody>
          <a:bodyPr>
            <a:normAutofit/>
          </a:bodyPr>
          <a:lstStyle/>
          <a:p>
            <a:pPr eaLnBrk="1" hangingPunct="1"/>
            <a:r>
              <a:rPr lang="de-DE" sz="3200" dirty="0" smtClean="0"/>
              <a:t>Other specified Paraphilic Disorders</a:t>
            </a:r>
          </a:p>
        </p:txBody>
      </p:sp>
    </p:spTree>
  </p:cSld>
  <p:clrMapOvr>
    <a:masterClrMapping/>
  </p:clrMapOvr>
  <p:transition spd="slow">
    <p:cover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endParaRPr lang="en-US" dirty="0" smtClean="0"/>
          </a:p>
        </p:txBody>
      </p:sp>
      <p:pic>
        <p:nvPicPr>
          <p:cNvPr id="7171" name="Content Placeholder 3" descr="sexual dysfunction 1.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881188" y="2017713"/>
            <a:ext cx="6375400" cy="4114800"/>
          </a:xfrm>
        </p:spPr>
      </p:pic>
    </p:spTree>
    <p:extLst>
      <p:ext uri="{BB962C8B-B14F-4D97-AF65-F5344CB8AC3E}">
        <p14:creationId xmlns:p14="http://schemas.microsoft.com/office/powerpoint/2010/main" val="2517388650"/>
      </p:ext>
    </p:extLst>
  </p:cSld>
  <p:clrMapOvr>
    <a:masterClrMapping/>
  </p:clrMapOvr>
  <p:transition spd="slow">
    <p:cover dir="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Symptoms characteristic of a </a:t>
            </a:r>
            <a:r>
              <a:rPr lang="en-GB" dirty="0" err="1"/>
              <a:t>P</a:t>
            </a:r>
            <a:r>
              <a:rPr lang="en-GB" dirty="0" err="1" smtClean="0"/>
              <a:t>araphillic</a:t>
            </a:r>
            <a:r>
              <a:rPr lang="en-GB" dirty="0" smtClean="0"/>
              <a:t> disorder but does not meet the criteria</a:t>
            </a:r>
            <a:endParaRPr lang="en-GB" dirty="0"/>
          </a:p>
        </p:txBody>
      </p:sp>
      <p:sp>
        <p:nvSpPr>
          <p:cNvPr id="3" name="Title 2"/>
          <p:cNvSpPr>
            <a:spLocks noGrp="1"/>
          </p:cNvSpPr>
          <p:nvPr>
            <p:ph type="title"/>
          </p:nvPr>
        </p:nvSpPr>
        <p:spPr/>
        <p:txBody>
          <a:bodyPr>
            <a:normAutofit fontScale="90000"/>
          </a:bodyPr>
          <a:lstStyle/>
          <a:p>
            <a:r>
              <a:rPr lang="en-GB" dirty="0" smtClean="0"/>
              <a:t>Unspecified </a:t>
            </a:r>
            <a:r>
              <a:rPr lang="en-GB" dirty="0" err="1"/>
              <a:t>P</a:t>
            </a:r>
            <a:r>
              <a:rPr lang="en-GB" dirty="0" err="1" smtClean="0"/>
              <a:t>araphillic</a:t>
            </a:r>
            <a:r>
              <a:rPr lang="en-GB" dirty="0" smtClean="0"/>
              <a:t> Disorders</a:t>
            </a:r>
            <a:endParaRPr lang="en-GB" dirty="0"/>
          </a:p>
        </p:txBody>
      </p:sp>
    </p:spTree>
    <p:extLst>
      <p:ext uri="{BB962C8B-B14F-4D97-AF65-F5344CB8AC3E}">
        <p14:creationId xmlns:p14="http://schemas.microsoft.com/office/powerpoint/2010/main" val="4010273446"/>
      </p:ext>
    </p:extLst>
  </p:cSld>
  <p:clrMapOvr>
    <a:masterClrMapping/>
  </p:clrMapOvr>
  <p:transition spd="slow">
    <p:cover di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a:lstStyle/>
          <a:p>
            <a:pPr eaLnBrk="1" hangingPunct="1">
              <a:lnSpc>
                <a:spcPct val="90000"/>
              </a:lnSpc>
            </a:pPr>
            <a:r>
              <a:rPr lang="de-DE" sz="2400" dirty="0" smtClean="0"/>
              <a:t>Most paraphilic disorders are very resistant to treatment</a:t>
            </a:r>
          </a:p>
          <a:p>
            <a:pPr eaLnBrk="1" hangingPunct="1">
              <a:lnSpc>
                <a:spcPct val="90000"/>
              </a:lnSpc>
            </a:pPr>
            <a:r>
              <a:rPr lang="de-DE" sz="2400" dirty="0" smtClean="0"/>
              <a:t>Rarely do people suffering from paraphilic disorders seek treatment voluntarily- usually being forced to seek treatment after being arrested</a:t>
            </a:r>
          </a:p>
          <a:p>
            <a:pPr eaLnBrk="1" hangingPunct="1">
              <a:lnSpc>
                <a:spcPct val="90000"/>
              </a:lnSpc>
            </a:pPr>
            <a:r>
              <a:rPr lang="de-DE" sz="2400" dirty="0" smtClean="0"/>
              <a:t>Treatment includes:</a:t>
            </a:r>
            <a:br>
              <a:rPr lang="de-DE" sz="2400" dirty="0" smtClean="0"/>
            </a:br>
            <a:r>
              <a:rPr lang="de-DE" sz="2400" dirty="0" smtClean="0"/>
              <a:t>Psychotherapy, support groups, and antidepressants particularly the selective serotonin reuptake inhibitors (SSRIs). </a:t>
            </a:r>
          </a:p>
          <a:p>
            <a:pPr eaLnBrk="1" hangingPunct="1">
              <a:lnSpc>
                <a:spcPct val="90000"/>
              </a:lnSpc>
            </a:pPr>
            <a:r>
              <a:rPr lang="de-DE" sz="2400" dirty="0" smtClean="0"/>
              <a:t>Other forms of treatment include- drugs that alter the sex drive and reduce testosterone levels in males. </a:t>
            </a:r>
          </a:p>
        </p:txBody>
      </p:sp>
      <p:sp>
        <p:nvSpPr>
          <p:cNvPr id="22530" name="AutoShape 2"/>
          <p:cNvSpPr>
            <a:spLocks noGrp="1" noChangeArrowheads="1"/>
          </p:cNvSpPr>
          <p:nvPr>
            <p:ph type="title"/>
          </p:nvPr>
        </p:nvSpPr>
        <p:spPr/>
        <p:txBody>
          <a:bodyPr>
            <a:normAutofit fontScale="90000"/>
          </a:bodyPr>
          <a:lstStyle/>
          <a:p>
            <a:pPr eaLnBrk="1" hangingPunct="1"/>
            <a:r>
              <a:rPr lang="de-DE" dirty="0" smtClean="0"/>
              <a:t>Treatment of paraphilic disorders</a:t>
            </a:r>
          </a:p>
        </p:txBody>
      </p:sp>
    </p:spTree>
  </p:cSld>
  <p:clrMapOvr>
    <a:masterClrMapping/>
  </p:clrMapOvr>
  <p:transition spd="slow">
    <p:cover dir="u"/>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endParaRPr lang="en-US" dirty="0" smtClean="0"/>
          </a:p>
          <a:p>
            <a:endParaRPr lang="en-US" dirty="0" smtClean="0"/>
          </a:p>
          <a:p>
            <a:r>
              <a:rPr lang="en-US" dirty="0" smtClean="0"/>
              <a:t>Are You a man or a woman?</a:t>
            </a:r>
          </a:p>
          <a:p>
            <a:endParaRPr lang="en-US" dirty="0" smtClean="0"/>
          </a:p>
          <a:p>
            <a:endParaRPr lang="en-US" dirty="0"/>
          </a:p>
        </p:txBody>
      </p:sp>
      <p:pic>
        <p:nvPicPr>
          <p:cNvPr id="5" name="Content Placeholder 4" descr="transgender symbol.jpg"/>
          <p:cNvPicPr>
            <a:picLocks noGrp="1" noChangeAspect="1"/>
          </p:cNvPicPr>
          <p:nvPr>
            <p:ph sz="half" idx="2"/>
          </p:nvPr>
        </p:nvPicPr>
        <p:blipFill>
          <a:blip r:embed="rId2"/>
          <a:stretch>
            <a:fillRect/>
          </a:stretch>
        </p:blipFill>
        <p:spPr>
          <a:xfrm>
            <a:off x="5715000" y="2677319"/>
            <a:ext cx="1905000" cy="2133600"/>
          </a:xfrm>
        </p:spPr>
      </p:pic>
      <p:sp>
        <p:nvSpPr>
          <p:cNvPr id="2" name="Title 1"/>
          <p:cNvSpPr>
            <a:spLocks noGrp="1"/>
          </p:cNvSpPr>
          <p:nvPr>
            <p:ph type="title"/>
          </p:nvPr>
        </p:nvSpPr>
        <p:spPr>
          <a:xfrm>
            <a:off x="357158" y="0"/>
            <a:ext cx="8229600" cy="1154122"/>
          </a:xfrm>
        </p:spPr>
        <p:txBody>
          <a:bodyPr>
            <a:normAutofit fontScale="90000"/>
          </a:bodyPr>
          <a:lstStyle/>
          <a:p>
            <a:r>
              <a:rPr lang="en-US" dirty="0" smtClean="0"/>
              <a:t> Gender </a:t>
            </a:r>
            <a:r>
              <a:rPr lang="en-US" dirty="0" err="1" smtClean="0"/>
              <a:t>Dysphoria</a:t>
            </a:r>
            <a:r>
              <a:rPr lang="en-US" dirty="0" smtClean="0"/>
              <a:t>/ Transsexual/Transgender</a:t>
            </a:r>
            <a:endParaRPr lang="en-US" dirty="0"/>
          </a:p>
        </p:txBody>
      </p:sp>
    </p:spTree>
  </p:cSld>
  <p:clrMapOvr>
    <a:masterClrMapping/>
  </p:clrMapOvr>
  <p:transition spd="slow">
    <p:cover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4500" dirty="0" smtClean="0"/>
              <a:t>While this question may be relative clear to most people there are  few number of people who feel:</a:t>
            </a:r>
          </a:p>
          <a:p>
            <a:r>
              <a:rPr lang="en-US" sz="4500" dirty="0" smtClean="0"/>
              <a:t>“I am a man trapped in a woman’s body”</a:t>
            </a:r>
          </a:p>
          <a:p>
            <a:r>
              <a:rPr lang="en-US" sz="4500" dirty="0" smtClean="0"/>
              <a:t>“I am a woman trapped in a man’s body”</a:t>
            </a:r>
          </a:p>
          <a:p>
            <a:endParaRPr lang="en-US" sz="4500" dirty="0" smtClean="0"/>
          </a:p>
          <a:p>
            <a:r>
              <a:rPr lang="en-US" sz="4500" dirty="0" smtClean="0"/>
              <a:t>Gender Identity is defined as the sense of self as male or female</a:t>
            </a:r>
          </a:p>
          <a:p>
            <a:endParaRPr lang="en-US" dirty="0"/>
          </a:p>
        </p:txBody>
      </p:sp>
      <p:sp>
        <p:nvSpPr>
          <p:cNvPr id="3" name="Title 2"/>
          <p:cNvSpPr>
            <a:spLocks noGrp="1"/>
          </p:cNvSpPr>
          <p:nvPr>
            <p:ph type="title"/>
          </p:nvPr>
        </p:nvSpPr>
        <p:spPr/>
        <p:txBody>
          <a:bodyPr/>
          <a:lstStyle/>
          <a:p>
            <a:r>
              <a:rPr lang="en-US" dirty="0" smtClean="0"/>
              <a:t>Man or Woman/ Boy or Girl?</a:t>
            </a:r>
            <a:endParaRPr lang="en-US" dirty="0"/>
          </a:p>
        </p:txBody>
      </p:sp>
    </p:spTree>
  </p:cSld>
  <p:clrMapOvr>
    <a:masterClrMapping/>
  </p:clrMapOvr>
  <p:transition spd="slow">
    <p:cover di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Note- Referred to as Gender Identity Disorder in DSM IV</a:t>
            </a:r>
            <a:endParaRPr lang="en-US" dirty="0" smtClean="0"/>
          </a:p>
          <a:p>
            <a:r>
              <a:rPr lang="en-US" dirty="0" smtClean="0"/>
              <a:t>Marked </a:t>
            </a:r>
            <a:r>
              <a:rPr lang="en-US" dirty="0" smtClean="0"/>
              <a:t>difference between the individual’s expressed/experienced gender and the gender others would assign him or her,</a:t>
            </a:r>
          </a:p>
          <a:p>
            <a:r>
              <a:rPr lang="en-US" dirty="0" smtClean="0"/>
              <a:t>Duration at least six months</a:t>
            </a:r>
          </a:p>
          <a:p>
            <a:r>
              <a:rPr lang="en-US" dirty="0" smtClean="0"/>
              <a:t>In children the desire to be of the other gender must be present and verbalized. </a:t>
            </a:r>
          </a:p>
          <a:p>
            <a:r>
              <a:rPr lang="en-US" dirty="0" smtClean="0"/>
              <a:t>Causes clinically significant distress or impairment in social, occupational, or other important areas of functioning</a:t>
            </a:r>
            <a:endParaRPr lang="en-US" dirty="0"/>
          </a:p>
        </p:txBody>
      </p:sp>
      <p:sp>
        <p:nvSpPr>
          <p:cNvPr id="3" name="Title 2"/>
          <p:cNvSpPr>
            <a:spLocks noGrp="1"/>
          </p:cNvSpPr>
          <p:nvPr>
            <p:ph type="title"/>
          </p:nvPr>
        </p:nvSpPr>
        <p:spPr/>
        <p:txBody>
          <a:bodyPr/>
          <a:lstStyle/>
          <a:p>
            <a:r>
              <a:rPr lang="en-US" dirty="0" smtClean="0"/>
              <a:t>DSM V: Gender </a:t>
            </a:r>
            <a:r>
              <a:rPr lang="en-US" dirty="0" err="1" smtClean="0"/>
              <a:t>Dysphoria</a:t>
            </a:r>
            <a:r>
              <a:rPr lang="en-US" dirty="0" smtClean="0"/>
              <a:t> </a:t>
            </a:r>
            <a:endParaRPr lang="en-US" dirty="0"/>
          </a:p>
        </p:txBody>
      </p:sp>
    </p:spTree>
  </p:cSld>
  <p:clrMapOvr>
    <a:masterClrMapping/>
  </p:clrMapOvr>
  <p:transition spd="slow">
    <p:cover dir="u"/>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686320"/>
          </a:xfrm>
        </p:spPr>
        <p:txBody>
          <a:bodyPr>
            <a:normAutofit fontScale="25000" lnSpcReduction="20000"/>
          </a:bodyPr>
          <a:lstStyle/>
          <a:p>
            <a:pPr>
              <a:lnSpc>
                <a:spcPct val="120000"/>
              </a:lnSpc>
              <a:buNone/>
            </a:pPr>
            <a:r>
              <a:rPr lang="en-US" sz="12800" dirty="0" smtClean="0">
                <a:solidFill>
                  <a:srgbClr val="FF0000"/>
                </a:solidFill>
              </a:rPr>
              <a:t>Not:</a:t>
            </a:r>
          </a:p>
          <a:p>
            <a:pPr>
              <a:lnSpc>
                <a:spcPct val="120000"/>
              </a:lnSpc>
            </a:pPr>
            <a:r>
              <a:rPr lang="en-US" sz="12800" dirty="0" smtClean="0"/>
              <a:t>Sexual orientation- is the preference we have for sex of a partner</a:t>
            </a:r>
          </a:p>
          <a:p>
            <a:pPr>
              <a:lnSpc>
                <a:spcPct val="120000"/>
              </a:lnSpc>
            </a:pPr>
            <a:r>
              <a:rPr lang="en-US" sz="12800" dirty="0" smtClean="0"/>
              <a:t>Homosexuality is not synonymous with gender identity disorder- A man may be attracted to men –a matter of sexual orientation –without believing he is a woman- a matter of gender identity</a:t>
            </a:r>
          </a:p>
          <a:p>
            <a:endParaRPr lang="en-US" sz="11200" dirty="0" smtClean="0"/>
          </a:p>
          <a:p>
            <a:endParaRPr lang="en-US" sz="11200" dirty="0" smtClean="0"/>
          </a:p>
          <a:p>
            <a:endParaRPr lang="en-US" sz="11200" dirty="0" smtClean="0"/>
          </a:p>
          <a:p>
            <a:endParaRPr lang="en-US" sz="11200" dirty="0" smtClean="0"/>
          </a:p>
          <a:p>
            <a:endParaRPr lang="en-US" dirty="0"/>
          </a:p>
        </p:txBody>
      </p:sp>
      <p:sp>
        <p:nvSpPr>
          <p:cNvPr id="3" name="Title 2"/>
          <p:cNvSpPr>
            <a:spLocks noGrp="1"/>
          </p:cNvSpPr>
          <p:nvPr>
            <p:ph type="title"/>
          </p:nvPr>
        </p:nvSpPr>
        <p:spPr/>
        <p:txBody>
          <a:bodyPr/>
          <a:lstStyle/>
          <a:p>
            <a:r>
              <a:rPr lang="en-US" dirty="0" smtClean="0"/>
              <a:t>What it is not!</a:t>
            </a:r>
            <a:endParaRPr lang="en-US" dirty="0"/>
          </a:p>
        </p:txBody>
      </p:sp>
    </p:spTree>
  </p:cSld>
  <p:clrMapOvr>
    <a:masterClrMapping/>
  </p:clrMapOvr>
  <p:transition spd="slow">
    <p:cover dir="u"/>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32500" lnSpcReduction="20000"/>
          </a:bodyPr>
          <a:lstStyle/>
          <a:p>
            <a:r>
              <a:rPr lang="en-US" sz="9600" dirty="0" smtClean="0"/>
              <a:t>GID </a:t>
            </a:r>
            <a:r>
              <a:rPr lang="en-US" sz="9600" dirty="0" smtClean="0"/>
              <a:t>is </a:t>
            </a:r>
            <a:r>
              <a:rPr lang="en-US" sz="9600" b="1" dirty="0" smtClean="0"/>
              <a:t>not</a:t>
            </a:r>
            <a:r>
              <a:rPr lang="en-US" sz="9600" dirty="0" smtClean="0"/>
              <a:t> Hermaphroditism- there are no biological features (anatomical) of mixed sex</a:t>
            </a:r>
          </a:p>
          <a:p>
            <a:endParaRPr lang="en-US" sz="9600" dirty="0" smtClean="0"/>
          </a:p>
          <a:p>
            <a:r>
              <a:rPr lang="en-US" sz="9600" dirty="0" smtClean="0"/>
              <a:t>GID is not Synonymous with </a:t>
            </a:r>
            <a:r>
              <a:rPr lang="en-US" sz="9600" b="1" dirty="0" err="1" smtClean="0"/>
              <a:t>transvestic</a:t>
            </a:r>
            <a:r>
              <a:rPr lang="en-US" sz="9600" b="1" dirty="0" smtClean="0"/>
              <a:t> fetishism</a:t>
            </a:r>
            <a:r>
              <a:rPr lang="en-US" sz="9600" dirty="0" smtClean="0"/>
              <a:t>. A male transvestite has a sense of being male- but is sexually turned on by wearing female clothes</a:t>
            </a:r>
          </a:p>
          <a:p>
            <a:endParaRPr lang="en-US" dirty="0"/>
          </a:p>
        </p:txBody>
      </p:sp>
      <p:sp>
        <p:nvSpPr>
          <p:cNvPr id="3" name="Title 2"/>
          <p:cNvSpPr>
            <a:spLocks noGrp="1"/>
          </p:cNvSpPr>
          <p:nvPr>
            <p:ph type="title"/>
          </p:nvPr>
        </p:nvSpPr>
        <p:spPr/>
        <p:txBody>
          <a:bodyPr/>
          <a:lstStyle/>
          <a:p>
            <a:r>
              <a:rPr lang="en-US" dirty="0" smtClean="0"/>
              <a:t>NOT!</a:t>
            </a:r>
            <a:endParaRPr lang="en-US" dirty="0"/>
          </a:p>
        </p:txBody>
      </p:sp>
    </p:spTree>
  </p:cSld>
  <p:clrMapOvr>
    <a:masterClrMapping/>
  </p:clrMapOvr>
  <p:transition spd="slow">
    <p:cover dir="u"/>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p:txBody>
          <a:bodyPr>
            <a:normAutofit fontScale="92500" lnSpcReduction="10000"/>
          </a:bodyPr>
          <a:lstStyle/>
          <a:p>
            <a:pPr>
              <a:lnSpc>
                <a:spcPct val="90000"/>
              </a:lnSpc>
              <a:buNone/>
            </a:pPr>
            <a:r>
              <a:rPr lang="en-US" sz="4000" dirty="0" smtClean="0"/>
              <a:t>Gender </a:t>
            </a:r>
            <a:r>
              <a:rPr lang="en-US" sz="4000" dirty="0" err="1" smtClean="0"/>
              <a:t>dysphoria</a:t>
            </a:r>
            <a:r>
              <a:rPr lang="en-US" sz="4000" dirty="0" smtClean="0"/>
              <a:t> is manifested in a variety of ways including:</a:t>
            </a:r>
          </a:p>
          <a:p>
            <a:pPr>
              <a:lnSpc>
                <a:spcPct val="90000"/>
              </a:lnSpc>
            </a:pPr>
            <a:r>
              <a:rPr lang="en-US" sz="4000" dirty="0" smtClean="0"/>
              <a:t>strong desire to be treated as the other gender</a:t>
            </a:r>
          </a:p>
          <a:p>
            <a:pPr>
              <a:lnSpc>
                <a:spcPct val="90000"/>
              </a:lnSpc>
            </a:pPr>
            <a:r>
              <a:rPr lang="en-US" sz="4000" dirty="0" smtClean="0"/>
              <a:t>or to be rid of one’s sex characteristics, </a:t>
            </a:r>
          </a:p>
          <a:p>
            <a:pPr>
              <a:lnSpc>
                <a:spcPct val="90000"/>
              </a:lnSpc>
            </a:pPr>
            <a:r>
              <a:rPr lang="en-US" sz="4000" dirty="0" smtClean="0"/>
              <a:t>or a strong conviction that one has feelings and reactions typical of the other gender.</a:t>
            </a:r>
          </a:p>
          <a:p>
            <a:pPr>
              <a:lnSpc>
                <a:spcPct val="90000"/>
              </a:lnSpc>
            </a:pPr>
            <a:endParaRPr lang="en-US" sz="3200" dirty="0"/>
          </a:p>
          <a:p>
            <a:pPr>
              <a:lnSpc>
                <a:spcPct val="90000"/>
              </a:lnSpc>
            </a:pPr>
            <a:endParaRPr lang="en-US" dirty="0"/>
          </a:p>
        </p:txBody>
      </p:sp>
      <p:sp>
        <p:nvSpPr>
          <p:cNvPr id="28674" name="Rectangle 2"/>
          <p:cNvSpPr>
            <a:spLocks noGrp="1" noChangeArrowheads="1"/>
          </p:cNvSpPr>
          <p:nvPr>
            <p:ph type="title"/>
          </p:nvPr>
        </p:nvSpPr>
        <p:spPr/>
        <p:txBody>
          <a:bodyPr>
            <a:normAutofit fontScale="90000"/>
          </a:bodyPr>
          <a:lstStyle/>
          <a:p>
            <a:r>
              <a:rPr lang="en-US" sz="4000" dirty="0" smtClean="0"/>
              <a:t>Characteristics of Gender </a:t>
            </a:r>
            <a:r>
              <a:rPr lang="en-US" sz="4000" dirty="0" err="1" smtClean="0"/>
              <a:t>Dysphoria</a:t>
            </a:r>
            <a:endParaRPr lang="en-US" sz="4000" dirty="0"/>
          </a:p>
        </p:txBody>
      </p:sp>
    </p:spTree>
  </p:cSld>
  <p:clrMapOvr>
    <a:masterClrMapping/>
  </p:clrMapOvr>
  <p:transition spd="slow">
    <p:cover dir="u"/>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nSpc>
                <a:spcPct val="90000"/>
              </a:lnSpc>
            </a:pPr>
            <a:r>
              <a:rPr lang="en-US" sz="3600" dirty="0" smtClean="0"/>
              <a:t>Feel from childhood that they are of the opposite sex.</a:t>
            </a:r>
          </a:p>
          <a:p>
            <a:pPr>
              <a:lnSpc>
                <a:spcPct val="90000"/>
              </a:lnSpc>
            </a:pPr>
            <a:r>
              <a:rPr lang="en-US" sz="3600" dirty="0" smtClean="0"/>
              <a:t>Have an aversion to same-sex clothing and activities</a:t>
            </a:r>
          </a:p>
          <a:p>
            <a:pPr>
              <a:lnSpc>
                <a:spcPct val="90000"/>
              </a:lnSpc>
            </a:pPr>
            <a:r>
              <a:rPr lang="en-US" sz="3600" dirty="0" smtClean="0"/>
              <a:t>Evidence of their body anatomy will not persuade  them they are what others see them to be.</a:t>
            </a:r>
          </a:p>
          <a:p>
            <a:pPr>
              <a:lnSpc>
                <a:spcPct val="90000"/>
              </a:lnSpc>
            </a:pPr>
            <a:r>
              <a:rPr lang="en-US" sz="3600" dirty="0" smtClean="0"/>
              <a:t>Man may look at self see a male but experience self as being a woman.</a:t>
            </a:r>
          </a:p>
          <a:p>
            <a:endParaRPr lang="en-US" dirty="0"/>
          </a:p>
        </p:txBody>
      </p:sp>
      <p:sp>
        <p:nvSpPr>
          <p:cNvPr id="3" name="Title 2"/>
          <p:cNvSpPr>
            <a:spLocks noGrp="1"/>
          </p:cNvSpPr>
          <p:nvPr>
            <p:ph type="title"/>
          </p:nvPr>
        </p:nvSpPr>
        <p:spPr/>
        <p:txBody>
          <a:bodyPr/>
          <a:lstStyle/>
          <a:p>
            <a:r>
              <a:rPr lang="en-US" dirty="0" smtClean="0"/>
              <a:t>ct</a:t>
            </a:r>
            <a:endParaRPr lang="en-US" dirty="0"/>
          </a:p>
        </p:txBody>
      </p:sp>
    </p:spTree>
  </p:cSld>
  <p:clrMapOvr>
    <a:masterClrMapping/>
  </p:clrMapOvr>
  <p:transition spd="slow">
    <p:cover dir="u"/>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p:txBody>
          <a:bodyPr>
            <a:normAutofit/>
          </a:bodyPr>
          <a:lstStyle/>
          <a:p>
            <a:r>
              <a:rPr lang="en-US" sz="3800" dirty="0" smtClean="0"/>
              <a:t>May want to pass as a member of opposite sex</a:t>
            </a:r>
          </a:p>
          <a:p>
            <a:r>
              <a:rPr lang="en-US" sz="3800" dirty="0" smtClean="0"/>
              <a:t>Have a desire alter their body to bring it in line with gender identity</a:t>
            </a:r>
          </a:p>
          <a:p>
            <a:r>
              <a:rPr lang="en-US" sz="3800" dirty="0" smtClean="0"/>
              <a:t>May seek hormonal and or surgical intervention</a:t>
            </a:r>
          </a:p>
          <a:p>
            <a:endParaRPr lang="en-US" sz="3800" dirty="0" smtClean="0"/>
          </a:p>
        </p:txBody>
      </p:sp>
      <p:sp>
        <p:nvSpPr>
          <p:cNvPr id="29698" name="Rectangle 2"/>
          <p:cNvSpPr>
            <a:spLocks noGrp="1" noChangeArrowheads="1"/>
          </p:cNvSpPr>
          <p:nvPr>
            <p:ph type="title"/>
          </p:nvPr>
        </p:nvSpPr>
        <p:spPr/>
        <p:txBody>
          <a:bodyPr/>
          <a:lstStyle/>
          <a:p>
            <a:r>
              <a:rPr lang="en-US" dirty="0" smtClean="0"/>
              <a:t>ct</a:t>
            </a:r>
            <a:endParaRPr lang="en-US" dirty="0"/>
          </a:p>
        </p:txBody>
      </p:sp>
    </p:spTree>
  </p:cSld>
  <p:clrMapOvr>
    <a:masterClrMapping/>
  </p:clrMapOvr>
  <p:transition spd="slow">
    <p:cover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GB" dirty="0" smtClean="0"/>
              <a:t>-”a </a:t>
            </a:r>
            <a:r>
              <a:rPr lang="en-GB" dirty="0" err="1" smtClean="0"/>
              <a:t>heterogenous</a:t>
            </a:r>
            <a:r>
              <a:rPr lang="en-GB" dirty="0" smtClean="0"/>
              <a:t> group </a:t>
            </a:r>
            <a:r>
              <a:rPr lang="en-GB" dirty="0"/>
              <a:t>of </a:t>
            </a:r>
            <a:r>
              <a:rPr lang="en-GB" dirty="0" smtClean="0"/>
              <a:t>disorder that </a:t>
            </a:r>
            <a:r>
              <a:rPr lang="en-GB" dirty="0"/>
              <a:t>are typically </a:t>
            </a:r>
            <a:r>
              <a:rPr lang="en-GB" dirty="0" smtClean="0"/>
              <a:t>characterized by a </a:t>
            </a:r>
            <a:r>
              <a:rPr lang="en-GB" dirty="0" smtClean="0">
                <a:solidFill>
                  <a:srgbClr val="FF0000"/>
                </a:solidFill>
              </a:rPr>
              <a:t>clinically significant </a:t>
            </a:r>
            <a:r>
              <a:rPr lang="en-GB" dirty="0" smtClean="0"/>
              <a:t>disturbance in a persons ability to respond sexually or experience sexual pleasure.” DSM V, 423</a:t>
            </a:r>
          </a:p>
          <a:p>
            <a:r>
              <a:rPr lang="en-GB" dirty="0" smtClean="0"/>
              <a:t>Note</a:t>
            </a:r>
          </a:p>
          <a:p>
            <a:r>
              <a:rPr lang="en-GB" dirty="0" smtClean="0"/>
              <a:t>1. Person may have more than 1 disorder at the same time</a:t>
            </a:r>
          </a:p>
          <a:p>
            <a:r>
              <a:rPr lang="en-GB" dirty="0" smtClean="0"/>
              <a:t>2. sexual stimulation- must be adequate to make a diagnosis of sexual dysfunction</a:t>
            </a:r>
          </a:p>
          <a:p>
            <a:r>
              <a:rPr lang="en-GB" dirty="0" smtClean="0"/>
              <a:t>3. must cause clinically significant distress</a:t>
            </a:r>
          </a:p>
          <a:p>
            <a:r>
              <a:rPr lang="en-GB" dirty="0" smtClean="0"/>
              <a:t>4. most disorders require a minimum duration- 6 months before a diagnosis can be made</a:t>
            </a:r>
          </a:p>
          <a:p>
            <a:r>
              <a:rPr lang="en-GB" dirty="0" smtClean="0"/>
              <a:t>4. disorder not better explained by another nonsexual mental disorder or severe relationship distress or other significant stressors</a:t>
            </a:r>
          </a:p>
          <a:p>
            <a:r>
              <a:rPr lang="en-GB" dirty="0" smtClean="0"/>
              <a:t>5 not better explained by a medical condition or the effects of substance/medication </a:t>
            </a:r>
          </a:p>
          <a:p>
            <a:endParaRPr lang="en-GB" dirty="0" smtClean="0"/>
          </a:p>
          <a:p>
            <a:endParaRPr lang="en-GB" dirty="0"/>
          </a:p>
        </p:txBody>
      </p:sp>
      <p:sp>
        <p:nvSpPr>
          <p:cNvPr id="3" name="Title 2"/>
          <p:cNvSpPr>
            <a:spLocks noGrp="1"/>
          </p:cNvSpPr>
          <p:nvPr>
            <p:ph type="title"/>
          </p:nvPr>
        </p:nvSpPr>
        <p:spPr/>
        <p:txBody>
          <a:bodyPr>
            <a:normAutofit/>
          </a:bodyPr>
          <a:lstStyle/>
          <a:p>
            <a:r>
              <a:rPr lang="en-GB" dirty="0" smtClean="0"/>
              <a:t>Sexual dysfunctions</a:t>
            </a:r>
            <a:endParaRPr lang="en-GB" dirty="0"/>
          </a:p>
        </p:txBody>
      </p:sp>
    </p:spTree>
    <p:extLst>
      <p:ext uri="{BB962C8B-B14F-4D97-AF65-F5344CB8AC3E}">
        <p14:creationId xmlns:p14="http://schemas.microsoft.com/office/powerpoint/2010/main" val="1101906076"/>
      </p:ext>
    </p:extLst>
  </p:cSld>
  <p:clrMapOvr>
    <a:masterClrMapping/>
  </p:clrMapOvr>
  <p:transition spd="slow">
    <p:cover dir="u"/>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GID begins </a:t>
            </a:r>
            <a:r>
              <a:rPr lang="en-US" sz="3200" dirty="0" smtClean="0"/>
              <a:t>in childhood- 2 to 4yrs</a:t>
            </a:r>
          </a:p>
          <a:p>
            <a:r>
              <a:rPr lang="en-US" sz="3200" dirty="0" smtClean="0"/>
              <a:t>it is associated with behaviors like dressing in opposite sex clothes, preference of opposite sex playmates. </a:t>
            </a:r>
          </a:p>
          <a:p>
            <a:r>
              <a:rPr lang="en-US" sz="3200" dirty="0" smtClean="0"/>
              <a:t>Preference of opposite sex games</a:t>
            </a:r>
          </a:p>
          <a:p>
            <a:r>
              <a:rPr lang="en-US" sz="3200" dirty="0" smtClean="0"/>
              <a:t>However it is important to note that many of these features are part of normal childhood development</a:t>
            </a:r>
          </a:p>
          <a:p>
            <a:endParaRPr lang="en-US" dirty="0" smtClean="0"/>
          </a:p>
          <a:p>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transition spd="slow">
    <p:cover dir="u"/>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p:txBody>
          <a:bodyPr>
            <a:normAutofit lnSpcReduction="10000"/>
          </a:bodyPr>
          <a:lstStyle/>
          <a:p>
            <a:pPr>
              <a:lnSpc>
                <a:spcPct val="80000"/>
              </a:lnSpc>
            </a:pPr>
            <a:r>
              <a:rPr lang="en-US" sz="4000" dirty="0" smtClean="0"/>
              <a:t>UNKNOWN</a:t>
            </a:r>
          </a:p>
          <a:p>
            <a:pPr>
              <a:lnSpc>
                <a:spcPct val="80000"/>
              </a:lnSpc>
            </a:pPr>
            <a:r>
              <a:rPr lang="en-US" sz="4000" dirty="0" smtClean="0"/>
              <a:t>It has been hypothesized that </a:t>
            </a:r>
            <a:r>
              <a:rPr lang="en-US" sz="4000" dirty="0" smtClean="0"/>
              <a:t>GD </a:t>
            </a:r>
            <a:r>
              <a:rPr lang="en-US" sz="4000" dirty="0" smtClean="0"/>
              <a:t>is associated with hormonal levels or exposure to these in the intrauterine stage </a:t>
            </a:r>
          </a:p>
          <a:p>
            <a:pPr>
              <a:lnSpc>
                <a:spcPct val="80000"/>
              </a:lnSpc>
            </a:pPr>
            <a:r>
              <a:rPr lang="en-US" sz="4000" dirty="0" smtClean="0"/>
              <a:t>Existing </a:t>
            </a:r>
            <a:r>
              <a:rPr lang="en-US" sz="4000" dirty="0"/>
              <a:t>evidence does not </a:t>
            </a:r>
            <a:r>
              <a:rPr lang="en-US" sz="4000" dirty="0" smtClean="0"/>
              <a:t>proof </a:t>
            </a:r>
            <a:r>
              <a:rPr lang="en-US" sz="4000" dirty="0"/>
              <a:t>any evidence on hormonal disorder</a:t>
            </a:r>
            <a:r>
              <a:rPr lang="en-US" sz="4000" dirty="0" smtClean="0"/>
              <a:t>.</a:t>
            </a:r>
          </a:p>
          <a:p>
            <a:pPr>
              <a:lnSpc>
                <a:spcPct val="80000"/>
              </a:lnSpc>
            </a:pPr>
            <a:endParaRPr lang="en-US" sz="2400" dirty="0"/>
          </a:p>
          <a:p>
            <a:pPr>
              <a:lnSpc>
                <a:spcPct val="80000"/>
              </a:lnSpc>
            </a:pPr>
            <a:endParaRPr lang="en-US" sz="2400" dirty="0"/>
          </a:p>
        </p:txBody>
      </p:sp>
      <p:sp>
        <p:nvSpPr>
          <p:cNvPr id="32770" name="Rectangle 2"/>
          <p:cNvSpPr>
            <a:spLocks noGrp="1" noChangeArrowheads="1"/>
          </p:cNvSpPr>
          <p:nvPr>
            <p:ph type="title"/>
          </p:nvPr>
        </p:nvSpPr>
        <p:spPr/>
        <p:txBody>
          <a:bodyPr>
            <a:normAutofit/>
          </a:bodyPr>
          <a:lstStyle/>
          <a:p>
            <a:r>
              <a:rPr lang="en-US" sz="4000" dirty="0" err="1" smtClean="0"/>
              <a:t>Aetiology</a:t>
            </a:r>
            <a:endParaRPr lang="en-US" sz="4000" dirty="0"/>
          </a:p>
        </p:txBody>
      </p:sp>
    </p:spTree>
  </p:cSld>
  <p:clrMapOvr>
    <a:masterClrMapping/>
  </p:clrMapOvr>
  <p:transition spd="slow">
    <p:cover dir="u"/>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dirty="0" smtClean="0"/>
              <a:t>Feeling that your body does not reflect your true gender can cause severe distress- often characterized by anxiety and depressive symptoms</a:t>
            </a:r>
          </a:p>
          <a:p>
            <a:r>
              <a:rPr lang="en-US" sz="4000" dirty="0" smtClean="0"/>
              <a:t>The term </a:t>
            </a:r>
            <a:r>
              <a:rPr lang="en-US" sz="4000" dirty="0" err="1" smtClean="0"/>
              <a:t>Dysphoria</a:t>
            </a:r>
            <a:r>
              <a:rPr lang="en-US" sz="4000" dirty="0" smtClean="0"/>
              <a:t> refers to a feeling of dissatisfaction</a:t>
            </a:r>
          </a:p>
          <a:p>
            <a:endParaRPr lang="en-US" dirty="0" smtClean="0"/>
          </a:p>
          <a:p>
            <a:endParaRPr lang="en-US" dirty="0" smtClean="0"/>
          </a:p>
          <a:p>
            <a:endParaRPr lang="en-US" dirty="0"/>
          </a:p>
        </p:txBody>
      </p:sp>
      <p:sp>
        <p:nvSpPr>
          <p:cNvPr id="3" name="Title 2"/>
          <p:cNvSpPr>
            <a:spLocks noGrp="1"/>
          </p:cNvSpPr>
          <p:nvPr>
            <p:ph type="title"/>
          </p:nvPr>
        </p:nvSpPr>
        <p:spPr/>
        <p:txBody>
          <a:bodyPr>
            <a:normAutofit/>
          </a:bodyPr>
          <a:lstStyle/>
          <a:p>
            <a:r>
              <a:rPr lang="en-US" dirty="0" smtClean="0"/>
              <a:t>Gender </a:t>
            </a:r>
            <a:r>
              <a:rPr lang="en-US" dirty="0" err="1" smtClean="0"/>
              <a:t>dysphoria</a:t>
            </a:r>
            <a:r>
              <a:rPr lang="en-US" dirty="0" smtClean="0"/>
              <a:t> and distress</a:t>
            </a:r>
            <a:endParaRPr lang="en-US" dirty="0"/>
          </a:p>
        </p:txBody>
      </p:sp>
    </p:spTree>
  </p:cSld>
  <p:clrMapOvr>
    <a:masterClrMapping/>
  </p:clrMapOvr>
  <p:transition spd="slow">
    <p:cover dir="u"/>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Management is geared towards offering support to reduce stress and anxiety in the process to achieving the desired gender</a:t>
            </a:r>
            <a:endParaRPr lang="en-US" sz="4400" dirty="0"/>
          </a:p>
        </p:txBody>
      </p:sp>
      <p:sp>
        <p:nvSpPr>
          <p:cNvPr id="3" name="Title 2"/>
          <p:cNvSpPr>
            <a:spLocks noGrp="1"/>
          </p:cNvSpPr>
          <p:nvPr>
            <p:ph type="title"/>
          </p:nvPr>
        </p:nvSpPr>
        <p:spPr/>
        <p:txBody>
          <a:bodyPr/>
          <a:lstStyle/>
          <a:p>
            <a:r>
              <a:rPr lang="en-US" dirty="0" smtClean="0"/>
              <a:t>Management</a:t>
            </a:r>
            <a:endParaRPr lang="en-US" dirty="0"/>
          </a:p>
        </p:txBody>
      </p:sp>
    </p:spTree>
  </p:cSld>
  <p:clrMapOvr>
    <a:masterClrMapping/>
  </p:clrMapOvr>
  <p:transition spd="slow">
    <p:cover dir="u"/>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514350" indent="-514350">
              <a:buFont typeface="+mj-lt"/>
              <a:buAutoNum type="arabicPeriod"/>
            </a:pPr>
            <a:r>
              <a:rPr lang="en-US" dirty="0" smtClean="0"/>
              <a:t>Living as the desired gender- in dress and use facilities set aside for desired gender </a:t>
            </a:r>
          </a:p>
          <a:p>
            <a:pPr marL="514350" indent="-514350">
              <a:buFont typeface="+mj-lt"/>
              <a:buAutoNum type="arabicPeriod"/>
            </a:pPr>
            <a:r>
              <a:rPr lang="en-US" dirty="0" smtClean="0"/>
              <a:t>Hormonal therapy</a:t>
            </a:r>
          </a:p>
          <a:p>
            <a:pPr marL="514350" indent="-514350">
              <a:buFont typeface="+mj-lt"/>
              <a:buAutoNum type="arabicPeriod"/>
            </a:pPr>
            <a:r>
              <a:rPr lang="en-US" dirty="0" smtClean="0"/>
              <a:t>Surgical </a:t>
            </a:r>
          </a:p>
          <a:p>
            <a:r>
              <a:rPr lang="en-US" dirty="0" smtClean="0">
                <a:solidFill>
                  <a:srgbClr val="FF0000"/>
                </a:solidFill>
              </a:rPr>
              <a:t>Note</a:t>
            </a:r>
          </a:p>
          <a:p>
            <a:r>
              <a:rPr lang="en-US" dirty="0" smtClean="0"/>
              <a:t>Not all transsexuals have a desire for sex change. Some are satisfied just to live </a:t>
            </a:r>
            <a:r>
              <a:rPr lang="en-US" dirty="0" smtClean="0"/>
              <a:t>and </a:t>
            </a:r>
            <a:r>
              <a:rPr lang="en-US" dirty="0" smtClean="0"/>
              <a:t>be recognized socially as the desired gender. </a:t>
            </a:r>
          </a:p>
          <a:p>
            <a:r>
              <a:rPr lang="en-US" dirty="0" smtClean="0"/>
              <a:t>Psychotherapy or counseling to support gender transition is important at all stages</a:t>
            </a:r>
            <a:endParaRPr lang="en-US" dirty="0"/>
          </a:p>
        </p:txBody>
      </p:sp>
      <p:sp>
        <p:nvSpPr>
          <p:cNvPr id="3" name="Title 2"/>
          <p:cNvSpPr>
            <a:spLocks noGrp="1"/>
          </p:cNvSpPr>
          <p:nvPr>
            <p:ph type="title"/>
          </p:nvPr>
        </p:nvSpPr>
        <p:spPr/>
        <p:txBody>
          <a:bodyPr/>
          <a:lstStyle/>
          <a:p>
            <a:r>
              <a:rPr lang="en-US" dirty="0" smtClean="0"/>
              <a:t>Stages in management</a:t>
            </a:r>
            <a:endParaRPr lang="en-US" dirty="0"/>
          </a:p>
        </p:txBody>
      </p:sp>
    </p:spTree>
  </p:cSld>
  <p:clrMapOvr>
    <a:masterClrMapping/>
  </p:clrMapOvr>
  <p:transition spd="slow">
    <p:cover dir="u"/>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ll gender restroom.jpg"/>
          <p:cNvPicPr>
            <a:picLocks noGrp="1" noChangeAspect="1"/>
          </p:cNvPicPr>
          <p:nvPr>
            <p:ph idx="1"/>
          </p:nvPr>
        </p:nvPicPr>
        <p:blipFill>
          <a:blip r:embed="rId2" cstate="print"/>
          <a:stretch>
            <a:fillRect/>
          </a:stretch>
        </p:blipFill>
        <p:spPr>
          <a:xfrm>
            <a:off x="4114800" y="3307701"/>
            <a:ext cx="914400" cy="872836"/>
          </a:xfrm>
        </p:spPr>
      </p:pic>
      <p:sp>
        <p:nvSpPr>
          <p:cNvPr id="2" name="Title 1"/>
          <p:cNvSpPr>
            <a:spLocks noGrp="1"/>
          </p:cNvSpPr>
          <p:nvPr>
            <p:ph type="title"/>
          </p:nvPr>
        </p:nvSpPr>
        <p:spPr/>
        <p:txBody>
          <a:bodyPr/>
          <a:lstStyle/>
          <a:p>
            <a:endParaRPr lang="en-US" dirty="0"/>
          </a:p>
        </p:txBody>
      </p:sp>
      <p:pic>
        <p:nvPicPr>
          <p:cNvPr id="5" name="Content Placeholder 3" descr="gender neutral restroom.jpg"/>
          <p:cNvPicPr>
            <a:picLocks noChangeAspect="1"/>
          </p:cNvPicPr>
          <p:nvPr/>
        </p:nvPicPr>
        <p:blipFill>
          <a:blip r:embed="rId3"/>
          <a:stretch>
            <a:fillRect/>
          </a:stretch>
        </p:blipFill>
        <p:spPr>
          <a:xfrm>
            <a:off x="1428728" y="2143116"/>
            <a:ext cx="3790969" cy="3740646"/>
          </a:xfrm>
          <a:prstGeom prst="rect">
            <a:avLst/>
          </a:prstGeom>
        </p:spPr>
      </p:pic>
    </p:spTree>
  </p:cSld>
  <p:clrMapOvr>
    <a:masterClrMapping/>
  </p:clrMapOvr>
  <p:transition spd="slow">
    <p:cover dir="u"/>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Stigma</a:t>
            </a:r>
          </a:p>
          <a:p>
            <a:r>
              <a:rPr lang="en-US" dirty="0" smtClean="0"/>
              <a:t>Isolation- becoming </a:t>
            </a:r>
            <a:r>
              <a:rPr lang="en-US" dirty="0" smtClean="0"/>
              <a:t>ostracized </a:t>
            </a:r>
            <a:r>
              <a:rPr lang="en-US" dirty="0" smtClean="0"/>
              <a:t>by family and friends</a:t>
            </a:r>
          </a:p>
          <a:p>
            <a:r>
              <a:rPr lang="en-US" dirty="0" smtClean="0"/>
              <a:t>Loss of job</a:t>
            </a:r>
          </a:p>
          <a:p>
            <a:r>
              <a:rPr lang="en-US" dirty="0" smtClean="0"/>
              <a:t>Inability to access health services or specialized surgical procedures</a:t>
            </a:r>
          </a:p>
          <a:p>
            <a:r>
              <a:rPr lang="en-US" dirty="0" smtClean="0"/>
              <a:t>Legal hurdles in registration and Insurance</a:t>
            </a:r>
          </a:p>
          <a:p>
            <a:r>
              <a:rPr lang="en-US" dirty="0" smtClean="0"/>
              <a:t>Forensic- Being incarcerated in the biological undesired gender prison section</a:t>
            </a:r>
            <a:endParaRPr lang="en-US" dirty="0"/>
          </a:p>
        </p:txBody>
      </p:sp>
      <p:sp>
        <p:nvSpPr>
          <p:cNvPr id="3" name="Title 2"/>
          <p:cNvSpPr>
            <a:spLocks noGrp="1"/>
          </p:cNvSpPr>
          <p:nvPr>
            <p:ph type="title"/>
          </p:nvPr>
        </p:nvSpPr>
        <p:spPr/>
        <p:txBody>
          <a:bodyPr>
            <a:normAutofit fontScale="90000"/>
          </a:bodyPr>
          <a:lstStyle/>
          <a:p>
            <a:r>
              <a:rPr lang="en-US" dirty="0" smtClean="0"/>
              <a:t>Limitations and complications of gender transitions</a:t>
            </a:r>
            <a:endParaRPr lang="en-US" dirty="0"/>
          </a:p>
        </p:txBody>
      </p:sp>
    </p:spTree>
  </p:cSld>
  <p:clrMapOvr>
    <a:masterClrMapping/>
  </p:clrMapOvr>
  <p:transition spd="slow">
    <p:cover dir="u"/>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800" dirty="0" smtClean="0"/>
              <a:t>Born a male in Kenya and given the name Andrew, she felt trapped in the wrong body and started dressing in women's clothes while at university, attracting ridicule and rejection. After graduation, </a:t>
            </a:r>
            <a:r>
              <a:rPr lang="en-US" sz="1800" dirty="0" err="1" smtClean="0"/>
              <a:t>Mbugua</a:t>
            </a:r>
            <a:r>
              <a:rPr lang="en-US" sz="1800" dirty="0" smtClean="0"/>
              <a:t> was jobless, penniless and alone.</a:t>
            </a:r>
          </a:p>
          <a:p>
            <a:r>
              <a:rPr lang="en-US" sz="1800" dirty="0" smtClean="0"/>
              <a:t>"I thought the best way was to end it all," she recalled six years later, sitting in her leafy garden in </a:t>
            </a:r>
            <a:r>
              <a:rPr lang="en-US" sz="1800" dirty="0" err="1" smtClean="0"/>
              <a:t>Kiambu</a:t>
            </a:r>
            <a:r>
              <a:rPr lang="en-US" sz="1800" dirty="0" smtClean="0"/>
              <a:t>, 20 km (12 miles) from the Kenyan capital, Nairobi.</a:t>
            </a:r>
          </a:p>
          <a:p>
            <a:r>
              <a:rPr lang="en-US" sz="1800" dirty="0" smtClean="0"/>
              <a:t>"I didn't have any hope. I didn't have friends I could talk to. My family had deserted me," said the slim 31-year-old, who wears glasses and her hair long.</a:t>
            </a:r>
          </a:p>
          <a:p>
            <a:r>
              <a:rPr lang="en-US" sz="1800" dirty="0" smtClean="0"/>
              <a:t>Experts say up to 1 percent of the world's population are transgender - men and women who feel they have been born with the wrong body and the wrong gender.</a:t>
            </a:r>
          </a:p>
          <a:p>
            <a:r>
              <a:rPr lang="en-US" sz="1800" dirty="0" smtClean="0"/>
              <a:t>When </a:t>
            </a:r>
            <a:r>
              <a:rPr lang="en-US" sz="1800" dirty="0" err="1" smtClean="0"/>
              <a:t>Mbugua</a:t>
            </a:r>
            <a:r>
              <a:rPr lang="en-US" sz="1800" dirty="0" smtClean="0"/>
              <a:t> sought help to deal with her inner turmoil from a health worker, the woman took </a:t>
            </a:r>
            <a:r>
              <a:rPr lang="en-US" sz="1800" dirty="0" err="1" smtClean="0"/>
              <a:t>Mbugua's</a:t>
            </a:r>
            <a:r>
              <a:rPr lang="en-US" sz="1800" dirty="0" smtClean="0"/>
              <a:t> hands and prayed for her to be freed from the devil's clutches.</a:t>
            </a:r>
          </a:p>
          <a:p>
            <a:r>
              <a:rPr lang="en-US" sz="1800" dirty="0" smtClean="0"/>
              <a:t>http://www.reuters.com/article/us-gay-rights-kenya-idUSKBN0MZ00320150408</a:t>
            </a:r>
          </a:p>
          <a:p>
            <a:endParaRPr lang="en-US" sz="1800" dirty="0"/>
          </a:p>
        </p:txBody>
      </p:sp>
      <p:sp>
        <p:nvSpPr>
          <p:cNvPr id="3" name="Title 2"/>
          <p:cNvSpPr>
            <a:spLocks noGrp="1"/>
          </p:cNvSpPr>
          <p:nvPr>
            <p:ph type="title"/>
          </p:nvPr>
        </p:nvSpPr>
        <p:spPr/>
        <p:txBody>
          <a:bodyPr/>
          <a:lstStyle/>
          <a:p>
            <a:r>
              <a:rPr lang="en-US" dirty="0" err="1" smtClean="0"/>
              <a:t>Transgenders</a:t>
            </a:r>
            <a:r>
              <a:rPr lang="en-US" dirty="0" smtClean="0"/>
              <a:t> in </a:t>
            </a:r>
            <a:r>
              <a:rPr lang="en-US" dirty="0" smtClean="0"/>
              <a:t>K</a:t>
            </a:r>
            <a:r>
              <a:rPr lang="en-US" dirty="0" smtClean="0"/>
              <a:t>enya: Audrey</a:t>
            </a:r>
            <a:endParaRPr lang="en-US" dirty="0"/>
          </a:p>
        </p:txBody>
      </p:sp>
    </p:spTree>
  </p:cSld>
  <p:clrMapOvr>
    <a:masterClrMapping/>
  </p:clrMapOvr>
  <p:transition spd="slow">
    <p:cover dir="u"/>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Audrey </a:t>
            </a:r>
            <a:r>
              <a:rPr lang="en-US" dirty="0" err="1" smtClean="0"/>
              <a:t>Mbugua</a:t>
            </a:r>
            <a:r>
              <a:rPr lang="en-US" dirty="0" smtClean="0"/>
              <a:t> is a 26-year-old Kenyan </a:t>
            </a:r>
            <a:r>
              <a:rPr lang="en-US" dirty="0" err="1" smtClean="0"/>
              <a:t>transwoman</a:t>
            </a:r>
            <a:r>
              <a:rPr lang="en-US" dirty="0" smtClean="0"/>
              <a:t>.  She has </a:t>
            </a:r>
            <a:r>
              <a:rPr lang="en-US" i="1" dirty="0" smtClean="0">
                <a:hlinkClick r:id="rId2"/>
              </a:rPr>
              <a:t>sued both the Kenya National Examinations Council and the Attorney General</a:t>
            </a:r>
            <a:r>
              <a:rPr lang="en-US" dirty="0" smtClean="0"/>
              <a:t> for failing to recognizing her gender identity.</a:t>
            </a:r>
          </a:p>
          <a:p>
            <a:r>
              <a:rPr lang="en-US" dirty="0" smtClean="0"/>
              <a:t>Audrey is seeking to have her name changed on the certificates she earned and her identity cards and to have those reflect her new gender.  She says she has suffered prejudice and discrimination because of the reactions of potential employers to the disparity between her appearance and the data on her identification.</a:t>
            </a:r>
          </a:p>
          <a:p>
            <a:r>
              <a:rPr lang="en-US" sz="1700" dirty="0" smtClean="0"/>
              <a:t>http://www.dailykos.com/story/2013/6/2/1213106/-Transgender-Hero-2-Audrey-Mbugua</a:t>
            </a:r>
          </a:p>
          <a:p>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transition spd="slow">
    <p:cover dir="u"/>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a:stretch>
            <a:fillRect/>
          </a:stretch>
        </p:blipFill>
        <p:spPr bwMode="auto">
          <a:xfrm>
            <a:off x="1142918" y="1481138"/>
            <a:ext cx="6858163" cy="4525962"/>
          </a:xfrm>
          <a:prstGeom prst="rect">
            <a:avLst/>
          </a:prstGeom>
          <a:noFill/>
          <a:ln w="9525">
            <a:noFill/>
            <a:miter lim="800000"/>
            <a:headEnd/>
            <a:tailEnd/>
          </a:ln>
          <a:effectLst/>
        </p:spPr>
      </p:pic>
      <p:sp>
        <p:nvSpPr>
          <p:cNvPr id="3" name="Title 2"/>
          <p:cNvSpPr>
            <a:spLocks noGrp="1"/>
          </p:cNvSpPr>
          <p:nvPr>
            <p:ph type="title"/>
          </p:nvPr>
        </p:nvSpPr>
        <p:spPr/>
        <p:txBody>
          <a:bodyPr/>
          <a:lstStyle/>
          <a:p>
            <a:endParaRPr lang="en-US"/>
          </a:p>
        </p:txBody>
      </p:sp>
    </p:spTree>
  </p:cSld>
  <p:clrMapOvr>
    <a:masterClrMapping/>
  </p:clrMapOvr>
  <p:transition spd="slow">
    <p:cover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de-DE" dirty="0" smtClean="0"/>
              <a:t>Sexual dysfunctions- classifications DSM V</a:t>
            </a:r>
          </a:p>
        </p:txBody>
      </p:sp>
      <p:sp>
        <p:nvSpPr>
          <p:cNvPr id="8195" name="Rectangle 3"/>
          <p:cNvSpPr>
            <a:spLocks noGrp="1" noChangeArrowheads="1"/>
          </p:cNvSpPr>
          <p:nvPr>
            <p:ph type="body" idx="1"/>
          </p:nvPr>
        </p:nvSpPr>
        <p:spPr/>
        <p:txBody>
          <a:bodyPr/>
          <a:lstStyle/>
          <a:p>
            <a:pPr eaLnBrk="1" hangingPunct="1">
              <a:lnSpc>
                <a:spcPct val="90000"/>
              </a:lnSpc>
            </a:pPr>
            <a:r>
              <a:rPr lang="de-DE" dirty="0" smtClean="0"/>
              <a:t>Delayed Ejaculation</a:t>
            </a:r>
          </a:p>
          <a:p>
            <a:pPr eaLnBrk="1" hangingPunct="1">
              <a:lnSpc>
                <a:spcPct val="90000"/>
              </a:lnSpc>
            </a:pPr>
            <a:r>
              <a:rPr lang="de-DE" dirty="0" smtClean="0"/>
              <a:t>Erectile Disorder</a:t>
            </a:r>
          </a:p>
          <a:p>
            <a:pPr eaLnBrk="1" hangingPunct="1">
              <a:lnSpc>
                <a:spcPct val="90000"/>
              </a:lnSpc>
            </a:pPr>
            <a:r>
              <a:rPr lang="de-DE" dirty="0" smtClean="0"/>
              <a:t>Female orgasmic disorder</a:t>
            </a:r>
          </a:p>
          <a:p>
            <a:pPr eaLnBrk="1" hangingPunct="1">
              <a:lnSpc>
                <a:spcPct val="90000"/>
              </a:lnSpc>
            </a:pPr>
            <a:r>
              <a:rPr lang="de-DE" dirty="0" smtClean="0"/>
              <a:t>Female sexual interest/arousal disorder</a:t>
            </a:r>
          </a:p>
          <a:p>
            <a:pPr eaLnBrk="1" hangingPunct="1">
              <a:lnSpc>
                <a:spcPct val="90000"/>
              </a:lnSpc>
            </a:pPr>
            <a:r>
              <a:rPr lang="de-DE" dirty="0" smtClean="0"/>
              <a:t>Genito-Pelvic pain/penetration disorder</a:t>
            </a:r>
          </a:p>
          <a:p>
            <a:pPr>
              <a:lnSpc>
                <a:spcPct val="90000"/>
              </a:lnSpc>
            </a:pPr>
            <a:r>
              <a:rPr lang="de-DE" dirty="0"/>
              <a:t>Male hypoactive </a:t>
            </a:r>
            <a:r>
              <a:rPr lang="de-DE" dirty="0" smtClean="0"/>
              <a:t>sexual desire </a:t>
            </a:r>
            <a:r>
              <a:rPr lang="de-DE" dirty="0"/>
              <a:t>disorder</a:t>
            </a:r>
          </a:p>
          <a:p>
            <a:pPr>
              <a:lnSpc>
                <a:spcPct val="90000"/>
              </a:lnSpc>
            </a:pPr>
            <a:r>
              <a:rPr lang="de-DE" dirty="0"/>
              <a:t>Premature ejaculation</a:t>
            </a:r>
          </a:p>
          <a:p>
            <a:pPr eaLnBrk="1" hangingPunct="1">
              <a:lnSpc>
                <a:spcPct val="90000"/>
              </a:lnSpc>
            </a:pPr>
            <a:r>
              <a:rPr lang="de-DE" dirty="0" smtClean="0"/>
              <a:t>Substance/Medication-Induced Sexual dysfunction</a:t>
            </a:r>
          </a:p>
        </p:txBody>
      </p:sp>
    </p:spTree>
    <p:extLst>
      <p:ext uri="{BB962C8B-B14F-4D97-AF65-F5344CB8AC3E}">
        <p14:creationId xmlns:p14="http://schemas.microsoft.com/office/powerpoint/2010/main" val="1878605939"/>
      </p:ext>
    </p:extLst>
  </p:cSld>
  <p:clrMapOvr>
    <a:masterClrMapping/>
  </p:clrMapOvr>
  <p:transition spd="slow">
    <p:cover dir="u"/>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15816" y="1556792"/>
            <a:ext cx="3613360" cy="5136486"/>
          </a:xfrm>
        </p:spPr>
      </p:pic>
      <p:sp>
        <p:nvSpPr>
          <p:cNvPr id="3" name="Title 2"/>
          <p:cNvSpPr>
            <a:spLocks noGrp="1"/>
          </p:cNvSpPr>
          <p:nvPr>
            <p:ph type="title"/>
          </p:nvPr>
        </p:nvSpPr>
        <p:spPr/>
        <p:txBody>
          <a:bodyPr/>
          <a:lstStyle/>
          <a:p>
            <a:r>
              <a:rPr lang="en-GB" dirty="0" smtClean="0"/>
              <a:t>The </a:t>
            </a:r>
            <a:r>
              <a:rPr lang="en-GB" dirty="0" err="1" smtClean="0"/>
              <a:t>Hijras</a:t>
            </a:r>
            <a:r>
              <a:rPr lang="en-GB" dirty="0"/>
              <a:t> </a:t>
            </a:r>
            <a:r>
              <a:rPr lang="en-GB" dirty="0" smtClean="0"/>
              <a:t>of India</a:t>
            </a:r>
            <a:endParaRPr lang="en-US" dirty="0"/>
          </a:p>
        </p:txBody>
      </p:sp>
    </p:spTree>
    <p:extLst>
      <p:ext uri="{BB962C8B-B14F-4D97-AF65-F5344CB8AC3E}">
        <p14:creationId xmlns:p14="http://schemas.microsoft.com/office/powerpoint/2010/main" val="1613659841"/>
      </p:ext>
    </p:extLst>
  </p:cSld>
  <p:clrMapOvr>
    <a:masterClrMapping/>
  </p:clrMapOvr>
  <p:transition spd="slow">
    <p:cover dir="u"/>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LGBTQ</a:t>
            </a:r>
          </a:p>
          <a:p>
            <a:r>
              <a:rPr lang="en-GB" dirty="0" smtClean="0"/>
              <a:t>Lesbian</a:t>
            </a:r>
          </a:p>
          <a:p>
            <a:r>
              <a:rPr lang="en-GB" dirty="0" smtClean="0"/>
              <a:t>Gay</a:t>
            </a:r>
          </a:p>
          <a:p>
            <a:r>
              <a:rPr lang="en-GB" dirty="0" smtClean="0"/>
              <a:t>Bisexual</a:t>
            </a:r>
          </a:p>
          <a:p>
            <a:r>
              <a:rPr lang="en-GB" dirty="0" smtClean="0"/>
              <a:t>Transgender</a:t>
            </a:r>
          </a:p>
          <a:p>
            <a:r>
              <a:rPr lang="en-GB" dirty="0" smtClean="0"/>
              <a:t>Queer</a:t>
            </a:r>
          </a:p>
          <a:p>
            <a:r>
              <a:rPr lang="en-GB" dirty="0" smtClean="0"/>
              <a:t>FTM- transitioning from Female to Male</a:t>
            </a:r>
          </a:p>
          <a:p>
            <a:r>
              <a:rPr lang="en-GB" dirty="0" smtClean="0"/>
              <a:t>MTF- transitioning from Male to Female</a:t>
            </a:r>
          </a:p>
          <a:p>
            <a:r>
              <a:rPr lang="en-GB" dirty="0" smtClean="0"/>
              <a:t>Drag Queens</a:t>
            </a:r>
            <a:endParaRPr lang="en-GB" dirty="0"/>
          </a:p>
        </p:txBody>
      </p:sp>
      <p:sp>
        <p:nvSpPr>
          <p:cNvPr id="3" name="Title 2"/>
          <p:cNvSpPr>
            <a:spLocks noGrp="1"/>
          </p:cNvSpPr>
          <p:nvPr>
            <p:ph type="title"/>
          </p:nvPr>
        </p:nvSpPr>
        <p:spPr/>
        <p:txBody>
          <a:bodyPr/>
          <a:lstStyle/>
          <a:p>
            <a:r>
              <a:rPr lang="en-GB" dirty="0" smtClean="0"/>
              <a:t>Some terms commonly used </a:t>
            </a:r>
            <a:endParaRPr lang="en-GB" dirty="0"/>
          </a:p>
        </p:txBody>
      </p:sp>
    </p:spTree>
    <p:extLst>
      <p:ext uri="{BB962C8B-B14F-4D97-AF65-F5344CB8AC3E}">
        <p14:creationId xmlns:p14="http://schemas.microsoft.com/office/powerpoint/2010/main" val="3854078086"/>
      </p:ext>
    </p:extLst>
  </p:cSld>
  <p:clrMapOvr>
    <a:masterClrMapping/>
  </p:clrMapOvr>
  <p:transition spd="slow">
    <p:cover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A. Symptoms experienced 75-100% of the time</a:t>
            </a:r>
          </a:p>
          <a:p>
            <a:r>
              <a:rPr lang="en-GB" dirty="0" smtClean="0"/>
              <a:t>1. marked delay in ejaculation</a:t>
            </a:r>
          </a:p>
          <a:p>
            <a:r>
              <a:rPr lang="en-GB" dirty="0" smtClean="0"/>
              <a:t>2. Marked infrequency or absence of ejaculation</a:t>
            </a:r>
            <a:endParaRPr lang="en-GB" dirty="0"/>
          </a:p>
        </p:txBody>
      </p:sp>
      <p:sp>
        <p:nvSpPr>
          <p:cNvPr id="3" name="Title 2"/>
          <p:cNvSpPr>
            <a:spLocks noGrp="1"/>
          </p:cNvSpPr>
          <p:nvPr>
            <p:ph type="title"/>
          </p:nvPr>
        </p:nvSpPr>
        <p:spPr/>
        <p:txBody>
          <a:bodyPr/>
          <a:lstStyle/>
          <a:p>
            <a:r>
              <a:rPr lang="en-GB" dirty="0" smtClean="0"/>
              <a:t>Delayed Ejaculation</a:t>
            </a:r>
            <a:endParaRPr lang="en-GB" dirty="0"/>
          </a:p>
        </p:txBody>
      </p:sp>
    </p:spTree>
    <p:extLst>
      <p:ext uri="{BB962C8B-B14F-4D97-AF65-F5344CB8AC3E}">
        <p14:creationId xmlns:p14="http://schemas.microsoft.com/office/powerpoint/2010/main" val="3280416224"/>
      </p:ext>
    </p:extLst>
  </p:cSld>
  <p:clrMapOvr>
    <a:masterClrMapping/>
  </p:clrMapOvr>
  <p:transition spd="slow">
    <p:cover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de-DE" sz="2400" dirty="0" smtClean="0"/>
              <a:t>At least one of the 3 symptoms ocurring 75-100% of the time </a:t>
            </a:r>
          </a:p>
          <a:p>
            <a:r>
              <a:rPr lang="de-DE" sz="2400" dirty="0" smtClean="0"/>
              <a:t>1. marked difficulty in obtaining an erection during sexual activity</a:t>
            </a:r>
          </a:p>
          <a:p>
            <a:r>
              <a:rPr lang="de-DE" sz="2400" dirty="0" smtClean="0"/>
              <a:t>2. marked difficult in maintating an erection until the completion of sexual activity</a:t>
            </a:r>
          </a:p>
          <a:p>
            <a:r>
              <a:rPr lang="de-DE" sz="2400" dirty="0" smtClean="0"/>
              <a:t>3. marked decrease in erectile rigidity</a:t>
            </a:r>
          </a:p>
        </p:txBody>
      </p:sp>
      <p:sp>
        <p:nvSpPr>
          <p:cNvPr id="3" name="Title 2"/>
          <p:cNvSpPr>
            <a:spLocks noGrp="1"/>
          </p:cNvSpPr>
          <p:nvPr>
            <p:ph type="title"/>
          </p:nvPr>
        </p:nvSpPr>
        <p:spPr/>
        <p:txBody>
          <a:bodyPr/>
          <a:lstStyle/>
          <a:p>
            <a:r>
              <a:rPr lang="en-GB" dirty="0" smtClean="0"/>
              <a:t>Erectile disorders</a:t>
            </a:r>
            <a:endParaRPr lang="en-GB" dirty="0"/>
          </a:p>
        </p:txBody>
      </p:sp>
    </p:spTree>
    <p:extLst>
      <p:ext uri="{BB962C8B-B14F-4D97-AF65-F5344CB8AC3E}">
        <p14:creationId xmlns:p14="http://schemas.microsoft.com/office/powerpoint/2010/main" val="3255237422"/>
      </p:ext>
    </p:extLst>
  </p:cSld>
  <p:clrMapOvr>
    <a:masterClrMapping/>
  </p:clrMapOvr>
  <p:transition spd="slow">
    <p:cover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smtClean="0"/>
              <a:t>Presence of 1 of the following symptoms 75-100% of the time</a:t>
            </a:r>
          </a:p>
          <a:p>
            <a:r>
              <a:rPr lang="en-GB" dirty="0" smtClean="0"/>
              <a:t>1. marked delay in, marked infrequency of, or absence of orgasm</a:t>
            </a:r>
          </a:p>
          <a:p>
            <a:r>
              <a:rPr lang="en-GB" dirty="0" smtClean="0"/>
              <a:t>2. marked reduced intensity of orgasm</a:t>
            </a:r>
          </a:p>
          <a:p>
            <a:pPr marL="109728" indent="0">
              <a:buNone/>
            </a:pPr>
            <a:r>
              <a:rPr lang="de-DE" sz="2800" dirty="0" smtClean="0"/>
              <a:t>NB. Orgasm is experienced in a varied way across women and on different ocassions in the same woman. With same experiencing only clitoral and some only vaginal and some both</a:t>
            </a:r>
          </a:p>
          <a:p>
            <a:pPr marL="109728" indent="0">
              <a:buNone/>
            </a:pPr>
            <a:r>
              <a:rPr lang="de-DE" sz="2400" dirty="0" smtClean="0"/>
              <a:t>To be considered- the prescence a </a:t>
            </a:r>
            <a:r>
              <a:rPr lang="de-DE" sz="2400" dirty="0"/>
              <a:t>normal sexual excitement phase </a:t>
            </a:r>
            <a:r>
              <a:rPr lang="de-DE" sz="2400" dirty="0" smtClean="0"/>
              <a:t>and </a:t>
            </a:r>
            <a:r>
              <a:rPr lang="de-DE" sz="2400" dirty="0"/>
              <a:t>adequacy of sexual </a:t>
            </a:r>
            <a:r>
              <a:rPr lang="de-DE" sz="2400" dirty="0" smtClean="0"/>
              <a:t>stimulation. </a:t>
            </a:r>
          </a:p>
          <a:p>
            <a:pPr marL="109728" indent="0">
              <a:buNone/>
            </a:pPr>
            <a:r>
              <a:rPr lang="de-DE" sz="2400" dirty="0" smtClean="0"/>
              <a:t>Other factors- age and experience</a:t>
            </a:r>
            <a:endParaRPr lang="de-DE" sz="2400" dirty="0"/>
          </a:p>
          <a:p>
            <a:pPr marL="109728" indent="0">
              <a:buNone/>
            </a:pPr>
            <a:endParaRPr lang="en-GB" dirty="0"/>
          </a:p>
        </p:txBody>
      </p:sp>
      <p:sp>
        <p:nvSpPr>
          <p:cNvPr id="3" name="Title 2"/>
          <p:cNvSpPr>
            <a:spLocks noGrp="1"/>
          </p:cNvSpPr>
          <p:nvPr>
            <p:ph type="title"/>
          </p:nvPr>
        </p:nvSpPr>
        <p:spPr/>
        <p:txBody>
          <a:bodyPr>
            <a:normAutofit fontScale="90000"/>
          </a:bodyPr>
          <a:lstStyle/>
          <a:p>
            <a:r>
              <a:rPr lang="de-DE" dirty="0"/>
              <a:t>Female orgasmic disorder</a:t>
            </a:r>
            <a:br>
              <a:rPr lang="de-DE" dirty="0"/>
            </a:br>
            <a:endParaRPr lang="en-GB" dirty="0"/>
          </a:p>
        </p:txBody>
      </p:sp>
    </p:spTree>
    <p:extLst>
      <p:ext uri="{BB962C8B-B14F-4D97-AF65-F5344CB8AC3E}">
        <p14:creationId xmlns:p14="http://schemas.microsoft.com/office/powerpoint/2010/main" val="3735110171"/>
      </p:ext>
    </p:extLst>
  </p:cSld>
  <p:clrMapOvr>
    <a:masterClrMapping/>
  </p:clrMapOvr>
  <p:transition spd="slow">
    <p:cover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6414</TotalTime>
  <Words>2757</Words>
  <Application>Microsoft Office PowerPoint</Application>
  <PresentationFormat>On-screen Show (4:3)</PresentationFormat>
  <Paragraphs>267</Paragraphs>
  <Slides>61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61</vt:i4>
      </vt:variant>
    </vt:vector>
  </HeadingPairs>
  <TitlesOfParts>
    <vt:vector size="68" baseType="lpstr">
      <vt:lpstr>Arial</vt:lpstr>
      <vt:lpstr>Lucida Sans Unicode</vt:lpstr>
      <vt:lpstr>Verdana</vt:lpstr>
      <vt:lpstr>Wingdings</vt:lpstr>
      <vt:lpstr>Wingdings 2</vt:lpstr>
      <vt:lpstr>Wingdings 3</vt:lpstr>
      <vt:lpstr>Concourse</vt:lpstr>
      <vt:lpstr>Disorders-Sexual funtion and Preference, Paraphilias and Gender Dysphoria</vt:lpstr>
      <vt:lpstr>Objectives of lecture</vt:lpstr>
      <vt:lpstr>Sexual disorders- intro</vt:lpstr>
      <vt:lpstr>PowerPoint Presentation</vt:lpstr>
      <vt:lpstr>Sexual dysfunctions</vt:lpstr>
      <vt:lpstr>Sexual dysfunctions- classifications DSM V</vt:lpstr>
      <vt:lpstr>Delayed Ejaculation</vt:lpstr>
      <vt:lpstr>Erectile disorders</vt:lpstr>
      <vt:lpstr>Female orgasmic disorder </vt:lpstr>
      <vt:lpstr>Female sexual interest/arousal disorder</vt:lpstr>
      <vt:lpstr> Genito-Pelvic pain/penetration disorder </vt:lpstr>
      <vt:lpstr> Male hypoactive sexual desire disorder </vt:lpstr>
      <vt:lpstr>Premature ejaculation </vt:lpstr>
      <vt:lpstr>Important factors in diagnosis include: </vt:lpstr>
      <vt:lpstr>Subtypes</vt:lpstr>
      <vt:lpstr>Substance/Medication-Induced Sexual dysfunction</vt:lpstr>
      <vt:lpstr>II. Paraphilic Disorders DSM V</vt:lpstr>
      <vt:lpstr>Introduction: Normal and abnormal sexual practices ?</vt:lpstr>
      <vt:lpstr>Sexual diversity </vt:lpstr>
      <vt:lpstr>Excercise</vt:lpstr>
      <vt:lpstr>Normality or pervertion?</vt:lpstr>
      <vt:lpstr>disorders</vt:lpstr>
      <vt:lpstr>Paraphillic disorders- DSM V</vt:lpstr>
      <vt:lpstr>Ct</vt:lpstr>
      <vt:lpstr>DSM V Classification</vt:lpstr>
      <vt:lpstr>DSM V Classification</vt:lpstr>
      <vt:lpstr>PowerPoint Presentation</vt:lpstr>
      <vt:lpstr>Voyeurism</vt:lpstr>
      <vt:lpstr>Exhibitionism</vt:lpstr>
      <vt:lpstr>   Frotteuristic Disorder   </vt:lpstr>
      <vt:lpstr>Sexual Masochism</vt:lpstr>
      <vt:lpstr>Marquis de Sade</vt:lpstr>
      <vt:lpstr>Sexual Sadism Disorder</vt:lpstr>
      <vt:lpstr>S &amp; M ct</vt:lpstr>
      <vt:lpstr>Pedophilic Disorder</vt:lpstr>
      <vt:lpstr>PowerPoint Presentation</vt:lpstr>
      <vt:lpstr>Fetishistic Disorders</vt:lpstr>
      <vt:lpstr>Transvestic Disorder</vt:lpstr>
      <vt:lpstr>Other specified Paraphilic Disorders</vt:lpstr>
      <vt:lpstr>Unspecified Paraphillic Disorders</vt:lpstr>
      <vt:lpstr>Treatment of paraphilic disorders</vt:lpstr>
      <vt:lpstr> Gender Dysphoria/ Transsexual/Transgender</vt:lpstr>
      <vt:lpstr>Man or Woman/ Boy or Girl?</vt:lpstr>
      <vt:lpstr>DSM V: Gender Dysphoria </vt:lpstr>
      <vt:lpstr>What it is not!</vt:lpstr>
      <vt:lpstr>NOT!</vt:lpstr>
      <vt:lpstr>Characteristics of Gender Dysphoria</vt:lpstr>
      <vt:lpstr>ct</vt:lpstr>
      <vt:lpstr>ct</vt:lpstr>
      <vt:lpstr>PowerPoint Presentation</vt:lpstr>
      <vt:lpstr>Aetiology</vt:lpstr>
      <vt:lpstr>Gender dysphoria and distress</vt:lpstr>
      <vt:lpstr>Management</vt:lpstr>
      <vt:lpstr>Stages in management</vt:lpstr>
      <vt:lpstr>PowerPoint Presentation</vt:lpstr>
      <vt:lpstr>Limitations and complications of gender transitions</vt:lpstr>
      <vt:lpstr>Transgenders in Kenya: Audrey</vt:lpstr>
      <vt:lpstr>PowerPoint Presentation</vt:lpstr>
      <vt:lpstr>PowerPoint Presentation</vt:lpstr>
      <vt:lpstr>The Hijras of India</vt:lpstr>
      <vt:lpstr>Some terms commonly used </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 disorders-Paraphilias</dc:title>
  <dc:creator>Thoni</dc:creator>
  <cp:lastModifiedBy>Muthoni Mathai</cp:lastModifiedBy>
  <cp:revision>46</cp:revision>
  <dcterms:created xsi:type="dcterms:W3CDTF">2008-05-06T20:19:55Z</dcterms:created>
  <dcterms:modified xsi:type="dcterms:W3CDTF">2021-06-07T20:15:05Z</dcterms:modified>
</cp:coreProperties>
</file>