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3"/>
  </p:notesMasterIdLst>
  <p:sldIdLst>
    <p:sldId id="256" r:id="rId2"/>
    <p:sldId id="310" r:id="rId3"/>
    <p:sldId id="289" r:id="rId4"/>
    <p:sldId id="263" r:id="rId5"/>
    <p:sldId id="282" r:id="rId6"/>
    <p:sldId id="283" r:id="rId7"/>
    <p:sldId id="288" r:id="rId8"/>
    <p:sldId id="284" r:id="rId9"/>
    <p:sldId id="285" r:id="rId10"/>
    <p:sldId id="286" r:id="rId11"/>
    <p:sldId id="287" r:id="rId12"/>
    <p:sldId id="311" r:id="rId13"/>
    <p:sldId id="291" r:id="rId14"/>
    <p:sldId id="292" r:id="rId15"/>
    <p:sldId id="294" r:id="rId16"/>
    <p:sldId id="295" r:id="rId17"/>
    <p:sldId id="296" r:id="rId18"/>
    <p:sldId id="297" r:id="rId19"/>
    <p:sldId id="298" r:id="rId20"/>
    <p:sldId id="299" r:id="rId21"/>
    <p:sldId id="300" r:id="rId22"/>
    <p:sldId id="301" r:id="rId23"/>
    <p:sldId id="302" r:id="rId24"/>
    <p:sldId id="303" r:id="rId25"/>
    <p:sldId id="304" r:id="rId26"/>
    <p:sldId id="306" r:id="rId27"/>
    <p:sldId id="307" r:id="rId28"/>
    <p:sldId id="308" r:id="rId29"/>
    <p:sldId id="257" r:id="rId30"/>
    <p:sldId id="258" r:id="rId31"/>
    <p:sldId id="259" r:id="rId32"/>
    <p:sldId id="260" r:id="rId33"/>
    <p:sldId id="261" r:id="rId34"/>
    <p:sldId id="262" r:id="rId35"/>
    <p:sldId id="264" r:id="rId36"/>
    <p:sldId id="266" r:id="rId37"/>
    <p:sldId id="312" r:id="rId38"/>
    <p:sldId id="313" r:id="rId39"/>
    <p:sldId id="314" r:id="rId40"/>
    <p:sldId id="328" r:id="rId41"/>
    <p:sldId id="315" r:id="rId42"/>
    <p:sldId id="316" r:id="rId43"/>
    <p:sldId id="317" r:id="rId44"/>
    <p:sldId id="319" r:id="rId45"/>
    <p:sldId id="320" r:id="rId46"/>
    <p:sldId id="321" r:id="rId47"/>
    <p:sldId id="323" r:id="rId48"/>
    <p:sldId id="324" r:id="rId49"/>
    <p:sldId id="325" r:id="rId50"/>
    <p:sldId id="326" r:id="rId51"/>
    <p:sldId id="327" r:id="rId5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Tahoma" charset="0"/>
        <a:ea typeface="+mn-ea"/>
        <a:cs typeface="Arial" charset="0"/>
      </a:defRPr>
    </a:lvl1pPr>
    <a:lvl2pPr marL="457200" algn="l" rtl="0" fontAlgn="base">
      <a:spcBef>
        <a:spcPct val="0"/>
      </a:spcBef>
      <a:spcAft>
        <a:spcPct val="0"/>
      </a:spcAft>
      <a:defRPr kern="1200">
        <a:solidFill>
          <a:schemeClr val="tx1"/>
        </a:solidFill>
        <a:latin typeface="Tahoma" charset="0"/>
        <a:ea typeface="+mn-ea"/>
        <a:cs typeface="Arial" charset="0"/>
      </a:defRPr>
    </a:lvl2pPr>
    <a:lvl3pPr marL="914400" algn="l" rtl="0" fontAlgn="base">
      <a:spcBef>
        <a:spcPct val="0"/>
      </a:spcBef>
      <a:spcAft>
        <a:spcPct val="0"/>
      </a:spcAft>
      <a:defRPr kern="1200">
        <a:solidFill>
          <a:schemeClr val="tx1"/>
        </a:solidFill>
        <a:latin typeface="Tahoma" charset="0"/>
        <a:ea typeface="+mn-ea"/>
        <a:cs typeface="Arial" charset="0"/>
      </a:defRPr>
    </a:lvl3pPr>
    <a:lvl4pPr marL="1371600" algn="l" rtl="0" fontAlgn="base">
      <a:spcBef>
        <a:spcPct val="0"/>
      </a:spcBef>
      <a:spcAft>
        <a:spcPct val="0"/>
      </a:spcAft>
      <a:defRPr kern="1200">
        <a:solidFill>
          <a:schemeClr val="tx1"/>
        </a:solidFill>
        <a:latin typeface="Tahoma" charset="0"/>
        <a:ea typeface="+mn-ea"/>
        <a:cs typeface="Arial" charset="0"/>
      </a:defRPr>
    </a:lvl4pPr>
    <a:lvl5pPr marL="1828800" algn="l" rtl="0" fontAlgn="base">
      <a:spcBef>
        <a:spcPct val="0"/>
      </a:spcBef>
      <a:spcAft>
        <a:spcPct val="0"/>
      </a:spcAft>
      <a:defRPr kern="1200">
        <a:solidFill>
          <a:schemeClr val="tx1"/>
        </a:solidFill>
        <a:latin typeface="Tahoma" charset="0"/>
        <a:ea typeface="+mn-ea"/>
        <a:cs typeface="Arial" charset="0"/>
      </a:defRPr>
    </a:lvl5pPr>
    <a:lvl6pPr marL="2286000" algn="l" defTabSz="914400" rtl="0" eaLnBrk="1" latinLnBrk="0" hangingPunct="1">
      <a:defRPr kern="1200">
        <a:solidFill>
          <a:schemeClr val="tx1"/>
        </a:solidFill>
        <a:latin typeface="Tahoma" charset="0"/>
        <a:ea typeface="+mn-ea"/>
        <a:cs typeface="Arial" charset="0"/>
      </a:defRPr>
    </a:lvl6pPr>
    <a:lvl7pPr marL="2743200" algn="l" defTabSz="914400" rtl="0" eaLnBrk="1" latinLnBrk="0" hangingPunct="1">
      <a:defRPr kern="1200">
        <a:solidFill>
          <a:schemeClr val="tx1"/>
        </a:solidFill>
        <a:latin typeface="Tahoma" charset="0"/>
        <a:ea typeface="+mn-ea"/>
        <a:cs typeface="Arial" charset="0"/>
      </a:defRPr>
    </a:lvl7pPr>
    <a:lvl8pPr marL="3200400" algn="l" defTabSz="914400" rtl="0" eaLnBrk="1" latinLnBrk="0" hangingPunct="1">
      <a:defRPr kern="1200">
        <a:solidFill>
          <a:schemeClr val="tx1"/>
        </a:solidFill>
        <a:latin typeface="Tahoma" charset="0"/>
        <a:ea typeface="+mn-ea"/>
        <a:cs typeface="Arial" charset="0"/>
      </a:defRPr>
    </a:lvl8pPr>
    <a:lvl9pPr marL="3657600" algn="l" defTabSz="914400" rtl="0" eaLnBrk="1" latinLnBrk="0" hangingPunct="1">
      <a:defRPr kern="1200">
        <a:solidFill>
          <a:schemeClr val="tx1"/>
        </a:solidFill>
        <a:latin typeface="Tahoma"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05EB0B-AAA3-478D-89E2-DC17AD74B781}" type="datetimeFigureOut">
              <a:rPr lang="en-US" smtClean="0"/>
              <a:pPr/>
              <a:t>7/15/2014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C37EEB-846E-4B98-8C44-73BABC495EF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DE818353-A4E9-4A86-A48E-7835981DFD7D}" type="slidenum">
              <a:rPr lang="de-DE"/>
              <a:pPr/>
              <a:t>18</a:t>
            </a:fld>
            <a:endParaRPr lang="de-DE"/>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CB0B2FF-7A33-409A-94BC-4F5515E5B49B}" type="slidenum">
              <a:rPr lang="de-DE"/>
              <a:pPr/>
              <a:t>21</a:t>
            </a:fld>
            <a:endParaRPr lang="de-DE"/>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CD19E73C-BEC6-46E6-B81A-33058AE260B5}" type="slidenum">
              <a:rPr lang="de-DE"/>
              <a:pPr/>
              <a:t>24</a:t>
            </a:fld>
            <a:endParaRPr lang="de-DE"/>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423F307-ADB3-4DC0-91CA-EFECE9CE67A0}" type="slidenum">
              <a:rPr lang="de-DE"/>
              <a:pPr/>
              <a:t>25</a:t>
            </a:fld>
            <a:endParaRPr lang="de-DE"/>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6A678C7-DC45-4DAE-9ACF-767912B4768B}" type="slidenum">
              <a:rPr lang="de-DE"/>
              <a:pPr/>
              <a:t>26</a:t>
            </a:fld>
            <a:endParaRPr lang="de-DE"/>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4DA083CC-EDAE-4826-A2E6-520927074356}" type="slidenum">
              <a:rPr lang="de-DE"/>
              <a:pPr/>
              <a:t>27</a:t>
            </a:fld>
            <a:endParaRPr lang="de-DE"/>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de-DE" smtClean="0"/>
              <a:t>partialism</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6322" name="Group 2"/>
          <p:cNvGrpSpPr>
            <a:grpSpLocks/>
          </p:cNvGrpSpPr>
          <p:nvPr/>
        </p:nvGrpSpPr>
        <p:grpSpPr bwMode="auto">
          <a:xfrm>
            <a:off x="0" y="2438400"/>
            <a:ext cx="9009063" cy="1052513"/>
            <a:chOff x="0" y="1536"/>
            <a:chExt cx="5675" cy="663"/>
          </a:xfrm>
        </p:grpSpPr>
        <p:grpSp>
          <p:nvGrpSpPr>
            <p:cNvPr id="56323" name="Group 3"/>
            <p:cNvGrpSpPr>
              <a:grpSpLocks/>
            </p:cNvGrpSpPr>
            <p:nvPr/>
          </p:nvGrpSpPr>
          <p:grpSpPr bwMode="auto">
            <a:xfrm>
              <a:off x="183" y="1604"/>
              <a:ext cx="448" cy="299"/>
              <a:chOff x="720" y="336"/>
              <a:chExt cx="624" cy="432"/>
            </a:xfrm>
          </p:grpSpPr>
          <p:sp>
            <p:nvSpPr>
              <p:cNvPr id="5632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5632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56326" name="Group 6"/>
            <p:cNvGrpSpPr>
              <a:grpSpLocks/>
            </p:cNvGrpSpPr>
            <p:nvPr/>
          </p:nvGrpSpPr>
          <p:grpSpPr bwMode="auto">
            <a:xfrm>
              <a:off x="261" y="1870"/>
              <a:ext cx="465" cy="299"/>
              <a:chOff x="912" y="2640"/>
              <a:chExt cx="672" cy="432"/>
            </a:xfrm>
          </p:grpSpPr>
          <p:sp>
            <p:nvSpPr>
              <p:cNvPr id="5632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5632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5632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5633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5633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56332" name="Rectangle 12"/>
          <p:cNvSpPr>
            <a:spLocks noGrp="1" noChangeArrowheads="1"/>
          </p:cNvSpPr>
          <p:nvPr>
            <p:ph type="ctrTitle"/>
          </p:nvPr>
        </p:nvSpPr>
        <p:spPr>
          <a:xfrm>
            <a:off x="990600" y="1676400"/>
            <a:ext cx="7772400" cy="1462088"/>
          </a:xfrm>
        </p:spPr>
        <p:txBody>
          <a:bodyPr/>
          <a:lstStyle>
            <a:lvl1pPr>
              <a:defRPr/>
            </a:lvl1pPr>
          </a:lstStyle>
          <a:p>
            <a:r>
              <a:rPr lang="de-DE"/>
              <a:t>Titelmasterformat durch Klicken bearbeiten</a:t>
            </a:r>
          </a:p>
        </p:txBody>
      </p:sp>
      <p:sp>
        <p:nvSpPr>
          <p:cNvPr id="563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de-DE"/>
              <a:t>Formatvorlage des Untertitelmasters durch Klicken bearbeiten</a:t>
            </a:r>
          </a:p>
        </p:txBody>
      </p:sp>
      <p:sp>
        <p:nvSpPr>
          <p:cNvPr id="5633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de-DE"/>
          </a:p>
        </p:txBody>
      </p:sp>
      <p:sp>
        <p:nvSpPr>
          <p:cNvPr id="5633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de-DE"/>
          </a:p>
        </p:txBody>
      </p:sp>
      <p:sp>
        <p:nvSpPr>
          <p:cNvPr id="5633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8AE497E7-5DA9-409B-B5BB-FD80EACB0BF3}" type="slidenum">
              <a:rPr lang="de-DE"/>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BA451E86-28AB-4905-8177-7CB3CF609033}" type="slidenum">
              <a:rPr lang="de-DE"/>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3734260B-C161-4F3A-9E45-739C5B872358}" type="slidenum">
              <a:rPr lang="de-DE"/>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7B04E18A-24A1-44AB-88CC-17D398004A1C}" type="slidenum">
              <a:rPr lang="de-DE"/>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1D5B1613-94C9-49F5-AAAA-201147DD434E}" type="slidenum">
              <a:rPr lang="de-DE"/>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de-DE"/>
          </a:p>
        </p:txBody>
      </p:sp>
      <p:sp>
        <p:nvSpPr>
          <p:cNvPr id="6" name="Footer Placeholder 5"/>
          <p:cNvSpPr>
            <a:spLocks noGrp="1"/>
          </p:cNvSpPr>
          <p:nvPr>
            <p:ph type="ftr" sz="quarter" idx="11"/>
          </p:nvPr>
        </p:nvSpPr>
        <p:spPr/>
        <p:txBody>
          <a:bodyPr/>
          <a:lstStyle>
            <a:lvl1pPr>
              <a:defRPr/>
            </a:lvl1pPr>
          </a:lstStyle>
          <a:p>
            <a:endParaRPr lang="de-DE"/>
          </a:p>
        </p:txBody>
      </p:sp>
      <p:sp>
        <p:nvSpPr>
          <p:cNvPr id="7" name="Slide Number Placeholder 6"/>
          <p:cNvSpPr>
            <a:spLocks noGrp="1"/>
          </p:cNvSpPr>
          <p:nvPr>
            <p:ph type="sldNum" sz="quarter" idx="12"/>
          </p:nvPr>
        </p:nvSpPr>
        <p:spPr/>
        <p:txBody>
          <a:bodyPr/>
          <a:lstStyle>
            <a:lvl1pPr>
              <a:defRPr/>
            </a:lvl1pPr>
          </a:lstStyle>
          <a:p>
            <a:fld id="{900C8D3E-D647-4402-BBEF-DAA3593108AD}" type="slidenum">
              <a:rPr lang="de-DE"/>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de-DE"/>
          </a:p>
        </p:txBody>
      </p:sp>
      <p:sp>
        <p:nvSpPr>
          <p:cNvPr id="8" name="Footer Placeholder 7"/>
          <p:cNvSpPr>
            <a:spLocks noGrp="1"/>
          </p:cNvSpPr>
          <p:nvPr>
            <p:ph type="ftr" sz="quarter" idx="11"/>
          </p:nvPr>
        </p:nvSpPr>
        <p:spPr/>
        <p:txBody>
          <a:bodyPr/>
          <a:lstStyle>
            <a:lvl1pPr>
              <a:defRPr/>
            </a:lvl1pPr>
          </a:lstStyle>
          <a:p>
            <a:endParaRPr lang="de-DE"/>
          </a:p>
        </p:txBody>
      </p:sp>
      <p:sp>
        <p:nvSpPr>
          <p:cNvPr id="9" name="Slide Number Placeholder 8"/>
          <p:cNvSpPr>
            <a:spLocks noGrp="1"/>
          </p:cNvSpPr>
          <p:nvPr>
            <p:ph type="sldNum" sz="quarter" idx="12"/>
          </p:nvPr>
        </p:nvSpPr>
        <p:spPr/>
        <p:txBody>
          <a:bodyPr/>
          <a:lstStyle>
            <a:lvl1pPr>
              <a:defRPr/>
            </a:lvl1pPr>
          </a:lstStyle>
          <a:p>
            <a:fld id="{30839B89-CAEB-436A-A02F-530776022D31}" type="slidenum">
              <a:rPr lang="de-DE"/>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de-DE"/>
          </a:p>
        </p:txBody>
      </p:sp>
      <p:sp>
        <p:nvSpPr>
          <p:cNvPr id="4" name="Footer Placeholder 3"/>
          <p:cNvSpPr>
            <a:spLocks noGrp="1"/>
          </p:cNvSpPr>
          <p:nvPr>
            <p:ph type="ftr" sz="quarter" idx="11"/>
          </p:nvPr>
        </p:nvSpPr>
        <p:spPr/>
        <p:txBody>
          <a:bodyPr/>
          <a:lstStyle>
            <a:lvl1pPr>
              <a:defRPr/>
            </a:lvl1pPr>
          </a:lstStyle>
          <a:p>
            <a:endParaRPr lang="de-DE"/>
          </a:p>
        </p:txBody>
      </p:sp>
      <p:sp>
        <p:nvSpPr>
          <p:cNvPr id="5" name="Slide Number Placeholder 4"/>
          <p:cNvSpPr>
            <a:spLocks noGrp="1"/>
          </p:cNvSpPr>
          <p:nvPr>
            <p:ph type="sldNum" sz="quarter" idx="12"/>
          </p:nvPr>
        </p:nvSpPr>
        <p:spPr/>
        <p:txBody>
          <a:bodyPr/>
          <a:lstStyle>
            <a:lvl1pPr>
              <a:defRPr/>
            </a:lvl1pPr>
          </a:lstStyle>
          <a:p>
            <a:fld id="{C8A2CDA9-7E4D-4BEE-A5B6-8EC5CBAC3447}" type="slidenum">
              <a:rPr lang="de-DE"/>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de-DE"/>
          </a:p>
        </p:txBody>
      </p:sp>
      <p:sp>
        <p:nvSpPr>
          <p:cNvPr id="3" name="Footer Placeholder 2"/>
          <p:cNvSpPr>
            <a:spLocks noGrp="1"/>
          </p:cNvSpPr>
          <p:nvPr>
            <p:ph type="ftr" sz="quarter" idx="11"/>
          </p:nvPr>
        </p:nvSpPr>
        <p:spPr/>
        <p:txBody>
          <a:bodyPr/>
          <a:lstStyle>
            <a:lvl1pPr>
              <a:defRPr/>
            </a:lvl1pPr>
          </a:lstStyle>
          <a:p>
            <a:endParaRPr lang="de-DE"/>
          </a:p>
        </p:txBody>
      </p:sp>
      <p:sp>
        <p:nvSpPr>
          <p:cNvPr id="4" name="Slide Number Placeholder 3"/>
          <p:cNvSpPr>
            <a:spLocks noGrp="1"/>
          </p:cNvSpPr>
          <p:nvPr>
            <p:ph type="sldNum" sz="quarter" idx="12"/>
          </p:nvPr>
        </p:nvSpPr>
        <p:spPr/>
        <p:txBody>
          <a:bodyPr/>
          <a:lstStyle>
            <a:lvl1pPr>
              <a:defRPr/>
            </a:lvl1pPr>
          </a:lstStyle>
          <a:p>
            <a:fld id="{E3D8E1CD-520C-4A3F-878A-05C9CC84616C}" type="slidenum">
              <a:rPr lang="de-DE"/>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de-DE"/>
          </a:p>
        </p:txBody>
      </p:sp>
      <p:sp>
        <p:nvSpPr>
          <p:cNvPr id="6" name="Footer Placeholder 5"/>
          <p:cNvSpPr>
            <a:spLocks noGrp="1"/>
          </p:cNvSpPr>
          <p:nvPr>
            <p:ph type="ftr" sz="quarter" idx="11"/>
          </p:nvPr>
        </p:nvSpPr>
        <p:spPr/>
        <p:txBody>
          <a:bodyPr/>
          <a:lstStyle>
            <a:lvl1pPr>
              <a:defRPr/>
            </a:lvl1pPr>
          </a:lstStyle>
          <a:p>
            <a:endParaRPr lang="de-DE"/>
          </a:p>
        </p:txBody>
      </p:sp>
      <p:sp>
        <p:nvSpPr>
          <p:cNvPr id="7" name="Slide Number Placeholder 6"/>
          <p:cNvSpPr>
            <a:spLocks noGrp="1"/>
          </p:cNvSpPr>
          <p:nvPr>
            <p:ph type="sldNum" sz="quarter" idx="12"/>
          </p:nvPr>
        </p:nvSpPr>
        <p:spPr/>
        <p:txBody>
          <a:bodyPr/>
          <a:lstStyle>
            <a:lvl1pPr>
              <a:defRPr/>
            </a:lvl1pPr>
          </a:lstStyle>
          <a:p>
            <a:fld id="{71397A89-584C-4E59-A74D-12FCF830EC7B}" type="slidenum">
              <a:rPr lang="de-DE"/>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de-DE"/>
          </a:p>
        </p:txBody>
      </p:sp>
      <p:sp>
        <p:nvSpPr>
          <p:cNvPr id="6" name="Footer Placeholder 5"/>
          <p:cNvSpPr>
            <a:spLocks noGrp="1"/>
          </p:cNvSpPr>
          <p:nvPr>
            <p:ph type="ftr" sz="quarter" idx="11"/>
          </p:nvPr>
        </p:nvSpPr>
        <p:spPr/>
        <p:txBody>
          <a:bodyPr/>
          <a:lstStyle>
            <a:lvl1pPr>
              <a:defRPr/>
            </a:lvl1pPr>
          </a:lstStyle>
          <a:p>
            <a:endParaRPr lang="de-DE"/>
          </a:p>
        </p:txBody>
      </p:sp>
      <p:sp>
        <p:nvSpPr>
          <p:cNvPr id="7" name="Slide Number Placeholder 6"/>
          <p:cNvSpPr>
            <a:spLocks noGrp="1"/>
          </p:cNvSpPr>
          <p:nvPr>
            <p:ph type="sldNum" sz="quarter" idx="12"/>
          </p:nvPr>
        </p:nvSpPr>
        <p:spPr/>
        <p:txBody>
          <a:bodyPr/>
          <a:lstStyle>
            <a:lvl1pPr>
              <a:defRPr/>
            </a:lvl1pPr>
          </a:lstStyle>
          <a:p>
            <a:fld id="{E0D5EFBA-91F8-404C-AC45-7375698CB19F}" type="slidenum">
              <a:rPr lang="de-DE"/>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endParaRPr kumimoji="1" lang="en-US" sz="2400"/>
          </a:p>
        </p:txBody>
      </p:sp>
      <p:sp>
        <p:nvSpPr>
          <p:cNvPr id="552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553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endParaRPr kumimoji="1" lang="en-US" sz="2400"/>
          </a:p>
        </p:txBody>
      </p:sp>
      <p:sp>
        <p:nvSpPr>
          <p:cNvPr id="553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553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endParaRPr kumimoji="1" lang="en-US" sz="2400"/>
          </a:p>
        </p:txBody>
      </p:sp>
      <p:sp>
        <p:nvSpPr>
          <p:cNvPr id="553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endParaRPr kumimoji="1" lang="en-US" sz="2400"/>
          </a:p>
        </p:txBody>
      </p:sp>
      <p:sp>
        <p:nvSpPr>
          <p:cNvPr id="553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5530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de-DE" smtClean="0"/>
              <a:t>Titelmasterformat durch Klicken bearbeiten</a:t>
            </a:r>
          </a:p>
        </p:txBody>
      </p:sp>
      <p:sp>
        <p:nvSpPr>
          <p:cNvPr id="5530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553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de-DE"/>
          </a:p>
        </p:txBody>
      </p:sp>
      <p:sp>
        <p:nvSpPr>
          <p:cNvPr id="553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de-DE"/>
          </a:p>
        </p:txBody>
      </p:sp>
      <p:sp>
        <p:nvSpPr>
          <p:cNvPr id="553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E4983395-C14C-40C3-BBDC-F09C9B8FB925}" type="slidenum">
              <a:rPr lang="de-DE"/>
              <a:pPr/>
              <a:t>‹#›</a:t>
            </a:fld>
            <a:endParaRPr lang="de-DE"/>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charset="0"/>
          <a:cs typeface="Arial" charset="0"/>
        </a:defRPr>
      </a:lvl2pPr>
      <a:lvl3pPr algn="l" rtl="0" fontAlgn="base">
        <a:spcBef>
          <a:spcPct val="0"/>
        </a:spcBef>
        <a:spcAft>
          <a:spcPct val="0"/>
        </a:spcAft>
        <a:defRPr sz="4400">
          <a:solidFill>
            <a:schemeClr val="tx2"/>
          </a:solidFill>
          <a:latin typeface="Tahoma" charset="0"/>
          <a:cs typeface="Arial" charset="0"/>
        </a:defRPr>
      </a:lvl3pPr>
      <a:lvl4pPr algn="l" rtl="0" fontAlgn="base">
        <a:spcBef>
          <a:spcPct val="0"/>
        </a:spcBef>
        <a:spcAft>
          <a:spcPct val="0"/>
        </a:spcAft>
        <a:defRPr sz="4400">
          <a:solidFill>
            <a:schemeClr val="tx2"/>
          </a:solidFill>
          <a:latin typeface="Tahoma" charset="0"/>
          <a:cs typeface="Arial" charset="0"/>
        </a:defRPr>
      </a:lvl4pPr>
      <a:lvl5pPr algn="l" rtl="0" fontAlgn="base">
        <a:spcBef>
          <a:spcPct val="0"/>
        </a:spcBef>
        <a:spcAft>
          <a:spcPct val="0"/>
        </a:spcAft>
        <a:defRPr sz="4400">
          <a:solidFill>
            <a:schemeClr val="tx2"/>
          </a:solidFill>
          <a:latin typeface="Tahoma" charset="0"/>
          <a:cs typeface="Arial" charset="0"/>
        </a:defRPr>
      </a:lvl5pPr>
      <a:lvl6pPr marL="457200" algn="l" rtl="0" fontAlgn="base">
        <a:spcBef>
          <a:spcPct val="0"/>
        </a:spcBef>
        <a:spcAft>
          <a:spcPct val="0"/>
        </a:spcAft>
        <a:defRPr sz="4400">
          <a:solidFill>
            <a:schemeClr val="tx2"/>
          </a:solidFill>
          <a:latin typeface="Tahoma" charset="0"/>
          <a:cs typeface="Arial" charset="0"/>
        </a:defRPr>
      </a:lvl6pPr>
      <a:lvl7pPr marL="914400" algn="l" rtl="0" fontAlgn="base">
        <a:spcBef>
          <a:spcPct val="0"/>
        </a:spcBef>
        <a:spcAft>
          <a:spcPct val="0"/>
        </a:spcAft>
        <a:defRPr sz="4400">
          <a:solidFill>
            <a:schemeClr val="tx2"/>
          </a:solidFill>
          <a:latin typeface="Tahoma" charset="0"/>
          <a:cs typeface="Arial" charset="0"/>
        </a:defRPr>
      </a:lvl7pPr>
      <a:lvl8pPr marL="1371600" algn="l" rtl="0" fontAlgn="base">
        <a:spcBef>
          <a:spcPct val="0"/>
        </a:spcBef>
        <a:spcAft>
          <a:spcPct val="0"/>
        </a:spcAft>
        <a:defRPr sz="4400">
          <a:solidFill>
            <a:schemeClr val="tx2"/>
          </a:solidFill>
          <a:latin typeface="Tahoma" charset="0"/>
          <a:cs typeface="Arial" charset="0"/>
        </a:defRPr>
      </a:lvl8pPr>
      <a:lvl9pPr marL="1828800" algn="l" rtl="0" fontAlgn="base">
        <a:spcBef>
          <a:spcPct val="0"/>
        </a:spcBef>
        <a:spcAft>
          <a:spcPct val="0"/>
        </a:spcAft>
        <a:defRPr sz="4400">
          <a:solidFill>
            <a:schemeClr val="tx2"/>
          </a:solidFill>
          <a:latin typeface="Tahoma" charset="0"/>
          <a:cs typeface="Arial"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de-DE"/>
              <a:t>Sexual disorders &amp; Psychosexual Therapy</a:t>
            </a:r>
          </a:p>
        </p:txBody>
      </p:sp>
      <p:sp>
        <p:nvSpPr>
          <p:cNvPr id="2051" name="Rectangle 3"/>
          <p:cNvSpPr>
            <a:spLocks noGrp="1" noChangeArrowheads="1"/>
          </p:cNvSpPr>
          <p:nvPr>
            <p:ph type="subTitle" idx="1"/>
          </p:nvPr>
        </p:nvSpPr>
        <p:spPr/>
        <p:txBody>
          <a:bodyPr/>
          <a:lstStyle/>
          <a:p>
            <a:r>
              <a:rPr lang="de-DE" dirty="0" smtClean="0"/>
              <a:t>Level V</a:t>
            </a:r>
            <a:endParaRPr lang="de-DE" dirty="0"/>
          </a:p>
          <a:p>
            <a:r>
              <a:rPr lang="de-DE" dirty="0"/>
              <a:t>Dr M. Mathai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de-DE"/>
              <a:t>Subtypes</a:t>
            </a:r>
          </a:p>
        </p:txBody>
      </p:sp>
      <p:sp>
        <p:nvSpPr>
          <p:cNvPr id="45059" name="Rectangle 3"/>
          <p:cNvSpPr>
            <a:spLocks noGrp="1" noChangeArrowheads="1"/>
          </p:cNvSpPr>
          <p:nvPr>
            <p:ph type="body" idx="1"/>
          </p:nvPr>
        </p:nvSpPr>
        <p:spPr/>
        <p:txBody>
          <a:bodyPr/>
          <a:lstStyle/>
          <a:p>
            <a:r>
              <a:rPr lang="de-DE" b="1" dirty="0"/>
              <a:t>Lifelong (primary</a:t>
            </a:r>
            <a:r>
              <a:rPr lang="de-DE" dirty="0"/>
              <a:t>) or Acquired type (</a:t>
            </a:r>
            <a:r>
              <a:rPr lang="de-DE" b="1" dirty="0"/>
              <a:t>secondary</a:t>
            </a:r>
            <a:r>
              <a:rPr lang="de-DE" dirty="0"/>
              <a:t>)</a:t>
            </a:r>
          </a:p>
          <a:p>
            <a:r>
              <a:rPr lang="de-DE" b="1" dirty="0"/>
              <a:t>Generalised</a:t>
            </a:r>
            <a:r>
              <a:rPr lang="de-DE" dirty="0"/>
              <a:t> or </a:t>
            </a:r>
            <a:r>
              <a:rPr lang="de-DE" b="1" dirty="0"/>
              <a:t>situational</a:t>
            </a:r>
          </a:p>
          <a:p>
            <a:r>
              <a:rPr lang="de-DE" dirty="0"/>
              <a:t>Due to psychological factors or Due to combined factors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de-DE"/>
              <a:t>Organic sexual dysfunctions</a:t>
            </a:r>
          </a:p>
        </p:txBody>
      </p:sp>
      <p:sp>
        <p:nvSpPr>
          <p:cNvPr id="46083" name="Rectangle 3"/>
          <p:cNvSpPr>
            <a:spLocks noGrp="1" noChangeArrowheads="1"/>
          </p:cNvSpPr>
          <p:nvPr>
            <p:ph type="body" idx="1"/>
          </p:nvPr>
        </p:nvSpPr>
        <p:spPr/>
        <p:txBody>
          <a:bodyPr/>
          <a:lstStyle/>
          <a:p>
            <a:r>
              <a:rPr lang="de-DE"/>
              <a:t>Sexual dysfunctions due to a general medical condition</a:t>
            </a:r>
          </a:p>
          <a:p>
            <a:r>
              <a:rPr lang="de-DE"/>
              <a:t>Substance- induced Sexual dysfunction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a:t>
            </a:r>
            <a:r>
              <a:rPr lang="en-US" dirty="0" err="1" smtClean="0"/>
              <a:t>Paraphilias</a:t>
            </a:r>
            <a:r>
              <a:rPr lang="en-US" dirty="0" smtClean="0"/>
              <a:t/>
            </a:r>
            <a:br>
              <a:rPr lang="en-US" dirty="0" smtClean="0"/>
            </a:br>
            <a:r>
              <a:rPr lang="de-DE" dirty="0" smtClean="0"/>
              <a:t> classifications DSM IV</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de-DE" smtClean="0"/>
              <a:t>Normal and abnormal?</a:t>
            </a:r>
          </a:p>
        </p:txBody>
      </p:sp>
      <p:sp>
        <p:nvSpPr>
          <p:cNvPr id="5123" name="Rectangle 3"/>
          <p:cNvSpPr>
            <a:spLocks noGrp="1" noChangeArrowheads="1"/>
          </p:cNvSpPr>
          <p:nvPr>
            <p:ph type="body" idx="1"/>
          </p:nvPr>
        </p:nvSpPr>
        <p:spPr/>
        <p:txBody>
          <a:bodyPr/>
          <a:lstStyle/>
          <a:p>
            <a:pPr eaLnBrk="1" hangingPunct="1"/>
            <a:r>
              <a:rPr lang="de-DE" sz="2400" dirty="0" smtClean="0"/>
              <a:t>There is immense </a:t>
            </a:r>
            <a:r>
              <a:rPr lang="de-DE" sz="2400" dirty="0" smtClean="0">
                <a:solidFill>
                  <a:srgbClr val="FF0000"/>
                </a:solidFill>
              </a:rPr>
              <a:t>cultural variation </a:t>
            </a:r>
            <a:r>
              <a:rPr lang="de-DE" sz="2400" dirty="0" smtClean="0"/>
              <a:t>in sexual behaviour across culture and times</a:t>
            </a:r>
          </a:p>
          <a:p>
            <a:pPr eaLnBrk="1" hangingPunct="1"/>
            <a:r>
              <a:rPr lang="de-DE" sz="2400" dirty="0" smtClean="0"/>
              <a:t>So what is implied by </a:t>
            </a:r>
            <a:r>
              <a:rPr lang="de-DE" sz="2400" dirty="0" smtClean="0">
                <a:solidFill>
                  <a:srgbClr val="FF0000"/>
                </a:solidFill>
              </a:rPr>
              <a:t>normality</a:t>
            </a:r>
            <a:r>
              <a:rPr lang="de-DE" sz="2400" dirty="0" smtClean="0"/>
              <a:t>, </a:t>
            </a:r>
            <a:r>
              <a:rPr lang="de-DE" sz="2400" dirty="0" smtClean="0">
                <a:solidFill>
                  <a:srgbClr val="FF0000"/>
                </a:solidFill>
              </a:rPr>
              <a:t>abnormality</a:t>
            </a:r>
            <a:r>
              <a:rPr lang="de-DE" sz="2400" dirty="0" smtClean="0"/>
              <a:t>, </a:t>
            </a:r>
            <a:r>
              <a:rPr lang="de-DE" sz="2400" dirty="0" smtClean="0">
                <a:solidFill>
                  <a:srgbClr val="FF0000"/>
                </a:solidFill>
              </a:rPr>
              <a:t>natural</a:t>
            </a:r>
            <a:r>
              <a:rPr lang="de-DE" sz="2400" dirty="0" smtClean="0"/>
              <a:t> or </a:t>
            </a:r>
            <a:r>
              <a:rPr lang="de-DE" sz="2400" dirty="0" smtClean="0">
                <a:solidFill>
                  <a:srgbClr val="FF0000"/>
                </a:solidFill>
              </a:rPr>
              <a:t>unnatural</a:t>
            </a:r>
            <a:r>
              <a:rPr lang="de-DE" sz="2400" dirty="0" smtClean="0"/>
              <a:t>, </a:t>
            </a:r>
            <a:r>
              <a:rPr lang="de-DE" sz="2400" dirty="0" smtClean="0">
                <a:solidFill>
                  <a:srgbClr val="FF0000"/>
                </a:solidFill>
              </a:rPr>
              <a:t>immoral</a:t>
            </a:r>
            <a:r>
              <a:rPr lang="de-DE" sz="2400" dirty="0" smtClean="0"/>
              <a:t> sex</a:t>
            </a:r>
          </a:p>
          <a:p>
            <a:pPr eaLnBrk="1" hangingPunct="1"/>
            <a:r>
              <a:rPr lang="de-DE" sz="2400" dirty="0" smtClean="0"/>
              <a:t>How do we decide what is normal sex</a:t>
            </a:r>
          </a:p>
          <a:p>
            <a:pPr eaLnBrk="1" hangingPunct="1"/>
            <a:r>
              <a:rPr lang="de-DE" sz="2400" b="1" dirty="0" smtClean="0"/>
              <a:t>The guidelines for determining our normality is based on what friends or relatives reveal as normal and what is depicted in the media</a:t>
            </a:r>
          </a:p>
          <a:p>
            <a:pPr eaLnBrk="1" hangingPunct="1"/>
            <a:endParaRPr lang="de-DE" sz="2400"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de-DE" smtClean="0"/>
              <a:t>Sexual diversity </a:t>
            </a:r>
          </a:p>
        </p:txBody>
      </p:sp>
      <p:sp>
        <p:nvSpPr>
          <p:cNvPr id="6147" name="Rectangle 3"/>
          <p:cNvSpPr>
            <a:spLocks noGrp="1" noChangeArrowheads="1"/>
          </p:cNvSpPr>
          <p:nvPr>
            <p:ph type="body" idx="1"/>
          </p:nvPr>
        </p:nvSpPr>
        <p:spPr/>
        <p:txBody>
          <a:bodyPr/>
          <a:lstStyle/>
          <a:p>
            <a:pPr eaLnBrk="1" hangingPunct="1">
              <a:lnSpc>
                <a:spcPct val="90000"/>
              </a:lnSpc>
            </a:pPr>
            <a:r>
              <a:rPr lang="de-DE" sz="2400" dirty="0" smtClean="0"/>
              <a:t>Sexual diversity can be viewed as existing in a </a:t>
            </a:r>
            <a:r>
              <a:rPr lang="de-DE" sz="2400" b="1" dirty="0" smtClean="0"/>
              <a:t>continuum</a:t>
            </a:r>
            <a:r>
              <a:rPr lang="de-DE" sz="2400" dirty="0" smtClean="0"/>
              <a:t> with the frequency that individuals engage in different types of sexual practices ranging from never to always</a:t>
            </a:r>
          </a:p>
          <a:p>
            <a:pPr eaLnBrk="1" hangingPunct="1">
              <a:lnSpc>
                <a:spcPct val="90000"/>
              </a:lnSpc>
            </a:pPr>
            <a:r>
              <a:rPr lang="de-DE" sz="2400" dirty="0" smtClean="0"/>
              <a:t>Under this understanding of sex there is no normal or abnormal</a:t>
            </a:r>
          </a:p>
          <a:p>
            <a:pPr eaLnBrk="1" hangingPunct="1">
              <a:lnSpc>
                <a:spcPct val="90000"/>
              </a:lnSpc>
            </a:pPr>
            <a:r>
              <a:rPr lang="de-DE" sz="2400" dirty="0" smtClean="0"/>
              <a:t>One can then talk about an individuals behaviour being </a:t>
            </a:r>
            <a:r>
              <a:rPr lang="de-DE" sz="2400" b="1" dirty="0" smtClean="0"/>
              <a:t>more or less typical </a:t>
            </a:r>
            <a:r>
              <a:rPr lang="de-DE" sz="2400" dirty="0" smtClean="0"/>
              <a:t>or </a:t>
            </a:r>
            <a:r>
              <a:rPr lang="de-DE" sz="2400" b="1" dirty="0" smtClean="0"/>
              <a:t>atypical</a:t>
            </a:r>
            <a:r>
              <a:rPr lang="de-DE" sz="2400" dirty="0" smtClean="0"/>
              <a:t> of the group average to which he/she belongs</a:t>
            </a:r>
          </a:p>
          <a:p>
            <a:pPr eaLnBrk="1" hangingPunct="1">
              <a:lnSpc>
                <a:spcPct val="90000"/>
              </a:lnSpc>
              <a:buFont typeface="Wingdings" pitchFamily="2" charset="2"/>
              <a:buNone/>
            </a:pPr>
            <a:endParaRPr lang="de-DE" sz="24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de-DE" dirty="0" smtClean="0"/>
              <a:t>Definition </a:t>
            </a:r>
          </a:p>
        </p:txBody>
      </p:sp>
      <p:sp>
        <p:nvSpPr>
          <p:cNvPr id="8195" name="Rectangle 3"/>
          <p:cNvSpPr>
            <a:spLocks noGrp="1" noChangeArrowheads="1"/>
          </p:cNvSpPr>
          <p:nvPr>
            <p:ph type="body" idx="1"/>
          </p:nvPr>
        </p:nvSpPr>
        <p:spPr/>
        <p:txBody>
          <a:bodyPr/>
          <a:lstStyle/>
          <a:p>
            <a:pPr eaLnBrk="1" hangingPunct="1">
              <a:lnSpc>
                <a:spcPct val="90000"/>
              </a:lnSpc>
            </a:pPr>
            <a:r>
              <a:rPr lang="de-DE" dirty="0" smtClean="0"/>
              <a:t>Paraphilias are frequent, intense, sexually arousing fantasies or behaviors that involve </a:t>
            </a:r>
            <a:r>
              <a:rPr lang="de-DE" b="1" dirty="0" smtClean="0"/>
              <a:t>inanimate objects, children or nonconsenting adults, or suffering or humiliation of oneself or the partner.</a:t>
            </a:r>
            <a:r>
              <a:rPr lang="de-DE" dirty="0" smtClean="0"/>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de-DE" smtClean="0"/>
              <a:t>Normality or pervertion?</a:t>
            </a:r>
          </a:p>
        </p:txBody>
      </p:sp>
      <p:sp>
        <p:nvSpPr>
          <p:cNvPr id="9219" name="Rectangle 3"/>
          <p:cNvSpPr>
            <a:spLocks noGrp="1" noChangeArrowheads="1"/>
          </p:cNvSpPr>
          <p:nvPr>
            <p:ph type="body" idx="1"/>
          </p:nvPr>
        </p:nvSpPr>
        <p:spPr/>
        <p:txBody>
          <a:bodyPr/>
          <a:lstStyle/>
          <a:p>
            <a:pPr eaLnBrk="1" hangingPunct="1">
              <a:lnSpc>
                <a:spcPct val="80000"/>
              </a:lnSpc>
            </a:pPr>
            <a:r>
              <a:rPr lang="de-DE" dirty="0" smtClean="0"/>
              <a:t>Some degree of variety in sexual activity is very common in healthy adult sexual relationships and fantasies.</a:t>
            </a:r>
          </a:p>
          <a:p>
            <a:pPr eaLnBrk="1" hangingPunct="1">
              <a:lnSpc>
                <a:spcPct val="80000"/>
              </a:lnSpc>
            </a:pPr>
            <a:r>
              <a:rPr lang="de-DE" dirty="0" smtClean="0"/>
              <a:t>Mutual agreement to engage in noninjurious sexual behaviors of an unusual nature may be part of a loving and caring relationship. </a:t>
            </a:r>
          </a:p>
          <a:p>
            <a:pPr eaLnBrk="1" hangingPunct="1">
              <a:lnSpc>
                <a:spcPct val="80000"/>
              </a:lnSpc>
            </a:pPr>
            <a:r>
              <a:rPr lang="de-DE" dirty="0" smtClean="0"/>
              <a:t>When taken to the extreme, however, such sexual behaviours are</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GB" smtClean="0"/>
              <a:t>Ct</a:t>
            </a:r>
          </a:p>
        </p:txBody>
      </p:sp>
      <p:sp>
        <p:nvSpPr>
          <p:cNvPr id="10243" name="Content Placeholder 2"/>
          <p:cNvSpPr>
            <a:spLocks noGrp="1"/>
          </p:cNvSpPr>
          <p:nvPr>
            <p:ph idx="1"/>
          </p:nvPr>
        </p:nvSpPr>
        <p:spPr/>
        <p:txBody>
          <a:bodyPr/>
          <a:lstStyle/>
          <a:p>
            <a:pPr eaLnBrk="1" hangingPunct="1">
              <a:lnSpc>
                <a:spcPct val="80000"/>
              </a:lnSpc>
            </a:pPr>
            <a:r>
              <a:rPr lang="de-DE" dirty="0" smtClean="0"/>
              <a:t>Partners of people with a paraphilia may feel like an object or as if they are unimportant or unnecessary in the sexual relationship.</a:t>
            </a:r>
          </a:p>
          <a:p>
            <a:pPr eaLnBrk="1" hangingPunct="1">
              <a:lnSpc>
                <a:spcPct val="80000"/>
              </a:lnSpc>
            </a:pPr>
            <a:r>
              <a:rPr lang="de-DE" dirty="0" smtClean="0"/>
              <a:t> Paraphilias cause significant distress and interfere with functioning. </a:t>
            </a:r>
          </a:p>
          <a:p>
            <a:pPr eaLnBrk="1" hangingPunct="1">
              <a:lnSpc>
                <a:spcPct val="80000"/>
              </a:lnSpc>
            </a:pPr>
            <a:r>
              <a:rPr lang="de-DE" smtClean="0"/>
              <a:t>Distress may result from, criminal elements of some paraphilias,  other people's reactions or from guilt about doing something socially unacceptable.</a:t>
            </a:r>
          </a:p>
          <a:p>
            <a:pPr eaLnBrk="1" hangingPunct="1"/>
            <a:endParaRPr lang="en-GB"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de-DE" smtClean="0"/>
              <a:t>DSM IV Classification</a:t>
            </a:r>
          </a:p>
        </p:txBody>
      </p:sp>
      <p:sp>
        <p:nvSpPr>
          <p:cNvPr id="11267" name="Rectangle 3"/>
          <p:cNvSpPr>
            <a:spLocks noGrp="1" noChangeArrowheads="1"/>
          </p:cNvSpPr>
          <p:nvPr>
            <p:ph type="body" idx="1"/>
          </p:nvPr>
        </p:nvSpPr>
        <p:spPr/>
        <p:txBody>
          <a:bodyPr/>
          <a:lstStyle/>
          <a:p>
            <a:pPr eaLnBrk="1" hangingPunct="1">
              <a:lnSpc>
                <a:spcPct val="90000"/>
              </a:lnSpc>
            </a:pPr>
            <a:r>
              <a:rPr lang="de-DE" sz="2400" smtClean="0"/>
              <a:t>Exhibitionism</a:t>
            </a:r>
          </a:p>
          <a:p>
            <a:pPr eaLnBrk="1" hangingPunct="1">
              <a:lnSpc>
                <a:spcPct val="90000"/>
              </a:lnSpc>
            </a:pPr>
            <a:r>
              <a:rPr lang="de-DE" sz="2400" smtClean="0"/>
              <a:t>Fetishism</a:t>
            </a:r>
          </a:p>
          <a:p>
            <a:pPr eaLnBrk="1" hangingPunct="1">
              <a:lnSpc>
                <a:spcPct val="90000"/>
              </a:lnSpc>
            </a:pPr>
            <a:r>
              <a:rPr lang="de-DE" sz="2400" smtClean="0"/>
              <a:t>Froteurism</a:t>
            </a:r>
          </a:p>
          <a:p>
            <a:pPr eaLnBrk="1" hangingPunct="1">
              <a:lnSpc>
                <a:spcPct val="90000"/>
              </a:lnSpc>
            </a:pPr>
            <a:r>
              <a:rPr lang="de-DE" sz="2400" smtClean="0"/>
              <a:t>Pedophilia</a:t>
            </a:r>
          </a:p>
          <a:p>
            <a:pPr eaLnBrk="1" hangingPunct="1">
              <a:lnSpc>
                <a:spcPct val="90000"/>
              </a:lnSpc>
            </a:pPr>
            <a:r>
              <a:rPr lang="de-DE" sz="2400" smtClean="0"/>
              <a:t>Sexual masochisim</a:t>
            </a:r>
          </a:p>
          <a:p>
            <a:pPr eaLnBrk="1" hangingPunct="1">
              <a:lnSpc>
                <a:spcPct val="90000"/>
              </a:lnSpc>
            </a:pPr>
            <a:r>
              <a:rPr lang="de-DE" sz="2400" smtClean="0"/>
              <a:t>Sexual sadism</a:t>
            </a:r>
          </a:p>
          <a:p>
            <a:pPr eaLnBrk="1" hangingPunct="1">
              <a:lnSpc>
                <a:spcPct val="90000"/>
              </a:lnSpc>
            </a:pPr>
            <a:r>
              <a:rPr lang="de-DE" sz="2400" smtClean="0"/>
              <a:t>Transvestic fetishism</a:t>
            </a:r>
          </a:p>
          <a:p>
            <a:pPr eaLnBrk="1" hangingPunct="1">
              <a:lnSpc>
                <a:spcPct val="90000"/>
              </a:lnSpc>
            </a:pPr>
            <a:r>
              <a:rPr lang="de-DE" sz="2400" smtClean="0"/>
              <a:t>Voyeurism</a:t>
            </a:r>
          </a:p>
          <a:p>
            <a:pPr eaLnBrk="1" hangingPunct="1">
              <a:lnSpc>
                <a:spcPct val="90000"/>
              </a:lnSpc>
            </a:pPr>
            <a:r>
              <a:rPr lang="de-DE" sz="2400" smtClean="0"/>
              <a:t>Paraphilias not otherwise specified</a:t>
            </a:r>
          </a:p>
          <a:p>
            <a:pPr eaLnBrk="1" hangingPunct="1">
              <a:lnSpc>
                <a:spcPct val="90000"/>
              </a:lnSpc>
            </a:pPr>
            <a:endParaRPr lang="de-DE" sz="240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de-DE" smtClean="0"/>
              <a:t>DSM IV Classification</a:t>
            </a:r>
          </a:p>
        </p:txBody>
      </p:sp>
      <p:sp>
        <p:nvSpPr>
          <p:cNvPr id="12291" name="Rectangle 3"/>
          <p:cNvSpPr>
            <a:spLocks noGrp="1" noChangeArrowheads="1"/>
          </p:cNvSpPr>
          <p:nvPr>
            <p:ph type="body" idx="1"/>
          </p:nvPr>
        </p:nvSpPr>
        <p:spPr/>
        <p:txBody>
          <a:bodyPr/>
          <a:lstStyle/>
          <a:p>
            <a:pPr eaLnBrk="1" hangingPunct="1"/>
            <a:r>
              <a:rPr lang="de-DE" smtClean="0"/>
              <a:t>Criteria include:</a:t>
            </a:r>
          </a:p>
          <a:p>
            <a:pPr eaLnBrk="1" hangingPunct="1"/>
            <a:r>
              <a:rPr lang="de-DE" smtClean="0"/>
              <a:t>Period- 6 months</a:t>
            </a:r>
          </a:p>
          <a:p>
            <a:pPr eaLnBrk="1" hangingPunct="1"/>
            <a:r>
              <a:rPr lang="de-DE" smtClean="0"/>
              <a:t>Acting on the urges or that the urges cause marked distress or interpersonal difficulties or social-occupational impairment or impairment in other important areas of functioning </a:t>
            </a:r>
          </a:p>
          <a:p>
            <a:pPr eaLnBrk="1" hangingPunct="1"/>
            <a:endParaRPr lang="de-DE"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de-DE"/>
              <a:t>Objectives of lecture</a:t>
            </a:r>
          </a:p>
        </p:txBody>
      </p:sp>
      <p:sp>
        <p:nvSpPr>
          <p:cNvPr id="21507" name="Rectangle 3"/>
          <p:cNvSpPr>
            <a:spLocks noGrp="1" noChangeArrowheads="1"/>
          </p:cNvSpPr>
          <p:nvPr>
            <p:ph type="body" idx="1"/>
          </p:nvPr>
        </p:nvSpPr>
        <p:spPr/>
        <p:txBody>
          <a:bodyPr/>
          <a:lstStyle/>
          <a:p>
            <a:r>
              <a:rPr lang="de-DE" dirty="0"/>
              <a:t>To familiarise students with </a:t>
            </a:r>
            <a:r>
              <a:rPr lang="de-DE" dirty="0" smtClean="0"/>
              <a:t>sexual conditions that they may encounter as doctors</a:t>
            </a:r>
          </a:p>
          <a:p>
            <a:r>
              <a:rPr lang="de-DE" dirty="0" smtClean="0"/>
              <a:t>Reduce the feelings of embarassment and helplesnness when encountered with this area of human function</a:t>
            </a:r>
          </a:p>
          <a:p>
            <a:r>
              <a:rPr lang="de-DE" dirty="0" smtClean="0"/>
              <a:t>Introduce some skills that can be relevant in dealing with sexual disorders</a:t>
            </a:r>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de-DE" smtClean="0"/>
              <a:t>Exhibitionism</a:t>
            </a:r>
          </a:p>
        </p:txBody>
      </p:sp>
      <p:sp>
        <p:nvSpPr>
          <p:cNvPr id="13315" name="Rectangle 3"/>
          <p:cNvSpPr>
            <a:spLocks noGrp="1" noChangeArrowheads="1"/>
          </p:cNvSpPr>
          <p:nvPr>
            <p:ph type="body" idx="1"/>
          </p:nvPr>
        </p:nvSpPr>
        <p:spPr/>
        <p:txBody>
          <a:bodyPr/>
          <a:lstStyle/>
          <a:p>
            <a:pPr eaLnBrk="1" hangingPunct="1">
              <a:lnSpc>
                <a:spcPct val="80000"/>
              </a:lnSpc>
            </a:pPr>
            <a:r>
              <a:rPr lang="de-DE" sz="2400" b="1" smtClean="0"/>
              <a:t>Recurrent intense sexually arousing fantasies, sexual urges or behaviours to expose ones genitals to strangers</a:t>
            </a:r>
          </a:p>
          <a:p>
            <a:pPr eaLnBrk="1" hangingPunct="1">
              <a:lnSpc>
                <a:spcPct val="80000"/>
              </a:lnSpc>
            </a:pPr>
            <a:r>
              <a:rPr lang="de-DE" sz="2400" smtClean="0"/>
              <a:t>Exhibitionists are usually males who expose their genitals, usually to unsuspecting strangers, and become sexually excited when doing so. The victim is almost always a woman or a child of either sex. Actual sexual contact is almost never sought. </a:t>
            </a:r>
          </a:p>
          <a:p>
            <a:pPr eaLnBrk="1" hangingPunct="1">
              <a:lnSpc>
                <a:spcPct val="80000"/>
              </a:lnSpc>
            </a:pPr>
            <a:r>
              <a:rPr lang="de-DE" sz="2400" smtClean="0"/>
              <a:t>Exhibitionism usually starts when people are in their mid 20s. Most exhibitionists are married, but the marriage is often troubled.</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eaLnBrk="1" hangingPunct="1"/>
            <a:r>
              <a:rPr lang="de-DE" smtClean="0"/>
              <a:t>Fetishism</a:t>
            </a:r>
          </a:p>
        </p:txBody>
      </p:sp>
      <p:sp>
        <p:nvSpPr>
          <p:cNvPr id="14339" name="Rectangle 3"/>
          <p:cNvSpPr>
            <a:spLocks noGrp="1" noChangeArrowheads="1"/>
          </p:cNvSpPr>
          <p:nvPr>
            <p:ph type="body" idx="1"/>
          </p:nvPr>
        </p:nvSpPr>
        <p:spPr/>
        <p:txBody>
          <a:bodyPr/>
          <a:lstStyle/>
          <a:p>
            <a:pPr eaLnBrk="1" hangingPunct="1">
              <a:lnSpc>
                <a:spcPct val="90000"/>
              </a:lnSpc>
            </a:pPr>
            <a:r>
              <a:rPr lang="de-DE" sz="2000" b="1" smtClean="0"/>
              <a:t>Recurrent intense sexually arousing fantasies, sexual urges or behaviours involving the use of non living objects for sexual satisfaction (does not include sex toys)</a:t>
            </a:r>
          </a:p>
          <a:p>
            <a:pPr eaLnBrk="1" hangingPunct="1">
              <a:lnSpc>
                <a:spcPct val="90000"/>
              </a:lnSpc>
            </a:pPr>
            <a:r>
              <a:rPr lang="de-DE" sz="2000" smtClean="0"/>
              <a:t>People with fetishes may become sexually stimulated and gratified by wearing another person's undergarments, wearing rubber or leather, or holding, rubbing, or smelling objects, such as shoes. </a:t>
            </a:r>
          </a:p>
          <a:p>
            <a:pPr eaLnBrk="1" hangingPunct="1">
              <a:lnSpc>
                <a:spcPct val="90000"/>
              </a:lnSpc>
            </a:pPr>
            <a:r>
              <a:rPr lang="de-DE" sz="2000" smtClean="0"/>
              <a:t>People with this disorder may not be able to function sexually without their fetish. The fetish may replace typical sexual activity with a partner or may be integrated into sexual activity with a willing partner.</a:t>
            </a:r>
          </a:p>
          <a:p>
            <a:pPr eaLnBrk="1" hangingPunct="1">
              <a:lnSpc>
                <a:spcPct val="90000"/>
              </a:lnSpc>
            </a:pPr>
            <a:endParaRPr lang="de-DE" sz="2000" smtClean="0"/>
          </a:p>
          <a:p>
            <a:pPr eaLnBrk="1" hangingPunct="1">
              <a:lnSpc>
                <a:spcPct val="90000"/>
              </a:lnSpc>
              <a:buFont typeface="Wingdings" pitchFamily="2" charset="2"/>
              <a:buNone/>
            </a:pPr>
            <a:endParaRPr lang="de-DE" sz="200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de-DE" sz="3200" smtClean="0"/>
              <a:t>Froteurism</a:t>
            </a:r>
            <a:br>
              <a:rPr lang="de-DE" sz="3200" smtClean="0"/>
            </a:br>
            <a:endParaRPr lang="de-DE" sz="3200" smtClean="0"/>
          </a:p>
        </p:txBody>
      </p:sp>
      <p:sp>
        <p:nvSpPr>
          <p:cNvPr id="15363" name="Rectangle 3"/>
          <p:cNvSpPr>
            <a:spLocks noGrp="1" noChangeArrowheads="1"/>
          </p:cNvSpPr>
          <p:nvPr>
            <p:ph type="body" idx="1"/>
          </p:nvPr>
        </p:nvSpPr>
        <p:spPr/>
        <p:txBody>
          <a:bodyPr/>
          <a:lstStyle/>
          <a:p>
            <a:pPr eaLnBrk="1" hangingPunct="1"/>
            <a:r>
              <a:rPr lang="de-DE" smtClean="0"/>
              <a:t>Recurrent intense sexually arousing fantasies, sexual urges or behaviours involving touching and rubbing against a non-consenting person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r>
              <a:rPr lang="de-DE" smtClean="0"/>
              <a:t>Pedophilia</a:t>
            </a:r>
          </a:p>
        </p:txBody>
      </p:sp>
      <p:sp>
        <p:nvSpPr>
          <p:cNvPr id="16387" name="Rectangle 3"/>
          <p:cNvSpPr>
            <a:spLocks noGrp="1" noChangeArrowheads="1"/>
          </p:cNvSpPr>
          <p:nvPr>
            <p:ph type="body" idx="1"/>
          </p:nvPr>
        </p:nvSpPr>
        <p:spPr/>
        <p:txBody>
          <a:bodyPr/>
          <a:lstStyle/>
          <a:p>
            <a:pPr eaLnBrk="1" hangingPunct="1">
              <a:lnSpc>
                <a:spcPct val="80000"/>
              </a:lnSpc>
            </a:pPr>
            <a:r>
              <a:rPr lang="de-DE" sz="2400" b="1" dirty="0" smtClean="0"/>
              <a:t>Recurrent intense sexually arousing fantasies, sexual urges or behaviours involving sexual activity with a prepubescent child or children- generally children under 13 (may not correspond to definition of statutory rape)</a:t>
            </a:r>
          </a:p>
          <a:p>
            <a:pPr eaLnBrk="1" hangingPunct="1">
              <a:lnSpc>
                <a:spcPct val="80000"/>
              </a:lnSpc>
            </a:pPr>
            <a:r>
              <a:rPr lang="de-DE" sz="2400" dirty="0" smtClean="0"/>
              <a:t>The person is at least 16 years and at least 5 years older than the victim </a:t>
            </a:r>
          </a:p>
          <a:p>
            <a:pPr eaLnBrk="1" hangingPunct="1">
              <a:lnSpc>
                <a:spcPct val="80000"/>
              </a:lnSpc>
            </a:pPr>
            <a:r>
              <a:rPr lang="de-DE" sz="2400" dirty="0" smtClean="0"/>
              <a:t>Specifications- attracted to males, females or both</a:t>
            </a:r>
          </a:p>
          <a:p>
            <a:pPr eaLnBrk="1" hangingPunct="1">
              <a:lnSpc>
                <a:spcPct val="80000"/>
              </a:lnSpc>
            </a:pPr>
            <a:r>
              <a:rPr lang="de-DE" sz="2400" dirty="0" smtClean="0"/>
              <a:t>May be limited to incest</a:t>
            </a:r>
          </a:p>
          <a:p>
            <a:pPr eaLnBrk="1" hangingPunct="1">
              <a:lnSpc>
                <a:spcPct val="80000"/>
              </a:lnSpc>
            </a:pPr>
            <a:r>
              <a:rPr lang="de-DE" sz="2400" dirty="0" smtClean="0"/>
              <a:t> May be exclusive type (attracted only to children or non exclusive)</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eaLnBrk="1" hangingPunct="1"/>
            <a:r>
              <a:rPr lang="de-DE" smtClean="0"/>
              <a:t>Sexual Masochism and Sadism</a:t>
            </a:r>
          </a:p>
        </p:txBody>
      </p:sp>
      <p:sp>
        <p:nvSpPr>
          <p:cNvPr id="17411" name="Rectangle 3"/>
          <p:cNvSpPr>
            <a:spLocks noGrp="1" noChangeArrowheads="1"/>
          </p:cNvSpPr>
          <p:nvPr>
            <p:ph type="body" idx="1"/>
          </p:nvPr>
        </p:nvSpPr>
        <p:spPr/>
        <p:txBody>
          <a:bodyPr/>
          <a:lstStyle/>
          <a:p>
            <a:pPr eaLnBrk="1" hangingPunct="1">
              <a:lnSpc>
                <a:spcPct val="80000"/>
              </a:lnSpc>
            </a:pPr>
            <a:r>
              <a:rPr lang="de-DE" sz="1800" b="1" dirty="0" smtClean="0"/>
              <a:t>Recurrent intense sexually arousing fantasies, sexual urges or behaviours involving the act (real or simulated) of being </a:t>
            </a:r>
            <a:r>
              <a:rPr lang="de-DE" sz="1800" b="1" dirty="0" smtClean="0">
                <a:solidFill>
                  <a:srgbClr val="FF0000"/>
                </a:solidFill>
              </a:rPr>
              <a:t>humiliated, beaten, bound</a:t>
            </a:r>
            <a:r>
              <a:rPr lang="de-DE" sz="1800" b="1" dirty="0" smtClean="0"/>
              <a:t>, or otherwise made to suffer</a:t>
            </a:r>
          </a:p>
          <a:p>
            <a:pPr eaLnBrk="1" hangingPunct="1">
              <a:lnSpc>
                <a:spcPct val="80000"/>
              </a:lnSpc>
            </a:pPr>
            <a:r>
              <a:rPr lang="de-DE" sz="1800" b="1" dirty="0" smtClean="0"/>
              <a:t>Recurrent intense sexually arousing fantasies, sexual urges or behaviours involving the act (real or simulated) in which the psychological or physical suffering (</a:t>
            </a:r>
            <a:r>
              <a:rPr lang="de-DE" sz="1800" b="1" dirty="0" smtClean="0">
                <a:solidFill>
                  <a:srgbClr val="FF0000"/>
                </a:solidFill>
              </a:rPr>
              <a:t>including </a:t>
            </a:r>
            <a:r>
              <a:rPr lang="de-DE" sz="1800" b="1" dirty="0" smtClean="0">
                <a:solidFill>
                  <a:srgbClr val="FF0000"/>
                </a:solidFill>
              </a:rPr>
              <a:t>humiliation </a:t>
            </a:r>
            <a:r>
              <a:rPr lang="de-DE" sz="1800" b="1" dirty="0" smtClean="0">
                <a:solidFill>
                  <a:srgbClr val="FF0000"/>
                </a:solidFill>
              </a:rPr>
              <a:t>of the vicitm</a:t>
            </a:r>
            <a:r>
              <a:rPr lang="de-DE" sz="1800" b="1" dirty="0" smtClean="0"/>
              <a:t> is sexually exciting to the person</a:t>
            </a:r>
          </a:p>
          <a:p>
            <a:pPr eaLnBrk="1" hangingPunct="1">
              <a:lnSpc>
                <a:spcPct val="80000"/>
              </a:lnSpc>
            </a:pPr>
            <a:r>
              <a:rPr lang="de-DE" sz="1800" dirty="0" smtClean="0"/>
              <a:t>Some amount of sadism and masochism is commonly play-acted in healthy sexual relationships, and mutually compatible partners often seek one another out. This may not be considered a disorder</a:t>
            </a:r>
          </a:p>
          <a:p>
            <a:pPr eaLnBrk="1" hangingPunct="1">
              <a:lnSpc>
                <a:spcPct val="80000"/>
              </a:lnSpc>
            </a:pPr>
            <a:r>
              <a:rPr lang="de-DE" sz="1800" dirty="0" smtClean="0"/>
              <a:t>In contrast, the disorder of sexual masochism or of sexual sadism takes these acts to an extreme or involves nonconsenting victims (and thus constitutes a crime). Some acts result in severe bodily or psychologic harm and even death. </a:t>
            </a:r>
          </a:p>
          <a:p>
            <a:pPr eaLnBrk="1" hangingPunct="1">
              <a:lnSpc>
                <a:spcPct val="80000"/>
              </a:lnSpc>
            </a:pPr>
            <a:endParaRPr lang="de-DE" sz="1800" dirty="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eaLnBrk="1" hangingPunct="1"/>
            <a:r>
              <a:rPr lang="de-DE" smtClean="0"/>
              <a:t>Transevestic fetishism</a:t>
            </a:r>
          </a:p>
        </p:txBody>
      </p:sp>
      <p:sp>
        <p:nvSpPr>
          <p:cNvPr id="18435" name="Rectangle 3"/>
          <p:cNvSpPr>
            <a:spLocks noGrp="1" noChangeArrowheads="1"/>
          </p:cNvSpPr>
          <p:nvPr>
            <p:ph type="body" idx="1"/>
          </p:nvPr>
        </p:nvSpPr>
        <p:spPr/>
        <p:txBody>
          <a:bodyPr/>
          <a:lstStyle/>
          <a:p>
            <a:pPr eaLnBrk="1" hangingPunct="1">
              <a:lnSpc>
                <a:spcPct val="80000"/>
              </a:lnSpc>
            </a:pPr>
            <a:r>
              <a:rPr lang="de-DE" sz="2000" b="1" dirty="0" smtClean="0"/>
              <a:t>Recurrent intense sexually arousing fantasies, sexual urges or behaviours in </a:t>
            </a:r>
            <a:r>
              <a:rPr lang="de-DE" sz="2000" b="1" dirty="0" smtClean="0">
                <a:solidFill>
                  <a:srgbClr val="FF0000"/>
                </a:solidFill>
              </a:rPr>
              <a:t>a heterosexual male involving cross dressing.</a:t>
            </a:r>
          </a:p>
          <a:p>
            <a:pPr eaLnBrk="1" hangingPunct="1">
              <a:lnSpc>
                <a:spcPct val="80000"/>
              </a:lnSpc>
            </a:pPr>
            <a:r>
              <a:rPr lang="de-DE" sz="2000" dirty="0" smtClean="0"/>
              <a:t>In transvestic fetishism (cross-dressing), men prefer to wear women's clothing, or, far less commonly, women prefer to wear men's clothing. However, they do not wish to change their sex, as transsexuals do. Cross-dressing may not hurt a couple's sexual relationship, although if a partner is not cooperative, transvestites may feel anxious, depressed, and guilty and ashamed about their desire.</a:t>
            </a:r>
          </a:p>
          <a:p>
            <a:pPr eaLnBrk="1" hangingPunct="1">
              <a:lnSpc>
                <a:spcPct val="80000"/>
              </a:lnSpc>
            </a:pPr>
            <a:r>
              <a:rPr lang="de-DE" sz="2000" dirty="0" smtClean="0"/>
              <a:t>Some men who appear to be transvestites only in their teens and twenties develop gender identity disorder later in life and may seek to change their body through hormones and genital surgery.</a:t>
            </a:r>
          </a:p>
          <a:p>
            <a:pPr eaLnBrk="1" hangingPunct="1">
              <a:lnSpc>
                <a:spcPct val="80000"/>
              </a:lnSpc>
            </a:pPr>
            <a:endParaRPr lang="de-DE" sz="2000"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de-DE" smtClean="0"/>
              <a:t>Voyeurism</a:t>
            </a:r>
          </a:p>
        </p:txBody>
      </p:sp>
      <p:sp>
        <p:nvSpPr>
          <p:cNvPr id="20483" name="Rectangle 3"/>
          <p:cNvSpPr>
            <a:spLocks noGrp="1" noChangeArrowheads="1"/>
          </p:cNvSpPr>
          <p:nvPr>
            <p:ph type="body" idx="1"/>
          </p:nvPr>
        </p:nvSpPr>
        <p:spPr/>
        <p:txBody>
          <a:bodyPr/>
          <a:lstStyle/>
          <a:p>
            <a:pPr eaLnBrk="1" hangingPunct="1">
              <a:lnSpc>
                <a:spcPct val="90000"/>
              </a:lnSpc>
            </a:pPr>
            <a:r>
              <a:rPr lang="de-DE" sz="2400" b="1" dirty="0" smtClean="0"/>
              <a:t>Recurrent intense sexually arousing fantasies, sexual urges or behaviours involving acts of </a:t>
            </a:r>
            <a:r>
              <a:rPr lang="de-DE" sz="2400" b="1" dirty="0" smtClean="0">
                <a:solidFill>
                  <a:srgbClr val="FF0000"/>
                </a:solidFill>
              </a:rPr>
              <a:t>observing an unsuspecting person </a:t>
            </a:r>
            <a:r>
              <a:rPr lang="de-DE" sz="2400" b="1" dirty="0" smtClean="0"/>
              <a:t>who is naked, in the process of disrobing, or engaging in sexual activity</a:t>
            </a:r>
          </a:p>
          <a:p>
            <a:pPr eaLnBrk="1" hangingPunct="1">
              <a:lnSpc>
                <a:spcPct val="90000"/>
              </a:lnSpc>
            </a:pPr>
            <a:r>
              <a:rPr lang="de-DE" sz="2400" dirty="0" smtClean="0"/>
              <a:t>As a disorder, voyeurism is much more common among men. Voyeurs spend a lot of time seeking out viewing opportunities. It may become the preferred method of sexual activity and consume countless hours of watching.</a:t>
            </a:r>
          </a:p>
          <a:p>
            <a:pPr eaLnBrk="1" hangingPunct="1">
              <a:lnSpc>
                <a:spcPct val="90000"/>
              </a:lnSpc>
            </a:pPr>
            <a:endParaRPr lang="de-DE" sz="2400" dirty="0"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pPr eaLnBrk="1" hangingPunct="1"/>
            <a:r>
              <a:rPr lang="de-DE" sz="3200" smtClean="0"/>
              <a:t>Paraphilias not otherwise specified</a:t>
            </a:r>
          </a:p>
        </p:txBody>
      </p:sp>
      <p:sp>
        <p:nvSpPr>
          <p:cNvPr id="21507" name="Rectangle 3"/>
          <p:cNvSpPr>
            <a:spLocks noGrp="1" noChangeArrowheads="1"/>
          </p:cNvSpPr>
          <p:nvPr>
            <p:ph type="body" idx="1"/>
          </p:nvPr>
        </p:nvSpPr>
        <p:spPr/>
        <p:txBody>
          <a:bodyPr/>
          <a:lstStyle/>
          <a:p>
            <a:pPr eaLnBrk="1" hangingPunct="1"/>
            <a:r>
              <a:rPr lang="de-DE" smtClean="0"/>
              <a:t>Include</a:t>
            </a:r>
          </a:p>
          <a:p>
            <a:pPr eaLnBrk="1" hangingPunct="1"/>
            <a:r>
              <a:rPr lang="de-DE" smtClean="0"/>
              <a:t>Telephone obscenity, necrophilia, zoophilia, coprophilia, klismaphilia(enema), urophilia</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r>
              <a:rPr lang="de-DE" smtClean="0"/>
              <a:t>Treatment of paraphilias</a:t>
            </a:r>
          </a:p>
        </p:txBody>
      </p:sp>
      <p:sp>
        <p:nvSpPr>
          <p:cNvPr id="22531" name="Rectangle 3"/>
          <p:cNvSpPr>
            <a:spLocks noGrp="1" noChangeArrowheads="1"/>
          </p:cNvSpPr>
          <p:nvPr>
            <p:ph type="body" idx="1"/>
          </p:nvPr>
        </p:nvSpPr>
        <p:spPr/>
        <p:txBody>
          <a:bodyPr/>
          <a:lstStyle/>
          <a:p>
            <a:pPr eaLnBrk="1" hangingPunct="1">
              <a:lnSpc>
                <a:spcPct val="90000"/>
              </a:lnSpc>
            </a:pPr>
            <a:r>
              <a:rPr lang="de-DE" sz="2400" smtClean="0"/>
              <a:t>Most paraphilias are very resistant to treatment</a:t>
            </a:r>
          </a:p>
          <a:p>
            <a:pPr eaLnBrk="1" hangingPunct="1">
              <a:lnSpc>
                <a:spcPct val="90000"/>
              </a:lnSpc>
            </a:pPr>
            <a:r>
              <a:rPr lang="de-DE" sz="2400" smtClean="0"/>
              <a:t>Rarely do people suffering from paraphilias seek treatment voluntarily- usually being forced to seek treatment after being arrested</a:t>
            </a:r>
          </a:p>
          <a:p>
            <a:pPr eaLnBrk="1" hangingPunct="1">
              <a:lnSpc>
                <a:spcPct val="90000"/>
              </a:lnSpc>
            </a:pPr>
            <a:r>
              <a:rPr lang="de-DE" sz="2400" smtClean="0"/>
              <a:t>Treatment includes:</a:t>
            </a:r>
            <a:br>
              <a:rPr lang="de-DE" sz="2400" smtClean="0"/>
            </a:br>
            <a:r>
              <a:rPr lang="de-DE" sz="2400" smtClean="0"/>
              <a:t>Psychotherapy, support groups, and antidepressants particularly the selective serotonin reuptake inhibitors (SSRIs). </a:t>
            </a:r>
          </a:p>
          <a:p>
            <a:pPr eaLnBrk="1" hangingPunct="1">
              <a:lnSpc>
                <a:spcPct val="90000"/>
              </a:lnSpc>
            </a:pPr>
            <a:r>
              <a:rPr lang="de-DE" sz="2400" smtClean="0"/>
              <a:t>Other forms of treatment include- drugs that alter the sex drive and reduce testosterone levels in males. </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de-DE" dirty="0" smtClean="0"/>
              <a:t>Management of Psychosexual dysfunctions</a:t>
            </a:r>
            <a:endParaRPr lang="de-DE" dirty="0"/>
          </a:p>
        </p:txBody>
      </p:sp>
      <p:sp>
        <p:nvSpPr>
          <p:cNvPr id="3075" name="Rectangle 3"/>
          <p:cNvSpPr>
            <a:spLocks noGrp="1" noChangeArrowheads="1"/>
          </p:cNvSpPr>
          <p:nvPr>
            <p:ph type="body" idx="1"/>
          </p:nvPr>
        </p:nvSpPr>
        <p:spPr/>
        <p:txBody>
          <a:bodyPr/>
          <a:lstStyle/>
          <a:p>
            <a:r>
              <a:rPr lang="de-DE" dirty="0"/>
              <a:t>Sex therapy (Psychosexual therapy)- Refers to the psychological treatment of non organic sexual dysfunctions</a:t>
            </a:r>
          </a:p>
          <a:p>
            <a:r>
              <a:rPr lang="de-DE" dirty="0"/>
              <a:t>Often closely related to relationship couple therapy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de-DE"/>
              <a:t>Sexual disorders- intro</a:t>
            </a:r>
          </a:p>
        </p:txBody>
      </p:sp>
      <p:sp>
        <p:nvSpPr>
          <p:cNvPr id="57347" name="Rectangle 3"/>
          <p:cNvSpPr>
            <a:spLocks noGrp="1" noChangeArrowheads="1"/>
          </p:cNvSpPr>
          <p:nvPr>
            <p:ph type="body" idx="1"/>
          </p:nvPr>
        </p:nvSpPr>
        <p:spPr/>
        <p:txBody>
          <a:bodyPr/>
          <a:lstStyle/>
          <a:p>
            <a:pPr marL="609600" indent="-609600"/>
            <a:r>
              <a:rPr lang="de-DE" dirty="0"/>
              <a:t>DSM IV- looks at Sexual disorders in 3 categories</a:t>
            </a:r>
          </a:p>
          <a:p>
            <a:pPr marL="609600" indent="-609600">
              <a:buFont typeface="Wingdings" pitchFamily="2" charset="2"/>
              <a:buAutoNum type="arabicPeriod"/>
            </a:pPr>
            <a:r>
              <a:rPr lang="de-DE" dirty="0">
                <a:solidFill>
                  <a:srgbClr val="FF0000"/>
                </a:solidFill>
              </a:rPr>
              <a:t>Sexual </a:t>
            </a:r>
            <a:r>
              <a:rPr lang="de-DE" dirty="0" smtClean="0">
                <a:solidFill>
                  <a:srgbClr val="FF0000"/>
                </a:solidFill>
              </a:rPr>
              <a:t>dysfunctions- failure of function</a:t>
            </a:r>
            <a:endParaRPr lang="de-DE" dirty="0">
              <a:solidFill>
                <a:srgbClr val="FF0000"/>
              </a:solidFill>
            </a:endParaRPr>
          </a:p>
          <a:p>
            <a:pPr marL="609600" indent="-609600">
              <a:buFont typeface="Wingdings" pitchFamily="2" charset="2"/>
              <a:buAutoNum type="arabicPeriod"/>
            </a:pPr>
            <a:r>
              <a:rPr lang="de-DE" dirty="0" smtClean="0">
                <a:solidFill>
                  <a:srgbClr val="FF0000"/>
                </a:solidFill>
              </a:rPr>
              <a:t>Paraphilias- unusual forms of sexual expression</a:t>
            </a:r>
            <a:endParaRPr lang="de-DE" dirty="0">
              <a:solidFill>
                <a:srgbClr val="FF0000"/>
              </a:solidFill>
            </a:endParaRPr>
          </a:p>
          <a:p>
            <a:pPr marL="609600" indent="-609600">
              <a:buFont typeface="Wingdings" pitchFamily="2" charset="2"/>
              <a:buAutoNum type="arabicPeriod"/>
            </a:pPr>
            <a:r>
              <a:rPr lang="de-DE" dirty="0">
                <a:solidFill>
                  <a:srgbClr val="FF0000"/>
                </a:solidFill>
              </a:rPr>
              <a:t>Sexual identity </a:t>
            </a:r>
            <a:r>
              <a:rPr lang="de-DE" dirty="0" smtClean="0">
                <a:solidFill>
                  <a:srgbClr val="FF0000"/>
                </a:solidFill>
              </a:rPr>
              <a:t>disorders- </a:t>
            </a:r>
            <a:r>
              <a:rPr lang="de-DE" dirty="0" smtClean="0"/>
              <a:t>subjective awareness of sexual self (read up)</a:t>
            </a:r>
            <a:endParaRPr lang="de-DE"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de-DE"/>
              <a:t>Historical development</a:t>
            </a:r>
          </a:p>
        </p:txBody>
      </p:sp>
      <p:sp>
        <p:nvSpPr>
          <p:cNvPr id="4099" name="Rectangle 3"/>
          <p:cNvSpPr>
            <a:spLocks noGrp="1" noChangeArrowheads="1"/>
          </p:cNvSpPr>
          <p:nvPr>
            <p:ph type="body" idx="1"/>
          </p:nvPr>
        </p:nvSpPr>
        <p:spPr/>
        <p:txBody>
          <a:bodyPr/>
          <a:lstStyle/>
          <a:p>
            <a:r>
              <a:rPr lang="de-DE" dirty="0"/>
              <a:t>Interest in sexuality in modern times- </a:t>
            </a:r>
            <a:r>
              <a:rPr lang="de-DE" dirty="0">
                <a:solidFill>
                  <a:srgbClr val="FF0000"/>
                </a:solidFill>
              </a:rPr>
              <a:t>Freud</a:t>
            </a:r>
            <a:r>
              <a:rPr lang="de-DE" dirty="0"/>
              <a:t> Psychosexual development and the psychoanalysis</a:t>
            </a:r>
          </a:p>
          <a:p>
            <a:r>
              <a:rPr lang="de-DE" dirty="0">
                <a:solidFill>
                  <a:srgbClr val="FF0000"/>
                </a:solidFill>
              </a:rPr>
              <a:t>Alfred Kinsey</a:t>
            </a:r>
            <a:r>
              <a:rPr lang="de-DE" dirty="0"/>
              <a:t>: Sexual behaviour in the Human Male (1948); Sexual behaviour in the Human Female (1953)</a:t>
            </a:r>
          </a:p>
          <a:p>
            <a:r>
              <a:rPr lang="de-DE" dirty="0">
                <a:solidFill>
                  <a:srgbClr val="FF0000"/>
                </a:solidFill>
              </a:rPr>
              <a:t>Masters and Johnson</a:t>
            </a:r>
            <a:r>
              <a:rPr lang="de-DE" dirty="0"/>
              <a:t>- Human sexual response (1966)</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Levels of psychosexual intervention</a:t>
            </a:r>
            <a:endParaRPr lang="de-DE"/>
          </a:p>
        </p:txBody>
      </p:sp>
      <p:sp>
        <p:nvSpPr>
          <p:cNvPr id="5123" name="Rectangle 3"/>
          <p:cNvSpPr>
            <a:spLocks noGrp="1" noChangeArrowheads="1"/>
          </p:cNvSpPr>
          <p:nvPr>
            <p:ph type="body" idx="1"/>
          </p:nvPr>
        </p:nvSpPr>
        <p:spPr/>
        <p:txBody>
          <a:bodyPr/>
          <a:lstStyle/>
          <a:p>
            <a:pPr>
              <a:lnSpc>
                <a:spcPct val="80000"/>
              </a:lnSpc>
              <a:buFont typeface="Wingdings" pitchFamily="2" charset="2"/>
              <a:buNone/>
            </a:pPr>
            <a:r>
              <a:rPr lang="en-GB" sz="2800"/>
              <a:t>The PLISSIT model</a:t>
            </a:r>
          </a:p>
          <a:p>
            <a:pPr>
              <a:lnSpc>
                <a:spcPct val="80000"/>
              </a:lnSpc>
            </a:pPr>
            <a:endParaRPr lang="en-GB" sz="2800"/>
          </a:p>
          <a:p>
            <a:pPr>
              <a:lnSpc>
                <a:spcPct val="80000"/>
              </a:lnSpc>
            </a:pPr>
            <a:r>
              <a:rPr lang="en-GB" sz="2800"/>
              <a:t>P:  permission- acknowledging human sexuality and possible dysfunctions</a:t>
            </a:r>
          </a:p>
          <a:p>
            <a:pPr>
              <a:lnSpc>
                <a:spcPct val="80000"/>
              </a:lnSpc>
            </a:pPr>
            <a:r>
              <a:rPr lang="en-GB" sz="2800"/>
              <a:t>LI:   limited information- basic information/ Psychoeducation</a:t>
            </a:r>
          </a:p>
          <a:p>
            <a:pPr>
              <a:lnSpc>
                <a:spcPct val="80000"/>
              </a:lnSpc>
            </a:pPr>
            <a:r>
              <a:rPr lang="en-GB" sz="2800"/>
              <a:t>SS: specific suggestions- making specific suggestions, excercises and strategies</a:t>
            </a:r>
          </a:p>
          <a:p>
            <a:pPr>
              <a:lnSpc>
                <a:spcPct val="80000"/>
              </a:lnSpc>
            </a:pPr>
            <a:r>
              <a:rPr lang="en-GB" sz="2800"/>
              <a:t>IT- intensive therapy- requires referral to a psychosexual therapist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de-DE"/>
              <a:t>Therapist‘s attributes</a:t>
            </a:r>
          </a:p>
        </p:txBody>
      </p:sp>
      <p:sp>
        <p:nvSpPr>
          <p:cNvPr id="6147" name="Rectangle 3"/>
          <p:cNvSpPr>
            <a:spLocks noGrp="1" noChangeArrowheads="1"/>
          </p:cNvSpPr>
          <p:nvPr>
            <p:ph type="body" idx="1"/>
          </p:nvPr>
        </p:nvSpPr>
        <p:spPr/>
        <p:txBody>
          <a:bodyPr/>
          <a:lstStyle/>
          <a:p>
            <a:pPr>
              <a:lnSpc>
                <a:spcPct val="80000"/>
              </a:lnSpc>
            </a:pPr>
            <a:r>
              <a:rPr lang="en-GB" sz="2800" dirty="0"/>
              <a:t>Feeling comfortable </a:t>
            </a:r>
            <a:r>
              <a:rPr lang="en-GB" sz="2800" dirty="0">
                <a:solidFill>
                  <a:srgbClr val="FF0000"/>
                </a:solidFill>
              </a:rPr>
              <a:t>talking about sex </a:t>
            </a:r>
          </a:p>
          <a:p>
            <a:pPr>
              <a:lnSpc>
                <a:spcPct val="80000"/>
              </a:lnSpc>
            </a:pPr>
            <a:r>
              <a:rPr lang="en-GB" sz="2800" dirty="0"/>
              <a:t>Being conversant with the local language of sex</a:t>
            </a:r>
          </a:p>
          <a:p>
            <a:pPr>
              <a:lnSpc>
                <a:spcPct val="80000"/>
              </a:lnSpc>
            </a:pPr>
            <a:r>
              <a:rPr lang="en-GB" sz="2800" dirty="0"/>
              <a:t>Being conversant with </a:t>
            </a:r>
            <a:r>
              <a:rPr lang="en-GB" sz="2800" dirty="0">
                <a:solidFill>
                  <a:srgbClr val="FF0000"/>
                </a:solidFill>
              </a:rPr>
              <a:t>cultural aspects </a:t>
            </a:r>
            <a:r>
              <a:rPr lang="en-GB" sz="2800" dirty="0"/>
              <a:t>related to sexuality- beliefs, myths, attitudes, practices</a:t>
            </a:r>
          </a:p>
          <a:p>
            <a:pPr>
              <a:lnSpc>
                <a:spcPct val="80000"/>
              </a:lnSpc>
            </a:pPr>
            <a:r>
              <a:rPr lang="en-GB" sz="2800" dirty="0"/>
              <a:t> Having the </a:t>
            </a:r>
            <a:r>
              <a:rPr lang="en-GB" sz="2800" dirty="0">
                <a:solidFill>
                  <a:srgbClr val="FF0000"/>
                </a:solidFill>
              </a:rPr>
              <a:t>basic knowledge about sex and sexuality</a:t>
            </a:r>
            <a:r>
              <a:rPr lang="en-GB" sz="2800" dirty="0"/>
              <a:t> to give education</a:t>
            </a:r>
          </a:p>
          <a:p>
            <a:pPr>
              <a:lnSpc>
                <a:spcPct val="80000"/>
              </a:lnSpc>
            </a:pPr>
            <a:r>
              <a:rPr lang="en-GB" sz="2800" dirty="0"/>
              <a:t>Attitude- ability to </a:t>
            </a:r>
            <a:r>
              <a:rPr lang="en-GB" sz="2800" dirty="0">
                <a:solidFill>
                  <a:srgbClr val="FF0000"/>
                </a:solidFill>
              </a:rPr>
              <a:t>listen</a:t>
            </a:r>
            <a:r>
              <a:rPr lang="en-GB" sz="2800" dirty="0"/>
              <a:t>, </a:t>
            </a:r>
            <a:r>
              <a:rPr lang="en-GB" sz="2800" dirty="0">
                <a:solidFill>
                  <a:srgbClr val="FF0000"/>
                </a:solidFill>
              </a:rPr>
              <a:t>empathy</a:t>
            </a:r>
            <a:r>
              <a:rPr lang="en-GB" sz="2800" dirty="0"/>
              <a:t>, </a:t>
            </a:r>
            <a:r>
              <a:rPr lang="en-GB" sz="2800" dirty="0">
                <a:solidFill>
                  <a:srgbClr val="FF0000"/>
                </a:solidFill>
              </a:rPr>
              <a:t>non-judgmental, non moralistic</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de-DE"/>
              <a:t>Initial session</a:t>
            </a:r>
          </a:p>
        </p:txBody>
      </p:sp>
      <p:sp>
        <p:nvSpPr>
          <p:cNvPr id="7171" name="Rectangle 3"/>
          <p:cNvSpPr>
            <a:spLocks noGrp="1" noChangeArrowheads="1"/>
          </p:cNvSpPr>
          <p:nvPr>
            <p:ph type="body" idx="1"/>
          </p:nvPr>
        </p:nvSpPr>
        <p:spPr/>
        <p:txBody>
          <a:bodyPr/>
          <a:lstStyle/>
          <a:p>
            <a:pPr marL="457200" indent="-457200">
              <a:lnSpc>
                <a:spcPct val="80000"/>
              </a:lnSpc>
              <a:buFont typeface="Wingdings" pitchFamily="2" charset="2"/>
              <a:buNone/>
            </a:pPr>
            <a:r>
              <a:rPr lang="en-GB" sz="2000" dirty="0"/>
              <a:t>A </a:t>
            </a:r>
            <a:r>
              <a:rPr lang="en-GB" sz="2400" dirty="0"/>
              <a:t>comprehensive </a:t>
            </a:r>
            <a:r>
              <a:rPr lang="en-GB" sz="2400" dirty="0">
                <a:solidFill>
                  <a:srgbClr val="FF0000"/>
                </a:solidFill>
              </a:rPr>
              <a:t>Medical and psychiatry history and a MSE</a:t>
            </a:r>
          </a:p>
          <a:p>
            <a:pPr marL="457200" indent="-457200">
              <a:lnSpc>
                <a:spcPct val="80000"/>
              </a:lnSpc>
              <a:buFontTx/>
              <a:buAutoNum type="arabicPeriod"/>
            </a:pPr>
            <a:r>
              <a:rPr lang="en-GB" sz="2400" dirty="0"/>
              <a:t>Important in all cases to rule out organic conditions</a:t>
            </a:r>
          </a:p>
          <a:p>
            <a:pPr marL="457200" indent="-457200">
              <a:lnSpc>
                <a:spcPct val="80000"/>
              </a:lnSpc>
              <a:buFontTx/>
              <a:buAutoNum type="arabicPeriod"/>
            </a:pPr>
            <a:r>
              <a:rPr lang="en-GB" sz="2400" dirty="0"/>
              <a:t>Detect other related </a:t>
            </a:r>
            <a:r>
              <a:rPr lang="en-GB" sz="2400" dirty="0" smtClean="0"/>
              <a:t>psychiatric </a:t>
            </a:r>
            <a:r>
              <a:rPr lang="en-GB" sz="2400" dirty="0"/>
              <a:t>disorders or </a:t>
            </a:r>
            <a:r>
              <a:rPr lang="en-GB" sz="2400" dirty="0" err="1"/>
              <a:t>comorbidity</a:t>
            </a:r>
            <a:endParaRPr lang="en-GB" sz="2400" dirty="0"/>
          </a:p>
          <a:p>
            <a:pPr marL="457200" indent="-457200">
              <a:lnSpc>
                <a:spcPct val="80000"/>
              </a:lnSpc>
              <a:buFontTx/>
              <a:buAutoNum type="arabicPeriod"/>
            </a:pPr>
            <a:r>
              <a:rPr lang="en-GB" sz="2400" dirty="0" smtClean="0"/>
              <a:t>Embarrassment </a:t>
            </a:r>
            <a:r>
              <a:rPr lang="en-GB" sz="2400" dirty="0"/>
              <a:t>about talking about sex and admitting to a sexual problem are big hindrances and therefore asking about sexual history is important even if this is not part of the presenting complaints- particularly in medical and psychiatric conditions where sexual dysfunctions are suspected</a:t>
            </a:r>
          </a:p>
          <a:p>
            <a:pPr marL="457200" indent="-457200">
              <a:lnSpc>
                <a:spcPct val="80000"/>
              </a:lnSpc>
              <a:buFontTx/>
              <a:buAutoNum type="arabicPeriod"/>
            </a:pPr>
            <a:r>
              <a:rPr lang="de-DE" sz="2400" dirty="0"/>
              <a:t>Decision should be made whether to include partner in therapy</a:t>
            </a:r>
          </a:p>
          <a:p>
            <a:pPr marL="457200" indent="-457200">
              <a:lnSpc>
                <a:spcPct val="80000"/>
              </a:lnSpc>
            </a:pPr>
            <a:endParaRPr lang="de-DE"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de-DE"/>
              <a:t>With or without partner</a:t>
            </a:r>
          </a:p>
        </p:txBody>
      </p:sp>
      <p:sp>
        <p:nvSpPr>
          <p:cNvPr id="8195" name="Rectangle 3"/>
          <p:cNvSpPr>
            <a:spLocks noGrp="1" noChangeArrowheads="1"/>
          </p:cNvSpPr>
          <p:nvPr>
            <p:ph type="body" idx="1"/>
          </p:nvPr>
        </p:nvSpPr>
        <p:spPr/>
        <p:txBody>
          <a:bodyPr/>
          <a:lstStyle/>
          <a:p>
            <a:pPr marL="533400" indent="-533400">
              <a:lnSpc>
                <a:spcPct val="80000"/>
              </a:lnSpc>
            </a:pPr>
            <a:r>
              <a:rPr lang="en-GB" sz="2000"/>
              <a:t>With Partner</a:t>
            </a:r>
          </a:p>
          <a:p>
            <a:pPr marL="533400" indent="-533400">
              <a:lnSpc>
                <a:spcPct val="80000"/>
              </a:lnSpc>
              <a:buFontTx/>
              <a:buAutoNum type="arabicPeriod"/>
            </a:pPr>
            <a:r>
              <a:rPr lang="en-GB" sz="2000"/>
              <a:t>Allows observation of couple interaction and communication</a:t>
            </a:r>
          </a:p>
          <a:p>
            <a:pPr marL="533400" indent="-533400">
              <a:lnSpc>
                <a:spcPct val="80000"/>
              </a:lnSpc>
              <a:buFontTx/>
              <a:buAutoNum type="arabicPeriod"/>
            </a:pPr>
            <a:r>
              <a:rPr lang="en-GB" sz="2000"/>
              <a:t>Partner as informant</a:t>
            </a:r>
          </a:p>
          <a:p>
            <a:pPr marL="533400" indent="-533400">
              <a:lnSpc>
                <a:spcPct val="80000"/>
              </a:lnSpc>
              <a:buFontTx/>
              <a:buAutoNum type="arabicPeriod"/>
            </a:pPr>
            <a:r>
              <a:rPr lang="en-GB" sz="2000"/>
              <a:t>Avoids stress and anxiety when patient comes home with new strategies or behaviour after therapy</a:t>
            </a:r>
          </a:p>
          <a:p>
            <a:pPr marL="533400" indent="-533400">
              <a:lnSpc>
                <a:spcPct val="80000"/>
              </a:lnSpc>
              <a:buFontTx/>
              <a:buAutoNum type="arabicPeriod"/>
            </a:pPr>
            <a:r>
              <a:rPr lang="en-GB" sz="2000"/>
              <a:t>Reduction of potential threat and conflict in the relationship and increases support  of the afflicted partner</a:t>
            </a:r>
          </a:p>
          <a:p>
            <a:pPr marL="533400" indent="-533400">
              <a:lnSpc>
                <a:spcPct val="80000"/>
              </a:lnSpc>
              <a:buFontTx/>
              <a:buAutoNum type="arabicPeriod"/>
            </a:pPr>
            <a:r>
              <a:rPr lang="en-GB" sz="2000"/>
              <a:t>Enhances sexual satisfaction</a:t>
            </a:r>
          </a:p>
          <a:p>
            <a:pPr marL="533400" indent="-533400">
              <a:lnSpc>
                <a:spcPct val="80000"/>
              </a:lnSpc>
              <a:buFontTx/>
              <a:buAutoNum type="arabicPeriod"/>
            </a:pPr>
            <a:endParaRPr lang="en-GB" sz="2000"/>
          </a:p>
          <a:p>
            <a:pPr marL="533400" indent="-533400">
              <a:lnSpc>
                <a:spcPct val="80000"/>
              </a:lnSpc>
              <a:buFontTx/>
              <a:buAutoNum type="arabicPeriod"/>
            </a:pPr>
            <a:endParaRPr lang="en-GB" sz="2000"/>
          </a:p>
          <a:p>
            <a:pPr marL="533400" indent="-533400">
              <a:lnSpc>
                <a:spcPct val="80000"/>
              </a:lnSpc>
              <a:buFontTx/>
              <a:buNone/>
            </a:pPr>
            <a:r>
              <a:rPr lang="en-GB" sz="2000"/>
              <a:t>Without Partner</a:t>
            </a:r>
          </a:p>
          <a:p>
            <a:pPr marL="533400" indent="-533400">
              <a:lnSpc>
                <a:spcPct val="80000"/>
              </a:lnSpc>
              <a:buFontTx/>
              <a:buNone/>
            </a:pPr>
            <a:r>
              <a:rPr lang="en-GB" sz="2000"/>
              <a:t>Treatment of individuals without partners follows a different approach that takes into account the reasons for lack of partner. </a:t>
            </a:r>
          </a:p>
          <a:p>
            <a:pPr marL="533400" indent="-533400">
              <a:lnSpc>
                <a:spcPct val="80000"/>
              </a:lnSpc>
            </a:pPr>
            <a:endParaRPr lang="de-DE" sz="20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de-DE"/>
              <a:t>Important stages in therapy</a:t>
            </a:r>
          </a:p>
        </p:txBody>
      </p:sp>
      <p:sp>
        <p:nvSpPr>
          <p:cNvPr id="10243" name="Rectangle 3"/>
          <p:cNvSpPr>
            <a:spLocks noGrp="1" noChangeArrowheads="1"/>
          </p:cNvSpPr>
          <p:nvPr>
            <p:ph type="body" idx="1"/>
          </p:nvPr>
        </p:nvSpPr>
        <p:spPr/>
        <p:txBody>
          <a:bodyPr/>
          <a:lstStyle/>
          <a:p>
            <a:r>
              <a:rPr lang="de-DE" dirty="0"/>
              <a:t>Determining whether the problem is </a:t>
            </a:r>
            <a:r>
              <a:rPr lang="de-DE" dirty="0">
                <a:solidFill>
                  <a:srgbClr val="FF0000"/>
                </a:solidFill>
              </a:rPr>
              <a:t>primary or secondary- </a:t>
            </a:r>
            <a:r>
              <a:rPr lang="de-DE" dirty="0"/>
              <a:t>has the problem always been there or has it developed over time</a:t>
            </a:r>
          </a:p>
          <a:p>
            <a:r>
              <a:rPr lang="de-DE" dirty="0"/>
              <a:t>Is the problem </a:t>
            </a:r>
            <a:r>
              <a:rPr lang="de-DE" dirty="0">
                <a:solidFill>
                  <a:srgbClr val="FF0000"/>
                </a:solidFill>
              </a:rPr>
              <a:t>total or situational</a:t>
            </a:r>
          </a:p>
          <a:p>
            <a:r>
              <a:rPr lang="de-DE" dirty="0"/>
              <a:t>What are the related </a:t>
            </a:r>
            <a:r>
              <a:rPr lang="de-DE" dirty="0">
                <a:solidFill>
                  <a:srgbClr val="FF0000"/>
                </a:solidFill>
              </a:rPr>
              <a:t>psychosocial factors</a:t>
            </a:r>
            <a:r>
              <a:rPr lang="de-DE" dirty="0"/>
              <a:t>- ie., relationship, tiredness, lack of privacy, fear of pregnancy or infections.</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de-DE"/>
              <a:t>Some forms of therapy</a:t>
            </a:r>
          </a:p>
        </p:txBody>
      </p:sp>
      <p:sp>
        <p:nvSpPr>
          <p:cNvPr id="12291" name="Rectangle 3"/>
          <p:cNvSpPr>
            <a:spLocks noGrp="1" noChangeArrowheads="1"/>
          </p:cNvSpPr>
          <p:nvPr>
            <p:ph type="body" idx="1"/>
          </p:nvPr>
        </p:nvSpPr>
        <p:spPr/>
        <p:txBody>
          <a:bodyPr/>
          <a:lstStyle/>
          <a:p>
            <a:r>
              <a:rPr lang="de-DE" dirty="0">
                <a:solidFill>
                  <a:srgbClr val="FF0000"/>
                </a:solidFill>
              </a:rPr>
              <a:t>Basic psychoeducation </a:t>
            </a:r>
            <a:r>
              <a:rPr lang="de-DE" dirty="0"/>
              <a:t>and reassurance</a:t>
            </a:r>
          </a:p>
          <a:p>
            <a:r>
              <a:rPr lang="de-DE" dirty="0">
                <a:solidFill>
                  <a:srgbClr val="FF0000"/>
                </a:solidFill>
              </a:rPr>
              <a:t>Behavioural therapy</a:t>
            </a:r>
          </a:p>
          <a:p>
            <a:r>
              <a:rPr lang="de-DE" dirty="0"/>
              <a:t>Combined</a:t>
            </a:r>
          </a:p>
          <a:p>
            <a:pPr>
              <a:buNone/>
            </a:pPr>
            <a:endParaRPr lang="de-DE"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de-DE" smtClean="0"/>
              <a:t>Sexual Response Cycle</a:t>
            </a:r>
          </a:p>
        </p:txBody>
      </p:sp>
      <p:sp>
        <p:nvSpPr>
          <p:cNvPr id="15363" name="Rectangle 3"/>
          <p:cNvSpPr>
            <a:spLocks noGrp="1" noChangeArrowheads="1"/>
          </p:cNvSpPr>
          <p:nvPr>
            <p:ph type="body" idx="1"/>
          </p:nvPr>
        </p:nvSpPr>
        <p:spPr/>
        <p:txBody>
          <a:bodyPr/>
          <a:lstStyle/>
          <a:p>
            <a:pPr marL="533400" indent="-533400" eaLnBrk="1" hangingPunct="1">
              <a:lnSpc>
                <a:spcPct val="80000"/>
              </a:lnSpc>
              <a:buFont typeface="Wingdings" pitchFamily="2" charset="2"/>
              <a:buNone/>
            </a:pPr>
            <a:r>
              <a:rPr lang="en-GB" sz="2000" dirty="0" smtClean="0"/>
              <a:t>The stages of the sexual response cycle in males and females by Masters and Johnson</a:t>
            </a:r>
          </a:p>
          <a:p>
            <a:pPr marL="533400" indent="-533400" eaLnBrk="1" hangingPunct="1">
              <a:lnSpc>
                <a:spcPct val="80000"/>
              </a:lnSpc>
              <a:buFontTx/>
              <a:buAutoNum type="arabicPeriod"/>
            </a:pPr>
            <a:r>
              <a:rPr lang="en-GB" sz="2000" dirty="0" smtClean="0">
                <a:solidFill>
                  <a:srgbClr val="FF0000"/>
                </a:solidFill>
              </a:rPr>
              <a:t>Desire</a:t>
            </a:r>
          </a:p>
          <a:p>
            <a:pPr marL="533400" indent="-533400" eaLnBrk="1" hangingPunct="1">
              <a:lnSpc>
                <a:spcPct val="80000"/>
              </a:lnSpc>
              <a:buFontTx/>
              <a:buAutoNum type="arabicPeriod"/>
            </a:pPr>
            <a:r>
              <a:rPr lang="en-GB" sz="2000" dirty="0" smtClean="0">
                <a:solidFill>
                  <a:srgbClr val="FF0000"/>
                </a:solidFill>
              </a:rPr>
              <a:t>Excitement-</a:t>
            </a:r>
            <a:r>
              <a:rPr lang="en-GB" sz="2000" dirty="0" smtClean="0"/>
              <a:t> characterised by physiological changes in the genitals</a:t>
            </a:r>
          </a:p>
          <a:p>
            <a:pPr marL="533400" indent="-533400" eaLnBrk="1" hangingPunct="1">
              <a:lnSpc>
                <a:spcPct val="80000"/>
              </a:lnSpc>
              <a:buFontTx/>
              <a:buAutoNum type="arabicPeriod"/>
            </a:pPr>
            <a:r>
              <a:rPr lang="en-GB" sz="2000" dirty="0" smtClean="0">
                <a:solidFill>
                  <a:srgbClr val="FF0000"/>
                </a:solidFill>
              </a:rPr>
              <a:t>Plateau-</a:t>
            </a:r>
            <a:r>
              <a:rPr lang="en-GB" sz="2000" dirty="0" smtClean="0"/>
              <a:t> </a:t>
            </a:r>
            <a:r>
              <a:rPr lang="en-GB" sz="2000" dirty="0" smtClean="0"/>
              <a:t>inc HR, BP, RR, Muscle tension</a:t>
            </a:r>
          </a:p>
          <a:p>
            <a:pPr marL="533400" indent="-533400" eaLnBrk="1" hangingPunct="1">
              <a:lnSpc>
                <a:spcPct val="80000"/>
              </a:lnSpc>
              <a:buFontTx/>
              <a:buAutoNum type="arabicPeriod"/>
            </a:pPr>
            <a:r>
              <a:rPr lang="en-GB" sz="2000" dirty="0" smtClean="0">
                <a:solidFill>
                  <a:srgbClr val="FF0000"/>
                </a:solidFill>
              </a:rPr>
              <a:t>Orgasm-</a:t>
            </a:r>
            <a:r>
              <a:rPr lang="en-GB" sz="2000" dirty="0" smtClean="0"/>
              <a:t> single or multiple- </a:t>
            </a:r>
            <a:r>
              <a:rPr lang="en-GB" sz="2000" dirty="0" err="1" smtClean="0"/>
              <a:t>rythmic</a:t>
            </a:r>
            <a:r>
              <a:rPr lang="en-GB" sz="2000" dirty="0" smtClean="0"/>
              <a:t> muscular contractions and ejaculation in males</a:t>
            </a:r>
          </a:p>
          <a:p>
            <a:pPr marL="533400" indent="-533400" eaLnBrk="1" hangingPunct="1">
              <a:lnSpc>
                <a:spcPct val="80000"/>
              </a:lnSpc>
              <a:buFontTx/>
              <a:buAutoNum type="arabicPeriod"/>
            </a:pPr>
            <a:r>
              <a:rPr lang="en-GB" sz="2000" dirty="0" smtClean="0">
                <a:solidFill>
                  <a:srgbClr val="FF0000"/>
                </a:solidFill>
              </a:rPr>
              <a:t>Resolution</a:t>
            </a:r>
          </a:p>
          <a:p>
            <a:pPr marL="533400" indent="-533400" eaLnBrk="1" hangingPunct="1">
              <a:lnSpc>
                <a:spcPct val="80000"/>
              </a:lnSpc>
            </a:pPr>
            <a:r>
              <a:rPr lang="en-GB" sz="2000" dirty="0" smtClean="0"/>
              <a:t>Read more on this- </a:t>
            </a:r>
            <a:r>
              <a:rPr lang="en-GB" sz="1600" dirty="0" smtClean="0"/>
              <a:t>Getting the most out of psychosexual therapy- understanding the sexual response (PDF)-</a:t>
            </a:r>
            <a:r>
              <a:rPr lang="de-DE" sz="1600" dirty="0" smtClean="0"/>
              <a:t>Written by ROSE WHITELEY for the Porterbrook Clinic, Sheffield</a:t>
            </a:r>
          </a:p>
          <a:p>
            <a:pPr marL="533400" indent="-533400" eaLnBrk="1" hangingPunct="1">
              <a:lnSpc>
                <a:spcPct val="80000"/>
              </a:lnSpc>
            </a:pPr>
            <a:r>
              <a:rPr lang="de-DE" sz="1600" dirty="0" smtClean="0"/>
              <a:t>© Porterbrook Clinic 2006</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
          <p:cNvSpPr>
            <a:spLocks noGrp="1" noChangeArrowheads="1"/>
          </p:cNvSpPr>
          <p:nvPr>
            <p:ph type="title"/>
          </p:nvPr>
        </p:nvSpPr>
        <p:spPr/>
        <p:txBody>
          <a:bodyPr/>
          <a:lstStyle/>
          <a:p>
            <a:pPr eaLnBrk="1" hangingPunct="1"/>
            <a:r>
              <a:rPr lang="de-DE" smtClean="0"/>
              <a:t>Male sexual response cycle</a:t>
            </a:r>
          </a:p>
        </p:txBody>
      </p:sp>
      <p:pic>
        <p:nvPicPr>
          <p:cNvPr id="16387" name="Picture 4" descr="PICT0005"/>
          <p:cNvPicPr>
            <a:picLocks noGrp="1" noChangeAspect="1" noChangeArrowheads="1"/>
          </p:cNvPicPr>
          <p:nvPr>
            <p:ph idx="1"/>
          </p:nvPr>
        </p:nvPicPr>
        <p:blipFill>
          <a:blip r:embed="rId2"/>
          <a:srcRect/>
          <a:stretch>
            <a:fillRect/>
          </a:stretch>
        </p:blipFill>
        <p:spPr>
          <a:xfrm>
            <a:off x="1858963" y="2362200"/>
            <a:ext cx="5651500" cy="3724275"/>
          </a:xfr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5"/>
          <p:cNvSpPr>
            <a:spLocks noGrp="1" noChangeArrowheads="1"/>
          </p:cNvSpPr>
          <p:nvPr>
            <p:ph type="title"/>
          </p:nvPr>
        </p:nvSpPr>
        <p:spPr/>
        <p:txBody>
          <a:bodyPr/>
          <a:lstStyle/>
          <a:p>
            <a:pPr eaLnBrk="1" hangingPunct="1"/>
            <a:r>
              <a:rPr lang="de-DE" smtClean="0"/>
              <a:t>Female sexual response cycle</a:t>
            </a:r>
          </a:p>
        </p:txBody>
      </p:sp>
      <p:pic>
        <p:nvPicPr>
          <p:cNvPr id="17411" name="Picture 4" descr="PICT0007"/>
          <p:cNvPicPr>
            <a:picLocks noGrp="1" noChangeAspect="1" noChangeArrowheads="1"/>
          </p:cNvPicPr>
          <p:nvPr>
            <p:ph idx="1"/>
          </p:nvPr>
        </p:nvPicPr>
        <p:blipFill>
          <a:blip r:embed="rId2"/>
          <a:srcRect/>
          <a:stretch>
            <a:fillRect/>
          </a:stretch>
        </p:blipFill>
        <p:spPr>
          <a:xfrm>
            <a:off x="2144713" y="2362200"/>
            <a:ext cx="5078412" cy="3724275"/>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sz="4000"/>
              <a:t>Common dysfunctions</a:t>
            </a:r>
            <a:endParaRPr lang="de-DE" sz="4000"/>
          </a:p>
        </p:txBody>
      </p:sp>
      <p:sp>
        <p:nvSpPr>
          <p:cNvPr id="9219" name="Rectangle 3"/>
          <p:cNvSpPr>
            <a:spLocks noGrp="1" noChangeArrowheads="1"/>
          </p:cNvSpPr>
          <p:nvPr>
            <p:ph type="body" idx="1"/>
          </p:nvPr>
        </p:nvSpPr>
        <p:spPr/>
        <p:txBody>
          <a:bodyPr/>
          <a:lstStyle/>
          <a:p>
            <a:pPr>
              <a:lnSpc>
                <a:spcPct val="90000"/>
              </a:lnSpc>
              <a:buFont typeface="Wingdings" pitchFamily="2" charset="2"/>
              <a:buNone/>
            </a:pPr>
            <a:r>
              <a:rPr lang="en-GB" sz="2400" dirty="0" smtClean="0"/>
              <a:t>Include:</a:t>
            </a:r>
            <a:endParaRPr lang="en-GB" sz="2400" dirty="0"/>
          </a:p>
          <a:p>
            <a:pPr>
              <a:lnSpc>
                <a:spcPct val="90000"/>
              </a:lnSpc>
            </a:pPr>
            <a:r>
              <a:rPr lang="en-GB" sz="2400" dirty="0"/>
              <a:t>Lack or loss of interest</a:t>
            </a:r>
          </a:p>
          <a:p>
            <a:pPr>
              <a:lnSpc>
                <a:spcPct val="90000"/>
              </a:lnSpc>
            </a:pPr>
            <a:r>
              <a:rPr lang="en-GB" sz="2400" dirty="0"/>
              <a:t>Sexual aversion</a:t>
            </a:r>
          </a:p>
          <a:p>
            <a:pPr>
              <a:lnSpc>
                <a:spcPct val="90000"/>
              </a:lnSpc>
            </a:pPr>
            <a:r>
              <a:rPr lang="en-GB" sz="2400" dirty="0"/>
              <a:t>Lack of sexual enjoyment</a:t>
            </a:r>
          </a:p>
          <a:p>
            <a:pPr>
              <a:lnSpc>
                <a:spcPct val="90000"/>
              </a:lnSpc>
            </a:pPr>
            <a:r>
              <a:rPr lang="en-GB" sz="2400" dirty="0"/>
              <a:t>Failure of genital response- (vaginal dryness in females, erectile failure in men)</a:t>
            </a:r>
          </a:p>
          <a:p>
            <a:pPr>
              <a:lnSpc>
                <a:spcPct val="90000"/>
              </a:lnSpc>
            </a:pPr>
            <a:r>
              <a:rPr lang="en-GB" sz="2400" dirty="0"/>
              <a:t>Orgasmic dysfunction</a:t>
            </a:r>
          </a:p>
          <a:p>
            <a:pPr>
              <a:lnSpc>
                <a:spcPct val="90000"/>
              </a:lnSpc>
            </a:pPr>
            <a:r>
              <a:rPr lang="en-GB" sz="2400" dirty="0"/>
              <a:t>Premature ejaculation</a:t>
            </a:r>
          </a:p>
          <a:p>
            <a:pPr>
              <a:lnSpc>
                <a:spcPct val="90000"/>
              </a:lnSpc>
            </a:pPr>
            <a:r>
              <a:rPr lang="en-GB" sz="2400" dirty="0"/>
              <a:t>Non organic </a:t>
            </a:r>
            <a:r>
              <a:rPr lang="en-GB" sz="2400" dirty="0" err="1"/>
              <a:t>vaginismus</a:t>
            </a:r>
            <a:endParaRPr lang="en-GB" sz="2400" dirty="0"/>
          </a:p>
          <a:p>
            <a:pPr>
              <a:lnSpc>
                <a:spcPct val="90000"/>
              </a:lnSpc>
            </a:pPr>
            <a:r>
              <a:rPr lang="en-GB" sz="2400" dirty="0"/>
              <a:t>Non organic </a:t>
            </a:r>
            <a:r>
              <a:rPr lang="en-GB" sz="2400" dirty="0" err="1"/>
              <a:t>dyspareunia</a:t>
            </a:r>
            <a:endParaRPr lang="de-DE" sz="24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Suggestions/strategies</a:t>
            </a:r>
            <a:endParaRPr lang="en-US" dirty="0"/>
          </a:p>
        </p:txBody>
      </p:sp>
      <p:sp>
        <p:nvSpPr>
          <p:cNvPr id="3" name="Content Placeholder 2"/>
          <p:cNvSpPr>
            <a:spLocks noGrp="1"/>
          </p:cNvSpPr>
          <p:nvPr>
            <p:ph idx="1"/>
          </p:nvPr>
        </p:nvSpPr>
        <p:spPr/>
        <p:txBody>
          <a:bodyPr/>
          <a:lstStyle/>
          <a:p>
            <a:pPr eaLnBrk="1" hangingPunct="1">
              <a:lnSpc>
                <a:spcPct val="90000"/>
              </a:lnSpc>
            </a:pPr>
            <a:r>
              <a:rPr lang="en-GB" dirty="0" smtClean="0"/>
              <a:t>Behaviour therapy- </a:t>
            </a:r>
            <a:endParaRPr lang="en-GB" dirty="0" smtClean="0"/>
          </a:p>
          <a:p>
            <a:pPr eaLnBrk="1" hangingPunct="1">
              <a:lnSpc>
                <a:spcPct val="90000"/>
              </a:lnSpc>
            </a:pPr>
            <a:r>
              <a:rPr lang="en-GB" dirty="0" smtClean="0"/>
              <a:t>Self Exploration and </a:t>
            </a:r>
            <a:r>
              <a:rPr lang="en-GB" dirty="0" smtClean="0"/>
              <a:t>directed masturbation</a:t>
            </a:r>
          </a:p>
          <a:p>
            <a:pPr eaLnBrk="1" hangingPunct="1">
              <a:lnSpc>
                <a:spcPct val="90000"/>
              </a:lnSpc>
            </a:pPr>
            <a:r>
              <a:rPr lang="en-GB" dirty="0" smtClean="0"/>
              <a:t>Sensate focus for couples</a:t>
            </a:r>
          </a:p>
          <a:p>
            <a:pPr eaLnBrk="1" hangingPunct="1">
              <a:lnSpc>
                <a:spcPct val="90000"/>
              </a:lnSpc>
            </a:pPr>
            <a:r>
              <a:rPr lang="en-GB" dirty="0" err="1" smtClean="0"/>
              <a:t>Kegel’s</a:t>
            </a:r>
            <a:r>
              <a:rPr lang="en-GB" dirty="0" smtClean="0"/>
              <a:t> Pelvic floor exercises</a:t>
            </a:r>
          </a:p>
          <a:p>
            <a:pPr eaLnBrk="1" hangingPunct="1">
              <a:lnSpc>
                <a:spcPct val="90000"/>
              </a:lnSpc>
            </a:pPr>
            <a:r>
              <a:rPr lang="en-GB" dirty="0" smtClean="0"/>
              <a:t>Sexual </a:t>
            </a:r>
            <a:r>
              <a:rPr lang="en-GB" dirty="0" smtClean="0"/>
              <a:t>fantasies</a:t>
            </a:r>
          </a:p>
          <a:p>
            <a:pPr eaLnBrk="1" hangingPunct="1">
              <a:lnSpc>
                <a:spcPct val="90000"/>
              </a:lnSpc>
            </a:pPr>
            <a:r>
              <a:rPr lang="en-GB" dirty="0" smtClean="0"/>
              <a:t>Lubricants</a:t>
            </a:r>
            <a:endParaRPr lang="en-GB"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eaLnBrk="1" hangingPunct="1"/>
            <a:r>
              <a:rPr lang="de-DE" sz="3200" smtClean="0"/>
              <a:t>Therapy of some common conditions- </a:t>
            </a:r>
            <a:r>
              <a:rPr lang="en-GB" sz="1600" smtClean="0"/>
              <a:t>Failure of genital response in women</a:t>
            </a:r>
            <a:endParaRPr lang="de-DE" sz="1600" smtClean="0"/>
          </a:p>
        </p:txBody>
      </p:sp>
      <p:sp>
        <p:nvSpPr>
          <p:cNvPr id="18435" name="Rectangle 3"/>
          <p:cNvSpPr>
            <a:spLocks noGrp="1" noChangeArrowheads="1"/>
          </p:cNvSpPr>
          <p:nvPr>
            <p:ph type="body" idx="1"/>
          </p:nvPr>
        </p:nvSpPr>
        <p:spPr/>
        <p:txBody>
          <a:bodyPr/>
          <a:lstStyle/>
          <a:p>
            <a:pPr eaLnBrk="1" hangingPunct="1"/>
            <a:endParaRPr lang="en-GB" sz="2400" smtClean="0"/>
          </a:p>
          <a:p>
            <a:pPr eaLnBrk="1" hangingPunct="1"/>
            <a:r>
              <a:rPr lang="en-GB" sz="2400" smtClean="0"/>
              <a:t>Investigate factors that may inhibit arousal- Partner Arousal tecniques, Lack of privacy, tiredness, beliefs and cultural practices (FGM) </a:t>
            </a:r>
          </a:p>
          <a:p>
            <a:pPr eaLnBrk="1" hangingPunct="1"/>
            <a:r>
              <a:rPr lang="en-GB" sz="2400" smtClean="0"/>
              <a:t>Psychoeducation- female sexual and physiological anatomy, the female sexual response cycle, the use of lubricants</a:t>
            </a:r>
          </a:p>
          <a:p>
            <a:pPr eaLnBrk="1" hangingPunct="1"/>
            <a:r>
              <a:rPr lang="en-GB" sz="2400" smtClean="0"/>
              <a:t>Use of erotic material-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de-DE" sz="3200" smtClean="0"/>
              <a:t>Therapy of some common conditions- </a:t>
            </a:r>
            <a:r>
              <a:rPr lang="en-GB" sz="1600" smtClean="0"/>
              <a:t>Failure of genital response in men</a:t>
            </a:r>
            <a:endParaRPr lang="de-DE" sz="1600" smtClean="0"/>
          </a:p>
        </p:txBody>
      </p:sp>
      <p:sp>
        <p:nvSpPr>
          <p:cNvPr id="19459" name="Rectangle 3"/>
          <p:cNvSpPr>
            <a:spLocks noGrp="1" noChangeArrowheads="1"/>
          </p:cNvSpPr>
          <p:nvPr>
            <p:ph type="body" idx="1"/>
          </p:nvPr>
        </p:nvSpPr>
        <p:spPr/>
        <p:txBody>
          <a:bodyPr/>
          <a:lstStyle/>
          <a:p>
            <a:pPr eaLnBrk="1" hangingPunct="1">
              <a:lnSpc>
                <a:spcPct val="80000"/>
              </a:lnSpc>
            </a:pPr>
            <a:endParaRPr lang="en-GB" sz="1800" smtClean="0"/>
          </a:p>
          <a:p>
            <a:pPr eaLnBrk="1" hangingPunct="1">
              <a:lnSpc>
                <a:spcPct val="80000"/>
              </a:lnSpc>
            </a:pPr>
            <a:r>
              <a:rPr lang="en-GB" sz="1800" smtClean="0"/>
              <a:t>Erectile failure</a:t>
            </a:r>
          </a:p>
          <a:p>
            <a:pPr eaLnBrk="1" hangingPunct="1">
              <a:lnSpc>
                <a:spcPct val="80000"/>
              </a:lnSpc>
            </a:pPr>
            <a:r>
              <a:rPr lang="en-GB" sz="1800" smtClean="0"/>
              <a:t>Investigate- childhood- socialisation religious moralistic sexual attitude- punishment for sexual play, </a:t>
            </a:r>
          </a:p>
          <a:p>
            <a:pPr eaLnBrk="1" hangingPunct="1">
              <a:lnSpc>
                <a:spcPct val="80000"/>
              </a:lnSpc>
            </a:pPr>
            <a:r>
              <a:rPr lang="en-GB" sz="1800" smtClean="0"/>
              <a:t>Adolescence sexual experiences</a:t>
            </a:r>
          </a:p>
          <a:p>
            <a:pPr eaLnBrk="1" hangingPunct="1">
              <a:lnSpc>
                <a:spcPct val="80000"/>
              </a:lnSpc>
            </a:pPr>
            <a:r>
              <a:rPr lang="en-GB" sz="1800" smtClean="0"/>
              <a:t>Performance anxiety may be related to premature ejaclution</a:t>
            </a:r>
          </a:p>
          <a:p>
            <a:pPr eaLnBrk="1" hangingPunct="1">
              <a:lnSpc>
                <a:spcPct val="80000"/>
              </a:lnSpc>
            </a:pPr>
            <a:r>
              <a:rPr lang="en-GB" sz="1800" smtClean="0"/>
              <a:t>Psychosexual education-</a:t>
            </a:r>
          </a:p>
          <a:p>
            <a:pPr eaLnBrk="1" hangingPunct="1">
              <a:lnSpc>
                <a:spcPct val="80000"/>
              </a:lnSpc>
            </a:pPr>
            <a:r>
              <a:rPr lang="en-GB" sz="1800" smtClean="0"/>
              <a:t>Self and partner stimulation</a:t>
            </a:r>
          </a:p>
          <a:p>
            <a:pPr eaLnBrk="1" hangingPunct="1">
              <a:lnSpc>
                <a:spcPct val="80000"/>
              </a:lnSpc>
            </a:pPr>
            <a:r>
              <a:rPr lang="en-GB" sz="1800" smtClean="0"/>
              <a:t>Use of erotic material-</a:t>
            </a:r>
          </a:p>
          <a:p>
            <a:pPr eaLnBrk="1" hangingPunct="1">
              <a:lnSpc>
                <a:spcPct val="80000"/>
              </a:lnSpc>
            </a:pPr>
            <a:r>
              <a:rPr lang="en-GB" sz="1800" smtClean="0"/>
              <a:t>The use of viagra- cause a relaxation of penile blood vessels and increasing blood flow</a:t>
            </a:r>
          </a:p>
          <a:p>
            <a:pPr eaLnBrk="1" hangingPunct="1">
              <a:lnSpc>
                <a:spcPct val="80000"/>
              </a:lnSpc>
            </a:pPr>
            <a:r>
              <a:rPr lang="en-GB" sz="1800" smtClean="0"/>
              <a:t>Other forms of physical treatment- penile prosthesis, prostaglandin E1 injection</a:t>
            </a:r>
            <a:endParaRPr lang="de-DE" sz="18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en-GB" smtClean="0"/>
              <a:t>Orgasmic dysfunction in women</a:t>
            </a:r>
            <a:endParaRPr lang="de-DE" smtClean="0"/>
          </a:p>
        </p:txBody>
      </p:sp>
      <p:sp>
        <p:nvSpPr>
          <p:cNvPr id="20483" name="Rectangle 3"/>
          <p:cNvSpPr>
            <a:spLocks noGrp="1" noChangeArrowheads="1"/>
          </p:cNvSpPr>
          <p:nvPr>
            <p:ph type="body" idx="1"/>
          </p:nvPr>
        </p:nvSpPr>
        <p:spPr/>
        <p:txBody>
          <a:bodyPr/>
          <a:lstStyle/>
          <a:p>
            <a:pPr eaLnBrk="1" hangingPunct="1">
              <a:lnSpc>
                <a:spcPct val="90000"/>
              </a:lnSpc>
            </a:pPr>
            <a:r>
              <a:rPr lang="en-GB" dirty="0" smtClean="0"/>
              <a:t>Treatment- rule out other sexual disorders</a:t>
            </a:r>
          </a:p>
          <a:p>
            <a:pPr eaLnBrk="1" hangingPunct="1">
              <a:lnSpc>
                <a:spcPct val="90000"/>
              </a:lnSpc>
            </a:pPr>
            <a:r>
              <a:rPr lang="en-GB" dirty="0" smtClean="0"/>
              <a:t>Psycho-education- female sexual response cycle</a:t>
            </a:r>
          </a:p>
          <a:p>
            <a:pPr eaLnBrk="1" hangingPunct="1">
              <a:lnSpc>
                <a:spcPct val="90000"/>
              </a:lnSpc>
            </a:pPr>
            <a:r>
              <a:rPr lang="en-GB" dirty="0" smtClean="0"/>
              <a:t>Behaviour therapy- Exercises- directed masturbation</a:t>
            </a:r>
          </a:p>
          <a:p>
            <a:pPr eaLnBrk="1" hangingPunct="1">
              <a:lnSpc>
                <a:spcPct val="90000"/>
              </a:lnSpc>
            </a:pPr>
            <a:r>
              <a:rPr lang="en-GB" dirty="0" smtClean="0"/>
              <a:t>Sensate focus for couples</a:t>
            </a:r>
          </a:p>
          <a:p>
            <a:pPr eaLnBrk="1" hangingPunct="1">
              <a:lnSpc>
                <a:spcPct val="90000"/>
              </a:lnSpc>
            </a:pPr>
            <a:r>
              <a:rPr lang="en-GB" dirty="0" err="1" smtClean="0"/>
              <a:t>Kegel’s</a:t>
            </a:r>
            <a:r>
              <a:rPr lang="en-GB" dirty="0" smtClean="0"/>
              <a:t> Pelvic floor exercises</a:t>
            </a:r>
          </a:p>
          <a:p>
            <a:pPr eaLnBrk="1" hangingPunct="1">
              <a:lnSpc>
                <a:spcPct val="90000"/>
              </a:lnSpc>
            </a:pPr>
            <a:r>
              <a:rPr lang="en-GB" dirty="0" smtClean="0"/>
              <a:t>Sexual fantasies</a:t>
            </a:r>
          </a:p>
          <a:p>
            <a:pPr eaLnBrk="1" hangingPunct="1">
              <a:lnSpc>
                <a:spcPct val="90000"/>
              </a:lnSpc>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r>
              <a:rPr lang="en-GB" smtClean="0"/>
              <a:t>Sensate focus for couples</a:t>
            </a:r>
            <a:endParaRPr lang="de-DE" smtClean="0"/>
          </a:p>
        </p:txBody>
      </p:sp>
      <p:sp>
        <p:nvSpPr>
          <p:cNvPr id="22531" name="Rectangle 3"/>
          <p:cNvSpPr>
            <a:spLocks noGrp="1" noChangeArrowheads="1"/>
          </p:cNvSpPr>
          <p:nvPr>
            <p:ph type="body" idx="1"/>
          </p:nvPr>
        </p:nvSpPr>
        <p:spPr/>
        <p:txBody>
          <a:bodyPr/>
          <a:lstStyle/>
          <a:p>
            <a:pPr eaLnBrk="1" hangingPunct="1"/>
            <a:r>
              <a:rPr lang="en-GB" smtClean="0"/>
              <a:t>Sensate focus for couples- partner exploration. Starts with non genital caressing progresses to genital and eventually sexual intercourse</a:t>
            </a:r>
          </a:p>
          <a:p>
            <a:pPr eaLnBrk="1" hangingPunct="1"/>
            <a:r>
              <a:rPr lang="en-GB" smtClean="0"/>
              <a:t>Concentration should be on pleasurable feelings rather than striving for erections and and orgasms</a:t>
            </a:r>
          </a:p>
          <a:p>
            <a:pPr eaLnBrk="1" hangingPunct="1"/>
            <a:endParaRPr lang="de-DE"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pPr eaLnBrk="1" hangingPunct="1"/>
            <a:r>
              <a:rPr lang="en-GB" sz="3200" smtClean="0"/>
              <a:t>Kegel’s pelvic floor exercises</a:t>
            </a:r>
            <a:br>
              <a:rPr lang="en-GB" sz="3200" smtClean="0"/>
            </a:br>
            <a:endParaRPr lang="de-DE" sz="3200" smtClean="0"/>
          </a:p>
        </p:txBody>
      </p:sp>
      <p:sp>
        <p:nvSpPr>
          <p:cNvPr id="23555" name="Rectangle 3"/>
          <p:cNvSpPr>
            <a:spLocks noGrp="1" noChangeArrowheads="1"/>
          </p:cNvSpPr>
          <p:nvPr>
            <p:ph type="body" idx="1"/>
          </p:nvPr>
        </p:nvSpPr>
        <p:spPr/>
        <p:txBody>
          <a:bodyPr/>
          <a:lstStyle/>
          <a:p>
            <a:pPr eaLnBrk="1" hangingPunct="1"/>
            <a:r>
              <a:rPr lang="de-DE" smtClean="0"/>
              <a:t>Repeated contraction, holding and relaxation of the pelvic muscles</a:t>
            </a:r>
          </a:p>
          <a:p>
            <a:pPr eaLnBrk="1" hangingPunct="1"/>
            <a:r>
              <a:rPr lang="de-DE" smtClean="0"/>
              <a:t>Strengthens the pelvic floor muscles and increase womens‘ ability to recognise sensations in this area</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r>
              <a:rPr lang="en-GB" smtClean="0"/>
              <a:t>Fantasy </a:t>
            </a:r>
            <a:endParaRPr lang="de-DE" smtClean="0"/>
          </a:p>
        </p:txBody>
      </p:sp>
      <p:sp>
        <p:nvSpPr>
          <p:cNvPr id="24579" name="Rectangle 3"/>
          <p:cNvSpPr>
            <a:spLocks noGrp="1" noChangeArrowheads="1"/>
          </p:cNvSpPr>
          <p:nvPr>
            <p:ph type="body" idx="1"/>
          </p:nvPr>
        </p:nvSpPr>
        <p:spPr/>
        <p:txBody>
          <a:bodyPr/>
          <a:lstStyle/>
          <a:p>
            <a:pPr eaLnBrk="1" hangingPunct="1"/>
            <a:r>
              <a:rPr lang="de-DE" dirty="0" smtClean="0"/>
              <a:t>Permission giving in the use of sexual fantasies</a:t>
            </a:r>
          </a:p>
          <a:p>
            <a:pPr eaLnBrk="1" hangingPunct="1"/>
            <a:r>
              <a:rPr lang="de-DE" dirty="0" smtClean="0"/>
              <a:t>Use </a:t>
            </a:r>
            <a:r>
              <a:rPr lang="de-DE" dirty="0" smtClean="0"/>
              <a:t>of erotic literature and media material</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pPr eaLnBrk="1" hangingPunct="1"/>
            <a:r>
              <a:rPr lang="en-GB" smtClean="0"/>
              <a:t>Premature ejaculation</a:t>
            </a:r>
            <a:endParaRPr lang="de-DE" smtClean="0"/>
          </a:p>
        </p:txBody>
      </p:sp>
      <p:sp>
        <p:nvSpPr>
          <p:cNvPr id="26627" name="Rectangle 3"/>
          <p:cNvSpPr>
            <a:spLocks noGrp="1" noChangeArrowheads="1"/>
          </p:cNvSpPr>
          <p:nvPr>
            <p:ph type="body" idx="1"/>
          </p:nvPr>
        </p:nvSpPr>
        <p:spPr/>
        <p:txBody>
          <a:bodyPr/>
          <a:lstStyle/>
          <a:p>
            <a:pPr eaLnBrk="1" hangingPunct="1">
              <a:lnSpc>
                <a:spcPct val="80000"/>
              </a:lnSpc>
            </a:pPr>
            <a:endParaRPr lang="en-GB" sz="2000" smtClean="0"/>
          </a:p>
          <a:p>
            <a:pPr eaLnBrk="1" hangingPunct="1">
              <a:lnSpc>
                <a:spcPct val="80000"/>
              </a:lnSpc>
            </a:pPr>
            <a:r>
              <a:rPr lang="en-GB" sz="2000" smtClean="0"/>
              <a:t>inability to control ejaculation adequately for both partners to enjoy sexual interaction- ejaculation before or just after penetration</a:t>
            </a:r>
          </a:p>
          <a:p>
            <a:pPr eaLnBrk="1" hangingPunct="1">
              <a:lnSpc>
                <a:spcPct val="80000"/>
              </a:lnSpc>
            </a:pPr>
            <a:r>
              <a:rPr lang="en-GB" sz="2000" smtClean="0"/>
              <a:t> usually primary- men who never learnt how to control ejaculation </a:t>
            </a:r>
          </a:p>
          <a:p>
            <a:pPr eaLnBrk="1" hangingPunct="1">
              <a:lnSpc>
                <a:spcPct val="80000"/>
              </a:lnSpc>
            </a:pPr>
            <a:r>
              <a:rPr lang="en-GB" sz="2000" smtClean="0"/>
              <a:t>May be a history of rapid frequent masturbation associated to guilt</a:t>
            </a:r>
          </a:p>
          <a:p>
            <a:pPr eaLnBrk="1" hangingPunct="1">
              <a:lnSpc>
                <a:spcPct val="80000"/>
              </a:lnSpc>
            </a:pPr>
            <a:r>
              <a:rPr lang="en-GB" sz="2000" smtClean="0"/>
              <a:t>Reaction – anger, frustration, accusations/ condemnations which make condition worse</a:t>
            </a:r>
          </a:p>
          <a:p>
            <a:pPr eaLnBrk="1" hangingPunct="1">
              <a:lnSpc>
                <a:spcPct val="80000"/>
              </a:lnSpc>
            </a:pPr>
            <a:r>
              <a:rPr lang="en-GB" sz="2000" smtClean="0"/>
              <a:t>Happens to all men sometimes and is normal.</a:t>
            </a:r>
          </a:p>
          <a:p>
            <a:pPr eaLnBrk="1" hangingPunct="1">
              <a:lnSpc>
                <a:spcPct val="80000"/>
              </a:lnSpc>
            </a:pPr>
            <a:r>
              <a:rPr lang="en-GB" sz="2000" smtClean="0"/>
              <a:t>Can also be secondary in times of stress, anxiety or long periods of abstinence</a:t>
            </a:r>
          </a:p>
          <a:p>
            <a:pPr eaLnBrk="1" hangingPunct="1">
              <a:lnSpc>
                <a:spcPct val="80000"/>
              </a:lnSpc>
            </a:pPr>
            <a:endParaRPr lang="de-DE" sz="200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lstStyle/>
          <a:p>
            <a:pPr eaLnBrk="1" hangingPunct="1"/>
            <a:r>
              <a:rPr lang="de-DE" smtClean="0"/>
              <a:t>Premature ejaculation- therapy</a:t>
            </a:r>
          </a:p>
        </p:txBody>
      </p:sp>
      <p:sp>
        <p:nvSpPr>
          <p:cNvPr id="27651" name="Rectangle 3"/>
          <p:cNvSpPr>
            <a:spLocks noGrp="1" noChangeArrowheads="1"/>
          </p:cNvSpPr>
          <p:nvPr>
            <p:ph type="body" idx="1"/>
          </p:nvPr>
        </p:nvSpPr>
        <p:spPr/>
        <p:txBody>
          <a:bodyPr/>
          <a:lstStyle/>
          <a:p>
            <a:pPr marL="533400" indent="-533400" eaLnBrk="1" hangingPunct="1">
              <a:lnSpc>
                <a:spcPct val="90000"/>
              </a:lnSpc>
            </a:pPr>
            <a:r>
              <a:rPr lang="en-GB" sz="2400" smtClean="0"/>
              <a:t>Psycho-education- myths and beliefs- issues that contribute to performance anxiety</a:t>
            </a:r>
          </a:p>
          <a:p>
            <a:pPr marL="533400" indent="-533400" eaLnBrk="1" hangingPunct="1">
              <a:lnSpc>
                <a:spcPct val="90000"/>
              </a:lnSpc>
            </a:pPr>
            <a:r>
              <a:rPr lang="en-GB" sz="2400" smtClean="0"/>
              <a:t>Specific exercises</a:t>
            </a:r>
          </a:p>
          <a:p>
            <a:pPr marL="533400" indent="-533400" eaLnBrk="1" hangingPunct="1">
              <a:lnSpc>
                <a:spcPct val="90000"/>
              </a:lnSpc>
              <a:buFontTx/>
              <a:buAutoNum type="arabicPeriod"/>
            </a:pPr>
            <a:r>
              <a:rPr lang="en-GB" sz="2400" smtClean="0"/>
              <a:t>Seman’s technique- stop start technique ( arousal and pauses) with graded approach starting with sensate focus – genital stimulation &amp; eventually penetration</a:t>
            </a:r>
          </a:p>
          <a:p>
            <a:pPr marL="533400" indent="-533400" eaLnBrk="1" hangingPunct="1">
              <a:lnSpc>
                <a:spcPct val="90000"/>
              </a:lnSpc>
              <a:buFontTx/>
              <a:buAutoNum type="arabicPeriod"/>
            </a:pPr>
            <a:r>
              <a:rPr lang="en-GB" sz="2400" smtClean="0"/>
              <a:t>The squeeze technique- can be started at failure of above squeeze the head of penis- 10-20 seconds until the urge to ejaculate goes down</a:t>
            </a:r>
          </a:p>
          <a:p>
            <a:pPr marL="533400" indent="-533400" eaLnBrk="1" hangingPunct="1">
              <a:lnSpc>
                <a:spcPct val="90000"/>
              </a:lnSpc>
              <a:buFontTx/>
              <a:buAutoNum type="arabicPeriod"/>
            </a:pPr>
            <a:r>
              <a:rPr lang="en-GB" sz="2400" smtClean="0"/>
              <a:t>Sensate couple focus</a:t>
            </a:r>
            <a:endParaRPr lang="de-DE" sz="2400" smtClean="0"/>
          </a:p>
          <a:p>
            <a:pPr marL="533400" indent="-533400" eaLnBrk="1" hangingPunct="1">
              <a:lnSpc>
                <a:spcPct val="90000"/>
              </a:lnSpc>
            </a:pPr>
            <a:endParaRPr lang="de-DE" sz="240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p:txBody>
          <a:bodyPr/>
          <a:lstStyle/>
          <a:p>
            <a:pPr eaLnBrk="1" hangingPunct="1"/>
            <a:r>
              <a:rPr lang="en-GB" sz="3200" smtClean="0"/>
              <a:t> Non orgasmic vaginismus</a:t>
            </a:r>
            <a:br>
              <a:rPr lang="en-GB" sz="3200" smtClean="0"/>
            </a:br>
            <a:endParaRPr lang="de-DE" sz="3200" smtClean="0"/>
          </a:p>
        </p:txBody>
      </p:sp>
      <p:sp>
        <p:nvSpPr>
          <p:cNvPr id="28675" name="Rectangle 3"/>
          <p:cNvSpPr>
            <a:spLocks noGrp="1" noChangeArrowheads="1"/>
          </p:cNvSpPr>
          <p:nvPr>
            <p:ph type="body" idx="1"/>
          </p:nvPr>
        </p:nvSpPr>
        <p:spPr/>
        <p:txBody>
          <a:bodyPr/>
          <a:lstStyle/>
          <a:p>
            <a:pPr eaLnBrk="1" hangingPunct="1">
              <a:lnSpc>
                <a:spcPct val="80000"/>
              </a:lnSpc>
            </a:pPr>
            <a:r>
              <a:rPr lang="en-GB" sz="2400" smtClean="0"/>
              <a:t>Penetration is impossible or painful because of a spasmic contraction of the vaginal muscles- pelvic floor muscles:</a:t>
            </a:r>
          </a:p>
          <a:p>
            <a:pPr eaLnBrk="1" hangingPunct="1">
              <a:lnSpc>
                <a:spcPct val="80000"/>
              </a:lnSpc>
            </a:pPr>
            <a:r>
              <a:rPr lang="en-GB" sz="2400" smtClean="0"/>
              <a:t>Casues: fear of penetration and anticipation of pain</a:t>
            </a:r>
          </a:p>
          <a:p>
            <a:pPr eaLnBrk="1" hangingPunct="1">
              <a:lnSpc>
                <a:spcPct val="80000"/>
              </a:lnSpc>
            </a:pPr>
            <a:r>
              <a:rPr lang="en-GB" sz="2400" smtClean="0"/>
              <a:t>Previous sexual trauma</a:t>
            </a:r>
          </a:p>
          <a:p>
            <a:pPr eaLnBrk="1" hangingPunct="1">
              <a:lnSpc>
                <a:spcPct val="80000"/>
              </a:lnSpc>
            </a:pPr>
            <a:r>
              <a:rPr lang="en-GB" sz="2400" smtClean="0"/>
              <a:t>Religious and cultural beliefs-causing fear or guilt</a:t>
            </a:r>
          </a:p>
          <a:p>
            <a:pPr eaLnBrk="1" hangingPunct="1">
              <a:lnSpc>
                <a:spcPct val="80000"/>
              </a:lnSpc>
            </a:pPr>
            <a:r>
              <a:rPr lang="en-GB" sz="2400" smtClean="0"/>
              <a:t>Childhood punishment for masturbation</a:t>
            </a:r>
          </a:p>
          <a:p>
            <a:pPr eaLnBrk="1" hangingPunct="1">
              <a:lnSpc>
                <a:spcPct val="80000"/>
              </a:lnSpc>
            </a:pPr>
            <a:r>
              <a:rPr lang="en-GB" sz="2400" smtClean="0"/>
              <a:t>Fear of pregnancy or painful labour</a:t>
            </a:r>
          </a:p>
          <a:p>
            <a:pPr eaLnBrk="1" hangingPunct="1">
              <a:lnSpc>
                <a:spcPct val="80000"/>
              </a:lnSpc>
            </a:pPr>
            <a:r>
              <a:rPr lang="en-GB" sz="2400" smtClean="0"/>
              <a:t>In Vagimismus- penetration causes pain- vicious cycle  or complete abstinence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de-DE" dirty="0"/>
              <a:t>Sexual dysfunctions- classifications DSM IV</a:t>
            </a:r>
          </a:p>
        </p:txBody>
      </p:sp>
      <p:sp>
        <p:nvSpPr>
          <p:cNvPr id="40963" name="Rectangle 3"/>
          <p:cNvSpPr>
            <a:spLocks noGrp="1" noChangeArrowheads="1"/>
          </p:cNvSpPr>
          <p:nvPr>
            <p:ph type="body" idx="1"/>
          </p:nvPr>
        </p:nvSpPr>
        <p:spPr/>
        <p:txBody>
          <a:bodyPr/>
          <a:lstStyle/>
          <a:p>
            <a:pPr>
              <a:lnSpc>
                <a:spcPct val="90000"/>
              </a:lnSpc>
              <a:buFont typeface="Wingdings" pitchFamily="2" charset="2"/>
              <a:buNone/>
            </a:pPr>
            <a:r>
              <a:rPr lang="de-DE" sz="2800" dirty="0"/>
              <a:t>Sexual desire disorders</a:t>
            </a:r>
          </a:p>
          <a:p>
            <a:pPr>
              <a:lnSpc>
                <a:spcPct val="90000"/>
              </a:lnSpc>
            </a:pPr>
            <a:r>
              <a:rPr lang="de-DE" sz="2800" dirty="0"/>
              <a:t>Hypoactive sexual desire- persistent or recurrent </a:t>
            </a:r>
            <a:r>
              <a:rPr lang="de-DE" sz="2800" b="1" dirty="0"/>
              <a:t>deficient or abscent sexual fantasies and desire</a:t>
            </a:r>
            <a:r>
              <a:rPr lang="de-DE" sz="2800" dirty="0"/>
              <a:t> for sexual activity</a:t>
            </a:r>
          </a:p>
          <a:p>
            <a:pPr>
              <a:lnSpc>
                <a:spcPct val="90000"/>
              </a:lnSpc>
            </a:pPr>
            <a:r>
              <a:rPr lang="de-DE" sz="2800" dirty="0"/>
              <a:t>Sexual aversion disorder- persistent or recurrent </a:t>
            </a:r>
            <a:r>
              <a:rPr lang="de-DE" sz="2800" b="1" dirty="0"/>
              <a:t>extreme aversion to and avoidance of all or almost all genital sexual contact</a:t>
            </a:r>
            <a:r>
              <a:rPr lang="de-DE" sz="2800" dirty="0"/>
              <a:t> with a sexual partner</a:t>
            </a:r>
          </a:p>
          <a:p>
            <a:pPr>
              <a:lnSpc>
                <a:spcPct val="90000"/>
              </a:lnSpc>
            </a:pPr>
            <a:endParaRPr lang="de-DE"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lstStyle/>
          <a:p>
            <a:pPr eaLnBrk="1" hangingPunct="1"/>
            <a:r>
              <a:rPr lang="de-DE" smtClean="0"/>
              <a:t>Vaginismus- Therapy</a:t>
            </a:r>
          </a:p>
        </p:txBody>
      </p:sp>
      <p:sp>
        <p:nvSpPr>
          <p:cNvPr id="29699" name="Rectangle 3"/>
          <p:cNvSpPr>
            <a:spLocks noGrp="1" noChangeArrowheads="1"/>
          </p:cNvSpPr>
          <p:nvPr>
            <p:ph type="body" idx="1"/>
          </p:nvPr>
        </p:nvSpPr>
        <p:spPr/>
        <p:txBody>
          <a:bodyPr/>
          <a:lstStyle/>
          <a:p>
            <a:pPr eaLnBrk="1" hangingPunct="1">
              <a:lnSpc>
                <a:spcPct val="80000"/>
              </a:lnSpc>
            </a:pPr>
            <a:r>
              <a:rPr lang="en-GB" sz="1800" smtClean="0"/>
              <a:t>Psychosexual education- </a:t>
            </a:r>
          </a:p>
          <a:p>
            <a:pPr eaLnBrk="1" hangingPunct="1">
              <a:lnSpc>
                <a:spcPct val="80000"/>
              </a:lnSpc>
            </a:pPr>
            <a:r>
              <a:rPr lang="en-GB" sz="1800" smtClean="0"/>
              <a:t>Treatment of underlying psychological disorders and dispelling myths</a:t>
            </a:r>
          </a:p>
          <a:p>
            <a:pPr eaLnBrk="1" hangingPunct="1">
              <a:lnSpc>
                <a:spcPct val="80000"/>
              </a:lnSpc>
            </a:pPr>
            <a:r>
              <a:rPr lang="en-GB" sz="1800" smtClean="0"/>
              <a:t>Giving permission- to enjoy sex</a:t>
            </a:r>
          </a:p>
          <a:p>
            <a:pPr eaLnBrk="1" hangingPunct="1">
              <a:lnSpc>
                <a:spcPct val="80000"/>
              </a:lnSpc>
            </a:pPr>
            <a:r>
              <a:rPr lang="en-GB" sz="1800" smtClean="0"/>
              <a:t>Relaxation technique- progressiver muscle relaxation- reduces generealised muscular tension</a:t>
            </a:r>
          </a:p>
          <a:p>
            <a:pPr eaLnBrk="1" hangingPunct="1">
              <a:lnSpc>
                <a:spcPct val="80000"/>
              </a:lnSpc>
            </a:pPr>
            <a:r>
              <a:rPr lang="en-GB" sz="1800" smtClean="0"/>
              <a:t>Kegel’s excercise- to teach control of the pelvic muscles</a:t>
            </a:r>
          </a:p>
          <a:p>
            <a:pPr eaLnBrk="1" hangingPunct="1">
              <a:lnSpc>
                <a:spcPct val="80000"/>
              </a:lnSpc>
              <a:buFont typeface="Wingdings" pitchFamily="2" charset="2"/>
              <a:buNone/>
            </a:pPr>
            <a:r>
              <a:rPr lang="en-GB" sz="1800" smtClean="0"/>
              <a:t>Teaching specific Strategies</a:t>
            </a:r>
          </a:p>
          <a:p>
            <a:pPr eaLnBrk="1" hangingPunct="1">
              <a:lnSpc>
                <a:spcPct val="80000"/>
              </a:lnSpc>
            </a:pPr>
            <a:r>
              <a:rPr lang="en-GB" sz="1800" smtClean="0"/>
              <a:t>Gradual progression from self exploration to sexual penetration</a:t>
            </a:r>
          </a:p>
          <a:p>
            <a:pPr eaLnBrk="1" hangingPunct="1">
              <a:lnSpc>
                <a:spcPct val="80000"/>
              </a:lnSpc>
            </a:pPr>
            <a:r>
              <a:rPr lang="en-GB" sz="1800" smtClean="0"/>
              <a:t>Self exploration</a:t>
            </a:r>
          </a:p>
          <a:p>
            <a:pPr eaLnBrk="1" hangingPunct="1">
              <a:lnSpc>
                <a:spcPct val="80000"/>
              </a:lnSpc>
            </a:pPr>
            <a:r>
              <a:rPr lang="en-GB" sz="1800" smtClean="0"/>
              <a:t>Insertion of graded trainers</a:t>
            </a:r>
          </a:p>
          <a:p>
            <a:pPr eaLnBrk="1" hangingPunct="1">
              <a:lnSpc>
                <a:spcPct val="80000"/>
              </a:lnSpc>
            </a:pPr>
            <a:r>
              <a:rPr lang="en-GB" sz="1800" smtClean="0"/>
              <a:t>Sensate couple focus</a:t>
            </a:r>
          </a:p>
          <a:p>
            <a:pPr eaLnBrk="1" hangingPunct="1">
              <a:lnSpc>
                <a:spcPct val="80000"/>
              </a:lnSpc>
            </a:pPr>
            <a:r>
              <a:rPr lang="en-GB" sz="1800" smtClean="0"/>
              <a:t>Graded penetration from object to penile</a:t>
            </a:r>
          </a:p>
          <a:p>
            <a:pPr eaLnBrk="1" hangingPunct="1">
              <a:lnSpc>
                <a:spcPct val="80000"/>
              </a:lnSpc>
            </a:pPr>
            <a:r>
              <a:rPr lang="en-GB" sz="1800" smtClean="0"/>
              <a:t>Sexual position- position in which woman can control penetration</a:t>
            </a:r>
            <a:endParaRPr lang="de-DE" sz="1800" smtClean="0"/>
          </a:p>
          <a:p>
            <a:pPr eaLnBrk="1" hangingPunct="1">
              <a:lnSpc>
                <a:spcPct val="80000"/>
              </a:lnSpc>
            </a:pPr>
            <a:endParaRPr lang="de-DE" sz="18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pPr eaLnBrk="1" hangingPunct="1"/>
            <a:r>
              <a:rPr lang="en-GB" sz="3200" smtClean="0"/>
              <a:t>Non organic dyspareunia</a:t>
            </a:r>
            <a:br>
              <a:rPr lang="en-GB" sz="3200" smtClean="0"/>
            </a:br>
            <a:endParaRPr lang="de-DE" sz="3200" smtClean="0"/>
          </a:p>
        </p:txBody>
      </p:sp>
      <p:sp>
        <p:nvSpPr>
          <p:cNvPr id="30723" name="Rectangle 3"/>
          <p:cNvSpPr>
            <a:spLocks noGrp="1" noChangeArrowheads="1"/>
          </p:cNvSpPr>
          <p:nvPr>
            <p:ph type="body" idx="1"/>
          </p:nvPr>
        </p:nvSpPr>
        <p:spPr/>
        <p:txBody>
          <a:bodyPr/>
          <a:lstStyle/>
          <a:p>
            <a:pPr eaLnBrk="1" hangingPunct="1">
              <a:lnSpc>
                <a:spcPct val="90000"/>
              </a:lnSpc>
            </a:pPr>
            <a:r>
              <a:rPr lang="en-GB" smtClean="0"/>
              <a:t>In men usually related to physical causes- common in men infections, scarring tight foreskin</a:t>
            </a:r>
          </a:p>
          <a:p>
            <a:pPr eaLnBrk="1" hangingPunct="1">
              <a:lnSpc>
                <a:spcPct val="90000"/>
              </a:lnSpc>
            </a:pPr>
            <a:r>
              <a:rPr lang="en-GB" smtClean="0"/>
              <a:t>In women may also be related to physical conditions or poor arousal response</a:t>
            </a:r>
          </a:p>
          <a:p>
            <a:pPr eaLnBrk="1" hangingPunct="1">
              <a:lnSpc>
                <a:spcPct val="90000"/>
              </a:lnSpc>
            </a:pPr>
            <a:r>
              <a:rPr lang="en-GB" smtClean="0"/>
              <a:t>Psychoeducation on arousal- important</a:t>
            </a:r>
          </a:p>
          <a:p>
            <a:pPr eaLnBrk="1" hangingPunct="1">
              <a:lnSpc>
                <a:spcPct val="90000"/>
              </a:lnSpc>
            </a:pPr>
            <a:r>
              <a:rPr lang="en-GB" smtClean="0"/>
              <a:t>Modification of intercourse positions- use positions with less penetration</a:t>
            </a:r>
            <a:endParaRPr lang="de-DE"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de-DE"/>
              <a:t>Sexual arousal disorder</a:t>
            </a:r>
          </a:p>
        </p:txBody>
      </p:sp>
      <p:sp>
        <p:nvSpPr>
          <p:cNvPr id="41987" name="Rectangle 3"/>
          <p:cNvSpPr>
            <a:spLocks noGrp="1" noChangeArrowheads="1"/>
          </p:cNvSpPr>
          <p:nvPr>
            <p:ph type="body" idx="1"/>
          </p:nvPr>
        </p:nvSpPr>
        <p:spPr/>
        <p:txBody>
          <a:bodyPr/>
          <a:lstStyle/>
          <a:p>
            <a:r>
              <a:rPr lang="de-DE" sz="2800" dirty="0"/>
              <a:t>Female sexual arousal disorder- persistent or recurrent inability to attain, or maintain untill completion of sexual activity, an </a:t>
            </a:r>
            <a:r>
              <a:rPr lang="de-DE" sz="2800" b="1" dirty="0"/>
              <a:t>adequate lubrication-swelling reponse </a:t>
            </a:r>
            <a:r>
              <a:rPr lang="de-DE" sz="2800" dirty="0"/>
              <a:t>of sexual excitement</a:t>
            </a:r>
          </a:p>
          <a:p>
            <a:r>
              <a:rPr lang="de-DE" sz="2800" dirty="0"/>
              <a:t>Male erectile disorder- persistent or recurrent inability to attain or maintain untill completion of the sexual activity , </a:t>
            </a:r>
            <a:r>
              <a:rPr lang="de-DE" sz="2800" b="1" dirty="0"/>
              <a:t>an adequate erection</a:t>
            </a:r>
            <a:r>
              <a:rPr lang="de-DE" sz="2800"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de-DE"/>
              <a:t>Orgasmic disorders-</a:t>
            </a:r>
          </a:p>
        </p:txBody>
      </p:sp>
      <p:sp>
        <p:nvSpPr>
          <p:cNvPr id="47107" name="Rectangle 3"/>
          <p:cNvSpPr>
            <a:spLocks noGrp="1" noChangeArrowheads="1"/>
          </p:cNvSpPr>
          <p:nvPr>
            <p:ph type="body" idx="1"/>
          </p:nvPr>
        </p:nvSpPr>
        <p:spPr/>
        <p:txBody>
          <a:bodyPr/>
          <a:lstStyle/>
          <a:p>
            <a:r>
              <a:rPr lang="de-DE" sz="2400" dirty="0"/>
              <a:t>Female and Male- persistent or recurrent delay in, or </a:t>
            </a:r>
            <a:r>
              <a:rPr lang="de-DE" sz="2400" b="1" dirty="0"/>
              <a:t>abscence of, orgasm </a:t>
            </a:r>
            <a:r>
              <a:rPr lang="de-DE" sz="2400" dirty="0"/>
              <a:t>following a normal sexual excitement phase ( in females age, experience and adequacy of sexual stimulation should be taken into account.</a:t>
            </a:r>
          </a:p>
          <a:p>
            <a:r>
              <a:rPr lang="de-DE" sz="2400" dirty="0"/>
              <a:t>Premature ejaculation- persistent or recurrent </a:t>
            </a:r>
            <a:r>
              <a:rPr lang="de-DE" sz="2400" b="1" dirty="0"/>
              <a:t>premature ejaculation </a:t>
            </a:r>
            <a:r>
              <a:rPr lang="de-DE" sz="2400" dirty="0"/>
              <a:t>with the minimal sexual stimulation before on or shortly after penetration and before the person wishes it</a:t>
            </a:r>
          </a:p>
          <a:p>
            <a:endParaRPr lang="de-DE"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de-DE"/>
              <a:t>Sexual pain disorders</a:t>
            </a:r>
          </a:p>
        </p:txBody>
      </p:sp>
      <p:sp>
        <p:nvSpPr>
          <p:cNvPr id="43011" name="Rectangle 3"/>
          <p:cNvSpPr>
            <a:spLocks noGrp="1" noChangeArrowheads="1"/>
          </p:cNvSpPr>
          <p:nvPr>
            <p:ph type="body" idx="1"/>
          </p:nvPr>
        </p:nvSpPr>
        <p:spPr/>
        <p:txBody>
          <a:bodyPr/>
          <a:lstStyle/>
          <a:p>
            <a:r>
              <a:rPr lang="de-DE" dirty="0"/>
              <a:t>Dyspareunia not due to general medical condition- persistent or recurrent </a:t>
            </a:r>
            <a:r>
              <a:rPr lang="de-DE" b="1" dirty="0"/>
              <a:t>genital pain </a:t>
            </a:r>
            <a:r>
              <a:rPr lang="de-DE" dirty="0"/>
              <a:t>associated with sexual intercourse in either male or female </a:t>
            </a:r>
          </a:p>
          <a:p>
            <a:r>
              <a:rPr lang="de-DE" dirty="0"/>
              <a:t>Vaginismus- persistent or recurrent </a:t>
            </a:r>
            <a:r>
              <a:rPr lang="de-DE" b="1" dirty="0"/>
              <a:t>involuntary spasm of the musculature of the outer third of the vagina</a:t>
            </a:r>
            <a:r>
              <a:rPr lang="de-DE" dirty="0"/>
              <a:t> that interferes with sexual intercourse</a:t>
            </a:r>
          </a:p>
          <a:p>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de-DE"/>
              <a:t>Important factors in diagnosis include: </a:t>
            </a:r>
          </a:p>
        </p:txBody>
      </p:sp>
      <p:sp>
        <p:nvSpPr>
          <p:cNvPr id="44035" name="Rectangle 3"/>
          <p:cNvSpPr>
            <a:spLocks noGrp="1" noChangeArrowheads="1"/>
          </p:cNvSpPr>
          <p:nvPr>
            <p:ph type="body" idx="1"/>
          </p:nvPr>
        </p:nvSpPr>
        <p:spPr/>
        <p:txBody>
          <a:bodyPr/>
          <a:lstStyle/>
          <a:p>
            <a:r>
              <a:rPr lang="de-DE" sz="2800" dirty="0"/>
              <a:t>The disturbance causes </a:t>
            </a:r>
            <a:r>
              <a:rPr lang="de-DE" sz="2800" b="1" dirty="0"/>
              <a:t>marked distress </a:t>
            </a:r>
            <a:r>
              <a:rPr lang="de-DE" sz="2800" dirty="0"/>
              <a:t>or </a:t>
            </a:r>
            <a:r>
              <a:rPr lang="de-DE" sz="2800" b="1" dirty="0"/>
              <a:t>interpersonal difficulty</a:t>
            </a:r>
          </a:p>
          <a:p>
            <a:r>
              <a:rPr lang="de-DE" sz="2800" dirty="0"/>
              <a:t>The disturbance is </a:t>
            </a:r>
            <a:r>
              <a:rPr lang="de-DE" sz="2800" b="1" dirty="0"/>
              <a:t>not</a:t>
            </a:r>
            <a:r>
              <a:rPr lang="de-DE" sz="2800" dirty="0"/>
              <a:t> accounted for by a </a:t>
            </a:r>
            <a:r>
              <a:rPr lang="de-DE" sz="2800" b="1" dirty="0"/>
              <a:t>general medical condition </a:t>
            </a:r>
            <a:r>
              <a:rPr lang="de-DE" sz="2800" dirty="0"/>
              <a:t>or the physiological effects of a substance</a:t>
            </a:r>
          </a:p>
          <a:p>
            <a:r>
              <a:rPr lang="de-DE" sz="2800" dirty="0"/>
              <a:t>In some of the dysfunctions factors that affect sexual functioning like </a:t>
            </a:r>
            <a:r>
              <a:rPr lang="de-DE" sz="2800" b="1" dirty="0"/>
              <a:t>age</a:t>
            </a:r>
            <a:r>
              <a:rPr lang="de-DE" sz="2800" dirty="0"/>
              <a:t> and </a:t>
            </a:r>
            <a:r>
              <a:rPr lang="de-DE" sz="2800" b="1" dirty="0"/>
              <a:t>context</a:t>
            </a:r>
            <a:r>
              <a:rPr lang="de-DE" sz="2800" dirty="0"/>
              <a:t> of the person‘s life must be taken into account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Übergänge">
  <a:themeElements>
    <a:clrScheme name="Übergäng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Übergänge">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Übergäng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Übergänge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Übergänge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Übergänge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Übergäng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Übergäng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594</TotalTime>
  <Words>2480</Words>
  <Application>Microsoft PowerPoint</Application>
  <PresentationFormat>On-screen Show (4:3)</PresentationFormat>
  <Paragraphs>258</Paragraphs>
  <Slides>51</Slides>
  <Notes>6</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Übergänge</vt:lpstr>
      <vt:lpstr>Sexual disorders &amp; Psychosexual Therapy</vt:lpstr>
      <vt:lpstr>Objectives of lecture</vt:lpstr>
      <vt:lpstr>Sexual disorders- intro</vt:lpstr>
      <vt:lpstr>Common dysfunctions</vt:lpstr>
      <vt:lpstr>Sexual dysfunctions- classifications DSM IV</vt:lpstr>
      <vt:lpstr>Sexual arousal disorder</vt:lpstr>
      <vt:lpstr>Orgasmic disorders-</vt:lpstr>
      <vt:lpstr>Sexual pain disorders</vt:lpstr>
      <vt:lpstr>Important factors in diagnosis include: </vt:lpstr>
      <vt:lpstr>Subtypes</vt:lpstr>
      <vt:lpstr>Organic sexual dysfunctions</vt:lpstr>
      <vt:lpstr>II. Paraphilias  classifications DSM IV</vt:lpstr>
      <vt:lpstr>Normal and abnormal?</vt:lpstr>
      <vt:lpstr>Sexual diversity </vt:lpstr>
      <vt:lpstr>Definition </vt:lpstr>
      <vt:lpstr>Normality or pervertion?</vt:lpstr>
      <vt:lpstr>Ct</vt:lpstr>
      <vt:lpstr>DSM IV Classification</vt:lpstr>
      <vt:lpstr>DSM IV Classification</vt:lpstr>
      <vt:lpstr>Exhibitionism</vt:lpstr>
      <vt:lpstr>Fetishism</vt:lpstr>
      <vt:lpstr>Froteurism </vt:lpstr>
      <vt:lpstr>Pedophilia</vt:lpstr>
      <vt:lpstr>Sexual Masochism and Sadism</vt:lpstr>
      <vt:lpstr>Transevestic fetishism</vt:lpstr>
      <vt:lpstr>Voyeurism</vt:lpstr>
      <vt:lpstr>Paraphilias not otherwise specified</vt:lpstr>
      <vt:lpstr>Treatment of paraphilias</vt:lpstr>
      <vt:lpstr>Management of Psychosexual dysfunctions</vt:lpstr>
      <vt:lpstr>Historical development</vt:lpstr>
      <vt:lpstr>Levels of psychosexual intervention</vt:lpstr>
      <vt:lpstr>Therapist‘s attributes</vt:lpstr>
      <vt:lpstr>Initial session</vt:lpstr>
      <vt:lpstr>With or without partner</vt:lpstr>
      <vt:lpstr>Important stages in therapy</vt:lpstr>
      <vt:lpstr>Some forms of therapy</vt:lpstr>
      <vt:lpstr>Sexual Response Cycle</vt:lpstr>
      <vt:lpstr>Male sexual response cycle</vt:lpstr>
      <vt:lpstr>Female sexual response cycle</vt:lpstr>
      <vt:lpstr>Specific Suggestions/strategies</vt:lpstr>
      <vt:lpstr>Therapy of some common conditions- Failure of genital response in women</vt:lpstr>
      <vt:lpstr>Therapy of some common conditions- Failure of genital response in men</vt:lpstr>
      <vt:lpstr>Orgasmic dysfunction in women</vt:lpstr>
      <vt:lpstr>Sensate focus for couples</vt:lpstr>
      <vt:lpstr>Kegel’s pelvic floor exercises </vt:lpstr>
      <vt:lpstr>Fantasy </vt:lpstr>
      <vt:lpstr>Premature ejaculation</vt:lpstr>
      <vt:lpstr>Premature ejaculation- therapy</vt:lpstr>
      <vt:lpstr> Non orgasmic vaginismus </vt:lpstr>
      <vt:lpstr>Vaginismus- Therapy</vt:lpstr>
      <vt:lpstr>Non organic dyspareunia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Psychosexual Therapy</dc:title>
  <dc:creator>Thoni</dc:creator>
  <cp:lastModifiedBy>Acer</cp:lastModifiedBy>
  <cp:revision>14</cp:revision>
  <dcterms:created xsi:type="dcterms:W3CDTF">2008-03-16T12:06:52Z</dcterms:created>
  <dcterms:modified xsi:type="dcterms:W3CDTF">2014-07-16T04:59:58Z</dcterms:modified>
</cp:coreProperties>
</file>