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7" r:id="rId16"/>
    <p:sldId id="278" r:id="rId17"/>
    <p:sldId id="279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8A10B-A921-4EC7-954D-A0637E13D686}" type="datetimeFigureOut">
              <a:rPr lang="en-JM" smtClean="0"/>
              <a:t>20/6/2021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0155F-67A0-48A7-8859-683CC9F50159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27716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 from; ideas of suicide and never acting on; others plan for days, weeks, months or even years; others act on impulse; while others may be classified as chronic suicide.</a:t>
            </a:r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90155F-67A0-48A7-8859-683CC9F50159}" type="slidenum">
              <a:rPr lang="en-JM" smtClean="0"/>
              <a:t>3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36825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Rates are higher in men due to the methods that men use e.g. guns, hanging or jumping while females use poisons or overdose of prescription medicine.</a:t>
            </a:r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90155F-67A0-48A7-8859-683CC9F50159}" type="slidenum">
              <a:rPr lang="en-JM" smtClean="0"/>
              <a:t>5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53165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with personality disorders have difficulties in relationships and social adjustment which further contributes to substance use and depressive disorder and precipitates undesirable life events.</a:t>
            </a:r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90155F-67A0-48A7-8859-683CC9F50159}" type="slidenum">
              <a:rPr lang="en-JM" smtClean="0"/>
              <a:t>11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750215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 of 176 twin pairs 62  were MZ pairs. 9 pairs had completed suicide and 7 out of the 9 were MZ twins while 2 pairs were among 114 DZ twin pairs.</a:t>
            </a:r>
            <a:endParaRPr lang="en-J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90155F-67A0-48A7-8859-683CC9F50159}" type="slidenum">
              <a:rPr lang="en-JM" smtClean="0"/>
              <a:t>13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3040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88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44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47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83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4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6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7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2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0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37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14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01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F8E4-E34E-4029-A3B6-626C3D1ED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Suicide and deliberate </a:t>
            </a:r>
            <a:r>
              <a:rPr lang="en-US" dirty="0"/>
              <a:t>self harm </a:t>
            </a:r>
            <a:endParaRPr lang="en-JM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30E482-E32C-4049-B3D5-4161285D8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Gitau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606230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4E02-B5E2-4695-AE23-1C014506D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A5D7D-B5C0-4649-84A1-5FA55AB9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Inpatients are at highest risk: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First week of admission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Early stages of recovery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Between shifts of staff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On leave (patients and staff)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discharge (premature)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risk is increased in the month after discharge </a:t>
            </a:r>
          </a:p>
          <a:p>
            <a:pPr marL="0" indent="0">
              <a:buNone/>
            </a:pPr>
            <a:r>
              <a:rPr lang="en-US" dirty="0"/>
              <a:t>Two-thirds of people consult their doctor in the previous month and 40 %  do so in the previous week.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339720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12CDB-9C59-4F34-A641-7DD85295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Suicide and mental illnesses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62C2E-2EA9-4CA1-A767-E00094326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Almost 95% of all persons who complete or attempt suicide have a diagnosed mental disorder.</a:t>
            </a:r>
          </a:p>
          <a:p>
            <a:r>
              <a:rPr lang="en-US" dirty="0"/>
              <a:t>Depressive disorders account for 80% and schizophrenia accounts for 10% while dementia accounts for 5%.</a:t>
            </a:r>
          </a:p>
          <a:p>
            <a:r>
              <a:rPr lang="en-US" dirty="0"/>
              <a:t>15% of all alcohol-dependent persons complete suicide.</a:t>
            </a:r>
          </a:p>
          <a:p>
            <a:r>
              <a:rPr lang="en-US" dirty="0"/>
              <a:t>A high proportion of those who complete suicide have various personality difficulties or disorders. </a:t>
            </a:r>
          </a:p>
          <a:p>
            <a:r>
              <a:rPr lang="en-US" dirty="0"/>
              <a:t>Uncompleted suicide attempts are made in 20% of patients with panic disorder and social phobia.</a:t>
            </a:r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0942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5B8F-C5BA-4D4A-B402-5F66E9D7C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4A911-E569-45CD-9AA2-7A7E768DF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This is divided into: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Sociological factors (Durkheim’s theory) 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Altruistic - For the good of country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Egoistic - Individual has lost social integration with the group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Anomic - society undergoing such change that it lacks ‘collective order’; breakdown of society’s standards and values.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Psychological factors ( Freud’s  and Menninger’s Theory): </a:t>
            </a:r>
            <a:r>
              <a:rPr lang="en-US" dirty="0"/>
              <a:t>An attack on internal hated object 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b="1" dirty="0"/>
              <a:t>Biological Factors : </a:t>
            </a:r>
            <a:r>
              <a:rPr lang="en-US" dirty="0"/>
              <a:t>Neurochemical and Genetic factors.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3882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580B-04EB-4462-B5AA-290A8A77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9BE6-914A-41F3-857E-DC3A235B5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JM" b="1" dirty="0"/>
              <a:t>Genetics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dirty="0"/>
              <a:t>suicidal behaviour clusters in family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dirty="0"/>
              <a:t>MZ : DZ = 11.3 % : 1.8 % (Roy et al. 1991) </a:t>
            </a:r>
          </a:p>
          <a:p>
            <a:pPr marL="0" indent="0">
              <a:buNone/>
            </a:pPr>
            <a:r>
              <a:rPr lang="en-JM" b="1" dirty="0"/>
              <a:t>Neurochemical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b="1" dirty="0"/>
              <a:t>Serotonin 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JM" dirty="0"/>
              <a:t>There was serotonin deficiency – suicide completers had lower CSF serotonin metabolite 5-HIAA (5- hydroxyindoleacetic acid) than attempters.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JM" dirty="0"/>
              <a:t>Decreased CSF 5-HIAA is the most consistent finding in patients with DSH (Mann et al. 1992)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JM" dirty="0"/>
              <a:t>Post-mortem autoradiography shows decreased 5-HT receptors in the frontal cortex and hippocampus 2.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b="1" dirty="0"/>
              <a:t>Opiate </a:t>
            </a:r>
            <a:r>
              <a:rPr lang="en-JM" dirty="0"/>
              <a:t>: Increased receptor density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b="1" dirty="0"/>
              <a:t>Noradrenaline </a:t>
            </a:r>
            <a:r>
              <a:rPr lang="en-JM" dirty="0"/>
              <a:t>: Decreased cortical alpha-1-noradrenergic receptor density </a:t>
            </a:r>
          </a:p>
        </p:txBody>
      </p:sp>
    </p:spTree>
    <p:extLst>
      <p:ext uri="{BB962C8B-B14F-4D97-AF65-F5344CB8AC3E}">
        <p14:creationId xmlns:p14="http://schemas.microsoft.com/office/powerpoint/2010/main" val="4055237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F9FC-3B4C-452B-9ACE-9E19CC49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Assessment of suicidal risk </a:t>
            </a:r>
            <a:br>
              <a:rPr lang="en-JM" dirty="0"/>
            </a:b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56E10-09BF-4544-AD14-5AE68A84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Beck Suicidal Intent scale (&gt;5 is significant) </a:t>
            </a:r>
          </a:p>
          <a:p>
            <a:pPr marL="514350" indent="-514350">
              <a:buAutoNum type="arabicPeriod"/>
            </a:pPr>
            <a:r>
              <a:rPr lang="en-US" dirty="0"/>
              <a:t>Preparation a) planning in advance b) suicide note c) final acts </a:t>
            </a:r>
          </a:p>
          <a:p>
            <a:pPr marL="514350" indent="-514350">
              <a:buAutoNum type="arabicPeriod"/>
            </a:pPr>
            <a:r>
              <a:rPr lang="en-US" dirty="0"/>
              <a:t>Circumstances a) alone b) intervention unlikely c) precautions against delivery </a:t>
            </a:r>
          </a:p>
          <a:p>
            <a:pPr marL="514350" indent="-514350">
              <a:buAutoNum type="arabicPeriod"/>
            </a:pPr>
            <a:r>
              <a:rPr lang="en-US" dirty="0"/>
              <a:t>After the act a) didn’t seek help b) stated wish to die c) believed the act would result in death d) regrets its failure </a:t>
            </a:r>
          </a:p>
          <a:p>
            <a:r>
              <a:rPr lang="en-US" dirty="0"/>
              <a:t> 1 in 100 people who express suicidal intent will complete a suicide.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43326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SADPERSONS TOOL FOR SUICIDE ASSESSMENT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08584" y="1988242"/>
          <a:ext cx="8324565" cy="4583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5952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/>
                        <a:t>SEX = MALE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PSYCHOSIS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890">
                <a:tc>
                  <a:txBody>
                    <a:bodyPr/>
                    <a:lstStyle/>
                    <a:p>
                      <a:r>
                        <a:rPr lang="en-US" dirty="0"/>
                        <a:t>AGE &lt;19 </a:t>
                      </a:r>
                      <a:r>
                        <a:rPr lang="en-US" baseline="0" dirty="0"/>
                        <a:t>  &gt;45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SEPARATED/WIDOWED/DIVORCED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890">
                <a:tc>
                  <a:txBody>
                    <a:bodyPr/>
                    <a:lstStyle/>
                    <a:p>
                      <a:r>
                        <a:rPr lang="en-US" dirty="0"/>
                        <a:t>DEPRESSION/HOPELESSNESS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SERIOUS ATTEMPT (HANGING, STABBING)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/>
                        <a:t>PREVIOUS SUICIDE ATTEMPTS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SOCIAL SUPPORT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/>
                        <a:t>EXCESSIVE ALCOHOL/DRUG USE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STATED FUTURE INTENT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295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SADPERSONS TOOL FOR SUICIDE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SCORE &lt; 6 : SAFE TO DISCHARGE HOME</a:t>
            </a:r>
          </a:p>
          <a:p>
            <a:r>
              <a:rPr lang="en-US" dirty="0"/>
              <a:t>SCORE 6-8: REFER FOR PSYCHIATRIC ASSESSMENT</a:t>
            </a:r>
          </a:p>
          <a:p>
            <a:r>
              <a:rPr lang="en-US" dirty="0"/>
              <a:t>SCORE &gt; 8: URGENT ADMISSION.</a:t>
            </a:r>
          </a:p>
          <a:p>
            <a:pPr marL="0" indent="0">
              <a:buNone/>
            </a:pPr>
            <a:r>
              <a:rPr lang="en-US" dirty="0"/>
              <a:t>(Patterson et al 1983)</a:t>
            </a:r>
          </a:p>
        </p:txBody>
      </p:sp>
    </p:spTree>
    <p:extLst>
      <p:ext uri="{BB962C8B-B14F-4D97-AF65-F5344CB8AC3E}">
        <p14:creationId xmlns:p14="http://schemas.microsoft.com/office/powerpoint/2010/main" val="3301117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MANAGEMENT OF SUICIDAL BEHAVIOUR.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SOMATIC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Anti-depressants (SSRI) in depression &amp; anxiety. </a:t>
            </a:r>
          </a:p>
          <a:p>
            <a:r>
              <a:rPr lang="en-US" dirty="0"/>
              <a:t>Benzodiazepines (short-term) – severe insomnia, agitation, panic attacks.</a:t>
            </a:r>
          </a:p>
          <a:p>
            <a:r>
              <a:rPr lang="en-US" dirty="0" err="1"/>
              <a:t>Trazodone</a:t>
            </a:r>
            <a:r>
              <a:rPr lang="en-US" dirty="0"/>
              <a:t> (calming effect).</a:t>
            </a:r>
          </a:p>
          <a:p>
            <a:r>
              <a:rPr lang="en-US" dirty="0"/>
              <a:t>Low dose 2</a:t>
            </a:r>
            <a:r>
              <a:rPr lang="en-US" baseline="30000" dirty="0"/>
              <a:t>nd</a:t>
            </a:r>
            <a:r>
              <a:rPr lang="en-US" dirty="0"/>
              <a:t> generation antipsychotics</a:t>
            </a:r>
          </a:p>
          <a:p>
            <a:r>
              <a:rPr lang="en-US" dirty="0"/>
              <a:t>Anticonvulsants </a:t>
            </a:r>
            <a:r>
              <a:rPr lang="en-US" dirty="0" err="1"/>
              <a:t>eg</a:t>
            </a:r>
            <a:r>
              <a:rPr lang="en-US" dirty="0"/>
              <a:t> like gabapentin/</a:t>
            </a:r>
            <a:r>
              <a:rPr lang="en-US" dirty="0" err="1"/>
              <a:t>divalproex</a:t>
            </a:r>
            <a:endParaRPr lang="en-US" dirty="0"/>
          </a:p>
          <a:p>
            <a:r>
              <a:rPr lang="en-US" dirty="0"/>
              <a:t>Lithium</a:t>
            </a:r>
          </a:p>
          <a:p>
            <a:r>
              <a:rPr lang="en-US" dirty="0"/>
              <a:t>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PSYCHOSOCIAL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Interpersonal psychotherapy &amp; CBT – Depression</a:t>
            </a:r>
          </a:p>
          <a:p>
            <a:r>
              <a:rPr lang="en-US" dirty="0"/>
              <a:t>Psychodynamic therapy and dialectical behavior therapy – borderline personality disorder</a:t>
            </a:r>
          </a:p>
          <a:p>
            <a:r>
              <a:rPr lang="en-US" dirty="0"/>
              <a:t>For self-harming behavior without suicidal intent – rapid interventions, follow-up outreach, problem solving therapy, brief psychological treatment, family/couple/group therapy (limited evidence for efficacy)</a:t>
            </a:r>
          </a:p>
        </p:txBody>
      </p:sp>
    </p:spTree>
    <p:extLst>
      <p:ext uri="{BB962C8B-B14F-4D97-AF65-F5344CB8AC3E}">
        <p14:creationId xmlns:p14="http://schemas.microsoft.com/office/powerpoint/2010/main" val="4047093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A6AB1-D0B5-464F-962A-D787FBAF7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DELIBERATE SELF HARM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D9EBE-9F20-428F-AB8E-068201CF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Non-fatal Deliberate Self Harm (DSH) </a:t>
            </a:r>
            <a:r>
              <a:rPr lang="en-US" dirty="0"/>
              <a:t>: “Deliberate non-fatal act known to be potentially harmful, or if an overdose, that the amount taken is excessive” </a:t>
            </a:r>
          </a:p>
          <a:p>
            <a:r>
              <a:rPr lang="en-US" b="1" dirty="0"/>
              <a:t>Parasuicide :</a:t>
            </a:r>
            <a:r>
              <a:rPr lang="en-US" dirty="0"/>
              <a:t> “</a:t>
            </a:r>
            <a:r>
              <a:rPr lang="en-US" dirty="0" err="1"/>
              <a:t>Behavioural</a:t>
            </a:r>
            <a:r>
              <a:rPr lang="en-US" dirty="0"/>
              <a:t> analogue of suicide without considering psychological orientation towards death” </a:t>
            </a:r>
          </a:p>
          <a:p>
            <a:r>
              <a:rPr lang="en-US" b="1" dirty="0"/>
              <a:t>Attempted Suicide</a:t>
            </a:r>
            <a:r>
              <a:rPr lang="en-US" dirty="0"/>
              <a:t>: “Every act of self injury consciously aimed at attempts to kill themselves.  But it acknowledges the gravity of the situation” </a:t>
            </a:r>
          </a:p>
          <a:p>
            <a:r>
              <a:rPr lang="en-US" b="1" dirty="0"/>
              <a:t>Deliberate self-poisoning</a:t>
            </a:r>
            <a:r>
              <a:rPr lang="en-US" dirty="0"/>
              <a:t> : ‘deliberate self injury’ substituted for ‘attempted suicide’ because many patients ‘performed their acts in the belief that they were comparatively safe’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051945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5EA53-E709-4C6D-9FC4-4976074F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6B64E-2898-492F-9BAD-BD2D848E8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Age and Sex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2/3 of DSH under 35 years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F:M = 1.5-2.5:1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Commonest in 15-24 year old females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Peak incidence later (mid 20s) for males </a:t>
            </a:r>
          </a:p>
          <a:p>
            <a:pPr marL="0" indent="0">
              <a:buNone/>
            </a:pPr>
            <a:r>
              <a:rPr lang="en-US" b="1" dirty="0"/>
              <a:t>Marital status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Divorced &gt; single &gt; widowed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marital problems is a risk factor </a:t>
            </a:r>
          </a:p>
        </p:txBody>
      </p:sp>
    </p:spTree>
    <p:extLst>
      <p:ext uri="{BB962C8B-B14F-4D97-AF65-F5344CB8AC3E}">
        <p14:creationId xmlns:p14="http://schemas.microsoft.com/office/powerpoint/2010/main" val="291489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D6691-614C-4E7C-909D-890E068AE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97A5C-3488-457A-BC9C-E8C0CD5EB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Epidemiology</a:t>
            </a:r>
          </a:p>
          <a:p>
            <a:r>
              <a:rPr lang="en-US" dirty="0"/>
              <a:t>Risk factors</a:t>
            </a:r>
          </a:p>
          <a:p>
            <a:r>
              <a:rPr lang="en-US" dirty="0"/>
              <a:t>Suicide and mental illness</a:t>
            </a:r>
          </a:p>
          <a:p>
            <a:r>
              <a:rPr lang="en-US" dirty="0"/>
              <a:t>Etiology</a:t>
            </a:r>
          </a:p>
          <a:p>
            <a:r>
              <a:rPr lang="en-JM" dirty="0"/>
              <a:t>Assessment of suicide risk</a:t>
            </a:r>
          </a:p>
          <a:p>
            <a:r>
              <a:rPr lang="en-JM" dirty="0" err="1"/>
              <a:t>Managament</a:t>
            </a:r>
            <a:endParaRPr lang="en-JM" dirty="0"/>
          </a:p>
          <a:p>
            <a:r>
              <a:rPr lang="en-JM" dirty="0"/>
              <a:t>Deliberate self harm</a:t>
            </a:r>
          </a:p>
        </p:txBody>
      </p:sp>
    </p:spTree>
    <p:extLst>
      <p:ext uri="{BB962C8B-B14F-4D97-AF65-F5344CB8AC3E}">
        <p14:creationId xmlns:p14="http://schemas.microsoft.com/office/powerpoint/2010/main" val="1937311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7B30-BA97-4E99-AEBF-111AD5F0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56063-E49B-4DFD-B0D5-5A06058A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Urban/ Rural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urban &gt; rural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High rates in ‘inner city’ areas associated with overcrowding, lack of facilities, less social cohesion</a:t>
            </a:r>
          </a:p>
          <a:p>
            <a:pPr marL="0" indent="0">
              <a:buNone/>
            </a:pPr>
            <a:r>
              <a:rPr lang="en-US" b="1" dirty="0"/>
              <a:t>Other associations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poor health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long term problems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life event in last 6 months (risk x 6) ; 65 % are preceded by major life event and 50 % preceded by serious arguments with partner/ friend </a:t>
            </a:r>
          </a:p>
        </p:txBody>
      </p:sp>
    </p:spTree>
    <p:extLst>
      <p:ext uri="{BB962C8B-B14F-4D97-AF65-F5344CB8AC3E}">
        <p14:creationId xmlns:p14="http://schemas.microsoft.com/office/powerpoint/2010/main" val="1653669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2FB6-A879-46AF-8FD5-CBD192D9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DSH and mental illnesses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4DF72-0258-4B9B-81D0-706EA8EEE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Definite psychiatric illness is found in less than 1/3 of patients </a:t>
            </a:r>
          </a:p>
          <a:p>
            <a:r>
              <a:rPr lang="en-US" dirty="0"/>
              <a:t>Most common diagnoses are : • reactive depression • alcoholism • panic disorder • personality disorder has been reported in a third to half of self-harm patients – borderline personality disorder. </a:t>
            </a:r>
          </a:p>
          <a:p>
            <a:r>
              <a:rPr lang="en-US" dirty="0"/>
              <a:t>Repetition rates are around 15-25 % in the year after the act.</a:t>
            </a:r>
          </a:p>
          <a:p>
            <a:r>
              <a:rPr lang="en-US" dirty="0"/>
              <a:t>Suicide rate after DSH is 1-2 % (100 times the general population risk).</a:t>
            </a:r>
          </a:p>
          <a:p>
            <a:r>
              <a:rPr lang="en-US" dirty="0"/>
              <a:t>Greatest risk in first 6 months, risk remains high for 5 years then decreases if no DSH during this period </a:t>
            </a:r>
          </a:p>
          <a:p>
            <a:r>
              <a:rPr lang="en-US" dirty="0"/>
              <a:t>40 % have taken alcohol in the six hours before the act.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83355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B1E3A-E506-4E51-996A-2A37AAC9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Predictors of DSH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EC5BF-7561-4260-B202-394CAC8C0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Number of previous episodes of DSH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Features of personality disorder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History of violence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Criminal record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Unemployment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Alcoholism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Unmarried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Lowest social class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242329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6F39-BB48-44C6-8C3D-C184C294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/>
              <a:t>Types of DSH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0C334-5FFF-4158-87F2-F0B459D3B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JM" dirty="0"/>
              <a:t>Deep self-cutters / suicidal : Serious attempt </a:t>
            </a:r>
          </a:p>
          <a:p>
            <a:pPr marL="514350" indent="-514350">
              <a:buAutoNum type="arabicPeriod"/>
            </a:pPr>
            <a:r>
              <a:rPr lang="en-JM" dirty="0"/>
              <a:t> Self-mutilators / psychotic : Schizophrenia acting on hallucinations</a:t>
            </a:r>
          </a:p>
          <a:p>
            <a:pPr marL="514350" indent="-514350">
              <a:buAutoNum type="arabicPeriod"/>
            </a:pPr>
            <a:r>
              <a:rPr lang="en-JM" dirty="0"/>
              <a:t>Superficial self-cutters :  Younger (16-24) and injure self to relieve tension or sense of emptiness/ loss </a:t>
            </a:r>
          </a:p>
        </p:txBody>
      </p:sp>
    </p:spTree>
    <p:extLst>
      <p:ext uri="{BB962C8B-B14F-4D97-AF65-F5344CB8AC3E}">
        <p14:creationId xmlns:p14="http://schemas.microsoft.com/office/powerpoint/2010/main" val="284117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77F4-0258-4BD8-BB5E-E19833368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CAC44-493E-491E-9DF8-72AEEDFC9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primary emergency for mental health professional.</a:t>
            </a:r>
          </a:p>
          <a:p>
            <a:r>
              <a:rPr lang="en-US" dirty="0"/>
              <a:t>A major public health problem: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More than 30,000 persons die by suicide in the USA each year.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More than 600,000 persons attempt suicide in the USA each year.</a:t>
            </a:r>
          </a:p>
          <a:p>
            <a:r>
              <a:rPr lang="en-US" dirty="0"/>
              <a:t>Suicide is almost always the result of a mental illness and is amenable to psychological and pharmacological treatment.</a:t>
            </a:r>
          </a:p>
          <a:p>
            <a:r>
              <a:rPr lang="en-US" dirty="0"/>
              <a:t>Thomas Browne (17th Century) coined the term </a:t>
            </a:r>
            <a:r>
              <a:rPr lang="en-US" b="1" dirty="0"/>
              <a:t>suicide,</a:t>
            </a:r>
            <a:r>
              <a:rPr lang="en-US" dirty="0"/>
              <a:t> meaning ‘</a:t>
            </a:r>
            <a:r>
              <a:rPr lang="en-US" b="1" dirty="0"/>
              <a:t>self murder</a:t>
            </a:r>
            <a:r>
              <a:rPr lang="en-US" dirty="0"/>
              <a:t>’ </a:t>
            </a:r>
          </a:p>
          <a:p>
            <a:r>
              <a:rPr lang="en-US" dirty="0"/>
              <a:t>Aaron Beck : “</a:t>
            </a:r>
            <a:r>
              <a:rPr lang="en-US" dirty="0" err="1"/>
              <a:t>wilfull</a:t>
            </a:r>
            <a:r>
              <a:rPr lang="en-US" dirty="0"/>
              <a:t> self-inflicted life-threatening act resulting in death” </a:t>
            </a:r>
          </a:p>
        </p:txBody>
      </p:sp>
    </p:spTree>
    <p:extLst>
      <p:ext uri="{BB962C8B-B14F-4D97-AF65-F5344CB8AC3E}">
        <p14:creationId xmlns:p14="http://schemas.microsoft.com/office/powerpoint/2010/main" val="341477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4217C-F2FF-4035-A3E1-8C475446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Epidemiology</a:t>
            </a:r>
            <a:endParaRPr lang="en-JM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148722-C859-4975-ADD1-A9CB54290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en-US" sz="2000" dirty="0"/>
              <a:t>Kenya’s suicide rate is at least 10.28 suicides per 100,000 people (WORLD HEALTH RANKINGS).</a:t>
            </a:r>
          </a:p>
          <a:p>
            <a:r>
              <a:rPr lang="en-US" sz="2000" dirty="0"/>
              <a:t>USA suicide death rates is 12.70 suicides per 100,000 people.</a:t>
            </a:r>
          </a:p>
          <a:p>
            <a:r>
              <a:rPr lang="en-US" sz="2000" dirty="0"/>
              <a:t>Completers are more often :  male, have a psychiatric disorder,  have made a plan and used a dangerous method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42DA30-0531-4B5D-BAAA-1FB1F68592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5" r="10772" b="-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6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1B36-3393-4419-8269-96643CD65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B3FD-C23D-4DDA-B114-DF05BB208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700" b="1" dirty="0"/>
              <a:t>Gender differences: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Males complete suicides 4* more than females. While females are four * more likely to attempt suicide than males.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700" b="1" dirty="0"/>
              <a:t>Age:</a:t>
            </a:r>
            <a:r>
              <a:rPr lang="en-US" sz="1700" dirty="0"/>
              <a:t>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Incidence increases with age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There is a rise in rates among adolescents and elderly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40 per 100,000 suicides occur in men over-65-year-olds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20 % increase in suicide in 15-19-year-olds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young males (aged 15-24) -3rd commonest cause of death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1700" dirty="0"/>
              <a:t>suicide pacts more common in the elderly </a:t>
            </a:r>
            <a:endParaRPr lang="en-JM" sz="1700" dirty="0"/>
          </a:p>
        </p:txBody>
      </p:sp>
    </p:spTree>
    <p:extLst>
      <p:ext uri="{BB962C8B-B14F-4D97-AF65-F5344CB8AC3E}">
        <p14:creationId xmlns:p14="http://schemas.microsoft.com/office/powerpoint/2010/main" val="17775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7561-18BE-47BF-B4EA-E2E67638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3E94B-164E-4EB8-AF3D-430AC3EA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Race: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Two of every three suicides are white males.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Higher suicide rates also among immigrants.</a:t>
            </a:r>
          </a:p>
          <a:p>
            <a:pPr marL="0" indent="0">
              <a:buNone/>
            </a:pPr>
            <a:r>
              <a:rPr lang="en-US" b="1" dirty="0"/>
              <a:t>Religion: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Lower rates among Roman Catholics compared to protestants and Jews.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strong religious affiliation is a protective factor </a:t>
            </a:r>
          </a:p>
          <a:p>
            <a:pPr marL="0" indent="0">
              <a:buNone/>
            </a:pPr>
            <a:r>
              <a:rPr lang="en-US" b="1" dirty="0"/>
              <a:t>Marital status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JM" dirty="0"/>
              <a:t>divorced &gt; widowed &gt; single </a:t>
            </a:r>
          </a:p>
        </p:txBody>
      </p:sp>
    </p:spTree>
    <p:extLst>
      <p:ext uri="{BB962C8B-B14F-4D97-AF65-F5344CB8AC3E}">
        <p14:creationId xmlns:p14="http://schemas.microsoft.com/office/powerpoint/2010/main" val="393095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F453-BF55-41C5-9DCF-2B6FDCFC3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66CDD-298B-4DC9-90D3-0BFA9155E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Employment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unemployed / retired / living alone (social isolation) </a:t>
            </a:r>
          </a:p>
          <a:p>
            <a:pPr marL="0" indent="0">
              <a:buNone/>
            </a:pPr>
            <a:r>
              <a:rPr lang="en-US" b="1" dirty="0"/>
              <a:t>Urban/ Rural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urban &gt; rural 5. </a:t>
            </a:r>
          </a:p>
          <a:p>
            <a:pPr marL="0" indent="0">
              <a:buNone/>
            </a:pPr>
            <a:r>
              <a:rPr lang="en-US" b="1" dirty="0"/>
              <a:t>Social Class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highest in lowest social groups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lowest in middle groups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rates are higher in social class V (unskilled workers) and social class I (professional)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204991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7F0E4-3991-4101-AA4A-38D5BFEC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FD4E0-AE13-49B2-9AE0-119B06C98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Occupation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Higher risk groups are doctors, lawyers, hotel and bar trade owners</a:t>
            </a:r>
          </a:p>
          <a:p>
            <a:pPr marL="0" indent="0">
              <a:buNone/>
            </a:pPr>
            <a:r>
              <a:rPr lang="en-US" b="1" dirty="0"/>
              <a:t>Physical illness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Terminal illness / malignancies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Debilitating illness and disability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Disfigurement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Chronic pain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Renal dialysis / failed transplant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Peptic ulcer (x 2) – likely to be due to overlap with alcoholism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CNS disorders : i) Huntington’s disease ii) spinal cord injuries (x 4) iii) risk in epilepsy patients is 4 times general population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CVD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SLE 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6299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88F3-A6D3-498E-9A74-14F9F3B5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endParaRPr lang="en-J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98FA-5DD7-44BB-8F44-51659E273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Prison population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prisoners convicted of murder/ violent/ sexual crimes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long sentence for serious offence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1/3 of have previous psychiatric history,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½ occur in first 3 months of imprisonment 11. </a:t>
            </a:r>
          </a:p>
          <a:p>
            <a:pPr marL="0" indent="0">
              <a:buNone/>
            </a:pPr>
            <a:r>
              <a:rPr lang="en-US" b="1" dirty="0"/>
              <a:t>Other associations : </a:t>
            </a:r>
            <a:r>
              <a:rPr lang="en-US" dirty="0"/>
              <a:t>family history of affective disorder / alcoholism / suicide, birth trauma, death of a parent in childhood, suicide by a friend or colleague and recent bereavement </a:t>
            </a:r>
          </a:p>
          <a:p>
            <a:pPr marL="0" indent="0">
              <a:buNone/>
            </a:pPr>
            <a:r>
              <a:rPr lang="en-US" b="1" dirty="0"/>
              <a:t>Homicide : </a:t>
            </a:r>
          </a:p>
          <a:p>
            <a:pPr marL="0" indent="0">
              <a:buNone/>
            </a:pPr>
            <a:r>
              <a:rPr lang="en-US" dirty="0"/>
              <a:t>In the USA 5 % of homicides end in suicide and 2 % of all suicides also involve homicide </a:t>
            </a:r>
          </a:p>
        </p:txBody>
      </p:sp>
    </p:spTree>
    <p:extLst>
      <p:ext uri="{BB962C8B-B14F-4D97-AF65-F5344CB8AC3E}">
        <p14:creationId xmlns:p14="http://schemas.microsoft.com/office/powerpoint/2010/main" val="246466315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149</TotalTime>
  <Words>1613</Words>
  <Application>Microsoft Office PowerPoint</Application>
  <PresentationFormat>Widescreen</PresentationFormat>
  <Paragraphs>207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Wingdings</vt:lpstr>
      <vt:lpstr>Gallery</vt:lpstr>
      <vt:lpstr>Suicide and deliberate self harm </vt:lpstr>
      <vt:lpstr>OUTLINE</vt:lpstr>
      <vt:lpstr>INTRODUCTION</vt:lpstr>
      <vt:lpstr>Epidemiology</vt:lpstr>
      <vt:lpstr>Risk factors</vt:lpstr>
      <vt:lpstr>Risk factors</vt:lpstr>
      <vt:lpstr>Risk factors</vt:lpstr>
      <vt:lpstr>Risk factors </vt:lpstr>
      <vt:lpstr>Risk factors</vt:lpstr>
      <vt:lpstr>Risk factors</vt:lpstr>
      <vt:lpstr>Suicide and mental illnesses</vt:lpstr>
      <vt:lpstr>Etiology</vt:lpstr>
      <vt:lpstr>Etiology</vt:lpstr>
      <vt:lpstr>Assessment of suicidal risk  </vt:lpstr>
      <vt:lpstr>SADPERSONS TOOL FOR SUICIDE ASSESSMENT</vt:lpstr>
      <vt:lpstr>SADPERSONS TOOL FOR SUICIDE ASSESSMENT</vt:lpstr>
      <vt:lpstr>MANAGEMENT OF SUICIDAL BEHAVIOUR.</vt:lpstr>
      <vt:lpstr>DELIBERATE SELF HARM</vt:lpstr>
      <vt:lpstr>Risk factors</vt:lpstr>
      <vt:lpstr>Risk factors</vt:lpstr>
      <vt:lpstr>DSH and mental illnesses</vt:lpstr>
      <vt:lpstr>Predictors of DSH</vt:lpstr>
      <vt:lpstr>Types of DSH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and deliberate self harm </dc:title>
  <dc:creator>CATHERINE MBAKA</dc:creator>
  <cp:lastModifiedBy>CATHERINE</cp:lastModifiedBy>
  <cp:revision>3</cp:revision>
  <dcterms:created xsi:type="dcterms:W3CDTF">2020-11-03T16:18:05Z</dcterms:created>
  <dcterms:modified xsi:type="dcterms:W3CDTF">2021-06-21T09:26:42Z</dcterms:modified>
</cp:coreProperties>
</file>