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9" r:id="rId3"/>
    <p:sldId id="302" r:id="rId4"/>
    <p:sldId id="270" r:id="rId5"/>
    <p:sldId id="295" r:id="rId6"/>
    <p:sldId id="274" r:id="rId7"/>
    <p:sldId id="272" r:id="rId8"/>
    <p:sldId id="271" r:id="rId9"/>
    <p:sldId id="305" r:id="rId10"/>
    <p:sldId id="306" r:id="rId11"/>
    <p:sldId id="260" r:id="rId12"/>
    <p:sldId id="263" r:id="rId13"/>
    <p:sldId id="262" r:id="rId14"/>
    <p:sldId id="264" r:id="rId15"/>
    <p:sldId id="266" r:id="rId16"/>
    <p:sldId id="267" r:id="rId17"/>
    <p:sldId id="268" r:id="rId18"/>
    <p:sldId id="300" r:id="rId19"/>
    <p:sldId id="304" r:id="rId20"/>
    <p:sldId id="303" r:id="rId21"/>
    <p:sldId id="261" r:id="rId22"/>
    <p:sldId id="307" r:id="rId23"/>
    <p:sldId id="297" r:id="rId24"/>
    <p:sldId id="277" r:id="rId25"/>
    <p:sldId id="276" r:id="rId26"/>
    <p:sldId id="279" r:id="rId27"/>
    <p:sldId id="278" r:id="rId28"/>
    <p:sldId id="308" r:id="rId29"/>
    <p:sldId id="293" r:id="rId30"/>
    <p:sldId id="283" r:id="rId31"/>
    <p:sldId id="285" r:id="rId32"/>
    <p:sldId id="286" r:id="rId33"/>
    <p:sldId id="287" r:id="rId34"/>
    <p:sldId id="289" r:id="rId35"/>
    <p:sldId id="309" r:id="rId36"/>
    <p:sldId id="294" r:id="rId37"/>
    <p:sldId id="291" r:id="rId38"/>
    <p:sldId id="299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79" d="100"/>
          <a:sy n="79" d="100"/>
        </p:scale>
        <p:origin x="-304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7AB60-9298-4F3B-801A-0B1054AAE4B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50B02-A3E3-4AAA-9AE3-38301B3E24A0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42290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7287C-4F29-4793-8C87-A1F0586FCE47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A0FFC-21A3-468E-90D3-CCD4651793D5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45970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A0FFC-21A3-468E-90D3-CCD4651793D5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97764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3611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29677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59991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57246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10464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27193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79319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57168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37752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1391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68702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706CE-49C2-439B-A721-D4D2BEEC4188}" type="datetimeFigureOut">
              <a:rPr lang="en-ZA" smtClean="0"/>
              <a:pPr/>
              <a:t>2013/09/13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0A830-9051-4495-98A0-71EFC73CEAAA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56910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.wm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7772400" cy="1470025"/>
          </a:xfrm>
        </p:spPr>
        <p:txBody>
          <a:bodyPr>
            <a:norm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</a:rPr>
              <a:t>Suicide</a:t>
            </a:r>
            <a:endParaRPr lang="en-ZA" sz="80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4941168"/>
            <a:ext cx="6400800" cy="127099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Dr  </a:t>
            </a:r>
            <a:r>
              <a:rPr lang="en-GB" dirty="0" err="1" smtClean="0">
                <a:solidFill>
                  <a:schemeClr val="bg1"/>
                </a:solidFill>
              </a:rPr>
              <a:t>Imthiaz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Hoosen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Psychiatrist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5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SA</a:t>
            </a:r>
            <a:r>
              <a:rPr lang="en-ZA" b="1" dirty="0" smtClean="0">
                <a:solidFill>
                  <a:srgbClr val="FFC000"/>
                </a:solidFill>
              </a:rPr>
              <a:t>  </a:t>
            </a:r>
            <a:r>
              <a:rPr lang="en-GB" b="1" dirty="0" smtClean="0">
                <a:solidFill>
                  <a:srgbClr val="FFC000"/>
                </a:solidFill>
              </a:rPr>
              <a:t>Research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Calibri"/>
                <a:cs typeface="Calibri"/>
              </a:rPr>
              <a:t>⅔</a:t>
            </a:r>
            <a: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of people who engaged in suicidal behaviour communicated their intent in preceding </a:t>
            </a:r>
            <a:r>
              <a:rPr lang="en-GB" b="1" dirty="0" smtClean="0">
                <a:solidFill>
                  <a:srgbClr val="FF0000"/>
                </a:solidFill>
              </a:rPr>
              <a:t>3 months 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 lvl="1">
              <a:buNone/>
            </a:pPr>
            <a:r>
              <a:rPr lang="en-GB" sz="3200" b="1" dirty="0" smtClean="0">
                <a:solidFill>
                  <a:schemeClr val="bg1"/>
                </a:solidFill>
              </a:rPr>
              <a:t>                              OR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Consulted their GP for treatment for a psychological disorder at least </a:t>
            </a:r>
            <a:r>
              <a:rPr lang="en-GB" b="1" dirty="0" smtClean="0">
                <a:solidFill>
                  <a:srgbClr val="FF0000"/>
                </a:solidFill>
              </a:rPr>
              <a:t>2 weeks </a:t>
            </a:r>
            <a:r>
              <a:rPr lang="en-GB" b="1" dirty="0" smtClean="0">
                <a:solidFill>
                  <a:schemeClr val="bg1"/>
                </a:solidFill>
              </a:rPr>
              <a:t>before the suicide act.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8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Factors associated with an increased risk of suicide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Demographic</a:t>
            </a:r>
          </a:p>
          <a:p>
            <a:endParaRPr lang="en-GB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Social factors</a:t>
            </a:r>
          </a:p>
          <a:p>
            <a:endParaRPr lang="en-Z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Familial and Biological factors</a:t>
            </a:r>
          </a:p>
          <a:p>
            <a:endParaRPr lang="en-Z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Physical illness</a:t>
            </a:r>
          </a:p>
          <a:p>
            <a:endParaRPr lang="en-Z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Mental Illness &amp; Psychological factors</a:t>
            </a:r>
            <a:endParaRPr lang="en-Z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0213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Demographic </a:t>
            </a:r>
            <a:endParaRPr lang="en-Z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196752"/>
            <a:ext cx="8363272" cy="5328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Male</a:t>
            </a:r>
          </a:p>
          <a:p>
            <a:pPr marL="0" indent="0">
              <a:buFont typeface="Arial" pitchFamily="34" charset="0"/>
              <a:buNone/>
            </a:pPr>
            <a:endParaRPr lang="en-GB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GB" sz="3000" b="1" dirty="0" smtClean="0">
                <a:solidFill>
                  <a:schemeClr val="bg1">
                    <a:lumMod val="95000"/>
                  </a:schemeClr>
                </a:solidFill>
              </a:rPr>
              <a:t>Younger &gt; Elderly</a:t>
            </a:r>
          </a:p>
          <a:p>
            <a:pPr marL="0" indent="0">
              <a:buFont typeface="Arial" pitchFamily="34" charset="0"/>
              <a:buNone/>
            </a:pPr>
            <a:endParaRPr lang="en-GB" sz="3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GB" sz="3000" b="1" dirty="0" smtClean="0">
                <a:solidFill>
                  <a:schemeClr val="bg1">
                    <a:lumMod val="95000"/>
                  </a:schemeClr>
                </a:solidFill>
              </a:rPr>
              <a:t>Di</a:t>
            </a:r>
            <a:r>
              <a:rPr lang="en-GB" sz="3500" b="1" dirty="0" smtClean="0">
                <a:solidFill>
                  <a:schemeClr val="bg1">
                    <a:lumMod val="95000"/>
                  </a:schemeClr>
                </a:solidFill>
              </a:rPr>
              <a:t>vorced, single or widowed</a:t>
            </a:r>
          </a:p>
          <a:p>
            <a:pPr marL="0" indent="0">
              <a:buFont typeface="Arial" pitchFamily="34" charset="0"/>
              <a:buNone/>
            </a:pPr>
            <a:endParaRPr lang="en-GB" sz="35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GB" sz="3500" b="1" dirty="0" smtClean="0">
                <a:solidFill>
                  <a:schemeClr val="bg1">
                    <a:lumMod val="95000"/>
                  </a:schemeClr>
                </a:solidFill>
              </a:rPr>
              <a:t>Socially isolated/living alone</a:t>
            </a:r>
          </a:p>
          <a:p>
            <a:pPr marL="0" indent="0">
              <a:buFont typeface="Arial" pitchFamily="34" charset="0"/>
              <a:buNone/>
            </a:pPr>
            <a:endParaRPr lang="en-GB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Certain P</a:t>
            </a:r>
            <a:r>
              <a:rPr lang="en-GB" b="1" dirty="0" smtClean="0">
                <a:solidFill>
                  <a:schemeClr val="bg1"/>
                </a:solidFill>
              </a:rPr>
              <a:t>rofessionals: </a:t>
            </a:r>
            <a:r>
              <a:rPr lang="en-GB" dirty="0" smtClean="0">
                <a:solidFill>
                  <a:schemeClr val="bg1"/>
                </a:solidFill>
              </a:rPr>
              <a:t> 		veterinary surgeons 					             pharmacists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					</a:t>
            </a:r>
            <a:r>
              <a:rPr lang="en-GB" sz="3500" dirty="0" smtClean="0">
                <a:solidFill>
                  <a:schemeClr val="bg1"/>
                </a:solidFill>
              </a:rPr>
              <a:t>farmers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sz="3500" dirty="0" smtClean="0">
                <a:solidFill>
                  <a:schemeClr val="bg1"/>
                </a:solidFill>
              </a:rPr>
              <a:t>					doctors</a:t>
            </a:r>
          </a:p>
          <a:p>
            <a:pPr marL="457200" lvl="1" indent="0">
              <a:buFont typeface="Arial" pitchFamily="34" charset="0"/>
              <a:buNone/>
            </a:pP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		</a:t>
            </a:r>
          </a:p>
          <a:p>
            <a:endParaRPr lang="en-Z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8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Social Factors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Social </a:t>
            </a:r>
            <a:r>
              <a:rPr lang="en-GB" b="1" dirty="0" smtClean="0">
                <a:solidFill>
                  <a:schemeClr val="bg1"/>
                </a:solidFill>
              </a:rPr>
              <a:t>deprivation &amp; </a:t>
            </a:r>
            <a:r>
              <a:rPr lang="en-GB" b="1" dirty="0">
                <a:solidFill>
                  <a:schemeClr val="bg1"/>
                </a:solidFill>
              </a:rPr>
              <a:t>social </a:t>
            </a:r>
            <a:r>
              <a:rPr lang="en-GB" b="1" dirty="0" smtClean="0">
                <a:solidFill>
                  <a:schemeClr val="bg1"/>
                </a:solidFill>
              </a:rPr>
              <a:t>fragmentation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p</a:t>
            </a:r>
            <a:r>
              <a:rPr lang="en-GB" b="1" dirty="0" smtClean="0">
                <a:solidFill>
                  <a:schemeClr val="bg1"/>
                </a:solidFill>
              </a:rPr>
              <a:t>oor economic conditions – unemployment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Childhood adversity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I</a:t>
            </a:r>
            <a:r>
              <a:rPr lang="en-GB" b="1" dirty="0" smtClean="0">
                <a:solidFill>
                  <a:schemeClr val="bg1"/>
                </a:solidFill>
              </a:rPr>
              <a:t>nterpersonal loss &amp; conflict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recent migration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Financial </a:t>
            </a:r>
            <a:r>
              <a:rPr lang="en-GB" b="1" dirty="0">
                <a:solidFill>
                  <a:schemeClr val="bg1"/>
                </a:solidFill>
              </a:rPr>
              <a:t>difficulties. </a:t>
            </a:r>
            <a:endParaRPr lang="en-ZA" b="1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462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Familial and Biological Factors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F</a:t>
            </a:r>
            <a:r>
              <a:rPr lang="en-GB" b="1" dirty="0" smtClean="0">
                <a:solidFill>
                  <a:schemeClr val="bg1"/>
                </a:solidFill>
              </a:rPr>
              <a:t>amily </a:t>
            </a:r>
            <a:r>
              <a:rPr lang="en-GB" b="1" dirty="0">
                <a:solidFill>
                  <a:schemeClr val="bg1"/>
                </a:solidFill>
              </a:rPr>
              <a:t>history of suicide </a:t>
            </a:r>
            <a:r>
              <a:rPr lang="en-GB" b="1" dirty="0" smtClean="0">
                <a:solidFill>
                  <a:schemeClr val="bg1"/>
                </a:solidFill>
              </a:rPr>
              <a:t> - genetic risk</a:t>
            </a:r>
          </a:p>
          <a:p>
            <a:endParaRPr lang="en-ZA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Non-genetic: childhood </a:t>
            </a:r>
            <a:r>
              <a:rPr lang="en-GB" b="1" dirty="0">
                <a:solidFill>
                  <a:schemeClr val="bg1"/>
                </a:solidFill>
              </a:rPr>
              <a:t>abuse or </a:t>
            </a:r>
            <a:r>
              <a:rPr lang="en-GB" b="1" dirty="0" smtClean="0">
                <a:solidFill>
                  <a:schemeClr val="bg1"/>
                </a:solidFill>
              </a:rPr>
              <a:t>neglect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R</a:t>
            </a:r>
            <a:r>
              <a:rPr lang="en-GB" b="1" dirty="0" smtClean="0">
                <a:solidFill>
                  <a:schemeClr val="bg1"/>
                </a:solidFill>
              </a:rPr>
              <a:t>educed serotonin &amp; </a:t>
            </a:r>
            <a:r>
              <a:rPr lang="en-GB" b="1" dirty="0">
                <a:solidFill>
                  <a:schemeClr val="bg1"/>
                </a:solidFill>
              </a:rPr>
              <a:t>5-HIAA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R</a:t>
            </a:r>
            <a:r>
              <a:rPr lang="en-GB" b="1" dirty="0" smtClean="0">
                <a:solidFill>
                  <a:schemeClr val="bg1"/>
                </a:solidFill>
              </a:rPr>
              <a:t>educed </a:t>
            </a:r>
            <a:r>
              <a:rPr lang="en-GB" b="1" dirty="0">
                <a:solidFill>
                  <a:schemeClr val="bg1"/>
                </a:solidFill>
              </a:rPr>
              <a:t>serum cholesterol </a:t>
            </a:r>
            <a:r>
              <a:rPr lang="en-GB" sz="1600" b="1" dirty="0" smtClean="0">
                <a:solidFill>
                  <a:schemeClr val="bg1"/>
                </a:solidFill>
              </a:rPr>
              <a:t>(Horton et al 1995)</a:t>
            </a:r>
            <a:endParaRPr lang="en-Z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9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1297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Physical illness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4785395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Chronic </a:t>
            </a:r>
            <a:r>
              <a:rPr lang="en-GB" b="1" dirty="0">
                <a:solidFill>
                  <a:schemeClr val="bg1"/>
                </a:solidFill>
              </a:rPr>
              <a:t>and severe physical illness.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Cancer 2x suicide </a:t>
            </a:r>
            <a:r>
              <a:rPr lang="en-GB" b="1" dirty="0">
                <a:solidFill>
                  <a:schemeClr val="bg1"/>
                </a:solidFill>
              </a:rPr>
              <a:t>rate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GB" b="1" dirty="0" smtClean="0">
                <a:solidFill>
                  <a:schemeClr val="bg1"/>
                </a:solidFill>
              </a:rPr>
              <a:t>pilepsy 5X  suicide rate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Chronic pain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ZA" b="1" dirty="0" smtClean="0">
                <a:solidFill>
                  <a:schemeClr val="bg1"/>
                </a:solidFill>
              </a:rPr>
              <a:t>HIV/AIDS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Mental Illnesses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8457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Majority suicide </a:t>
            </a:r>
            <a:r>
              <a:rPr lang="en-GB" b="1" dirty="0">
                <a:solidFill>
                  <a:schemeClr val="bg1"/>
                </a:solidFill>
              </a:rPr>
              <a:t>victims </a:t>
            </a:r>
            <a:r>
              <a:rPr lang="en-GB" b="1" dirty="0" smtClean="0">
                <a:solidFill>
                  <a:schemeClr val="bg1"/>
                </a:solidFill>
              </a:rPr>
              <a:t>1 or more psychiatric disorders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22%</a:t>
            </a:r>
            <a:r>
              <a:rPr lang="en-GB" b="1" dirty="0" smtClean="0">
                <a:solidFill>
                  <a:schemeClr val="bg1"/>
                </a:solidFill>
              </a:rPr>
              <a:t> suicides - in the first year of a mental illness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Risk of suicide is high following discharge: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25</a:t>
            </a:r>
            <a:r>
              <a:rPr lang="en-GB" b="1" dirty="0">
                <a:solidFill>
                  <a:srgbClr val="FF0000"/>
                </a:solidFill>
              </a:rPr>
              <a:t>%</a:t>
            </a:r>
            <a:r>
              <a:rPr lang="en-GB" b="1" dirty="0">
                <a:solidFill>
                  <a:schemeClr val="bg1"/>
                </a:solidFill>
              </a:rPr>
              <a:t> of post discharge suicides </a:t>
            </a:r>
            <a:r>
              <a:rPr lang="en-GB" b="1" dirty="0" smtClean="0">
                <a:solidFill>
                  <a:schemeClr val="bg1"/>
                </a:solidFill>
              </a:rPr>
              <a:t>in </a:t>
            </a:r>
            <a:r>
              <a:rPr lang="en-GB" b="1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first 3 months </a:t>
            </a:r>
            <a:r>
              <a:rPr lang="en-GB" b="1" dirty="0" smtClean="0">
                <a:solidFill>
                  <a:schemeClr val="bg1"/>
                </a:solidFill>
              </a:rPr>
              <a:t> 	most in </a:t>
            </a:r>
            <a:r>
              <a:rPr lang="en-GB" b="1" dirty="0">
                <a:solidFill>
                  <a:schemeClr val="bg1"/>
                </a:solidFill>
              </a:rPr>
              <a:t>the first </a:t>
            </a:r>
            <a:r>
              <a:rPr lang="en-GB" b="1" dirty="0" smtClean="0">
                <a:solidFill>
                  <a:srgbClr val="FF0000"/>
                </a:solidFill>
              </a:rPr>
              <a:t>2 </a:t>
            </a:r>
            <a:r>
              <a:rPr lang="en-GB" b="1" dirty="0">
                <a:solidFill>
                  <a:srgbClr val="FF0000"/>
                </a:solidFill>
              </a:rPr>
              <a:t>weeks </a:t>
            </a:r>
            <a:r>
              <a:rPr lang="en-GB" b="1" dirty="0">
                <a:solidFill>
                  <a:schemeClr val="bg1"/>
                </a:solidFill>
              </a:rPr>
              <a:t>post discharge. </a:t>
            </a:r>
            <a:endParaRPr lang="en-ZA" b="1" dirty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9698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Rates of suicide for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psychiatric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disorders </a:t>
            </a:r>
            <a:endParaRPr lang="en-Z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25658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Major depression - </a:t>
            </a:r>
            <a:r>
              <a:rPr lang="en-GB" b="1" dirty="0" smtClean="0">
                <a:solidFill>
                  <a:srgbClr val="FF0000"/>
                </a:solidFill>
              </a:rPr>
              <a:t>20 X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Elderly depressed - </a:t>
            </a:r>
            <a:r>
              <a:rPr lang="en-GB" b="1" dirty="0" smtClean="0">
                <a:solidFill>
                  <a:srgbClr val="FF0000"/>
                </a:solidFill>
              </a:rPr>
              <a:t>35 X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Bipolar </a:t>
            </a:r>
            <a:r>
              <a:rPr lang="en-GB" b="1" dirty="0">
                <a:solidFill>
                  <a:schemeClr val="bg1"/>
                </a:solidFill>
              </a:rPr>
              <a:t>affective </a:t>
            </a:r>
            <a:r>
              <a:rPr lang="en-GB" b="1" dirty="0" smtClean="0">
                <a:solidFill>
                  <a:schemeClr val="bg1"/>
                </a:solidFill>
              </a:rPr>
              <a:t>disorders - </a:t>
            </a:r>
            <a:r>
              <a:rPr lang="en-GB" b="1" dirty="0" smtClean="0">
                <a:solidFill>
                  <a:srgbClr val="FF0000"/>
                </a:solidFill>
              </a:rPr>
              <a:t>15 X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</a:rPr>
              <a:t>Personality Disorders – </a:t>
            </a:r>
            <a:r>
              <a:rPr lang="en-GB" b="1" dirty="0">
                <a:solidFill>
                  <a:srgbClr val="FF0000"/>
                </a:solidFill>
              </a:rPr>
              <a:t>7X </a:t>
            </a:r>
            <a:r>
              <a:rPr lang="en-GB" b="1" dirty="0" smtClean="0">
                <a:solidFill>
                  <a:schemeClr val="bg1"/>
                </a:solidFill>
              </a:rPr>
              <a:t>    </a:t>
            </a:r>
            <a:r>
              <a:rPr lang="en-GB" sz="6500" b="1" dirty="0" smtClean="0">
                <a:solidFill>
                  <a:schemeClr val="bg1"/>
                </a:solidFill>
              </a:rPr>
              <a:t> </a:t>
            </a:r>
            <a:endParaRPr lang="en-GB" sz="5800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Schizophrenia lifetime risk: </a:t>
            </a:r>
            <a:r>
              <a:rPr lang="en-GB" b="1" dirty="0" smtClean="0">
                <a:solidFill>
                  <a:srgbClr val="FF0000"/>
                </a:solidFill>
              </a:rPr>
              <a:t>10% </a:t>
            </a:r>
          </a:p>
          <a:p>
            <a:pPr marL="0" indent="0">
              <a:buNone/>
            </a:pPr>
            <a:r>
              <a:rPr lang="en-GB" sz="1300" b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GB" sz="1300" b="1" dirty="0">
                <a:solidFill>
                  <a:schemeClr val="bg1"/>
                </a:solidFill>
              </a:rPr>
              <a:t> </a:t>
            </a:r>
            <a:r>
              <a:rPr lang="en-GB" sz="1300" b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(Harris &amp; </a:t>
            </a:r>
            <a:r>
              <a:rPr lang="en-GB" sz="1300" b="1" dirty="0" err="1" smtClean="0">
                <a:solidFill>
                  <a:schemeClr val="bg1"/>
                </a:solidFill>
              </a:rPr>
              <a:t>Barraclough</a:t>
            </a:r>
            <a:r>
              <a:rPr lang="en-GB" sz="1300" b="1" dirty="0" smtClean="0">
                <a:solidFill>
                  <a:schemeClr val="bg1"/>
                </a:solidFill>
              </a:rPr>
              <a:t> 1997)</a:t>
            </a:r>
          </a:p>
        </p:txBody>
      </p:sp>
    </p:spTree>
    <p:extLst>
      <p:ext uri="{BB962C8B-B14F-4D97-AF65-F5344CB8AC3E}">
        <p14:creationId xmlns:p14="http://schemas.microsoft.com/office/powerpoint/2010/main" xmlns="" val="2001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Deliberate Self Harm</a:t>
            </a:r>
            <a:endParaRPr lang="en-Z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04056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Previously attempted suicide – Risk </a:t>
            </a:r>
            <a:r>
              <a:rPr lang="en-GB" b="1" dirty="0" smtClean="0">
                <a:solidFill>
                  <a:srgbClr val="FF0000"/>
                </a:solidFill>
                <a:sym typeface="Wingdings"/>
              </a:rPr>
              <a:t> </a:t>
            </a:r>
            <a:r>
              <a:rPr lang="en-GB" b="1" dirty="0" smtClean="0">
                <a:solidFill>
                  <a:srgbClr val="FF0000"/>
                </a:solidFill>
              </a:rPr>
              <a:t>38 X</a:t>
            </a:r>
          </a:p>
          <a:p>
            <a:endParaRPr lang="en-GB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Greatest risk suicide after act of DSH is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in first 3 years 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especially in first 6 months</a:t>
            </a:r>
          </a:p>
          <a:p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1%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 DSH kill themselves in the next year.</a:t>
            </a:r>
          </a:p>
          <a:p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15%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</a:rPr>
              <a:t> of DSH eventually kill themselves. </a:t>
            </a:r>
            <a:endParaRPr lang="en-ZA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0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Psychological Factors </a:t>
            </a:r>
            <a:r>
              <a:rPr lang="en-ZA" dirty="0" smtClean="0"/>
              <a:t>P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Hopelessness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Impulsivity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Dichotomous thinking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Poor problem solving skills</a:t>
            </a:r>
            <a:endParaRPr lang="en-ZA" b="1" dirty="0" smtClean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mented   suicide scen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0244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836712"/>
            <a:ext cx="7786554" cy="5289451"/>
          </a:xfrm>
        </p:spPr>
      </p:pic>
    </p:spTree>
    <p:extLst>
      <p:ext uri="{BB962C8B-B14F-4D97-AF65-F5344CB8AC3E}">
        <p14:creationId xmlns:p14="http://schemas.microsoft.com/office/powerpoint/2010/main" xmlns="" val="12372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8"/>
          </a:xfrm>
        </p:spPr>
        <p:txBody>
          <a:bodyPr/>
          <a:lstStyle/>
          <a:p>
            <a:r>
              <a:rPr lang="en-Z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Suicide &amp; Substance Misuse</a:t>
            </a:r>
            <a:endParaRPr lang="en-Z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929411"/>
          </a:xfrm>
        </p:spPr>
        <p:txBody>
          <a:bodyPr/>
          <a:lstStyle/>
          <a:p>
            <a:r>
              <a:rPr lang="en-GB" b="1" dirty="0" err="1" smtClean="0">
                <a:solidFill>
                  <a:schemeClr val="bg1"/>
                </a:solidFill>
              </a:rPr>
              <a:t>Opioid</a:t>
            </a:r>
            <a:r>
              <a:rPr lang="en-GB" b="1" dirty="0" smtClean="0">
                <a:solidFill>
                  <a:schemeClr val="bg1"/>
                </a:solidFill>
              </a:rPr>
              <a:t> abusers:  Risk of suicide     14 X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Prescription drug abuse:     </a:t>
            </a:r>
            <a:r>
              <a:rPr lang="en-GB" b="1" dirty="0" smtClean="0">
                <a:solidFill>
                  <a:schemeClr val="bg1"/>
                </a:solidFill>
                <a:sym typeface="Wingdings"/>
              </a:rPr>
              <a:t>20</a:t>
            </a:r>
            <a:r>
              <a:rPr lang="en-GB" b="1" dirty="0" smtClean="0">
                <a:solidFill>
                  <a:schemeClr val="bg1"/>
                </a:solidFill>
              </a:rPr>
              <a:t> X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Cannabis uses:    4 X </a:t>
            </a:r>
            <a:endParaRPr lang="en-ZA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Alcoholism: 15% risk of suicide</a:t>
            </a:r>
            <a:endParaRPr lang="en-ZA" b="1" dirty="0" smtClean="0">
              <a:solidFill>
                <a:schemeClr val="bg1"/>
              </a:solidFill>
            </a:endParaRPr>
          </a:p>
          <a:p>
            <a:pPr lvl="1"/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Older males</a:t>
            </a:r>
          </a:p>
          <a:p>
            <a:pPr lvl="1"/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Currently drinking</a:t>
            </a:r>
          </a:p>
          <a:p>
            <a:pPr lvl="1"/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Depressive symptoms </a:t>
            </a:r>
          </a:p>
          <a:p>
            <a:pPr lvl="1"/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Poor physical health </a:t>
            </a:r>
          </a:p>
          <a:p>
            <a:pPr lvl="1"/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Unemployed with little or no social support</a:t>
            </a:r>
            <a:endParaRPr lang="en-Z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6156176" y="1268760"/>
            <a:ext cx="144016" cy="36004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5076056" y="1844824"/>
            <a:ext cx="144016" cy="36004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3419872" y="2420888"/>
            <a:ext cx="144016" cy="36004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bg1"/>
                </a:solidFill>
              </a:rPr>
              <a:t>  </a:t>
            </a:r>
            <a:endParaRPr lang="en-Z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Protective </a:t>
            </a:r>
            <a:r>
              <a:rPr lang="en-GB" b="1" dirty="0" smtClean="0">
                <a:solidFill>
                  <a:srgbClr val="FFC000"/>
                </a:solidFill>
              </a:rPr>
              <a:t>Factors</a:t>
            </a:r>
            <a:endParaRPr lang="en-Z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32" y="1457400"/>
            <a:ext cx="8712968" cy="54006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Strong religious </a:t>
            </a:r>
            <a:r>
              <a:rPr lang="en-GB" b="1" dirty="0" smtClean="0">
                <a:solidFill>
                  <a:schemeClr val="bg1"/>
                </a:solidFill>
              </a:rPr>
              <a:t>affiliation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Married , children </a:t>
            </a:r>
            <a:r>
              <a:rPr lang="en-GB" b="1" dirty="0">
                <a:solidFill>
                  <a:schemeClr val="bg1"/>
                </a:solidFill>
              </a:rPr>
              <a:t>at </a:t>
            </a:r>
            <a:r>
              <a:rPr lang="en-GB" b="1" dirty="0" smtClean="0">
                <a:solidFill>
                  <a:schemeClr val="bg1"/>
                </a:solidFill>
              </a:rPr>
              <a:t>home, pregnancy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Responsibility to </a:t>
            </a:r>
            <a:r>
              <a:rPr lang="en-GB" b="1" dirty="0" smtClean="0">
                <a:solidFill>
                  <a:schemeClr val="bg1"/>
                </a:solidFill>
              </a:rPr>
              <a:t>family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Being </a:t>
            </a:r>
            <a:r>
              <a:rPr lang="en-GB" b="1" dirty="0">
                <a:solidFill>
                  <a:schemeClr val="bg1"/>
                </a:solidFill>
              </a:rPr>
              <a:t>optimistic 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9626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Fear of suicide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Fear of social disapproval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Moral objection to suicide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Coping beliefs &amp; positive coping skills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chemeClr val="bg1"/>
                </a:solidFill>
              </a:rPr>
              <a:t>Good social support </a:t>
            </a:r>
          </a:p>
          <a:p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Predicting Suicides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328592"/>
          </a:xfrm>
        </p:spPr>
        <p:txBody>
          <a:bodyPr>
            <a:norm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We cannot predict who will commit suicide.</a:t>
            </a:r>
          </a:p>
          <a:p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Determine individual’s overall level of risk by: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 identify the risk factors for suicide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the protective factors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likelihood of attempting suicide in the near future.  </a:t>
            </a:r>
          </a:p>
          <a:p>
            <a:endParaRPr lang="en-ZA" dirty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Devise a treatment plan</a:t>
            </a: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9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Suicide Risk </a:t>
            </a:r>
            <a:r>
              <a:rPr lang="en-GB" b="1" dirty="0" smtClean="0">
                <a:solidFill>
                  <a:srgbClr val="FFC000"/>
                </a:solidFill>
              </a:rPr>
              <a:t>Assessment</a:t>
            </a:r>
            <a:endParaRPr lang="en-ZA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31640" y="1988840"/>
            <a:ext cx="6912768" cy="324036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ZA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Static                   	Dynamic</a:t>
            </a: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endParaRPr lang="en-ZA" sz="40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ZA" sz="4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Stable		</a:t>
            </a:r>
            <a:r>
              <a:rPr lang="en-ZA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        	Future</a:t>
            </a:r>
            <a:endParaRPr lang="en-ZA" sz="40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 b="1" dirty="0">
                <a:solidFill>
                  <a:schemeClr val="bg1">
                    <a:lumMod val="9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 </a:t>
            </a:r>
            <a:endParaRPr lang="en-ZA" sz="1100" dirty="0">
              <a:solidFill>
                <a:schemeClr val="bg1">
                  <a:lumMod val="9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4128" y="6165304"/>
            <a:ext cx="275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(</a:t>
            </a:r>
            <a:r>
              <a:rPr lang="en-GB" dirty="0" err="1">
                <a:solidFill>
                  <a:schemeClr val="bg1"/>
                </a:solidFill>
              </a:rPr>
              <a:t>Bouch</a:t>
            </a:r>
            <a:r>
              <a:rPr lang="en-GB" dirty="0">
                <a:solidFill>
                  <a:schemeClr val="bg1"/>
                </a:solidFill>
              </a:rPr>
              <a:t> and Marshall 2005 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3565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435280" cy="604867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Static factors 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Fixed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Historical </a:t>
            </a:r>
            <a:r>
              <a:rPr lang="en-GB" dirty="0">
                <a:solidFill>
                  <a:schemeClr val="bg1"/>
                </a:solidFill>
              </a:rPr>
              <a:t>and demographic risk </a:t>
            </a:r>
            <a:r>
              <a:rPr lang="en-GB" dirty="0" smtClean="0">
                <a:solidFill>
                  <a:schemeClr val="bg1"/>
                </a:solidFill>
              </a:rPr>
              <a:t>factors 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       e.g. previous </a:t>
            </a:r>
            <a:r>
              <a:rPr lang="en-GB" dirty="0">
                <a:solidFill>
                  <a:schemeClr val="bg1"/>
                </a:solidFill>
              </a:rPr>
              <a:t>history of </a:t>
            </a:r>
            <a:r>
              <a:rPr lang="en-GB" dirty="0" smtClean="0">
                <a:solidFill>
                  <a:schemeClr val="bg1"/>
                </a:solidFill>
              </a:rPr>
              <a:t>suicide attempts 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        family history </a:t>
            </a:r>
            <a:r>
              <a:rPr lang="en-GB" dirty="0">
                <a:solidFill>
                  <a:schemeClr val="bg1"/>
                </a:solidFill>
              </a:rPr>
              <a:t>of suicide </a:t>
            </a:r>
            <a:endParaRPr lang="en-GB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GB" dirty="0">
                <a:solidFill>
                  <a:schemeClr val="bg1"/>
                </a:solidFill>
              </a:rPr>
              <a:t>	</a:t>
            </a:r>
            <a:r>
              <a:rPr lang="en-GB" dirty="0" smtClean="0">
                <a:solidFill>
                  <a:schemeClr val="bg1"/>
                </a:solidFill>
              </a:rPr>
              <a:t>        male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Stable risk </a:t>
            </a:r>
            <a: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factors</a:t>
            </a:r>
            <a:r>
              <a:rPr lang="en-GB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 may </a:t>
            </a:r>
            <a:r>
              <a:rPr lang="en-GB" dirty="0">
                <a:solidFill>
                  <a:schemeClr val="bg1"/>
                </a:solidFill>
              </a:rPr>
              <a:t>endure for many </a:t>
            </a:r>
            <a:r>
              <a:rPr lang="en-GB" dirty="0" smtClean="0">
                <a:solidFill>
                  <a:schemeClr val="bg1"/>
                </a:solidFill>
              </a:rPr>
              <a:t>years</a:t>
            </a:r>
          </a:p>
          <a:p>
            <a:pPr lvl="1">
              <a:buNone/>
            </a:pPr>
            <a:r>
              <a:rPr lang="en-GB" dirty="0" smtClean="0">
                <a:solidFill>
                  <a:schemeClr val="bg1"/>
                </a:solidFill>
              </a:rPr>
              <a:t>		e.g. personality </a:t>
            </a:r>
            <a:r>
              <a:rPr lang="en-GB" dirty="0">
                <a:solidFill>
                  <a:schemeClr val="bg1"/>
                </a:solidFill>
              </a:rPr>
              <a:t>disorders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(</a:t>
            </a:r>
            <a:r>
              <a:rPr lang="en-GB" sz="2200" dirty="0" err="1">
                <a:solidFill>
                  <a:schemeClr val="bg1"/>
                </a:solidFill>
              </a:rPr>
              <a:t>Bouch</a:t>
            </a:r>
            <a:r>
              <a:rPr lang="en-GB" sz="2200" dirty="0">
                <a:solidFill>
                  <a:schemeClr val="bg1"/>
                </a:solidFill>
              </a:rPr>
              <a:t> and Marshall </a:t>
            </a:r>
            <a:r>
              <a:rPr lang="en-GB" sz="2200" dirty="0" smtClean="0">
                <a:solidFill>
                  <a:schemeClr val="bg1"/>
                </a:solidFill>
              </a:rPr>
              <a:t>2005)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xmlns="" val="5084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35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Dynamic </a:t>
            </a:r>
            <a:r>
              <a:rPr lang="en-GB" sz="3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risk factors </a:t>
            </a:r>
            <a:endParaRPr lang="en-GB" sz="35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present </a:t>
            </a:r>
            <a:r>
              <a:rPr lang="en-GB" dirty="0">
                <a:solidFill>
                  <a:schemeClr val="bg1"/>
                </a:solidFill>
              </a:rPr>
              <a:t>at particular </a:t>
            </a:r>
            <a:r>
              <a:rPr lang="en-GB" dirty="0" smtClean="0">
                <a:solidFill>
                  <a:schemeClr val="bg1"/>
                </a:solidFill>
              </a:rPr>
              <a:t>times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influenced </a:t>
            </a:r>
            <a:r>
              <a:rPr lang="en-GB" dirty="0">
                <a:solidFill>
                  <a:schemeClr val="bg1"/>
                </a:solidFill>
              </a:rPr>
              <a:t>by internal and external </a:t>
            </a:r>
            <a:r>
              <a:rPr lang="en-GB" dirty="0" smtClean="0">
                <a:solidFill>
                  <a:schemeClr val="bg1"/>
                </a:solidFill>
              </a:rPr>
              <a:t>factors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fluctuate </a:t>
            </a:r>
            <a:r>
              <a:rPr lang="en-GB" dirty="0">
                <a:solidFill>
                  <a:schemeClr val="bg1"/>
                </a:solidFill>
              </a:rPr>
              <a:t>in </a:t>
            </a:r>
            <a:r>
              <a:rPr lang="en-GB" dirty="0" smtClean="0">
                <a:solidFill>
                  <a:schemeClr val="bg1"/>
                </a:solidFill>
              </a:rPr>
              <a:t>duration </a:t>
            </a:r>
            <a:r>
              <a:rPr lang="en-GB" dirty="0">
                <a:solidFill>
                  <a:schemeClr val="bg1"/>
                </a:solidFill>
              </a:rPr>
              <a:t>and </a:t>
            </a:r>
            <a:r>
              <a:rPr lang="en-GB" dirty="0" smtClean="0">
                <a:solidFill>
                  <a:schemeClr val="bg1"/>
                </a:solidFill>
              </a:rPr>
              <a:t>intensity </a:t>
            </a:r>
          </a:p>
          <a:p>
            <a:pPr lvl="1">
              <a:buNone/>
            </a:pPr>
            <a:r>
              <a:rPr lang="en-GB" dirty="0" smtClean="0">
                <a:solidFill>
                  <a:schemeClr val="bg1"/>
                </a:solidFill>
              </a:rPr>
              <a:t>		e.g. Compliance ; hopelessness </a:t>
            </a:r>
            <a:r>
              <a:rPr lang="en-GB" dirty="0">
                <a:solidFill>
                  <a:schemeClr val="bg1"/>
                </a:solidFill>
              </a:rPr>
              <a:t>and suicidal </a:t>
            </a:r>
            <a:r>
              <a:rPr lang="en-GB" dirty="0" smtClean="0">
                <a:solidFill>
                  <a:schemeClr val="bg1"/>
                </a:solidFill>
              </a:rPr>
              <a:t>ideation</a:t>
            </a:r>
          </a:p>
          <a:p>
            <a:pPr lvl="1"/>
            <a:endParaRPr lang="en-GB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GB" sz="35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Future </a:t>
            </a:r>
            <a:r>
              <a:rPr lang="en-GB" sz="35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risk factors </a:t>
            </a:r>
            <a:endParaRPr lang="en-GB" sz="3500" b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could </a:t>
            </a:r>
            <a:r>
              <a:rPr lang="en-GB" dirty="0">
                <a:solidFill>
                  <a:schemeClr val="bg1"/>
                </a:solidFill>
              </a:rPr>
              <a:t>be anticipated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arise </a:t>
            </a:r>
            <a:r>
              <a:rPr lang="en-GB" dirty="0">
                <a:solidFill>
                  <a:schemeClr val="bg1"/>
                </a:solidFill>
              </a:rPr>
              <a:t>from a change in </a:t>
            </a:r>
            <a:r>
              <a:rPr lang="en-GB" dirty="0" smtClean="0">
                <a:solidFill>
                  <a:schemeClr val="bg1"/>
                </a:solidFill>
              </a:rPr>
              <a:t>circumstances </a:t>
            </a:r>
          </a:p>
          <a:p>
            <a:pPr lvl="1">
              <a:buNone/>
            </a:pPr>
            <a:r>
              <a:rPr lang="en-GB" dirty="0" smtClean="0">
                <a:solidFill>
                  <a:schemeClr val="bg1"/>
                </a:solidFill>
              </a:rPr>
              <a:t>		e.g.      Gaining access </a:t>
            </a:r>
            <a:r>
              <a:rPr lang="en-GB" dirty="0">
                <a:solidFill>
                  <a:schemeClr val="bg1"/>
                </a:solidFill>
              </a:rPr>
              <a:t>to </a:t>
            </a:r>
            <a:r>
              <a:rPr lang="en-GB" dirty="0" smtClean="0">
                <a:solidFill>
                  <a:schemeClr val="bg1"/>
                </a:solidFill>
              </a:rPr>
              <a:t>a preferred method </a:t>
            </a:r>
            <a:r>
              <a:rPr lang="en-GB" dirty="0">
                <a:solidFill>
                  <a:schemeClr val="bg1"/>
                </a:solidFill>
              </a:rPr>
              <a:t>of </a:t>
            </a:r>
            <a:r>
              <a:rPr lang="en-GB" dirty="0" smtClean="0">
                <a:solidFill>
                  <a:schemeClr val="bg1"/>
                </a:solidFill>
              </a:rPr>
              <a:t>suicide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		future </a:t>
            </a:r>
            <a:r>
              <a:rPr lang="en-GB" dirty="0">
                <a:solidFill>
                  <a:schemeClr val="bg1"/>
                </a:solidFill>
              </a:rPr>
              <a:t>contact with </a:t>
            </a:r>
            <a:r>
              <a:rPr lang="en-GB" dirty="0" smtClean="0">
                <a:solidFill>
                  <a:schemeClr val="bg1"/>
                </a:solidFill>
              </a:rPr>
              <a:t>services 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		future </a:t>
            </a:r>
            <a:r>
              <a:rPr lang="en-GB" dirty="0">
                <a:solidFill>
                  <a:schemeClr val="bg1"/>
                </a:solidFill>
              </a:rPr>
              <a:t>response to treatment </a:t>
            </a:r>
            <a:endParaRPr lang="en-GB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		future </a:t>
            </a:r>
            <a:r>
              <a:rPr lang="en-GB" dirty="0">
                <a:solidFill>
                  <a:schemeClr val="bg1"/>
                </a:solidFill>
              </a:rPr>
              <a:t>exposure to stress.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2202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ZA" b="1" dirty="0" smtClean="0">
                <a:solidFill>
                  <a:srgbClr val="FFC000"/>
                </a:solidFill>
              </a:rPr>
              <a:t>Management of a Suicidal Patient</a:t>
            </a:r>
            <a:br>
              <a:rPr lang="en-ZA" b="1" dirty="0" smtClean="0">
                <a:solidFill>
                  <a:srgbClr val="FFC000"/>
                </a:solidFill>
              </a:rPr>
            </a:br>
            <a:r>
              <a:rPr lang="en-ZA" sz="2200" b="1" dirty="0" smtClean="0">
                <a:solidFill>
                  <a:srgbClr val="FF0000"/>
                </a:solidFill>
              </a:rPr>
              <a:t>Do not do the following: </a:t>
            </a:r>
            <a:endParaRPr lang="en-ZA" sz="2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0903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412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Management of a suicidal patient</a:t>
            </a:r>
            <a:endParaRPr lang="en-Z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91264" cy="5145435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Ensure patient is safe and medically fit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Interview: tactful and sensitive 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Establish a </a:t>
            </a:r>
            <a:r>
              <a:rPr lang="en-GB" b="1" dirty="0" err="1" smtClean="0">
                <a:solidFill>
                  <a:schemeClr val="bg1"/>
                </a:solidFill>
              </a:rPr>
              <a:t>rappore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Gain the patient’s trust</a:t>
            </a:r>
          </a:p>
          <a:p>
            <a:endParaRPr lang="en-GB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92500" lnSpcReduction="10000"/>
          </a:bodyPr>
          <a:lstStyle/>
          <a:p>
            <a:pPr lvl="1"/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Collateral </a:t>
            </a:r>
            <a:r>
              <a:rPr lang="en-GB" b="1" dirty="0" smtClean="0">
                <a:solidFill>
                  <a:schemeClr val="bg1"/>
                </a:solidFill>
              </a:rPr>
              <a:t>information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Review </a:t>
            </a:r>
            <a:r>
              <a:rPr lang="en-GB" b="1" dirty="0">
                <a:solidFill>
                  <a:schemeClr val="bg1"/>
                </a:solidFill>
              </a:rPr>
              <a:t>previous </a:t>
            </a:r>
            <a:r>
              <a:rPr lang="en-GB" b="1" dirty="0" smtClean="0">
                <a:solidFill>
                  <a:schemeClr val="bg1"/>
                </a:solidFill>
              </a:rPr>
              <a:t>records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Previous </a:t>
            </a:r>
            <a:r>
              <a:rPr lang="en-GB" b="1" dirty="0">
                <a:solidFill>
                  <a:schemeClr val="bg1"/>
                </a:solidFill>
              </a:rPr>
              <a:t>psychiatric </a:t>
            </a:r>
            <a:r>
              <a:rPr lang="en-GB" b="1" dirty="0" err="1">
                <a:solidFill>
                  <a:schemeClr val="bg1"/>
                </a:solidFill>
              </a:rPr>
              <a:t>Hx</a:t>
            </a:r>
            <a:r>
              <a:rPr lang="en-GB" b="1" dirty="0">
                <a:solidFill>
                  <a:schemeClr val="bg1"/>
                </a:solidFill>
              </a:rPr>
              <a:t> &amp; </a:t>
            </a:r>
            <a:r>
              <a:rPr lang="en-GB" b="1" dirty="0" err="1">
                <a:solidFill>
                  <a:schemeClr val="bg1"/>
                </a:solidFill>
              </a:rPr>
              <a:t>Hx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DSH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Physical </a:t>
            </a:r>
            <a:r>
              <a:rPr lang="en-US" b="1" dirty="0">
                <a:solidFill>
                  <a:schemeClr val="bg1"/>
                </a:solidFill>
              </a:rPr>
              <a:t>examination and </a:t>
            </a:r>
            <a:r>
              <a:rPr lang="en-US" b="1" dirty="0" smtClean="0">
                <a:solidFill>
                  <a:schemeClr val="bg1"/>
                </a:solidFill>
              </a:rPr>
              <a:t>Investigations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Physical </a:t>
            </a:r>
            <a:r>
              <a:rPr lang="en-US" b="1" dirty="0">
                <a:solidFill>
                  <a:schemeClr val="bg1"/>
                </a:solidFill>
              </a:rPr>
              <a:t>health: - chronic painful conditions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endParaRPr lang="en-ZA" dirty="0"/>
          </a:p>
          <a:p>
            <a:pPr marL="457200" lvl="1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endParaRPr lang="en-ZA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8734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Introduction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5259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Suicidal behaviour is a complex phenomenon across all age groups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Aetiology is multifactorial and </a:t>
            </a:r>
            <a:r>
              <a:rPr lang="en-GB" dirty="0" smtClean="0">
                <a:solidFill>
                  <a:schemeClr val="bg1"/>
                </a:solidFill>
              </a:rPr>
              <a:t>multidimensional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560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What to focus on in the interview </a:t>
            </a:r>
            <a:endParaRPr lang="en-Z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328592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Triggers &amp; motives for suicide (psycho-social  stressors) 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DSH -  impulsive or planned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What were the thoughts prior, during and after the act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patient’s belief about the lethality of the method used. </a:t>
            </a:r>
          </a:p>
          <a:p>
            <a:pPr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Current </a:t>
            </a:r>
            <a:r>
              <a:rPr lang="en-GB" b="1" dirty="0">
                <a:solidFill>
                  <a:schemeClr val="bg1"/>
                </a:solidFill>
              </a:rPr>
              <a:t>mental </a:t>
            </a:r>
            <a:r>
              <a:rPr lang="en-GB" b="1" dirty="0" smtClean="0">
                <a:solidFill>
                  <a:schemeClr val="bg1"/>
                </a:solidFill>
              </a:rPr>
              <a:t>state 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symptoms of mental illness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hopelessness &amp; helplessness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Psychosis </a:t>
            </a:r>
            <a:r>
              <a:rPr lang="en-GB" b="1" dirty="0" err="1" smtClean="0">
                <a:solidFill>
                  <a:schemeClr val="bg1"/>
                </a:solidFill>
              </a:rPr>
              <a:t>e.g</a:t>
            </a:r>
            <a:r>
              <a:rPr lang="en-GB" b="1" dirty="0" smtClean="0">
                <a:solidFill>
                  <a:schemeClr val="bg1"/>
                </a:solidFill>
              </a:rPr>
              <a:t>: command </a:t>
            </a:r>
            <a:r>
              <a:rPr lang="en-GB" b="1" dirty="0">
                <a:solidFill>
                  <a:schemeClr val="bg1"/>
                </a:solidFill>
              </a:rPr>
              <a:t>hallucinations 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current </a:t>
            </a:r>
            <a:r>
              <a:rPr lang="en-GB" b="1" dirty="0">
                <a:solidFill>
                  <a:schemeClr val="bg1"/>
                </a:solidFill>
              </a:rPr>
              <a:t>suicidal ideation, intent and plans. </a:t>
            </a:r>
            <a:endParaRPr lang="en-GB" b="1" dirty="0" smtClean="0">
              <a:solidFill>
                <a:schemeClr val="bg1"/>
              </a:solidFill>
            </a:endParaRP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Homicidal </a:t>
            </a:r>
            <a:r>
              <a:rPr lang="en-GB" b="1" dirty="0">
                <a:solidFill>
                  <a:schemeClr val="bg1"/>
                </a:solidFill>
              </a:rPr>
              <a:t>intent. </a:t>
            </a:r>
            <a:endParaRPr lang="en-GB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1706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A high </a:t>
            </a:r>
            <a:r>
              <a:rPr lang="en-GB" b="1" dirty="0">
                <a:solidFill>
                  <a:srgbClr val="FFC000"/>
                </a:solidFill>
              </a:rPr>
              <a:t>degree of suicide </a:t>
            </a:r>
            <a:r>
              <a:rPr lang="en-GB" b="1" dirty="0" smtClean="0">
                <a:solidFill>
                  <a:srgbClr val="FFC000"/>
                </a:solidFill>
              </a:rPr>
              <a:t>intent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act was planned and </a:t>
            </a:r>
            <a:r>
              <a:rPr lang="en-GB" b="1" dirty="0" smtClean="0">
                <a:solidFill>
                  <a:schemeClr val="bg1"/>
                </a:solidFill>
              </a:rPr>
              <a:t>prepared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Precautions </a:t>
            </a:r>
            <a:r>
              <a:rPr lang="en-GB" b="1" dirty="0">
                <a:solidFill>
                  <a:schemeClr val="bg1"/>
                </a:solidFill>
              </a:rPr>
              <a:t>were taken not to be found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ZA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A </a:t>
            </a:r>
            <a:r>
              <a:rPr lang="en-GB" b="1" dirty="0">
                <a:solidFill>
                  <a:schemeClr val="bg1"/>
                </a:solidFill>
              </a:rPr>
              <a:t>dangerous method was </a:t>
            </a:r>
            <a:r>
              <a:rPr lang="en-GB" b="1" dirty="0" smtClean="0">
                <a:solidFill>
                  <a:schemeClr val="bg1"/>
                </a:solidFill>
              </a:rPr>
              <a:t>used</a:t>
            </a:r>
          </a:p>
          <a:p>
            <a:endParaRPr lang="en-ZA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Did </a:t>
            </a:r>
            <a:r>
              <a:rPr lang="en-GB" b="1" dirty="0">
                <a:solidFill>
                  <a:schemeClr val="bg1"/>
                </a:solidFill>
              </a:rPr>
              <a:t>not seek help after the </a:t>
            </a:r>
            <a:r>
              <a:rPr lang="en-GB" b="1" dirty="0" smtClean="0">
                <a:solidFill>
                  <a:schemeClr val="bg1"/>
                </a:solidFill>
              </a:rPr>
              <a:t>act</a:t>
            </a:r>
          </a:p>
          <a:p>
            <a:endParaRPr lang="en-ZA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Left </a:t>
            </a:r>
            <a:r>
              <a:rPr lang="en-GB" b="1" dirty="0">
                <a:solidFill>
                  <a:schemeClr val="bg1"/>
                </a:solidFill>
              </a:rPr>
              <a:t>a will or suicide note or put </a:t>
            </a:r>
            <a:r>
              <a:rPr lang="en-GB" b="1" dirty="0" smtClean="0">
                <a:solidFill>
                  <a:schemeClr val="bg1"/>
                </a:solidFill>
              </a:rPr>
              <a:t>affairs </a:t>
            </a:r>
            <a:r>
              <a:rPr lang="en-GB" b="1" dirty="0">
                <a:solidFill>
                  <a:schemeClr val="bg1"/>
                </a:solidFill>
              </a:rPr>
              <a:t>in </a:t>
            </a:r>
            <a:r>
              <a:rPr lang="en-GB" b="1" dirty="0" smtClean="0">
                <a:solidFill>
                  <a:schemeClr val="bg1"/>
                </a:solidFill>
              </a:rPr>
              <a:t>order.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2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Increased risk is also associated </a:t>
            </a:r>
            <a:r>
              <a:rPr lang="en-GB" b="1" dirty="0" smtClean="0">
                <a:solidFill>
                  <a:srgbClr val="FFC000"/>
                </a:solidFill>
              </a:rPr>
              <a:t>with: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640960" cy="5040560"/>
          </a:xfrm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Recentcy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of the previous </a:t>
            </a:r>
            <a:r>
              <a:rPr lang="en-GB" b="1" dirty="0" smtClean="0">
                <a:solidFill>
                  <a:schemeClr val="bg1"/>
                </a:solidFill>
              </a:rPr>
              <a:t>attempt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&gt;1 </a:t>
            </a:r>
            <a:r>
              <a:rPr lang="en-GB" b="1" dirty="0">
                <a:solidFill>
                  <a:schemeClr val="bg1"/>
                </a:solidFill>
              </a:rPr>
              <a:t>previous </a:t>
            </a:r>
            <a:r>
              <a:rPr lang="en-GB" b="1" dirty="0" smtClean="0">
                <a:solidFill>
                  <a:schemeClr val="bg1"/>
                </a:solidFill>
              </a:rPr>
              <a:t>attempt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Marked hopelessness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Social isolation</a:t>
            </a:r>
          </a:p>
          <a:p>
            <a:r>
              <a:rPr lang="en-GB" b="1" dirty="0" smtClean="0">
                <a:solidFill>
                  <a:schemeClr val="bg1"/>
                </a:solidFill>
              </a:rPr>
              <a:t>Alcohol </a:t>
            </a:r>
            <a:r>
              <a:rPr lang="en-GB" b="1" dirty="0">
                <a:solidFill>
                  <a:schemeClr val="bg1"/>
                </a:solidFill>
              </a:rPr>
              <a:t>or drug </a:t>
            </a:r>
            <a:r>
              <a:rPr lang="en-GB" b="1" dirty="0" smtClean="0">
                <a:solidFill>
                  <a:schemeClr val="bg1"/>
                </a:solidFill>
              </a:rPr>
              <a:t>dependency</a:t>
            </a:r>
          </a:p>
          <a:p>
            <a:r>
              <a:rPr lang="en-GB" b="1" dirty="0" err="1" smtClean="0">
                <a:solidFill>
                  <a:schemeClr val="bg1"/>
                </a:solidFill>
              </a:rPr>
              <a:t>Hx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psychiatric </a:t>
            </a:r>
            <a:r>
              <a:rPr lang="en-GB" b="1" dirty="0" smtClean="0">
                <a:solidFill>
                  <a:schemeClr val="bg1"/>
                </a:solidFill>
              </a:rPr>
              <a:t>illness - </a:t>
            </a:r>
            <a:r>
              <a:rPr lang="en-GB" sz="2800" b="1" dirty="0">
                <a:solidFill>
                  <a:schemeClr val="bg1"/>
                </a:solidFill>
              </a:rPr>
              <a:t>depression or </a:t>
            </a:r>
            <a:r>
              <a:rPr lang="en-GB" sz="2800" b="1" dirty="0" smtClean="0">
                <a:solidFill>
                  <a:schemeClr val="bg1"/>
                </a:solidFill>
              </a:rPr>
              <a:t>schizophrenia</a:t>
            </a:r>
            <a:endParaRPr lang="en-ZA" dirty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1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Highest </a:t>
            </a:r>
            <a:r>
              <a:rPr lang="en-GB" b="1" dirty="0">
                <a:solidFill>
                  <a:srgbClr val="FFC000"/>
                </a:solidFill>
              </a:rPr>
              <a:t>risk of suicide occurs 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presence of suicidal </a:t>
            </a:r>
            <a:r>
              <a:rPr lang="en-GB" b="1" dirty="0" smtClean="0">
                <a:solidFill>
                  <a:schemeClr val="bg1"/>
                </a:solidFill>
              </a:rPr>
              <a:t>thoughts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means to commit </a:t>
            </a:r>
            <a:r>
              <a:rPr lang="en-GB" b="1" dirty="0" smtClean="0">
                <a:solidFill>
                  <a:schemeClr val="bg1"/>
                </a:solidFill>
              </a:rPr>
              <a:t>suicide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opportunity.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pPr>
              <a:buNone/>
            </a:pP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8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FFC000"/>
                </a:solidFill>
              </a:rPr>
              <a:t>Short Term Management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482453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Risk assessment </a:t>
            </a:r>
            <a:r>
              <a:rPr lang="en-GB" b="1" dirty="0">
                <a:solidFill>
                  <a:schemeClr val="bg1"/>
                </a:solidFill>
                <a:sym typeface="Symbol"/>
              </a:rPr>
              <a:t> </a:t>
            </a:r>
            <a:r>
              <a:rPr lang="en-GB" b="1" dirty="0" smtClean="0">
                <a:solidFill>
                  <a:schemeClr val="bg1"/>
                </a:solidFill>
              </a:rPr>
              <a:t>management plan</a:t>
            </a:r>
            <a:r>
              <a:rPr lang="en-GB" b="1" dirty="0">
                <a:solidFill>
                  <a:schemeClr val="bg1"/>
                </a:solidFill>
              </a:rPr>
              <a:t>.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Ensure </a:t>
            </a:r>
            <a:r>
              <a:rPr lang="en-GB" b="1" dirty="0">
                <a:solidFill>
                  <a:schemeClr val="bg1"/>
                </a:solidFill>
              </a:rPr>
              <a:t>the patient’s safety </a:t>
            </a:r>
            <a:r>
              <a:rPr lang="en-GB" b="1" dirty="0" smtClean="0">
                <a:solidFill>
                  <a:schemeClr val="bg1"/>
                </a:solidFill>
              </a:rPr>
              <a:t>&amp; alleviate distress</a:t>
            </a: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The risk can be reduced by: 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 removing the means 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reducing the opportunity  </a:t>
            </a:r>
          </a:p>
          <a:p>
            <a:pPr lvl="1"/>
            <a:r>
              <a:rPr lang="en-GB" b="1" dirty="0" smtClean="0">
                <a:solidFill>
                  <a:schemeClr val="bg1"/>
                </a:solidFill>
              </a:rPr>
              <a:t>treating any associated illnesses   </a:t>
            </a:r>
            <a:endParaRPr lang="en-ZA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 smtClean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0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If the patient is high risk  </a:t>
            </a:r>
            <a:r>
              <a:rPr lang="en-GB" b="1" dirty="0" smtClean="0">
                <a:solidFill>
                  <a:schemeClr val="bg1"/>
                </a:solidFill>
                <a:sym typeface="Symbol"/>
              </a:rPr>
              <a:t></a:t>
            </a:r>
            <a:r>
              <a:rPr lang="en-GB" b="1" dirty="0" smtClean="0">
                <a:solidFill>
                  <a:schemeClr val="bg1"/>
                </a:solidFill>
              </a:rPr>
              <a:t> admit to hospital. 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If patient refuses </a:t>
            </a:r>
            <a:r>
              <a:rPr lang="en-GB" b="1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en-GB" b="1" dirty="0" smtClean="0">
                <a:solidFill>
                  <a:schemeClr val="bg1"/>
                </a:solidFill>
              </a:rPr>
              <a:t>admit as an involuntary patient under the Mental Health Care Act. </a:t>
            </a:r>
            <a:endParaRPr lang="en-ZA" b="1" dirty="0" smtClean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Outpatient Treatment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>
            <a:normAutofit fontScale="55000" lnSpcReduction="20000"/>
          </a:bodyPr>
          <a:lstStyle/>
          <a:p>
            <a:pPr marL="457200" lvl="1" indent="0">
              <a:buNone/>
            </a:pPr>
            <a:r>
              <a:rPr lang="en-GB" sz="4400" b="1" dirty="0">
                <a:solidFill>
                  <a:schemeClr val="bg1"/>
                </a:solidFill>
              </a:rPr>
              <a:t>patient is less risky</a:t>
            </a:r>
          </a:p>
          <a:p>
            <a:pPr marL="457200" lvl="1" indent="0">
              <a:buNone/>
            </a:pPr>
            <a:r>
              <a:rPr lang="en-GB" sz="4400" b="1" dirty="0">
                <a:solidFill>
                  <a:schemeClr val="bg1"/>
                </a:solidFill>
              </a:rPr>
              <a:t>good social support </a:t>
            </a:r>
          </a:p>
          <a:p>
            <a:pPr marL="457200" lvl="1" indent="0">
              <a:buNone/>
            </a:pPr>
            <a:r>
              <a:rPr lang="en-GB" sz="4400" b="1" dirty="0">
                <a:solidFill>
                  <a:schemeClr val="bg1"/>
                </a:solidFill>
              </a:rPr>
              <a:t>Carers can provide the appropriate level of supervision </a:t>
            </a:r>
            <a:r>
              <a:rPr lang="en-GB" sz="4400" b="1" dirty="0" smtClean="0">
                <a:solidFill>
                  <a:schemeClr val="bg1"/>
                </a:solidFill>
              </a:rPr>
              <a:t>They can obtain </a:t>
            </a:r>
            <a:r>
              <a:rPr lang="en-GB" sz="4400" b="1" dirty="0">
                <a:solidFill>
                  <a:schemeClr val="bg1"/>
                </a:solidFill>
              </a:rPr>
              <a:t>help in case of an </a:t>
            </a:r>
            <a:r>
              <a:rPr lang="en-GB" sz="4400" b="1" dirty="0" smtClean="0">
                <a:solidFill>
                  <a:schemeClr val="bg1"/>
                </a:solidFill>
              </a:rPr>
              <a:t>emergency</a:t>
            </a:r>
            <a:endParaRPr lang="en-GB" sz="4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4400" b="1" dirty="0">
                <a:solidFill>
                  <a:schemeClr val="bg1"/>
                </a:solidFill>
              </a:rPr>
              <a:t>S</a:t>
            </a:r>
            <a:r>
              <a:rPr lang="en-GB" sz="4400" b="1" dirty="0" smtClean="0">
                <a:solidFill>
                  <a:schemeClr val="bg1"/>
                </a:solidFill>
              </a:rPr>
              <a:t>een </a:t>
            </a:r>
            <a:r>
              <a:rPr lang="en-GB" sz="4400" b="1" dirty="0">
                <a:solidFill>
                  <a:schemeClr val="bg1"/>
                </a:solidFill>
              </a:rPr>
              <a:t>frequently -  first follow up within the first week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4400" b="1" dirty="0">
                <a:solidFill>
                  <a:schemeClr val="bg1"/>
                </a:solidFill>
              </a:rPr>
              <a:t>Regular reviews of the </a:t>
            </a:r>
            <a:r>
              <a:rPr lang="en-GB" sz="4400" b="1" dirty="0" smtClean="0">
                <a:solidFill>
                  <a:schemeClr val="bg1"/>
                </a:solidFill>
              </a:rPr>
              <a:t>suicidal </a:t>
            </a:r>
            <a:r>
              <a:rPr lang="en-GB" sz="4400" b="1" dirty="0">
                <a:solidFill>
                  <a:schemeClr val="bg1"/>
                </a:solidFill>
              </a:rPr>
              <a:t>risk and mental state.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r>
              <a:rPr lang="en-GB" sz="4400" b="1" dirty="0">
                <a:solidFill>
                  <a:schemeClr val="bg1"/>
                </a:solidFill>
              </a:rPr>
              <a:t>Prescribing medication: 	fewer side effects</a:t>
            </a:r>
          </a:p>
          <a:p>
            <a:pPr marL="0" indent="0">
              <a:buNone/>
            </a:pPr>
            <a:r>
              <a:rPr lang="en-GB" sz="4400" b="1" dirty="0">
                <a:solidFill>
                  <a:schemeClr val="bg1"/>
                </a:solidFill>
              </a:rPr>
              <a:t>				less dangerous in an overdose				</a:t>
            </a:r>
            <a:r>
              <a:rPr lang="en-GB" sz="4400" b="1" dirty="0" smtClean="0">
                <a:solidFill>
                  <a:schemeClr val="bg1"/>
                </a:solidFill>
              </a:rPr>
              <a:t>smaller </a:t>
            </a:r>
            <a:r>
              <a:rPr lang="en-GB" sz="4400" b="1" dirty="0">
                <a:solidFill>
                  <a:schemeClr val="bg1"/>
                </a:solidFill>
              </a:rPr>
              <a:t>quantities </a:t>
            </a:r>
            <a:endParaRPr lang="en-ZA" sz="4400" b="1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1230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Instilling </a:t>
            </a:r>
            <a:r>
              <a:rPr lang="en-GB" b="1" dirty="0" smtClean="0">
                <a:solidFill>
                  <a:srgbClr val="FFC000"/>
                </a:solidFill>
              </a:rPr>
              <a:t>Hope 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Identify </a:t>
            </a:r>
            <a:r>
              <a:rPr lang="en-GB" dirty="0">
                <a:solidFill>
                  <a:schemeClr val="bg1"/>
                </a:solidFill>
              </a:rPr>
              <a:t>positive reasons for remaining </a:t>
            </a:r>
            <a:r>
              <a:rPr lang="en-GB" dirty="0" smtClean="0">
                <a:solidFill>
                  <a:schemeClr val="bg1"/>
                </a:solidFill>
              </a:rPr>
              <a:t>alive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Guide </a:t>
            </a:r>
            <a:r>
              <a:rPr lang="en-GB" dirty="0">
                <a:solidFill>
                  <a:schemeClr val="bg1"/>
                </a:solidFill>
              </a:rPr>
              <a:t>the patient to a more positive view of the </a:t>
            </a:r>
            <a:r>
              <a:rPr lang="en-GB" dirty="0" smtClean="0">
                <a:solidFill>
                  <a:schemeClr val="bg1"/>
                </a:solidFill>
              </a:rPr>
              <a:t>future</a:t>
            </a:r>
            <a:endParaRPr lang="en-ZA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7734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Conclusion 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641379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Suicide is a significant public health problem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Risk factors are multifactorial &amp; multidimensional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High index of suspicion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Early recognition is important to prevent suicides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3720413" cy="357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836712"/>
            <a:ext cx="52565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Dr I. </a:t>
            </a:r>
            <a:r>
              <a:rPr lang="en-GB" sz="2400" b="1" dirty="0" err="1" smtClean="0">
                <a:solidFill>
                  <a:srgbClr val="FF0000"/>
                </a:solidFill>
              </a:rPr>
              <a:t>Hoosen</a:t>
            </a:r>
            <a:endParaRPr lang="en-GB" sz="2400" b="1" dirty="0" smtClean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C000"/>
                </a:solidFill>
              </a:rPr>
              <a:t> </a:t>
            </a:r>
            <a:r>
              <a:rPr lang="en-GB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Rondebosch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Medical Centre  - 		First floor </a:t>
            </a:r>
          </a:p>
          <a:p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Summit </a:t>
            </a:r>
            <a:r>
              <a:rPr lang="en-GB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Sessional</a:t>
            </a: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Rooms</a:t>
            </a:r>
          </a:p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Office :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021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6852635 </a:t>
            </a:r>
            <a:endParaRPr lang="en-ZA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Cell: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0745336845</a:t>
            </a:r>
            <a:endParaRPr lang="en-ZA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Email: hoosen100@gmail.com</a:t>
            </a:r>
            <a:endParaRPr lang="en-ZA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4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Global suicide rates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96855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 million </a:t>
            </a:r>
            <a:r>
              <a:rPr lang="en-GB" dirty="0" smtClean="0">
                <a:solidFill>
                  <a:schemeClr val="bg1"/>
                </a:solidFill>
              </a:rPr>
              <a:t>people die annually – suicide </a:t>
            </a:r>
            <a:r>
              <a:rPr lang="en-GB" sz="1300" dirty="0" smtClean="0">
                <a:solidFill>
                  <a:schemeClr val="bg1"/>
                </a:solidFill>
              </a:rPr>
              <a:t>(WHO 1999)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Globally suicide : 14-16 deaths/100 000/year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ZA" dirty="0">
                <a:solidFill>
                  <a:schemeClr val="bg1"/>
                </a:solidFill>
              </a:rPr>
              <a:t>One death by suicide every </a:t>
            </a:r>
            <a:r>
              <a:rPr lang="en-ZA" b="1" dirty="0">
                <a:solidFill>
                  <a:srgbClr val="FF0000"/>
                </a:solidFill>
              </a:rPr>
              <a:t>40 seconds</a:t>
            </a:r>
          </a:p>
          <a:p>
            <a:pPr marL="0" indent="0">
              <a:buNone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20-40 failed </a:t>
            </a:r>
            <a:r>
              <a:rPr lang="en-GB" dirty="0" smtClean="0">
                <a:solidFill>
                  <a:schemeClr val="bg1"/>
                </a:solidFill>
              </a:rPr>
              <a:t>attempts per suicide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2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By 2020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785395"/>
          </a:xfrm>
        </p:spPr>
        <p:txBody>
          <a:bodyPr>
            <a:normAutofit lnSpcReduction="10000"/>
          </a:bodyPr>
          <a:lstStyle/>
          <a:p>
            <a:r>
              <a:rPr lang="en-ZA" b="1" dirty="0" smtClean="0">
                <a:solidFill>
                  <a:srgbClr val="FF0000"/>
                </a:solidFill>
              </a:rPr>
              <a:t>1.53 </a:t>
            </a:r>
            <a:r>
              <a:rPr lang="en-ZA" b="1" dirty="0">
                <a:solidFill>
                  <a:srgbClr val="FF0000"/>
                </a:solidFill>
              </a:rPr>
              <a:t>million </a:t>
            </a:r>
            <a:r>
              <a:rPr lang="it-IT" dirty="0" smtClean="0">
                <a:solidFill>
                  <a:schemeClr val="bg1"/>
                </a:solidFill>
              </a:rPr>
              <a:t>suicides</a:t>
            </a:r>
            <a:endParaRPr lang="en-ZA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it-IT" sz="1700" dirty="0">
                <a:solidFill>
                  <a:schemeClr val="bg1"/>
                </a:solidFill>
              </a:rPr>
              <a:t>(Bertolote, 2001; Bertolote </a:t>
            </a:r>
            <a:r>
              <a:rPr lang="it-IT" sz="1700" dirty="0">
                <a:solidFill>
                  <a:schemeClr val="bg1"/>
                </a:solidFill>
                <a:latin typeface="Calibri-Italic"/>
              </a:rPr>
              <a:t>et al., </a:t>
            </a:r>
            <a:r>
              <a:rPr lang="x-none" sz="1700">
                <a:solidFill>
                  <a:schemeClr val="bg1"/>
                </a:solidFill>
              </a:rPr>
              <a:t>2009).</a:t>
            </a:r>
            <a:endParaRPr lang="en-GB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Worldwide: one </a:t>
            </a:r>
            <a:r>
              <a:rPr lang="en-ZA" dirty="0">
                <a:solidFill>
                  <a:schemeClr val="bg1"/>
                </a:solidFill>
              </a:rPr>
              <a:t>death every </a:t>
            </a:r>
            <a:r>
              <a:rPr lang="en-ZA" b="1" dirty="0">
                <a:solidFill>
                  <a:srgbClr val="FF0000"/>
                </a:solidFill>
              </a:rPr>
              <a:t>20 seconds </a:t>
            </a:r>
            <a:endParaRPr lang="en-ZA" b="1" dirty="0" smtClean="0">
              <a:solidFill>
                <a:srgbClr val="FF0000"/>
              </a:solidFill>
            </a:endParaRPr>
          </a:p>
          <a:p>
            <a:endParaRPr lang="en-ZA" b="1" dirty="0">
              <a:solidFill>
                <a:srgbClr val="FF0000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One </a:t>
            </a:r>
            <a:r>
              <a:rPr lang="en-ZA" dirty="0">
                <a:solidFill>
                  <a:schemeClr val="bg1"/>
                </a:solidFill>
              </a:rPr>
              <a:t>suicidal attempt </a:t>
            </a:r>
            <a:r>
              <a:rPr lang="en-ZA" dirty="0" smtClean="0">
                <a:solidFill>
                  <a:schemeClr val="bg1"/>
                </a:solidFill>
              </a:rPr>
              <a:t>every </a:t>
            </a:r>
            <a:r>
              <a:rPr lang="en-ZA" b="1" dirty="0" smtClean="0">
                <a:solidFill>
                  <a:srgbClr val="FF0000"/>
                </a:solidFill>
              </a:rPr>
              <a:t>1-2 </a:t>
            </a:r>
            <a:r>
              <a:rPr lang="en-ZA" b="1" dirty="0">
                <a:solidFill>
                  <a:srgbClr val="FF0000"/>
                </a:solidFill>
              </a:rPr>
              <a:t>seconds</a:t>
            </a:r>
            <a:r>
              <a:rPr lang="en-ZA" dirty="0">
                <a:solidFill>
                  <a:srgbClr val="FF0000"/>
                </a:solidFill>
              </a:rPr>
              <a:t> </a:t>
            </a:r>
            <a:r>
              <a:rPr lang="en-ZA" sz="1700" dirty="0">
                <a:solidFill>
                  <a:schemeClr val="bg1"/>
                </a:solidFill>
              </a:rPr>
              <a:t>(</a:t>
            </a:r>
            <a:r>
              <a:rPr lang="en-ZA" sz="1700" dirty="0" err="1">
                <a:solidFill>
                  <a:schemeClr val="bg1"/>
                </a:solidFill>
              </a:rPr>
              <a:t>Bertolote</a:t>
            </a:r>
            <a:r>
              <a:rPr lang="en-ZA" sz="1700" dirty="0">
                <a:solidFill>
                  <a:schemeClr val="bg1"/>
                </a:solidFill>
              </a:rPr>
              <a:t>, 2001). </a:t>
            </a:r>
          </a:p>
          <a:p>
            <a:endParaRPr lang="en-ZA" dirty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rgbClr val="FF0000"/>
                </a:solidFill>
              </a:rPr>
              <a:t>60</a:t>
            </a:r>
            <a:r>
              <a:rPr lang="en-ZA" b="1" dirty="0">
                <a:solidFill>
                  <a:srgbClr val="FF0000"/>
                </a:solidFill>
              </a:rPr>
              <a:t>% </a:t>
            </a:r>
            <a:r>
              <a:rPr lang="en-ZA" dirty="0">
                <a:solidFill>
                  <a:schemeClr val="bg1"/>
                </a:solidFill>
              </a:rPr>
              <a:t>rise </a:t>
            </a:r>
            <a:r>
              <a:rPr lang="en-ZA" dirty="0" smtClean="0">
                <a:solidFill>
                  <a:schemeClr val="bg1"/>
                </a:solidFill>
              </a:rPr>
              <a:t>in suicide </a:t>
            </a:r>
            <a:r>
              <a:rPr lang="en-ZA" dirty="0">
                <a:solidFill>
                  <a:schemeClr val="bg1"/>
                </a:solidFill>
              </a:rPr>
              <a:t>rates </a:t>
            </a:r>
            <a:r>
              <a:rPr lang="en-ZA" dirty="0" smtClean="0">
                <a:solidFill>
                  <a:schemeClr val="bg1"/>
                </a:solidFill>
              </a:rPr>
              <a:t>over </a:t>
            </a:r>
            <a:r>
              <a:rPr lang="en-ZA" dirty="0">
                <a:solidFill>
                  <a:schemeClr val="bg1"/>
                </a:solidFill>
              </a:rPr>
              <a:t>the last 50 years </a:t>
            </a:r>
            <a:r>
              <a:rPr lang="en-ZA" sz="2200" dirty="0" smtClean="0">
                <a:solidFill>
                  <a:schemeClr val="bg1"/>
                </a:solidFill>
              </a:rPr>
              <a:t>(</a:t>
            </a:r>
            <a:r>
              <a:rPr lang="en-ZA" sz="1700" dirty="0" err="1">
                <a:solidFill>
                  <a:schemeClr val="bg1"/>
                </a:solidFill>
              </a:rPr>
              <a:t>Bertolote</a:t>
            </a:r>
            <a:r>
              <a:rPr lang="en-ZA" sz="1700" dirty="0">
                <a:solidFill>
                  <a:schemeClr val="bg1"/>
                </a:solidFill>
              </a:rPr>
              <a:t>, 2001</a:t>
            </a:r>
            <a:r>
              <a:rPr lang="en-ZA" sz="1700" dirty="0" smtClean="0">
                <a:solidFill>
                  <a:schemeClr val="bg1"/>
                </a:solidFill>
              </a:rPr>
              <a:t>)</a:t>
            </a:r>
            <a:endParaRPr lang="en-ZA" sz="17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2805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6264696"/>
          </a:xfrm>
        </p:spPr>
        <p:txBody>
          <a:bodyPr>
            <a:normAutofit/>
          </a:bodyPr>
          <a:lstStyle/>
          <a:p>
            <a:endParaRPr lang="en-ZA" dirty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Recently studies: </a:t>
            </a:r>
            <a:r>
              <a:rPr lang="en-ZA" b="1" dirty="0">
                <a:solidFill>
                  <a:srgbClr val="FF0000"/>
                </a:solidFill>
              </a:rPr>
              <a:t>younger </a:t>
            </a:r>
            <a:r>
              <a:rPr lang="en-ZA" b="1" dirty="0" smtClean="0">
                <a:solidFill>
                  <a:srgbClr val="FF0000"/>
                </a:solidFill>
              </a:rPr>
              <a:t>&gt; older </a:t>
            </a:r>
            <a:r>
              <a:rPr lang="en-ZA" sz="1700" dirty="0" smtClean="0">
                <a:solidFill>
                  <a:schemeClr val="bg1"/>
                </a:solidFill>
              </a:rPr>
              <a:t>(</a:t>
            </a:r>
            <a:r>
              <a:rPr lang="en-ZA" sz="1700" dirty="0" err="1">
                <a:solidFill>
                  <a:schemeClr val="bg1"/>
                </a:solidFill>
              </a:rPr>
              <a:t>Bertolote</a:t>
            </a:r>
            <a:r>
              <a:rPr lang="en-ZA" sz="1700" dirty="0">
                <a:solidFill>
                  <a:schemeClr val="bg1"/>
                </a:solidFill>
              </a:rPr>
              <a:t> et al., 2009). </a:t>
            </a:r>
            <a:endParaRPr lang="en-ZA" sz="1700" dirty="0" smtClean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rgbClr val="FF0000"/>
                </a:solidFill>
              </a:rPr>
              <a:t>5-44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chemeClr val="bg1"/>
                </a:solidFill>
              </a:rPr>
              <a:t>yrs</a:t>
            </a:r>
            <a:r>
              <a:rPr lang="en-ZA" dirty="0" smtClean="0">
                <a:solidFill>
                  <a:schemeClr val="bg1"/>
                </a:solidFill>
              </a:rPr>
              <a:t> account for </a:t>
            </a:r>
            <a:r>
              <a:rPr lang="en-ZA" b="1" dirty="0" smtClean="0">
                <a:solidFill>
                  <a:srgbClr val="FF0000"/>
                </a:solidFill>
              </a:rPr>
              <a:t>55%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smtClean="0">
                <a:solidFill>
                  <a:schemeClr val="bg1"/>
                </a:solidFill>
              </a:rPr>
              <a:t>of suicides</a:t>
            </a:r>
            <a:r>
              <a:rPr lang="en-ZA" sz="2000" dirty="0" smtClean="0">
                <a:solidFill>
                  <a:schemeClr val="bg1"/>
                </a:solidFill>
              </a:rPr>
              <a:t> </a:t>
            </a: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Most suicides : </a:t>
            </a:r>
            <a:r>
              <a:rPr lang="en-ZA" b="1" dirty="0">
                <a:solidFill>
                  <a:srgbClr val="FF0000"/>
                </a:solidFill>
              </a:rPr>
              <a:t>35-44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 smtClean="0">
                <a:solidFill>
                  <a:schemeClr val="bg1"/>
                </a:solidFill>
              </a:rPr>
              <a:t>yrs</a:t>
            </a:r>
            <a:r>
              <a:rPr lang="en-ZA" dirty="0" smtClean="0">
                <a:solidFill>
                  <a:schemeClr val="bg1"/>
                </a:solidFill>
              </a:rPr>
              <a:t>  </a:t>
            </a:r>
            <a:r>
              <a:rPr lang="en-ZA" sz="1600" dirty="0" smtClean="0">
                <a:solidFill>
                  <a:schemeClr val="bg1"/>
                </a:solidFill>
              </a:rPr>
              <a:t>(</a:t>
            </a:r>
            <a:r>
              <a:rPr lang="en-ZA" sz="1700" dirty="0" err="1">
                <a:solidFill>
                  <a:schemeClr val="bg1"/>
                </a:solidFill>
              </a:rPr>
              <a:t>Bertolote</a:t>
            </a:r>
            <a:r>
              <a:rPr lang="en-ZA" sz="1700" dirty="0">
                <a:solidFill>
                  <a:schemeClr val="bg1"/>
                </a:solidFill>
              </a:rPr>
              <a:t> </a:t>
            </a:r>
            <a:r>
              <a:rPr lang="en-ZA" sz="1700" dirty="0" smtClean="0">
                <a:solidFill>
                  <a:schemeClr val="bg1"/>
                </a:solidFill>
              </a:rPr>
              <a:t>et al</a:t>
            </a:r>
            <a:r>
              <a:rPr lang="en-ZA" sz="1700" dirty="0">
                <a:solidFill>
                  <a:schemeClr val="bg1"/>
                </a:solidFill>
              </a:rPr>
              <a:t>., 2009). </a:t>
            </a:r>
            <a:endParaRPr lang="en-ZA" sz="1600" dirty="0" smtClean="0">
              <a:solidFill>
                <a:schemeClr val="bg1"/>
              </a:solidFill>
            </a:endParaRPr>
          </a:p>
          <a:p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>
                <a:solidFill>
                  <a:schemeClr val="bg1"/>
                </a:solidFill>
              </a:rPr>
              <a:t>G</a:t>
            </a:r>
            <a:r>
              <a:rPr lang="en-ZA" dirty="0" smtClean="0">
                <a:solidFill>
                  <a:schemeClr val="bg1"/>
                </a:solidFill>
              </a:rPr>
              <a:t>lobal </a:t>
            </a:r>
            <a:r>
              <a:rPr lang="en-ZA" dirty="0">
                <a:solidFill>
                  <a:schemeClr val="bg1"/>
                </a:solidFill>
              </a:rPr>
              <a:t>incidence </a:t>
            </a:r>
            <a:r>
              <a:rPr lang="en-ZA" dirty="0" smtClean="0">
                <a:solidFill>
                  <a:schemeClr val="bg1"/>
                </a:solidFill>
              </a:rPr>
              <a:t>&lt; 15 </a:t>
            </a:r>
            <a:r>
              <a:rPr lang="en-ZA" dirty="0" err="1" smtClean="0">
                <a:solidFill>
                  <a:schemeClr val="bg1"/>
                </a:solidFill>
              </a:rPr>
              <a:t>yrs</a:t>
            </a:r>
            <a:r>
              <a:rPr lang="en-ZA" dirty="0" smtClean="0">
                <a:solidFill>
                  <a:schemeClr val="bg1"/>
                </a:solidFill>
              </a:rPr>
              <a:t> doubled </a:t>
            </a:r>
            <a:r>
              <a:rPr lang="en-ZA" dirty="0">
                <a:solidFill>
                  <a:schemeClr val="bg1"/>
                </a:solidFill>
              </a:rPr>
              <a:t>since </a:t>
            </a:r>
            <a:r>
              <a:rPr lang="en-ZA" dirty="0" smtClean="0">
                <a:solidFill>
                  <a:schemeClr val="bg1"/>
                </a:solidFill>
              </a:rPr>
              <a:t>1960</a:t>
            </a:r>
          </a:p>
          <a:p>
            <a:pPr marL="457200" lvl="1" indent="0">
              <a:buNone/>
            </a:pPr>
            <a:r>
              <a:rPr lang="en-ZA" sz="1600" dirty="0" smtClean="0">
                <a:solidFill>
                  <a:schemeClr val="bg1"/>
                </a:solidFill>
              </a:rPr>
              <a:t>(Malone </a:t>
            </a:r>
            <a:r>
              <a:rPr lang="en-ZA" sz="1600" dirty="0">
                <a:solidFill>
                  <a:schemeClr val="bg1"/>
                </a:solidFill>
              </a:rPr>
              <a:t>&amp; Yap, 2009).</a:t>
            </a:r>
            <a:endParaRPr lang="en-ZA" dirty="0">
              <a:solidFill>
                <a:schemeClr val="bg1"/>
              </a:solidFill>
            </a:endParaRPr>
          </a:p>
          <a:p>
            <a:endParaRPr lang="en-ZA" dirty="0" smtClean="0">
              <a:solidFill>
                <a:schemeClr val="bg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ZA" sz="3300" dirty="0" smtClean="0">
                <a:solidFill>
                  <a:schemeClr val="bg1"/>
                </a:solidFill>
              </a:rPr>
              <a:t>Global suicides: </a:t>
            </a:r>
            <a:r>
              <a:rPr lang="en-ZA" sz="3300" b="1" dirty="0">
                <a:solidFill>
                  <a:srgbClr val="FF0000"/>
                </a:solidFill>
              </a:rPr>
              <a:t>male </a:t>
            </a:r>
            <a:r>
              <a:rPr lang="en-ZA" sz="3300" b="1" dirty="0" smtClean="0">
                <a:solidFill>
                  <a:srgbClr val="FF0000"/>
                </a:solidFill>
              </a:rPr>
              <a:t>&gt;  female 3 </a:t>
            </a:r>
            <a:r>
              <a:rPr lang="en-ZA" sz="3300" b="1" dirty="0">
                <a:solidFill>
                  <a:srgbClr val="FF0000"/>
                </a:solidFill>
              </a:rPr>
              <a:t>: </a:t>
            </a:r>
            <a:r>
              <a:rPr lang="en-ZA" sz="3300" b="1" dirty="0" smtClean="0">
                <a:solidFill>
                  <a:srgbClr val="FF0000"/>
                </a:solidFill>
              </a:rPr>
              <a:t>1</a:t>
            </a:r>
            <a:endParaRPr lang="en-ZA" sz="3300" b="1" dirty="0">
              <a:solidFill>
                <a:srgbClr val="FF0000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C000"/>
                </a:solidFill>
              </a:rPr>
              <a:t>Suicide Rates in SA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35280" cy="5472608"/>
          </a:xfrm>
        </p:spPr>
        <p:txBody>
          <a:bodyPr>
            <a:normAutofit fontScale="92500" lnSpcReduction="20000"/>
          </a:bodyPr>
          <a:lstStyle/>
          <a:p>
            <a:r>
              <a:rPr lang="en-ZA" b="1" dirty="0" smtClean="0">
                <a:solidFill>
                  <a:srgbClr val="FF0000"/>
                </a:solidFill>
              </a:rPr>
              <a:t>10.32% </a:t>
            </a:r>
            <a:r>
              <a:rPr lang="en-ZA" b="1" dirty="0" smtClean="0">
                <a:solidFill>
                  <a:schemeClr val="bg1"/>
                </a:solidFill>
              </a:rPr>
              <a:t>in 2007       </a:t>
            </a:r>
            <a:r>
              <a:rPr lang="en-ZA" sz="1900" b="1" dirty="0" smtClean="0">
                <a:solidFill>
                  <a:schemeClr val="bg1"/>
                </a:solidFill>
              </a:rPr>
              <a:t>(</a:t>
            </a:r>
            <a:r>
              <a:rPr lang="en-ZA" sz="1900" dirty="0" smtClean="0">
                <a:solidFill>
                  <a:schemeClr val="bg1"/>
                </a:solidFill>
              </a:rPr>
              <a:t>NIMSS </a:t>
            </a:r>
            <a:r>
              <a:rPr lang="en-ZA" sz="1900" dirty="0">
                <a:solidFill>
                  <a:schemeClr val="bg1"/>
                </a:solidFill>
              </a:rPr>
              <a:t>report, </a:t>
            </a:r>
            <a:r>
              <a:rPr lang="en-ZA" sz="1900" dirty="0" err="1">
                <a:solidFill>
                  <a:schemeClr val="bg1"/>
                </a:solidFill>
              </a:rPr>
              <a:t>Donson</a:t>
            </a:r>
            <a:r>
              <a:rPr lang="en-ZA" sz="1900" dirty="0">
                <a:solidFill>
                  <a:schemeClr val="bg1"/>
                </a:solidFill>
              </a:rPr>
              <a:t>, 2008</a:t>
            </a:r>
            <a:r>
              <a:rPr lang="en-ZA" sz="1900" dirty="0" smtClean="0">
                <a:solidFill>
                  <a:schemeClr val="bg1"/>
                </a:solidFill>
              </a:rPr>
              <a:t>)</a:t>
            </a:r>
          </a:p>
          <a:p>
            <a:endParaRPr lang="en-ZA" sz="2300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3</a:t>
            </a:r>
            <a:r>
              <a:rPr lang="en-GB" b="1" baseline="30000" dirty="0" smtClean="0">
                <a:solidFill>
                  <a:srgbClr val="FF0000"/>
                </a:solidFill>
              </a:rPr>
              <a:t>rd</a:t>
            </a:r>
            <a:r>
              <a:rPr lang="en-GB" b="1" dirty="0" smtClean="0">
                <a:solidFill>
                  <a:schemeClr val="bg1"/>
                </a:solidFill>
              </a:rPr>
              <a:t>  leading cause of death in the young</a:t>
            </a:r>
          </a:p>
          <a:p>
            <a:endParaRPr lang="en-ZA" b="1" dirty="0" smtClean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rgbClr val="FF0000"/>
                </a:solidFill>
              </a:rPr>
              <a:t>9.5</a:t>
            </a:r>
            <a:r>
              <a:rPr lang="en-ZA" b="1" dirty="0">
                <a:solidFill>
                  <a:srgbClr val="FF0000"/>
                </a:solidFill>
              </a:rPr>
              <a:t>%</a:t>
            </a:r>
            <a:r>
              <a:rPr lang="en-ZA" dirty="0">
                <a:solidFill>
                  <a:schemeClr val="bg1"/>
                </a:solidFill>
              </a:rPr>
              <a:t> non-natural deaths in young people 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sz="1800" dirty="0" smtClean="0">
                <a:solidFill>
                  <a:schemeClr val="bg1"/>
                </a:solidFill>
              </a:rPr>
              <a:t>(</a:t>
            </a:r>
            <a:r>
              <a:rPr lang="en-ZA" sz="1800" dirty="0" err="1" smtClean="0">
                <a:solidFill>
                  <a:schemeClr val="bg1"/>
                </a:solidFill>
              </a:rPr>
              <a:t>Schlebusch</a:t>
            </a:r>
            <a:r>
              <a:rPr lang="en-ZA" sz="1800" dirty="0">
                <a:solidFill>
                  <a:schemeClr val="bg1"/>
                </a:solidFill>
              </a:rPr>
              <a:t>, 2005</a:t>
            </a:r>
            <a:r>
              <a:rPr lang="en-ZA" sz="1800" dirty="0" smtClean="0">
                <a:solidFill>
                  <a:schemeClr val="bg1"/>
                </a:solidFill>
              </a:rPr>
              <a:t>)</a:t>
            </a: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rgbClr val="FF0000"/>
                </a:solidFill>
              </a:rPr>
              <a:t>47.64%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dirty="0">
                <a:solidFill>
                  <a:schemeClr val="bg1"/>
                </a:solidFill>
              </a:rPr>
              <a:t>of </a:t>
            </a:r>
            <a:r>
              <a:rPr lang="en-ZA" dirty="0" smtClean="0">
                <a:solidFill>
                  <a:schemeClr val="bg1"/>
                </a:solidFill>
              </a:rPr>
              <a:t>suicides in 20-34 </a:t>
            </a:r>
            <a:r>
              <a:rPr lang="en-ZA" dirty="0" err="1" smtClean="0">
                <a:solidFill>
                  <a:schemeClr val="bg1"/>
                </a:solidFill>
              </a:rPr>
              <a:t>yr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r>
              <a:rPr lang="en-ZA" sz="2000" b="1" dirty="0" smtClean="0">
                <a:solidFill>
                  <a:schemeClr val="bg1"/>
                </a:solidFill>
              </a:rPr>
              <a:t>(</a:t>
            </a:r>
            <a:r>
              <a:rPr lang="en-ZA" sz="2000" dirty="0">
                <a:solidFill>
                  <a:schemeClr val="bg1"/>
                </a:solidFill>
              </a:rPr>
              <a:t>NIMSS report, </a:t>
            </a:r>
            <a:r>
              <a:rPr lang="en-ZA" sz="2000" dirty="0" err="1">
                <a:solidFill>
                  <a:schemeClr val="bg1"/>
                </a:solidFill>
              </a:rPr>
              <a:t>Donson</a:t>
            </a:r>
            <a:r>
              <a:rPr lang="en-ZA" sz="2000" dirty="0">
                <a:solidFill>
                  <a:schemeClr val="bg1"/>
                </a:solidFill>
              </a:rPr>
              <a:t>, 2008)</a:t>
            </a:r>
          </a:p>
          <a:p>
            <a:pPr marL="0" indent="0">
              <a:buNone/>
            </a:pPr>
            <a:endParaRPr lang="en-ZA" dirty="0" smtClean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rgbClr val="FF0000"/>
                </a:solidFill>
              </a:rPr>
              <a:t>10</a:t>
            </a:r>
            <a:r>
              <a:rPr lang="en-ZA" b="1" dirty="0">
                <a:solidFill>
                  <a:srgbClr val="FF0000"/>
                </a:solidFill>
              </a:rPr>
              <a:t>%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smtClean="0">
                <a:solidFill>
                  <a:schemeClr val="bg1"/>
                </a:solidFill>
              </a:rPr>
              <a:t>in </a:t>
            </a:r>
            <a:r>
              <a:rPr lang="en-ZA" dirty="0">
                <a:solidFill>
                  <a:schemeClr val="bg1"/>
                </a:solidFill>
              </a:rPr>
              <a:t>the 10-19 </a:t>
            </a:r>
            <a:r>
              <a:rPr lang="en-ZA" dirty="0" err="1" smtClean="0">
                <a:solidFill>
                  <a:schemeClr val="bg1"/>
                </a:solidFill>
              </a:rPr>
              <a:t>yrs</a:t>
            </a:r>
            <a:endParaRPr lang="en-ZA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ZA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GB" dirty="0" smtClean="0">
                <a:solidFill>
                  <a:schemeClr val="bg1"/>
                </a:solidFill>
              </a:rPr>
              <a:t>uicide rate in the young :   </a:t>
            </a:r>
            <a:r>
              <a:rPr lang="en-GB" b="1" dirty="0" smtClean="0">
                <a:solidFill>
                  <a:srgbClr val="FF0000"/>
                </a:solidFill>
              </a:rPr>
              <a:t>females &gt; males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2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6048672"/>
          </a:xfrm>
        </p:spPr>
        <p:txBody>
          <a:bodyPr>
            <a:normAutofit fontScale="85000" lnSpcReduction="20000"/>
          </a:bodyPr>
          <a:lstStyle/>
          <a:p>
            <a:r>
              <a:rPr lang="en-Z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Peak </a:t>
            </a:r>
            <a:r>
              <a:rPr lang="en-ZA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time for </a:t>
            </a:r>
            <a:r>
              <a:rPr lang="en-Z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suicides in young people: </a:t>
            </a: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06h00- 20h00</a:t>
            </a:r>
            <a:endParaRPr lang="en-ZA" dirty="0">
              <a:solidFill>
                <a:schemeClr val="bg1"/>
              </a:solidFill>
            </a:endParaRP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mostly </a:t>
            </a:r>
            <a:r>
              <a:rPr lang="en-ZA" dirty="0">
                <a:solidFill>
                  <a:schemeClr val="bg1"/>
                </a:solidFill>
              </a:rPr>
              <a:t>over weekends </a:t>
            </a:r>
            <a:endParaRPr lang="en-ZA" dirty="0" smtClean="0">
              <a:solidFill>
                <a:schemeClr val="bg1"/>
              </a:solidFill>
            </a:endParaRP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towards the </a:t>
            </a:r>
            <a:r>
              <a:rPr lang="en-ZA" dirty="0">
                <a:solidFill>
                  <a:schemeClr val="bg1"/>
                </a:solidFill>
              </a:rPr>
              <a:t>end of the year </a:t>
            </a:r>
            <a:endParaRPr lang="en-ZA" dirty="0" smtClean="0">
              <a:solidFill>
                <a:schemeClr val="bg1"/>
              </a:solidFill>
            </a:endParaRPr>
          </a:p>
          <a:p>
            <a:pPr lvl="1"/>
            <a:r>
              <a:rPr lang="en-ZA" dirty="0" smtClean="0">
                <a:solidFill>
                  <a:schemeClr val="bg1"/>
                </a:solidFill>
              </a:rPr>
              <a:t>examination </a:t>
            </a:r>
            <a:r>
              <a:rPr lang="en-ZA" dirty="0">
                <a:solidFill>
                  <a:schemeClr val="bg1"/>
                </a:solidFill>
              </a:rPr>
              <a:t>pressures</a:t>
            </a:r>
            <a:r>
              <a:rPr lang="en-ZA" dirty="0" smtClean="0">
                <a:solidFill>
                  <a:schemeClr val="bg1"/>
                </a:solidFill>
              </a:rPr>
              <a:t>, are </a:t>
            </a:r>
            <a:r>
              <a:rPr lang="en-ZA" dirty="0">
                <a:solidFill>
                  <a:schemeClr val="bg1"/>
                </a:solidFill>
              </a:rPr>
              <a:t>high-risk periods for </a:t>
            </a:r>
            <a:r>
              <a:rPr lang="en-ZA" dirty="0" smtClean="0">
                <a:solidFill>
                  <a:schemeClr val="bg1"/>
                </a:solidFill>
              </a:rPr>
              <a:t>suicide behaviour </a:t>
            </a:r>
            <a:r>
              <a:rPr lang="en-ZA" dirty="0">
                <a:solidFill>
                  <a:schemeClr val="bg1"/>
                </a:solidFill>
              </a:rPr>
              <a:t>in </a:t>
            </a:r>
            <a:r>
              <a:rPr lang="en-ZA" dirty="0" smtClean="0">
                <a:solidFill>
                  <a:schemeClr val="bg1"/>
                </a:solidFill>
              </a:rPr>
              <a:t>the young</a:t>
            </a: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Leading </a:t>
            </a:r>
            <a:r>
              <a:rPr lang="en-ZA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choice of method in young </a:t>
            </a:r>
            <a:r>
              <a:rPr lang="en-Z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people:</a:t>
            </a:r>
            <a:endParaRPr lang="en-Z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ZA" dirty="0" smtClean="0">
                <a:solidFill>
                  <a:schemeClr val="bg1"/>
                </a:solidFill>
              </a:rPr>
              <a:t>	hanging</a:t>
            </a:r>
          </a:p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</a:rPr>
              <a:t>	</a:t>
            </a:r>
            <a:r>
              <a:rPr lang="en-ZA" dirty="0" smtClean="0">
                <a:solidFill>
                  <a:schemeClr val="bg1"/>
                </a:solidFill>
              </a:rPr>
              <a:t>poisoning </a:t>
            </a:r>
          </a:p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</a:rPr>
              <a:t>	</a:t>
            </a:r>
            <a:r>
              <a:rPr lang="en-ZA" dirty="0" smtClean="0">
                <a:solidFill>
                  <a:schemeClr val="bg1"/>
                </a:solidFill>
              </a:rPr>
              <a:t>firearms</a:t>
            </a:r>
          </a:p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</a:rPr>
              <a:t>	</a:t>
            </a:r>
            <a:r>
              <a:rPr lang="en-ZA" dirty="0" smtClean="0">
                <a:solidFill>
                  <a:schemeClr val="bg1"/>
                </a:solidFill>
              </a:rPr>
              <a:t>gassing </a:t>
            </a:r>
            <a:endParaRPr lang="en-Z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dirty="0" smtClean="0">
                <a:solidFill>
                  <a:schemeClr val="bg1"/>
                </a:solidFill>
              </a:rPr>
              <a:t>	fenestration (</a:t>
            </a:r>
            <a:r>
              <a:rPr lang="en-ZA" dirty="0">
                <a:solidFill>
                  <a:schemeClr val="bg1"/>
                </a:solidFill>
              </a:rPr>
              <a:t>jumping from high places) </a:t>
            </a:r>
            <a:endParaRPr lang="en-Z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bg1"/>
                </a:solidFill>
              </a:rPr>
              <a:t>	</a:t>
            </a:r>
            <a:r>
              <a:rPr lang="en-ZA" dirty="0" smtClean="0">
                <a:solidFill>
                  <a:schemeClr val="bg1"/>
                </a:solidFill>
              </a:rPr>
              <a:t>			</a:t>
            </a:r>
          </a:p>
          <a:p>
            <a:pPr marL="0" indent="0">
              <a:buNone/>
            </a:pPr>
            <a:endParaRPr lang="en-ZA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sz="2000" dirty="0" smtClean="0">
                <a:solidFill>
                  <a:schemeClr val="bg1"/>
                </a:solidFill>
              </a:rPr>
              <a:t>(</a:t>
            </a:r>
            <a:r>
              <a:rPr lang="en-ZA" sz="2000" dirty="0" err="1">
                <a:solidFill>
                  <a:schemeClr val="bg1"/>
                </a:solidFill>
              </a:rPr>
              <a:t>Donson</a:t>
            </a:r>
            <a:r>
              <a:rPr lang="en-ZA" sz="2000" dirty="0">
                <a:solidFill>
                  <a:schemeClr val="bg1"/>
                </a:solidFill>
              </a:rPr>
              <a:t>, 2008</a:t>
            </a:r>
            <a:r>
              <a:rPr lang="en-ZA" sz="2000" dirty="0" smtClean="0">
                <a:solidFill>
                  <a:schemeClr val="bg1"/>
                </a:solidFill>
              </a:rPr>
              <a:t>; </a:t>
            </a:r>
            <a:r>
              <a:rPr lang="en-ZA" sz="2000" dirty="0" err="1" smtClean="0">
                <a:solidFill>
                  <a:schemeClr val="bg1"/>
                </a:solidFill>
              </a:rPr>
              <a:t>Schlebusch</a:t>
            </a:r>
            <a:r>
              <a:rPr lang="en-ZA" sz="2000" dirty="0">
                <a:solidFill>
                  <a:schemeClr val="bg1"/>
                </a:solidFill>
              </a:rPr>
              <a:t>, 2005</a:t>
            </a:r>
            <a:r>
              <a:rPr lang="en-ZA" sz="2000" dirty="0"/>
              <a:t>).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9494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FFC000"/>
                </a:solidFill>
              </a:rPr>
              <a:t>Contact with Health Services</a:t>
            </a:r>
            <a:endParaRPr lang="en-ZA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½</a:t>
            </a:r>
            <a:r>
              <a:rPr lang="en-GB" b="1" dirty="0" smtClean="0">
                <a:solidFill>
                  <a:schemeClr val="bg1"/>
                </a:solidFill>
              </a:rPr>
              <a:t> suicide </a:t>
            </a:r>
            <a:r>
              <a:rPr lang="en-GB" b="1" dirty="0">
                <a:solidFill>
                  <a:schemeClr val="bg1"/>
                </a:solidFill>
              </a:rPr>
              <a:t>victims </a:t>
            </a:r>
            <a:r>
              <a:rPr lang="en-GB" b="1" dirty="0" smtClean="0">
                <a:solidFill>
                  <a:schemeClr val="bg1"/>
                </a:solidFill>
              </a:rPr>
              <a:t>had </a:t>
            </a:r>
            <a:r>
              <a:rPr lang="en-GB" b="1" dirty="0">
                <a:solidFill>
                  <a:schemeClr val="bg1"/>
                </a:solidFill>
              </a:rPr>
              <a:t>contact with mental health services in the week before their </a:t>
            </a:r>
            <a:r>
              <a:rPr lang="en-GB" b="1" dirty="0" smtClean="0">
                <a:solidFill>
                  <a:schemeClr val="bg1"/>
                </a:solidFill>
              </a:rPr>
              <a:t>death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  <a:latin typeface="Calibri"/>
                <a:cs typeface="Calibri"/>
              </a:rPr>
              <a:t>⅕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in the previous 24 </a:t>
            </a:r>
            <a:r>
              <a:rPr lang="en-GB" b="1" dirty="0" smtClean="0">
                <a:solidFill>
                  <a:schemeClr val="bg1"/>
                </a:solidFill>
              </a:rPr>
              <a:t>hours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3600" b="1" dirty="0" smtClean="0">
                <a:solidFill>
                  <a:srgbClr val="FF0000"/>
                </a:solidFill>
                <a:latin typeface="Calibri"/>
                <a:cs typeface="Calibri"/>
              </a:rPr>
              <a:t>⅔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saw their GP </a:t>
            </a:r>
            <a:r>
              <a:rPr lang="en-GB" b="1" dirty="0">
                <a:solidFill>
                  <a:schemeClr val="bg1"/>
                </a:solidFill>
              </a:rPr>
              <a:t>in the last month. </a:t>
            </a:r>
            <a:endParaRPr lang="en-GB" b="1" dirty="0" smtClean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9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8112</TotalTime>
  <Words>1130</Words>
  <Application>Microsoft Office PowerPoint</Application>
  <PresentationFormat>On-screen Show (4:3)</PresentationFormat>
  <Paragraphs>336</Paragraphs>
  <Slides>39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Suicide</vt:lpstr>
      <vt:lpstr>Slide 2</vt:lpstr>
      <vt:lpstr>Introduction</vt:lpstr>
      <vt:lpstr>Global suicide rates</vt:lpstr>
      <vt:lpstr>By 2020</vt:lpstr>
      <vt:lpstr>Slide 6</vt:lpstr>
      <vt:lpstr>Suicide Rates in SA</vt:lpstr>
      <vt:lpstr>Slide 8</vt:lpstr>
      <vt:lpstr>Contact with Health Services</vt:lpstr>
      <vt:lpstr>SA  Research</vt:lpstr>
      <vt:lpstr>Factors associated with an increased risk of suicide </vt:lpstr>
      <vt:lpstr>Demographic </vt:lpstr>
      <vt:lpstr>Social Factors</vt:lpstr>
      <vt:lpstr>Familial and Biological Factors</vt:lpstr>
      <vt:lpstr>Physical illness</vt:lpstr>
      <vt:lpstr>Mental Illnesses</vt:lpstr>
      <vt:lpstr>Rates of suicide for psychiatric disorders </vt:lpstr>
      <vt:lpstr>Deliberate Self Harm</vt:lpstr>
      <vt:lpstr>Psychological Factors P</vt:lpstr>
      <vt:lpstr>Suicide &amp; Substance Misuse</vt:lpstr>
      <vt:lpstr>Protective Factors</vt:lpstr>
      <vt:lpstr>Slide 22</vt:lpstr>
      <vt:lpstr>Predicting Suicides</vt:lpstr>
      <vt:lpstr>Suicide Risk Assessment</vt:lpstr>
      <vt:lpstr>Slide 25</vt:lpstr>
      <vt:lpstr>Slide 26</vt:lpstr>
      <vt:lpstr>Management of a Suicidal Patient Do not do the following: </vt:lpstr>
      <vt:lpstr>Management of a suicidal patient</vt:lpstr>
      <vt:lpstr>Slide 29</vt:lpstr>
      <vt:lpstr>What to focus on in the interview </vt:lpstr>
      <vt:lpstr>A high degree of suicide intent</vt:lpstr>
      <vt:lpstr>Increased risk is also associated with:</vt:lpstr>
      <vt:lpstr>Highest risk of suicide occurs </vt:lpstr>
      <vt:lpstr>Short Term Management</vt:lpstr>
      <vt:lpstr>Slide 35</vt:lpstr>
      <vt:lpstr>Outpatient Treatment</vt:lpstr>
      <vt:lpstr>Instilling Hope </vt:lpstr>
      <vt:lpstr>Conclusion 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Imthiaz</dc:creator>
  <cp:lastModifiedBy>alan</cp:lastModifiedBy>
  <cp:revision>133</cp:revision>
  <dcterms:created xsi:type="dcterms:W3CDTF">2013-05-25T09:01:59Z</dcterms:created>
  <dcterms:modified xsi:type="dcterms:W3CDTF">2013-09-13T07:21:48Z</dcterms:modified>
</cp:coreProperties>
</file>