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5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8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7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0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1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5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5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2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2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F8E55-C6C6-4EC1-B950-CD73E2E4F4F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E54EB-9B80-4CA4-BC71-3AD54C090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8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SUICIDAL BEHAVIOUR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3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DISORDERS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799677"/>
              </p:ext>
            </p:extLst>
          </p:nvPr>
        </p:nvGraphicFramePr>
        <p:xfrm>
          <a:off x="827485" y="2052638"/>
          <a:ext cx="6710362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5181"/>
                <a:gridCol w="335518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MENTAL DISORDER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RATE OF SUICIDE</a:t>
                      </a:r>
                      <a:endParaRPr lang="en-US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MAJOR DEPRESSIVE DISORDER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2-6%</a:t>
                      </a:r>
                      <a:endParaRPr lang="en-US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BIPOLAR MOOD DISORDER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FOLD INCREASE</a:t>
                      </a:r>
                      <a:endParaRPr lang="en-US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BORDERLINE PERSONALITY DISORDER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4-5%</a:t>
                      </a:r>
                      <a:endParaRPr lang="en-US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ANOREXIA NERVOSA 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 TIMES</a:t>
                      </a:r>
                      <a:endParaRPr lang="en-US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SCHIZOPHRENIA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1.8% - 5.6%</a:t>
                      </a:r>
                      <a:endParaRPr lang="en-US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SUBSTANCE ABUSE 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5.7 TIMES GEN. POPULATION</a:t>
                      </a:r>
                      <a:endParaRPr lang="en-US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 DISORDER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FOLD INCREASE</a:t>
                      </a:r>
                      <a:endParaRPr lang="en-US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391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SUICIDE &amp; BIPOLAR MOOD DISORDER.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About one half to two thirds of all suicides are by people who suffer from mood disorders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Lifetime risk of completed suicide among psychiatric patients with mood disorders </a:t>
            </a:r>
            <a:r>
              <a:rPr lang="en-US" dirty="0" err="1" smtClean="0"/>
              <a:t>btwn</a:t>
            </a:r>
            <a:r>
              <a:rPr lang="en-US" dirty="0" smtClean="0"/>
              <a:t> </a:t>
            </a:r>
            <a:r>
              <a:rPr lang="en-US" dirty="0"/>
              <a:t>5% and 6%.</a:t>
            </a:r>
          </a:p>
          <a:p>
            <a:r>
              <a:rPr lang="en-US" dirty="0"/>
              <a:t>Suicidal acts usually takes place during major depressive episodes or mixed illness episodes. </a:t>
            </a:r>
          </a:p>
          <a:p>
            <a:r>
              <a:rPr lang="en-US" dirty="0"/>
              <a:t>Substance use and cluster B personality disorders also markedly increase risk of suicidal acts during mood episodes. </a:t>
            </a:r>
          </a:p>
          <a:p>
            <a:r>
              <a:rPr lang="en-US" dirty="0"/>
              <a:t>80% of psychiatric patients with bipolar disorders have either suicidal ideation or ideation plus suicide attempts.</a:t>
            </a:r>
          </a:p>
          <a:p>
            <a:r>
              <a:rPr lang="en-US" dirty="0"/>
              <a:t>Depression and hopelessness , comorbidity and preceding suicidal </a:t>
            </a:r>
            <a:r>
              <a:rPr lang="en-US" dirty="0" err="1"/>
              <a:t>behaviour</a:t>
            </a:r>
            <a:r>
              <a:rPr lang="en-US" dirty="0"/>
              <a:t> are key indicators of risk. </a:t>
            </a:r>
          </a:p>
        </p:txBody>
      </p:sp>
    </p:spTree>
    <p:extLst>
      <p:ext uri="{BB962C8B-B14F-4D97-AF65-F5344CB8AC3E}">
        <p14:creationId xmlns:p14="http://schemas.microsoft.com/office/powerpoint/2010/main" val="3188436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CIRCUMSTANCES IN WHICH SUICIDE ASSESSMENT IS INDICATED.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Emergency department or crisis evaluation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Intake evaluation (on either inpatient or outpatient basis)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Before a change in observation status or treatment setting (e.g. discontinuation of one-to-one observation, discharge from inpatient setting)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Abrupt change in clinical presentation  (precipitous worsening or dramatic unexpected improvement)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Lack of improvement or worsening despite treatment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Anticipation/experience of interpersonal loss or psychosocial stressor e.g. divorce, financial loss, legal problems, personal shame.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Onset of a physical illness (disfiguring, life-threatening, painful, disabling)</a:t>
            </a:r>
          </a:p>
          <a:p>
            <a:pPr marL="514350" indent="-514350">
              <a:buFont typeface="+mj-lt"/>
              <a:buAutoNum type="roman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755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PSYCHIATRIC ASSESSMENT OF PATIENTS WITH SUICIDAL 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CURRENT PRESENTATION OF SUICIDALITY</a:t>
            </a:r>
          </a:p>
          <a:p>
            <a:pPr>
              <a:buFontTx/>
              <a:buChar char="-"/>
            </a:pPr>
            <a:r>
              <a:rPr lang="en-US" dirty="0" smtClean="0"/>
              <a:t>Suicidal or self-harming thoughts , plans, </a:t>
            </a:r>
            <a:r>
              <a:rPr lang="en-US" dirty="0" err="1" smtClean="0"/>
              <a:t>behaviours</a:t>
            </a:r>
            <a:r>
              <a:rPr lang="en-US" dirty="0" smtClean="0"/>
              <a:t> &amp; intent.</a:t>
            </a:r>
          </a:p>
          <a:p>
            <a:pPr>
              <a:buFontTx/>
              <a:buChar char="-"/>
            </a:pPr>
            <a:r>
              <a:rPr lang="en-US" dirty="0" smtClean="0"/>
              <a:t>Specific methods considered for suicide , including their lethality and the patients expectation about lethality; access to firearms</a:t>
            </a:r>
          </a:p>
          <a:p>
            <a:pPr>
              <a:buFontTx/>
              <a:buChar char="-"/>
            </a:pPr>
            <a:r>
              <a:rPr lang="en-US" dirty="0" smtClean="0"/>
              <a:t>Evidence of hopelessness, </a:t>
            </a:r>
            <a:r>
              <a:rPr lang="en-US" dirty="0" err="1" smtClean="0"/>
              <a:t>impulsivesness</a:t>
            </a:r>
            <a:r>
              <a:rPr lang="en-US" dirty="0" smtClean="0"/>
              <a:t>, </a:t>
            </a:r>
            <a:r>
              <a:rPr lang="en-US" dirty="0" err="1" smtClean="0"/>
              <a:t>anhedonia</a:t>
            </a:r>
            <a:r>
              <a:rPr lang="en-US" dirty="0" smtClean="0"/>
              <a:t>, panic attacks or anxiety</a:t>
            </a:r>
          </a:p>
          <a:p>
            <a:pPr>
              <a:buFontTx/>
              <a:buChar char="-"/>
            </a:pPr>
            <a:r>
              <a:rPr lang="en-US" dirty="0" smtClean="0"/>
              <a:t>Reasons for living and plans for the future</a:t>
            </a:r>
          </a:p>
          <a:p>
            <a:pPr>
              <a:buFontTx/>
              <a:buChar char="-"/>
            </a:pPr>
            <a:r>
              <a:rPr lang="en-US" dirty="0" smtClean="0"/>
              <a:t>Alcohol or other substance use associated with current presentation</a:t>
            </a:r>
          </a:p>
          <a:p>
            <a:pPr>
              <a:buFontTx/>
              <a:buChar char="-"/>
            </a:pPr>
            <a:r>
              <a:rPr lang="en-US" dirty="0" smtClean="0"/>
              <a:t>Thoughts, plans or intentions of violence towards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2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PSYCHIATRIC ASSESSMENT OF PATIENTS WITH SUICIDAL 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PSYCHIATRIC ILLNESSES</a:t>
            </a:r>
          </a:p>
          <a:p>
            <a:pPr>
              <a:buFontTx/>
              <a:buChar char="-"/>
            </a:pPr>
            <a:r>
              <a:rPr lang="en-US" sz="2400" dirty="0" smtClean="0"/>
              <a:t>Current signs and symptoms of psychiatric disorders.</a:t>
            </a:r>
          </a:p>
          <a:p>
            <a:pPr>
              <a:buFontTx/>
              <a:buChar char="-"/>
            </a:pPr>
            <a:r>
              <a:rPr lang="en-US" sz="2400" dirty="0" smtClean="0"/>
              <a:t>Particular attention to mood disorders (major depressive or mixed episode), schizophrenia, substance use disorders, anxiety disorders, and personality disorders (mainly borderline P.D And Anti-social P.D)</a:t>
            </a:r>
          </a:p>
          <a:p>
            <a:pPr>
              <a:buFontTx/>
              <a:buChar char="-"/>
            </a:pPr>
            <a:r>
              <a:rPr lang="en-US" sz="2400" dirty="0" smtClean="0"/>
              <a:t>Previous psychiatric diagnoses treatment and treatments incl. onset and course and psychiatric hospitalizations , treatment for substance use disorders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421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PSYCHIATRIC ASSESSMENT OF PATIENTS WITH SUICIDAL 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HISTORY</a:t>
            </a:r>
          </a:p>
          <a:p>
            <a:pPr>
              <a:buFontTx/>
              <a:buChar char="-"/>
            </a:pPr>
            <a:r>
              <a:rPr lang="en-US" sz="2400" dirty="0" smtClean="0"/>
              <a:t>Previous suicide attempts, Aborted suicide attempts, other self-harming </a:t>
            </a:r>
            <a:r>
              <a:rPr lang="en-US" sz="2400" dirty="0" err="1" smtClean="0"/>
              <a:t>behaviours</a:t>
            </a:r>
            <a:r>
              <a:rPr lang="en-US" sz="2400" dirty="0" smtClean="0"/>
              <a:t>.</a:t>
            </a:r>
          </a:p>
          <a:p>
            <a:pPr>
              <a:buFontTx/>
              <a:buChar char="-"/>
            </a:pPr>
            <a:r>
              <a:rPr lang="en-US" sz="2400" dirty="0" smtClean="0"/>
              <a:t>Previous or current medical diagnoses and treatments including surgeries and hospitalizations</a:t>
            </a:r>
          </a:p>
          <a:p>
            <a:pPr>
              <a:buFontTx/>
              <a:buChar char="-"/>
            </a:pPr>
            <a:r>
              <a:rPr lang="en-US" sz="2400" dirty="0" smtClean="0"/>
              <a:t>Family h/o suicide or suicide attempt or a family h/o mental illness, including substance abuse.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899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PSYCHIATRIC ASSESSMENT OF PATIENTS WITH SUICIDAL 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PSYCHOSOCIAL SITUATION</a:t>
            </a:r>
          </a:p>
          <a:p>
            <a:pPr>
              <a:buFontTx/>
              <a:buChar char="-"/>
            </a:pPr>
            <a:r>
              <a:rPr lang="en-US" sz="2400" dirty="0" smtClean="0"/>
              <a:t>Acute psychosocial crises &amp; chronic psychosocial stressors:  actual or perceived interpersonal losses, financial losses (change in SES), Family discord, domestic violence, past or current physical/sexual abuse or neglect.</a:t>
            </a:r>
          </a:p>
          <a:p>
            <a:pPr>
              <a:buFontTx/>
              <a:buChar char="-"/>
            </a:pPr>
            <a:r>
              <a:rPr lang="en-US" sz="2400" dirty="0" smtClean="0"/>
              <a:t>Employment status/living situation : presence of infants/children in the home, presence or absence of external support. </a:t>
            </a:r>
          </a:p>
          <a:p>
            <a:pPr>
              <a:buFontTx/>
              <a:buChar char="-"/>
            </a:pPr>
            <a:r>
              <a:rPr lang="en-US" sz="2400" dirty="0" smtClean="0"/>
              <a:t>Family constellation and quality of family relationships</a:t>
            </a:r>
          </a:p>
          <a:p>
            <a:pPr>
              <a:buFontTx/>
              <a:buChar char="-"/>
            </a:pPr>
            <a:r>
              <a:rPr lang="en-US" sz="2400" dirty="0" smtClean="0"/>
              <a:t>Cultural or religious beliefs about death or suicide.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909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PSYCHIATRIC ASSESSMENT OF PATIENTS WITH SUICIDAL 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INDIVIDUAL STRENGTHS AND VULNERABILITIES.</a:t>
            </a:r>
          </a:p>
          <a:p>
            <a:pPr>
              <a:buFontTx/>
              <a:buChar char="-"/>
            </a:pPr>
            <a:r>
              <a:rPr lang="en-US" sz="2800" dirty="0" smtClean="0"/>
              <a:t>Coping skills</a:t>
            </a:r>
          </a:p>
          <a:p>
            <a:pPr>
              <a:buFontTx/>
              <a:buChar char="-"/>
            </a:pPr>
            <a:r>
              <a:rPr lang="en-US" sz="2800" dirty="0" smtClean="0"/>
              <a:t>Personality traits</a:t>
            </a:r>
          </a:p>
          <a:p>
            <a:pPr>
              <a:buFontTx/>
              <a:buChar char="-"/>
            </a:pPr>
            <a:r>
              <a:rPr lang="en-US" sz="2800" dirty="0" smtClean="0"/>
              <a:t>Past response to stress</a:t>
            </a:r>
          </a:p>
          <a:p>
            <a:pPr>
              <a:buFontTx/>
              <a:buChar char="-"/>
            </a:pPr>
            <a:r>
              <a:rPr lang="en-US" sz="2800" dirty="0" smtClean="0"/>
              <a:t>Capacity for reality testing</a:t>
            </a:r>
          </a:p>
          <a:p>
            <a:pPr>
              <a:buFontTx/>
              <a:buChar char="-"/>
            </a:pPr>
            <a:r>
              <a:rPr lang="en-US" sz="2800" dirty="0" smtClean="0"/>
              <a:t>Ability to tolerate psychological pain and satisfy psychological needs.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3137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SADPERSONS TOOL FOR SUICIDE ASSESSMENT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733539"/>
              </p:ext>
            </p:extLst>
          </p:nvPr>
        </p:nvGraphicFramePr>
        <p:xfrm>
          <a:off x="484583" y="1988242"/>
          <a:ext cx="8324565" cy="4583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378"/>
                <a:gridCol w="1299905"/>
                <a:gridCol w="2882198"/>
                <a:gridCol w="1280084"/>
              </a:tblGrid>
              <a:tr h="605952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 marL="68580" marR="68580"/>
                </a:tc>
              </a:tr>
              <a:tr h="605952">
                <a:tc>
                  <a:txBody>
                    <a:bodyPr/>
                    <a:lstStyle/>
                    <a:p>
                      <a:r>
                        <a:rPr lang="en-US" dirty="0" smtClean="0"/>
                        <a:t>SEX = MALE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PSYCHOSIS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68580" marR="68580"/>
                </a:tc>
              </a:tr>
              <a:tr h="1045890">
                <a:tc>
                  <a:txBody>
                    <a:bodyPr/>
                    <a:lstStyle/>
                    <a:p>
                      <a:r>
                        <a:rPr lang="en-US" dirty="0" smtClean="0"/>
                        <a:t>AGE &lt;19 </a:t>
                      </a:r>
                      <a:r>
                        <a:rPr lang="en-US" baseline="0" dirty="0" smtClean="0"/>
                        <a:t>  &gt;45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SEPARATED/WIDOWED/DIVORCED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68580" marR="68580"/>
                </a:tc>
              </a:tr>
              <a:tr h="1045890">
                <a:tc>
                  <a:txBody>
                    <a:bodyPr/>
                    <a:lstStyle/>
                    <a:p>
                      <a:r>
                        <a:rPr lang="en-US" dirty="0" smtClean="0"/>
                        <a:t>DEPRESSION/HOPELESSNESS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SERIOUS ATTEMPT (HANGING, STABBING)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68580" marR="68580"/>
                </a:tc>
              </a:tr>
              <a:tr h="605952">
                <a:tc>
                  <a:txBody>
                    <a:bodyPr/>
                    <a:lstStyle/>
                    <a:p>
                      <a:r>
                        <a:rPr lang="en-US" dirty="0" smtClean="0"/>
                        <a:t>PREVIOUS SUICIDE ATTEMPTS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SOCIAL SUPPORT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68580" marR="68580"/>
                </a:tc>
              </a:tr>
              <a:tr h="605952">
                <a:tc>
                  <a:txBody>
                    <a:bodyPr/>
                    <a:lstStyle/>
                    <a:p>
                      <a:r>
                        <a:rPr lang="en-US" dirty="0" smtClean="0"/>
                        <a:t>EXCESSIVE ALCOHOL/DRUG USE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STATED FUTURE INTENT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295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SADPERSONS TOOL FOR SUICIDE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SCORE &lt; 6 : SAFE TO DISCHARGE HOME</a:t>
            </a:r>
          </a:p>
          <a:p>
            <a:r>
              <a:rPr lang="en-US" dirty="0" smtClean="0"/>
              <a:t>SCORE 6-8: REFER FOR PSYCHIATRIC ASSESSMENT</a:t>
            </a:r>
          </a:p>
          <a:p>
            <a:r>
              <a:rPr lang="en-US" dirty="0" smtClean="0"/>
              <a:t>SCORE &gt; 8: URGENT ADMISSION.</a:t>
            </a:r>
          </a:p>
          <a:p>
            <a:pPr marL="0" indent="0">
              <a:buNone/>
            </a:pPr>
            <a:r>
              <a:rPr lang="en-US" dirty="0" smtClean="0"/>
              <a:t>(Patterson et al 1983)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1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DEFINITION OF SUICIDE AND RELATED TERMS</a:t>
            </a:r>
          </a:p>
          <a:p>
            <a:r>
              <a:rPr lang="en-US" dirty="0" smtClean="0"/>
              <a:t>AETIOLOGY/THEORY OF SUICIDE</a:t>
            </a:r>
          </a:p>
          <a:p>
            <a:r>
              <a:rPr lang="en-US" dirty="0" smtClean="0"/>
              <a:t>ASSESSMENT OF SUICIDE RISK</a:t>
            </a:r>
          </a:p>
          <a:p>
            <a:r>
              <a:rPr lang="en-US" dirty="0" smtClean="0"/>
              <a:t>SUICIDE RISK IN BMD</a:t>
            </a:r>
          </a:p>
          <a:p>
            <a:r>
              <a:rPr lang="en-US" dirty="0" smtClean="0"/>
              <a:t>MANAGEMENT OF SUICIDAL BEHAVIOUR </a:t>
            </a:r>
          </a:p>
          <a:p>
            <a:r>
              <a:rPr lang="en-US" dirty="0" smtClean="0"/>
              <a:t>SUICIDE AND THE LAW.</a:t>
            </a:r>
          </a:p>
        </p:txBody>
      </p:sp>
    </p:spTree>
    <p:extLst>
      <p:ext uri="{BB962C8B-B14F-4D97-AF65-F5344CB8AC3E}">
        <p14:creationId xmlns:p14="http://schemas.microsoft.com/office/powerpoint/2010/main" val="4095633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SUICIDE RISK ASSESSMENT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BECK SCALE FOR SUICIDE IDEATION (SSI)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COLUMBIA SUICIDE SEVERITY RATING SCALE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SAD PERSONS &amp; modified SAD PERSONS  scale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Suicide Probability scale (SPS)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mini-international neuropsychiatric interview suicidal subscale.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Schedule of </a:t>
            </a:r>
            <a:r>
              <a:rPr lang="en-US" dirty="0" err="1" smtClean="0"/>
              <a:t>nonadaptive</a:t>
            </a:r>
            <a:r>
              <a:rPr lang="en-US" dirty="0" smtClean="0"/>
              <a:t> &amp; adaptive personality self-harm subscale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Suicide </a:t>
            </a:r>
            <a:r>
              <a:rPr lang="en-US" dirty="0" err="1" smtClean="0"/>
              <a:t>Assesssment</a:t>
            </a:r>
            <a:r>
              <a:rPr lang="en-US" dirty="0" smtClean="0"/>
              <a:t> Scale (SUAS)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Karolinska</a:t>
            </a:r>
            <a:r>
              <a:rPr lang="en-US" dirty="0" smtClean="0"/>
              <a:t> Interpersonal Violence Scale (KIVS)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84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OF SUICIDAL BEHAVIOUR.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SOMATIC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Anti-depressants (SSRI) in depression &amp; anxiety. </a:t>
            </a:r>
            <a:endParaRPr lang="en-US" dirty="0"/>
          </a:p>
          <a:p>
            <a:r>
              <a:rPr lang="en-US" dirty="0" smtClean="0"/>
              <a:t>Benzodiazepines (short-term) – severe insomnia, agitation, panic attacks.</a:t>
            </a:r>
          </a:p>
          <a:p>
            <a:r>
              <a:rPr lang="en-US" dirty="0" err="1" smtClean="0"/>
              <a:t>Trazodone</a:t>
            </a:r>
            <a:r>
              <a:rPr lang="en-US" dirty="0" smtClean="0"/>
              <a:t> (calming effect).</a:t>
            </a:r>
          </a:p>
          <a:p>
            <a:r>
              <a:rPr lang="en-US" dirty="0" smtClean="0"/>
              <a:t>Low dose 2</a:t>
            </a:r>
            <a:r>
              <a:rPr lang="en-US" baseline="30000" dirty="0" smtClean="0"/>
              <a:t>nd</a:t>
            </a:r>
            <a:r>
              <a:rPr lang="en-US" dirty="0" smtClean="0"/>
              <a:t> generation antipsychotics</a:t>
            </a:r>
          </a:p>
          <a:p>
            <a:r>
              <a:rPr lang="en-US" dirty="0" smtClean="0"/>
              <a:t>Anticonvulsants </a:t>
            </a:r>
            <a:r>
              <a:rPr lang="en-US" dirty="0" err="1" smtClean="0"/>
              <a:t>eg</a:t>
            </a:r>
            <a:r>
              <a:rPr lang="en-US" dirty="0" smtClean="0"/>
              <a:t> like gabapentin/</a:t>
            </a:r>
            <a:r>
              <a:rPr lang="en-US" dirty="0" err="1" smtClean="0"/>
              <a:t>divalproex</a:t>
            </a:r>
            <a:endParaRPr lang="en-US" dirty="0" smtClean="0"/>
          </a:p>
          <a:p>
            <a:r>
              <a:rPr lang="en-US" dirty="0" smtClean="0"/>
              <a:t>Lithium</a:t>
            </a:r>
          </a:p>
          <a:p>
            <a:r>
              <a:rPr lang="en-US" dirty="0" smtClean="0"/>
              <a:t>ECT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PSYCHOSOCIAL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Interpersonal psychotherapy &amp; CBT – Depression</a:t>
            </a:r>
          </a:p>
          <a:p>
            <a:r>
              <a:rPr lang="en-US" dirty="0" smtClean="0"/>
              <a:t>Psychodynamic therapy and dialectical behavior therapy – borderline personality disorder</a:t>
            </a:r>
          </a:p>
          <a:p>
            <a:r>
              <a:rPr lang="en-US" dirty="0" smtClean="0"/>
              <a:t>For self-harming behavior without suicidal intent – rapid interventions, follow-up outreach, problem solving therapy, brief psychological treatment, family/couple/group therapy (limited evidence for efficacy)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93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SUICIDE IN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SECTION 226 OF THE PENAL CODE:</a:t>
            </a:r>
          </a:p>
          <a:p>
            <a:pPr marL="0" indent="0">
              <a:buNone/>
            </a:pPr>
            <a:r>
              <a:rPr lang="en-US" dirty="0" smtClean="0"/>
              <a:t>“ Any person who attempts to kill himself is guilty of a misdemeanor” </a:t>
            </a:r>
          </a:p>
          <a:p>
            <a:r>
              <a:rPr lang="en-US" dirty="0"/>
              <a:t>Suicidal individuals suffer a </a:t>
            </a:r>
            <a:r>
              <a:rPr lang="en-US" b="1" dirty="0"/>
              <a:t>double </a:t>
            </a:r>
            <a:r>
              <a:rPr lang="en-US" b="1" dirty="0" smtClean="0"/>
              <a:t>tragedy</a:t>
            </a:r>
          </a:p>
          <a:p>
            <a:r>
              <a:rPr lang="en-US" dirty="0" smtClean="0"/>
              <a:t>Suicidal </a:t>
            </a:r>
            <a:r>
              <a:rPr lang="en-US" dirty="0"/>
              <a:t>behavior victims suffer the </a:t>
            </a:r>
            <a:r>
              <a:rPr lang="en-US" b="1" dirty="0"/>
              <a:t>distress</a:t>
            </a:r>
            <a:r>
              <a:rPr lang="en-US" dirty="0"/>
              <a:t> caused by mental ill-health, physical pain or social </a:t>
            </a:r>
            <a:r>
              <a:rPr lang="en-US" dirty="0" smtClean="0"/>
              <a:t>adversity</a:t>
            </a:r>
          </a:p>
          <a:p>
            <a:r>
              <a:rPr lang="en-US" b="1" dirty="0" smtClean="0"/>
              <a:t>Society </a:t>
            </a:r>
            <a:r>
              <a:rPr lang="en-US" b="1" dirty="0"/>
              <a:t>punishes</a:t>
            </a:r>
            <a:r>
              <a:rPr lang="en-US" dirty="0"/>
              <a:t> suicidal people</a:t>
            </a:r>
            <a:r>
              <a:rPr lang="en-US" b="1" dirty="0"/>
              <a:t> </a:t>
            </a:r>
            <a:r>
              <a:rPr lang="en-US" dirty="0"/>
              <a:t>for suffering from distress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(Prof. Emilio </a:t>
            </a:r>
            <a:r>
              <a:rPr lang="en-US" dirty="0" err="1" smtClean="0"/>
              <a:t>Ovuga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6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About one million people die of suicide every year. </a:t>
            </a:r>
          </a:p>
          <a:p>
            <a:r>
              <a:rPr lang="en-US" dirty="0" smtClean="0"/>
              <a:t>Suicide is prevalent world wide and 75% of suicide cases occur in low and middle income countries (Asia/Africa)</a:t>
            </a:r>
          </a:p>
          <a:p>
            <a:r>
              <a:rPr lang="en-US" dirty="0" smtClean="0"/>
              <a:t>In 2016 the Ministry of Health in Kenya announced that 7000 Kenyans die of suicide annually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95% of suicide victims meet a diagnostic criteria for a mental disorder.</a:t>
            </a:r>
          </a:p>
          <a:p>
            <a:r>
              <a:rPr lang="en-US" dirty="0">
                <a:solidFill>
                  <a:srgbClr val="FF0000"/>
                </a:solidFill>
              </a:rPr>
              <a:t>About one half to two thirds of all suicides are by people who suffer from mood disorders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Preventing suicide among those who suffer from mood disorders is central to suicide prevention.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4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SUICIDE: Self-inflicted death with evidence (either explicit or implicit) that the person intended to die.</a:t>
            </a:r>
          </a:p>
          <a:p>
            <a:r>
              <a:rPr lang="en-US" dirty="0"/>
              <a:t>SUICIDE ATTEMPT: Self-injurious behavior with a non-fatal outcome accompanied by evidence (explicit or implicit)that the person intended to die. </a:t>
            </a:r>
          </a:p>
          <a:p>
            <a:r>
              <a:rPr lang="en-US" dirty="0"/>
              <a:t>ABORTED SUICIDE ATTEMPT: Potentially self-injurious behavior with evidence (explicit or implicit) that the person intended to die but stopped the attempt before physical damage occurred</a:t>
            </a:r>
          </a:p>
          <a:p>
            <a:r>
              <a:rPr lang="en-US" dirty="0"/>
              <a:t>SUICIDAL IDEATION: Thoughts of serving as the agent of ones own death. May vary in seriousness depending on the specificity of suicide plans and the degree of suicidal intent.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5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SUICIDAL INTENT: Subjective expectation and desire for a self destructive act to end in death</a:t>
            </a:r>
          </a:p>
          <a:p>
            <a:r>
              <a:rPr lang="en-US" dirty="0" smtClean="0"/>
              <a:t>LETHALITY OF SUICIDAL BEHAVIOUR :  Objective danger to life associated with a suicide method or action. Lethality may not coincide with an individuals expectation of what is medically dangerous </a:t>
            </a:r>
          </a:p>
          <a:p>
            <a:r>
              <a:rPr lang="en-US" dirty="0" smtClean="0"/>
              <a:t>DELIBERATE SELF-HARM: Willful self-inflicting of painful , destructive or injurious acts without intent to die. </a:t>
            </a:r>
          </a:p>
          <a:p>
            <a:r>
              <a:rPr lang="en-US" dirty="0" smtClean="0"/>
              <a:t>PARASUICIDE : Repeated acts of deliberate self-harm</a:t>
            </a:r>
          </a:p>
          <a:p>
            <a:r>
              <a:rPr lang="en-US" dirty="0" smtClean="0"/>
              <a:t>SUICIDAL BEHAVIOUR: </a:t>
            </a:r>
            <a:r>
              <a:rPr lang="en-US" dirty="0"/>
              <a:t>Spectrum of self-destructive behavior that consists of fleeting wishes to die, suicidal feelings with urges with or without communication of suicide intent, the making of suicide, attempting suicide and completed suicide</a:t>
            </a:r>
          </a:p>
        </p:txBody>
      </p:sp>
    </p:spTree>
    <p:extLst>
      <p:ext uri="{BB962C8B-B14F-4D97-AF65-F5344CB8AC3E}">
        <p14:creationId xmlns:p14="http://schemas.microsoft.com/office/powerpoint/2010/main" val="2168777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AETIOLOGY OF SUICIDE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896139"/>
              </p:ext>
            </p:extLst>
          </p:nvPr>
        </p:nvGraphicFramePr>
        <p:xfrm>
          <a:off x="222160" y="1491478"/>
          <a:ext cx="8809149" cy="5372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246"/>
                <a:gridCol w="6123903"/>
              </a:tblGrid>
              <a:tr h="442333">
                <a:tc>
                  <a:txBody>
                    <a:bodyPr/>
                    <a:lstStyle/>
                    <a:p>
                      <a:r>
                        <a:rPr lang="en-US" dirty="0" smtClean="0"/>
                        <a:t>FACTOR CATEGORY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 EXAMPLES</a:t>
                      </a:r>
                      <a:endParaRPr lang="en-US" dirty="0"/>
                    </a:p>
                  </a:txBody>
                  <a:tcPr marL="68580" marR="68580"/>
                </a:tc>
              </a:tr>
              <a:tr h="1745096">
                <a:tc>
                  <a:txBody>
                    <a:bodyPr/>
                    <a:lstStyle/>
                    <a:p>
                      <a:r>
                        <a:rPr lang="en-US" dirty="0" smtClean="0"/>
                        <a:t>DEMOGRAPHICS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 GENDER</a:t>
                      </a:r>
                    </a:p>
                    <a:p>
                      <a:r>
                        <a:rPr lang="en-US" dirty="0" smtClean="0"/>
                        <a:t>OLDER AGE</a:t>
                      </a:r>
                    </a:p>
                    <a:p>
                      <a:r>
                        <a:rPr lang="en-US" dirty="0" smtClean="0"/>
                        <a:t>DIVORCED/SINGLE</a:t>
                      </a:r>
                    </a:p>
                    <a:p>
                      <a:r>
                        <a:rPr lang="en-US" dirty="0" smtClean="0"/>
                        <a:t>PROFESSIONS (POLICE/GUARDS, BARTENDER, MEDICAL PROFESSION.</a:t>
                      </a:r>
                      <a:endParaRPr lang="en-US" dirty="0"/>
                    </a:p>
                  </a:txBody>
                  <a:tcPr marL="68580" marR="68580"/>
                </a:tc>
              </a:tr>
              <a:tr h="893846">
                <a:tc>
                  <a:txBody>
                    <a:bodyPr/>
                    <a:lstStyle/>
                    <a:p>
                      <a:r>
                        <a:rPr lang="en-US" dirty="0" smtClean="0"/>
                        <a:t>PAST PSYCHIATRIC HISTORY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PREVIOUS SUICIDE ATTEMPT</a:t>
                      </a:r>
                    </a:p>
                    <a:p>
                      <a:r>
                        <a:rPr lang="en-US" dirty="0" smtClean="0"/>
                        <a:t>PAST H/O DEPRESSION/PSYCHOSIS</a:t>
                      </a:r>
                    </a:p>
                    <a:p>
                      <a:r>
                        <a:rPr lang="en-US" dirty="0" smtClean="0"/>
                        <a:t>ALCOHOL/DRUG MISUSE</a:t>
                      </a:r>
                      <a:endParaRPr lang="en-US" dirty="0"/>
                    </a:p>
                  </a:txBody>
                  <a:tcPr marL="68580" marR="68580"/>
                </a:tc>
              </a:tr>
              <a:tr h="442333">
                <a:tc>
                  <a:txBody>
                    <a:bodyPr/>
                    <a:lstStyle/>
                    <a:p>
                      <a:r>
                        <a:rPr lang="en-US" dirty="0" smtClean="0"/>
                        <a:t>PAST MEDICAL HISTORY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PAINFUL CHRONIC CONDITION (CANCER)</a:t>
                      </a:r>
                      <a:endParaRPr lang="en-US" dirty="0"/>
                    </a:p>
                  </a:txBody>
                  <a:tcPr marL="68580" marR="68580"/>
                </a:tc>
              </a:tr>
              <a:tr h="893846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FACTORS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ISOLATION/LACK OF SOCIAL NETWORK</a:t>
                      </a:r>
                    </a:p>
                    <a:p>
                      <a:r>
                        <a:rPr lang="en-US" dirty="0" smtClean="0"/>
                        <a:t>SIGNIFICANT</a:t>
                      </a:r>
                      <a:r>
                        <a:rPr lang="en-US" baseline="0" dirty="0" smtClean="0"/>
                        <a:t> LIFE EVENT – LOSS OF JOB, DEATH, LOSS OF RELATIONSHIP, ABUSE.</a:t>
                      </a:r>
                      <a:endParaRPr lang="en-US" dirty="0"/>
                    </a:p>
                  </a:txBody>
                  <a:tcPr marL="68580" marR="68580"/>
                </a:tc>
              </a:tr>
              <a:tr h="893846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CHARACTERISTICS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IMPULSIVITY, CRIMINALITY, HIGH LEVELS OF HOSTILITY, REFUSAL OF HELP, POOR COPING SKILLS/PROBLEM</a:t>
                      </a:r>
                      <a:r>
                        <a:rPr lang="en-US" baseline="0" smtClean="0"/>
                        <a:t> SOLVING ABILITIES, HOPELESSNESS</a:t>
                      </a:r>
                      <a:endParaRPr lang="en-US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52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RISK FACTORS FOR SUICIDAL BEHAVIOUR.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FAMILY CONFLICT</a:t>
            </a:r>
          </a:p>
          <a:p>
            <a:r>
              <a:rPr lang="en-US" dirty="0" smtClean="0"/>
              <a:t>MENTAL DISORDERS</a:t>
            </a:r>
          </a:p>
          <a:p>
            <a:r>
              <a:rPr lang="en-US" dirty="0" smtClean="0"/>
              <a:t>PREVIOUS SUICIDE ATTEMPT(S)</a:t>
            </a:r>
          </a:p>
          <a:p>
            <a:r>
              <a:rPr lang="en-US" dirty="0" smtClean="0"/>
              <a:t>PHYSICAL ILLNESS</a:t>
            </a:r>
          </a:p>
          <a:p>
            <a:r>
              <a:rPr lang="en-US" dirty="0" smtClean="0"/>
              <a:t>SOCIAL ISOLATION</a:t>
            </a:r>
          </a:p>
          <a:p>
            <a:r>
              <a:rPr lang="en-US" dirty="0" smtClean="0"/>
              <a:t>UNEMPLOYMENT </a:t>
            </a:r>
          </a:p>
          <a:p>
            <a:r>
              <a:rPr lang="en-US" dirty="0" smtClean="0"/>
              <a:t>OTHER FACTORS (HOPELESSNESS, CHILDHOOD ABUSE, MILITARY COMBAT, HOMELESSNESS, INCARCERATION)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125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SUICIDE.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318450"/>
              </p:ext>
            </p:extLst>
          </p:nvPr>
        </p:nvGraphicFramePr>
        <p:xfrm>
          <a:off x="202840" y="1313645"/>
          <a:ext cx="8818811" cy="5352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558"/>
                <a:gridCol w="6213253"/>
              </a:tblGrid>
              <a:tr h="602492">
                <a:tc>
                  <a:txBody>
                    <a:bodyPr/>
                    <a:lstStyle/>
                    <a:p>
                      <a:r>
                        <a:rPr lang="en-US" dirty="0" smtClean="0"/>
                        <a:t>THEORY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EXPLANATION</a:t>
                      </a:r>
                      <a:endParaRPr lang="en-US" dirty="0"/>
                    </a:p>
                  </a:txBody>
                  <a:tcPr marL="68580" marR="68580"/>
                </a:tc>
              </a:tr>
              <a:tr h="1072896">
                <a:tc>
                  <a:txBody>
                    <a:bodyPr/>
                    <a:lstStyle/>
                    <a:p>
                      <a:r>
                        <a:rPr lang="en-US" dirty="0" smtClean="0"/>
                        <a:t>BIOLOGICAL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Dysregulation</a:t>
                      </a:r>
                      <a:r>
                        <a:rPr lang="en-US" dirty="0" smtClean="0"/>
                        <a:t> of serotonergic system</a:t>
                      </a:r>
                      <a:r>
                        <a:rPr lang="en-US" baseline="0" dirty="0" smtClean="0"/>
                        <a:t> in the ventromedial prefrontal cortex and an activating psychosocial stressor. (Mann 2003; </a:t>
                      </a:r>
                      <a:r>
                        <a:rPr lang="en-US" baseline="0" dirty="0" err="1" smtClean="0"/>
                        <a:t>Plutchick</a:t>
                      </a:r>
                      <a:r>
                        <a:rPr lang="en-US" baseline="0" dirty="0" smtClean="0"/>
                        <a:t>, Van </a:t>
                      </a:r>
                      <a:r>
                        <a:rPr lang="en-US" baseline="0" dirty="0" err="1" smtClean="0"/>
                        <a:t>Praag</a:t>
                      </a:r>
                      <a:r>
                        <a:rPr lang="en-US" baseline="0" dirty="0" smtClean="0"/>
                        <a:t> &amp; Conte 1989, Van </a:t>
                      </a:r>
                      <a:r>
                        <a:rPr lang="en-US" baseline="0" dirty="0" err="1" smtClean="0"/>
                        <a:t>Praag</a:t>
                      </a:r>
                      <a:r>
                        <a:rPr lang="en-US" baseline="0" dirty="0" smtClean="0"/>
                        <a:t> 2001)</a:t>
                      </a:r>
                      <a:endParaRPr lang="en-US" dirty="0"/>
                    </a:p>
                  </a:txBody>
                  <a:tcPr marL="68580" marR="68580"/>
                </a:tc>
              </a:tr>
              <a:tr h="1394765">
                <a:tc>
                  <a:txBody>
                    <a:bodyPr/>
                    <a:lstStyle/>
                    <a:p>
                      <a:r>
                        <a:rPr lang="en-US" dirty="0" smtClean="0"/>
                        <a:t>PSYCHODYNAMIC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Suicide</a:t>
                      </a:r>
                      <a:r>
                        <a:rPr lang="en-US" baseline="0" dirty="0" smtClean="0"/>
                        <a:t> caused by unconscious drives, (Menninger 1938)  intense affective states (</a:t>
                      </a:r>
                      <a:r>
                        <a:rPr lang="en-US" baseline="0" dirty="0" err="1" smtClean="0"/>
                        <a:t>Hendi</a:t>
                      </a:r>
                      <a:r>
                        <a:rPr lang="en-US" baseline="0" dirty="0" smtClean="0"/>
                        <a:t> 1991) , Desire to escape from psychological pain ( </a:t>
                      </a:r>
                      <a:r>
                        <a:rPr lang="en-US" baseline="0" dirty="0" err="1" smtClean="0"/>
                        <a:t>Baumeister</a:t>
                      </a:r>
                      <a:r>
                        <a:rPr lang="en-US" baseline="0" dirty="0" smtClean="0"/>
                        <a:t> 1990; </a:t>
                      </a:r>
                      <a:r>
                        <a:rPr lang="en-US" baseline="0" dirty="0" err="1" smtClean="0"/>
                        <a:t>Sheidman</a:t>
                      </a:r>
                      <a:r>
                        <a:rPr lang="en-US" baseline="0" dirty="0" smtClean="0"/>
                        <a:t> , 1998) Existential drives for meaning (Rogers 2001) Disturbed attachment (Bowlby 1973)</a:t>
                      </a:r>
                      <a:endParaRPr lang="en-US" dirty="0"/>
                    </a:p>
                  </a:txBody>
                  <a:tcPr marL="68580" marR="68580"/>
                </a:tc>
              </a:tr>
              <a:tr h="1394765"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COGNITIVE-BEHAVIOURAL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Causal role for hopelessness (Beck, et al 1990; Beck,</a:t>
                      </a:r>
                      <a:r>
                        <a:rPr lang="en-US" baseline="0" dirty="0" smtClean="0"/>
                        <a:t> et al 1985) The suicidal cognitive mode (Beck 1996, Rudd et al 2001) , autobiographical memory deficits and perceptions of entrapment (Williams 2001, Williams et al 2008); emotional </a:t>
                      </a:r>
                      <a:r>
                        <a:rPr lang="en-US" baseline="0" dirty="0" smtClean="0"/>
                        <a:t>dysregulation </a:t>
                      </a:r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Linehan</a:t>
                      </a:r>
                      <a:r>
                        <a:rPr lang="en-US" baseline="0" dirty="0" smtClean="0"/>
                        <a:t>, 1993)</a:t>
                      </a:r>
                      <a:endParaRPr lang="en-US" dirty="0"/>
                    </a:p>
                  </a:txBody>
                  <a:tcPr marL="68580" marR="68580"/>
                </a:tc>
              </a:tr>
              <a:tr h="751027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DEVELOPMENTAL/SYSTEMS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Disturbed social forces (Durkheim 1897) and family system (Sabbath</a:t>
                      </a:r>
                      <a:r>
                        <a:rPr lang="en-US" baseline="0" dirty="0" smtClean="0"/>
                        <a:t> , 1969)</a:t>
                      </a:r>
                      <a:endParaRPr lang="en-US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794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Approximately 95% of people who die of suicide suffer from mental disorders (Cavanagh, Carson, Sharpe, </a:t>
            </a:r>
            <a:r>
              <a:rPr lang="en-US" dirty="0" err="1" smtClean="0"/>
              <a:t>Lawrie</a:t>
            </a:r>
            <a:r>
              <a:rPr lang="en-US" dirty="0" smtClean="0"/>
              <a:t>, 2003). </a:t>
            </a:r>
          </a:p>
          <a:p>
            <a:r>
              <a:rPr lang="en-US" dirty="0" smtClean="0"/>
              <a:t>Certain mental disorders confer a higher risk for suicidal </a:t>
            </a:r>
            <a:r>
              <a:rPr lang="en-US" dirty="0" err="1" smtClean="0"/>
              <a:t>behaviour</a:t>
            </a:r>
            <a:r>
              <a:rPr lang="en-US" dirty="0" smtClean="0"/>
              <a:t> than others. </a:t>
            </a:r>
          </a:p>
          <a:p>
            <a:r>
              <a:rPr lang="en-US" dirty="0" smtClean="0"/>
              <a:t>Bipolar mood disorder increases risk of suicide by 15 fold (Harris and </a:t>
            </a:r>
            <a:r>
              <a:rPr lang="en-US" dirty="0" err="1" smtClean="0"/>
              <a:t>Barraclough</a:t>
            </a:r>
            <a:r>
              <a:rPr lang="en-US" dirty="0" smtClean="0"/>
              <a:t> , 1997). </a:t>
            </a:r>
          </a:p>
          <a:p>
            <a:r>
              <a:rPr lang="en-US" dirty="0" smtClean="0"/>
              <a:t>The vast majority of individuals diagnosed of mental disorders do not die of suicide. </a:t>
            </a:r>
          </a:p>
        </p:txBody>
      </p:sp>
    </p:spTree>
    <p:extLst>
      <p:ext uri="{BB962C8B-B14F-4D97-AF65-F5344CB8AC3E}">
        <p14:creationId xmlns:p14="http://schemas.microsoft.com/office/powerpoint/2010/main" val="54518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1539</Words>
  <Application>Microsoft Office PowerPoint</Application>
  <PresentationFormat>On-screen Show (4:3)</PresentationFormat>
  <Paragraphs>194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SUICIDAL BEHAVIOUR</vt:lpstr>
      <vt:lpstr>ORGANIZATION OF PRESENTATION</vt:lpstr>
      <vt:lpstr>INTRODUCTION</vt:lpstr>
      <vt:lpstr>DEFINITION OF TERMS</vt:lpstr>
      <vt:lpstr>DEFINITION OF TERMS</vt:lpstr>
      <vt:lpstr>AETIOLOGY OF SUICIDE</vt:lpstr>
      <vt:lpstr>MAJOR RISK FACTORS FOR SUICIDAL BEHAVIOUR. </vt:lpstr>
      <vt:lpstr>THEORY OF SUICIDE.</vt:lpstr>
      <vt:lpstr>MENTAL DISORDERS</vt:lpstr>
      <vt:lpstr>MENTAL DISORDERS</vt:lpstr>
      <vt:lpstr>SUICIDE &amp; BIPOLAR MOOD DISORDER. </vt:lpstr>
      <vt:lpstr>CIRCUMSTANCES IN WHICH SUICIDE ASSESSMENT IS INDICATED.</vt:lpstr>
      <vt:lpstr>PSYCHIATRIC ASSESSMENT OF PATIENTS WITH SUICIDAL BEHAVIOUR</vt:lpstr>
      <vt:lpstr>PSYCHIATRIC ASSESSMENT OF PATIENTS WITH SUICIDAL BEHAVIOUR</vt:lpstr>
      <vt:lpstr>PSYCHIATRIC ASSESSMENT OF PATIENTS WITH SUICIDAL BEHAVIOUR</vt:lpstr>
      <vt:lpstr>PSYCHIATRIC ASSESSMENT OF PATIENTS WITH SUICIDAL BEHAVIOUR</vt:lpstr>
      <vt:lpstr>PSYCHIATRIC ASSESSMENT OF PATIENTS WITH SUICIDAL BEHAVIOUR</vt:lpstr>
      <vt:lpstr>SADPERSONS TOOL FOR SUICIDE ASSESSMENT</vt:lpstr>
      <vt:lpstr>SADPERSONS TOOL FOR SUICIDE ASSESSMENT</vt:lpstr>
      <vt:lpstr>SUICIDE RISK ASSESSMENT TOOLS</vt:lpstr>
      <vt:lpstr>MANAGEMENT OF SUICIDAL BEHAVIOUR.</vt:lpstr>
      <vt:lpstr>SUICIDE IN LAW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SUICIDAL BEHAVIOUR</dc:title>
  <dc:creator>Windows User</dc:creator>
  <cp:lastModifiedBy>Windows User</cp:lastModifiedBy>
  <cp:revision>2</cp:revision>
  <dcterms:created xsi:type="dcterms:W3CDTF">2018-08-14T01:43:43Z</dcterms:created>
  <dcterms:modified xsi:type="dcterms:W3CDTF">2018-08-14T01:54:41Z</dcterms:modified>
</cp:coreProperties>
</file>