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81" r:id="rId9"/>
    <p:sldId id="298" r:id="rId10"/>
    <p:sldId id="282" r:id="rId11"/>
    <p:sldId id="283" r:id="rId12"/>
    <p:sldId id="284" r:id="rId13"/>
    <p:sldId id="262" r:id="rId14"/>
    <p:sldId id="286" r:id="rId15"/>
    <p:sldId id="287" r:id="rId16"/>
    <p:sldId id="288" r:id="rId17"/>
    <p:sldId id="263" r:id="rId18"/>
    <p:sldId id="289" r:id="rId19"/>
    <p:sldId id="264" r:id="rId20"/>
    <p:sldId id="295" r:id="rId21"/>
    <p:sldId id="290" r:id="rId22"/>
    <p:sldId id="265" r:id="rId23"/>
    <p:sldId id="291" r:id="rId24"/>
    <p:sldId id="266" r:id="rId25"/>
    <p:sldId id="267" r:id="rId26"/>
    <p:sldId id="268" r:id="rId27"/>
    <p:sldId id="269" r:id="rId28"/>
    <p:sldId id="293" r:id="rId29"/>
    <p:sldId id="294" r:id="rId30"/>
    <p:sldId id="270" r:id="rId31"/>
    <p:sldId id="271" r:id="rId32"/>
    <p:sldId id="272" r:id="rId33"/>
    <p:sldId id="273" r:id="rId34"/>
    <p:sldId id="274" r:id="rId35"/>
    <p:sldId id="27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58738"/>
            <a:ext cx="7958328" cy="1143000"/>
          </a:xfrm>
        </p:spPr>
        <p:txBody>
          <a:bodyPr/>
          <a:lstStyle>
            <a:lvl1pPr algn="ctr">
              <a:defRPr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2520" y="1333500"/>
            <a:ext cx="7958328" cy="54483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dirty="0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8FB623-A822-F54A-90A2-45B18D4A4129}" type="datetimeFigureOut">
              <a:rPr lang="en-US" smtClean="0"/>
              <a:t>10/28/2016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DEA4AEF-B6AE-8349-84A7-79B02329068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SUICIDE AND PARASUICIDE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BY: DR. J KAMAU</a:t>
            </a:r>
          </a:p>
          <a:p>
            <a:endParaRPr lang="en-GB" b="1" dirty="0" smtClean="0"/>
          </a:p>
          <a:p>
            <a:r>
              <a:rPr lang="en-GB" b="1" dirty="0" smtClean="0"/>
              <a:t>DATE: 28</a:t>
            </a:r>
            <a:r>
              <a:rPr lang="en-GB" b="1" baseline="30000" dirty="0" smtClean="0"/>
              <a:t>TH</a:t>
            </a:r>
            <a:r>
              <a:rPr lang="en-GB" b="1" dirty="0" smtClean="0"/>
              <a:t>/10/2016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181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AETIOLOGY/RISK FACTORS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87" y="1023582"/>
            <a:ext cx="8074561" cy="5834418"/>
          </a:xfrm>
        </p:spPr>
        <p:txBody>
          <a:bodyPr>
            <a:normAutofit/>
          </a:bodyPr>
          <a:lstStyle/>
          <a:p>
            <a:r>
              <a:rPr lang="en-GB" b="1" dirty="0" smtClean="0"/>
              <a:t>Delirium and dementia</a:t>
            </a:r>
          </a:p>
          <a:p>
            <a:pPr lvl="1"/>
            <a:r>
              <a:rPr lang="en-GB" dirty="0" smtClean="0"/>
              <a:t>The involved loss of memory, disorientation, hallucinations, delusions and poor judgement often lead to self-destructive behaviour</a:t>
            </a:r>
          </a:p>
          <a:p>
            <a:r>
              <a:rPr lang="en-GB" b="1" dirty="0" smtClean="0"/>
              <a:t>Traumatic brain injury</a:t>
            </a:r>
          </a:p>
          <a:p>
            <a:r>
              <a:rPr lang="en-GB" b="1" dirty="0" smtClean="0"/>
              <a:t>Bulimia </a:t>
            </a:r>
          </a:p>
          <a:p>
            <a:r>
              <a:rPr lang="en-GB" b="1" dirty="0" smtClean="0"/>
              <a:t>Personality disorders</a:t>
            </a:r>
          </a:p>
        </p:txBody>
      </p:sp>
    </p:spTree>
    <p:extLst>
      <p:ext uri="{BB962C8B-B14F-4D97-AF65-F5344CB8AC3E}">
        <p14:creationId xmlns:p14="http://schemas.microsoft.com/office/powerpoint/2010/main" val="2962614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AETIOLOGY/RISK FACTORS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201738"/>
            <a:ext cx="8134558" cy="4924425"/>
          </a:xfrm>
        </p:spPr>
        <p:txBody>
          <a:bodyPr>
            <a:normAutofit/>
          </a:bodyPr>
          <a:lstStyle/>
          <a:p>
            <a:r>
              <a:rPr lang="en-GB" dirty="0" smtClean="0"/>
              <a:t>Physical illnesses</a:t>
            </a:r>
          </a:p>
          <a:p>
            <a:pPr lvl="1"/>
            <a:r>
              <a:rPr lang="en-GB" dirty="0" smtClean="0"/>
              <a:t>Especially chronic conditions- epilepsy, end stage renal disease, cancer, HIV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Genetics </a:t>
            </a:r>
          </a:p>
          <a:p>
            <a:pPr lvl="1"/>
            <a:r>
              <a:rPr lang="en-GB" dirty="0" smtClean="0"/>
              <a:t>Having a relative commit suicide is indeed a risk factor</a:t>
            </a:r>
          </a:p>
          <a:p>
            <a:pPr lvl="1"/>
            <a:r>
              <a:rPr lang="en-GB" dirty="0" smtClean="0"/>
              <a:t>Genes related to serotonin implicated in second suicide attempts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614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24" y="0"/>
            <a:ext cx="8118276" cy="1143000"/>
          </a:xfrm>
        </p:spPr>
        <p:txBody>
          <a:bodyPr/>
          <a:lstStyle/>
          <a:p>
            <a:r>
              <a:rPr lang="en-GB" dirty="0" smtClean="0"/>
              <a:t>AETIOLOGY/RISK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24" y="1143000"/>
            <a:ext cx="8118276" cy="5715000"/>
          </a:xfrm>
        </p:spPr>
        <p:txBody>
          <a:bodyPr>
            <a:normAutofit/>
          </a:bodyPr>
          <a:lstStyle/>
          <a:p>
            <a:r>
              <a:rPr lang="en-GB" dirty="0"/>
              <a:t>Social factors</a:t>
            </a:r>
          </a:p>
          <a:p>
            <a:pPr lvl="1"/>
            <a:r>
              <a:rPr lang="en-GB" dirty="0"/>
              <a:t>Economic instability and status</a:t>
            </a:r>
          </a:p>
          <a:p>
            <a:pPr lvl="1"/>
            <a:r>
              <a:rPr lang="en-GB" dirty="0"/>
              <a:t>Social fragmentation</a:t>
            </a:r>
          </a:p>
          <a:p>
            <a:pPr lvl="1"/>
            <a:r>
              <a:rPr lang="en-GB" dirty="0"/>
              <a:t>Media and internet</a:t>
            </a:r>
          </a:p>
          <a:p>
            <a:pPr lvl="1"/>
            <a:r>
              <a:rPr lang="en-GB" dirty="0"/>
              <a:t>Contagion </a:t>
            </a:r>
            <a:endParaRPr lang="en-GB" dirty="0" smtClean="0"/>
          </a:p>
          <a:p>
            <a:r>
              <a:rPr lang="en-GB" dirty="0" smtClean="0"/>
              <a:t>Life experiences</a:t>
            </a:r>
          </a:p>
          <a:p>
            <a:pPr lvl="1"/>
            <a:r>
              <a:rPr lang="en-GB" dirty="0" smtClean="0"/>
              <a:t>Romance related losses</a:t>
            </a:r>
          </a:p>
          <a:p>
            <a:pPr lvl="1"/>
            <a:r>
              <a:rPr lang="en-GB" dirty="0" smtClean="0"/>
              <a:t>Job termination</a:t>
            </a:r>
          </a:p>
          <a:p>
            <a:pPr lvl="1"/>
            <a:r>
              <a:rPr lang="en-GB" dirty="0" smtClean="0"/>
              <a:t>Physical, emotional and sexual abuse</a:t>
            </a:r>
          </a:p>
          <a:p>
            <a:pPr lvl="1"/>
            <a:r>
              <a:rPr lang="en-GB" dirty="0" smtClean="0"/>
              <a:t>Victimisation by bullying</a:t>
            </a:r>
          </a:p>
          <a:p>
            <a:r>
              <a:rPr lang="en-GB" dirty="0" smtClean="0"/>
              <a:t>Impulsivity </a:t>
            </a:r>
          </a:p>
          <a:p>
            <a:pPr lvl="1"/>
            <a:r>
              <a:rPr lang="en-GB" dirty="0" smtClean="0"/>
              <a:t>Lack of executive function in the form of poor impulse control</a:t>
            </a:r>
          </a:p>
        </p:txBody>
      </p:sp>
    </p:spTree>
    <p:extLst>
      <p:ext uri="{BB962C8B-B14F-4D97-AF65-F5344CB8AC3E}">
        <p14:creationId xmlns:p14="http://schemas.microsoft.com/office/powerpoint/2010/main" val="2962614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SUICIDE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87" y="982639"/>
            <a:ext cx="8074561" cy="5875361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b="1" dirty="0" smtClean="0"/>
              <a:t>FOCUSED PATIENT ENQUIRY</a:t>
            </a:r>
          </a:p>
          <a:p>
            <a:r>
              <a:rPr lang="en-GB" dirty="0" smtClean="0"/>
              <a:t>Suicidal ideation: determine whether the patient has any thoughts of hurting him/herself. Positive response requires further enquiry</a:t>
            </a:r>
          </a:p>
          <a:p>
            <a:r>
              <a:rPr lang="en-GB" dirty="0" smtClean="0"/>
              <a:t>Suicide plans: specific plans indicate greater danger</a:t>
            </a:r>
          </a:p>
          <a:p>
            <a:r>
              <a:rPr lang="en-GB" dirty="0" smtClean="0"/>
              <a:t>Purpose of suicide: what the patient believes his/ her suicide will achieve</a:t>
            </a:r>
          </a:p>
          <a:p>
            <a:r>
              <a:rPr lang="en-GB" dirty="0" smtClean="0"/>
              <a:t>Potential for homicide</a:t>
            </a:r>
          </a:p>
          <a:p>
            <a:r>
              <a:rPr lang="en-GB" dirty="0" smtClean="0"/>
              <a:t>Additional questions related to family members, depression symptoms, psychosis, dementia, loss, substance abuse	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713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ASSESSING SUICIDE RISK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Signs and risk </a:t>
            </a:r>
            <a:r>
              <a:rPr lang="en-GB" b="1" dirty="0" smtClean="0"/>
              <a:t>factors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Patients with definite plans to kill themselves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Systemic pattern of behaviour indicating they are leaving life (goodbye to friends, making a will, suicide note)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Strong family history of suicide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Presence of a gun (or means- hoarding pills, pesticide)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Being under the influence of alcohol or other mind altering drugs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Severe, immediate unexpected loss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Patient is isolated and alone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7131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SUICIDE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Signs and risk </a:t>
            </a:r>
            <a:r>
              <a:rPr lang="en-GB" b="1" dirty="0" smtClean="0"/>
              <a:t>factors</a:t>
            </a:r>
            <a:endParaRPr lang="en-GB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Patient has depression of any type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Experiences command hallucinations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Discharge from a psychiatric hospital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Anxiety in all forms- constant dread and tension proves unbearable for some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dirty="0" smtClean="0"/>
              <a:t>Clinician’s feelings: regardless of what the patient says or does, it matters if the clinician has a feeling that the patient is going to commit suicide</a:t>
            </a:r>
          </a:p>
        </p:txBody>
      </p:sp>
    </p:spTree>
    <p:extLst>
      <p:ext uri="{BB962C8B-B14F-4D97-AF65-F5344CB8AC3E}">
        <p14:creationId xmlns:p14="http://schemas.microsoft.com/office/powerpoint/2010/main" val="8507131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ASSESSING SUICIDE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Other sources of information</a:t>
            </a:r>
          </a:p>
          <a:p>
            <a:r>
              <a:rPr lang="en-GB" dirty="0" smtClean="0"/>
              <a:t>Family interviews</a:t>
            </a:r>
          </a:p>
          <a:p>
            <a:r>
              <a:rPr lang="en-GB" dirty="0" smtClean="0"/>
              <a:t>Interviews with friends or co-workers</a:t>
            </a:r>
          </a:p>
        </p:txBody>
      </p:sp>
    </p:spTree>
    <p:extLst>
      <p:ext uri="{BB962C8B-B14F-4D97-AF65-F5344CB8AC3E}">
        <p14:creationId xmlns:p14="http://schemas.microsoft.com/office/powerpoint/2010/main" val="85071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638" y="35589"/>
            <a:ext cx="8161361" cy="1143000"/>
          </a:xfrm>
        </p:spPr>
        <p:txBody>
          <a:bodyPr/>
          <a:lstStyle/>
          <a:p>
            <a:r>
              <a:rPr lang="en-GB" dirty="0" smtClean="0"/>
              <a:t>PATIENT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39" y="1201738"/>
            <a:ext cx="8161361" cy="5656262"/>
          </a:xfrm>
        </p:spPr>
        <p:txBody>
          <a:bodyPr>
            <a:normAutofit/>
          </a:bodyPr>
          <a:lstStyle/>
          <a:p>
            <a:r>
              <a:rPr lang="en-GB" dirty="0" smtClean="0"/>
              <a:t>A threat of suicide is associated with the completed act</a:t>
            </a:r>
          </a:p>
          <a:p>
            <a:r>
              <a:rPr lang="en-GB" dirty="0" smtClean="0"/>
              <a:t>Activities associated with committing suicide include</a:t>
            </a:r>
          </a:p>
          <a:p>
            <a:pPr lvl="1"/>
            <a:r>
              <a:rPr lang="en-GB" dirty="0" smtClean="0"/>
              <a:t>Making a will</a:t>
            </a:r>
          </a:p>
          <a:p>
            <a:pPr lvl="1"/>
            <a:r>
              <a:rPr lang="en-GB" dirty="0" smtClean="0"/>
              <a:t>Getting house affairs in order</a:t>
            </a:r>
          </a:p>
          <a:p>
            <a:pPr lvl="1"/>
            <a:r>
              <a:rPr lang="en-GB" dirty="0" smtClean="0"/>
              <a:t>Unexpectedly visiting friends and family members</a:t>
            </a:r>
          </a:p>
          <a:p>
            <a:pPr lvl="1"/>
            <a:r>
              <a:rPr lang="en-GB" dirty="0" smtClean="0"/>
              <a:t>Purchasing a gun, rope, rat poison</a:t>
            </a:r>
          </a:p>
          <a:p>
            <a:pPr lvl="1"/>
            <a:r>
              <a:rPr lang="en-GB" dirty="0" smtClean="0"/>
              <a:t>Writing a suicide note</a:t>
            </a:r>
          </a:p>
          <a:p>
            <a:pPr lvl="1"/>
            <a:r>
              <a:rPr lang="en-GB" dirty="0" smtClean="0"/>
              <a:t>Visiting the primary care physician: within 3 weeks before the act, can come for a variety of medical problems….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287" y="18530"/>
            <a:ext cx="8147713" cy="1143000"/>
          </a:xfrm>
        </p:spPr>
        <p:txBody>
          <a:bodyPr/>
          <a:lstStyle/>
          <a:p>
            <a:r>
              <a:rPr lang="en-GB" dirty="0" smtClean="0"/>
              <a:t>PATIENT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338" y="1009934"/>
            <a:ext cx="8140662" cy="5848066"/>
          </a:xfrm>
        </p:spPr>
        <p:txBody>
          <a:bodyPr>
            <a:normAutofit/>
          </a:bodyPr>
          <a:lstStyle/>
          <a:p>
            <a:r>
              <a:rPr lang="en-GB" dirty="0" smtClean="0"/>
              <a:t>Suicide related characteristics</a:t>
            </a:r>
          </a:p>
          <a:p>
            <a:pPr lvl="1"/>
            <a:r>
              <a:rPr lang="en-GB" dirty="0" smtClean="0"/>
              <a:t>Preoccupation with death</a:t>
            </a:r>
          </a:p>
          <a:p>
            <a:pPr lvl="1"/>
            <a:r>
              <a:rPr lang="en-GB" dirty="0" smtClean="0"/>
              <a:t>A sense of isolation and withdrawal</a:t>
            </a:r>
          </a:p>
          <a:p>
            <a:pPr lvl="1"/>
            <a:r>
              <a:rPr lang="en-GB" dirty="0" smtClean="0"/>
              <a:t>Few friends or family members</a:t>
            </a:r>
          </a:p>
          <a:p>
            <a:pPr lvl="1"/>
            <a:r>
              <a:rPr lang="en-GB" dirty="0" smtClean="0"/>
              <a:t>Emotional distance from others</a:t>
            </a:r>
          </a:p>
          <a:p>
            <a:pPr lvl="1"/>
            <a:r>
              <a:rPr lang="en-GB" dirty="0" smtClean="0"/>
              <a:t>Distraction and lack of humour</a:t>
            </a:r>
          </a:p>
          <a:p>
            <a:pPr lvl="1"/>
            <a:r>
              <a:rPr lang="en-GB" dirty="0" smtClean="0"/>
              <a:t>Focus on the past: dwell on past losses, defeats and anticipate no future</a:t>
            </a:r>
          </a:p>
          <a:p>
            <a:pPr lvl="1"/>
            <a:r>
              <a:rPr lang="en-GB" dirty="0" smtClean="0"/>
              <a:t>Dominated by helplessness (cannot help themselves and no one can help them) </a:t>
            </a:r>
          </a:p>
          <a:p>
            <a:pPr lvl="1"/>
            <a:r>
              <a:rPr lang="en-GB" dirty="0" smtClean="0"/>
              <a:t>Hopelessness (cannot foresee things ever improving)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24" y="1208660"/>
            <a:ext cx="7661076" cy="4917503"/>
          </a:xfrm>
        </p:spPr>
        <p:txBody>
          <a:bodyPr>
            <a:normAutofit/>
          </a:bodyPr>
          <a:lstStyle/>
          <a:p>
            <a:r>
              <a:rPr lang="en-GB" dirty="0" smtClean="0"/>
              <a:t>Appearance</a:t>
            </a:r>
          </a:p>
          <a:p>
            <a:pPr lvl="1"/>
            <a:r>
              <a:rPr lang="en-GB" dirty="0" smtClean="0"/>
              <a:t>Dress and hygiene of depressed individuals</a:t>
            </a:r>
          </a:p>
          <a:p>
            <a:pPr lvl="1"/>
            <a:r>
              <a:rPr lang="en-GB" dirty="0" smtClean="0"/>
              <a:t>Evidence of suicidal behaviour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Affect</a:t>
            </a:r>
          </a:p>
          <a:p>
            <a:pPr lvl="1"/>
            <a:r>
              <a:rPr lang="en-GB" dirty="0" smtClean="0"/>
              <a:t>Depression and anxiety</a:t>
            </a:r>
          </a:p>
          <a:p>
            <a:pPr lvl="1"/>
            <a:r>
              <a:rPr lang="en-GB" dirty="0" smtClean="0"/>
              <a:t>Flat affect when describing thoughts and plans of suicidal behaviour</a:t>
            </a:r>
          </a:p>
        </p:txBody>
      </p:sp>
    </p:spTree>
    <p:extLst>
      <p:ext uri="{BB962C8B-B14F-4D97-AF65-F5344CB8AC3E}">
        <p14:creationId xmlns:p14="http://schemas.microsoft.com/office/powerpoint/2010/main" val="22918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SUICIDE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Suicide is the act of a person willingly at times ambivalently taking his own life.</a:t>
            </a:r>
          </a:p>
        </p:txBody>
      </p:sp>
    </p:spTree>
    <p:extLst>
      <p:ext uri="{BB962C8B-B14F-4D97-AF65-F5344CB8AC3E}">
        <p14:creationId xmlns:p14="http://schemas.microsoft.com/office/powerpoint/2010/main" val="49380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Thoughts </a:t>
            </a:r>
          </a:p>
          <a:p>
            <a:pPr lvl="1"/>
            <a:r>
              <a:rPr lang="en-GB" dirty="0"/>
              <a:t>Delusions: </a:t>
            </a:r>
            <a:r>
              <a:rPr lang="en-GB" dirty="0" smtClean="0"/>
              <a:t>e.g. </a:t>
            </a:r>
            <a:r>
              <a:rPr lang="en-GB" dirty="0"/>
              <a:t>world would be better/ reuniting with loved one</a:t>
            </a:r>
          </a:p>
          <a:p>
            <a:pPr lvl="1"/>
            <a:r>
              <a:rPr lang="en-GB" dirty="0"/>
              <a:t>Obsessions: focus their lives on their suicide 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/>
              <a:t>Perceptual disturbances</a:t>
            </a:r>
          </a:p>
          <a:p>
            <a:pPr lvl="1"/>
            <a:r>
              <a:rPr lang="en-GB" dirty="0"/>
              <a:t>Command hallucinations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70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MENTAL STATUS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6880" y="1208660"/>
            <a:ext cx="8093968" cy="56493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Suicide and homicide</a:t>
            </a:r>
          </a:p>
          <a:p>
            <a:pPr lvl="1"/>
            <a:r>
              <a:rPr lang="en-GB" dirty="0" smtClean="0"/>
              <a:t>The more specific the ideas and plans, the greater the possibility</a:t>
            </a:r>
          </a:p>
          <a:p>
            <a:pPr lvl="1"/>
            <a:r>
              <a:rPr lang="en-GB" dirty="0" smtClean="0"/>
              <a:t>Aggression turned inward is suicide, aggression turned outward is homicide</a:t>
            </a:r>
          </a:p>
          <a:p>
            <a:pPr lvl="1"/>
            <a:r>
              <a:rPr lang="en-GB" dirty="0" smtClean="0"/>
              <a:t>Although infrequent, murder- suicides are a reality</a:t>
            </a:r>
          </a:p>
          <a:p>
            <a:r>
              <a:rPr lang="en-GB" dirty="0"/>
              <a:t>Judgement and insight</a:t>
            </a:r>
          </a:p>
          <a:p>
            <a:pPr lvl="1"/>
            <a:r>
              <a:rPr lang="en-GB" dirty="0"/>
              <a:t>How a patient has handled stress and how they will handle it in the future are a concern</a:t>
            </a:r>
          </a:p>
          <a:p>
            <a:pPr lvl="1"/>
            <a:r>
              <a:rPr lang="en-GB" dirty="0"/>
              <a:t>Impaired decision making related to suicidal behaviour in both adolescents and adults</a:t>
            </a:r>
          </a:p>
          <a:p>
            <a:r>
              <a:rPr lang="en-GB" dirty="0"/>
              <a:t>Orientation and memory</a:t>
            </a:r>
          </a:p>
          <a:p>
            <a:pPr lvl="1"/>
            <a:r>
              <a:rPr lang="en-GB" dirty="0"/>
              <a:t>Delirium</a:t>
            </a:r>
          </a:p>
          <a:p>
            <a:pPr lvl="1"/>
            <a:r>
              <a:rPr lang="en-GB" dirty="0" smtClean="0"/>
              <a:t>dementia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8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353" y="0"/>
            <a:ext cx="8140662" cy="1143000"/>
          </a:xfrm>
        </p:spPr>
        <p:txBody>
          <a:bodyPr/>
          <a:lstStyle/>
          <a:p>
            <a:r>
              <a:rPr lang="en-GB" dirty="0" smtClean="0"/>
              <a:t>INTERVENTION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352" y="1143000"/>
            <a:ext cx="8122647" cy="5715000"/>
          </a:xfrm>
        </p:spPr>
        <p:txBody>
          <a:bodyPr>
            <a:normAutofit/>
          </a:bodyPr>
          <a:lstStyle/>
          <a:p>
            <a:r>
              <a:rPr lang="en-GB" dirty="0" smtClean="0"/>
              <a:t>First and foremost, the patient’s safety must be assured</a:t>
            </a:r>
          </a:p>
          <a:p>
            <a:pPr lvl="1"/>
            <a:r>
              <a:rPr lang="en-GB" dirty="0" smtClean="0"/>
              <a:t>The individual must not be left alone;  hospital staff, family and friends</a:t>
            </a:r>
          </a:p>
          <a:p>
            <a:pPr lvl="1"/>
            <a:r>
              <a:rPr lang="en-GB" dirty="0" smtClean="0"/>
              <a:t>Remove anything that the patient may use to hurt or kill him/ herself</a:t>
            </a:r>
          </a:p>
          <a:p>
            <a:pPr lvl="1"/>
            <a:r>
              <a:rPr lang="en-GB" dirty="0" smtClean="0"/>
              <a:t>Treat initially in a secure, safe and highly supervised place</a:t>
            </a:r>
          </a:p>
          <a:p>
            <a:pPr lvl="1"/>
            <a:r>
              <a:rPr lang="en-GB" dirty="0" smtClean="0"/>
              <a:t>Remove ligature points (places where things like ropes can be attached to)</a:t>
            </a:r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3956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INTERVENTION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991" y="1333500"/>
            <a:ext cx="8175009" cy="5448300"/>
          </a:xfrm>
        </p:spPr>
        <p:txBody>
          <a:bodyPr>
            <a:normAutofit/>
          </a:bodyPr>
          <a:lstStyle/>
          <a:p>
            <a:pPr marL="400050" indent="-342900"/>
            <a:r>
              <a:rPr lang="en-GB" dirty="0" smtClean="0"/>
              <a:t>Put in place a management/ treatment plan</a:t>
            </a:r>
          </a:p>
          <a:p>
            <a:pPr marL="914400" lvl="1" indent="-457200"/>
            <a:r>
              <a:rPr lang="en-GB" dirty="0" smtClean="0"/>
              <a:t>Address the underlying cause of the self destructive behaviour</a:t>
            </a:r>
          </a:p>
          <a:p>
            <a:pPr marL="914400" lvl="1" indent="-457200"/>
            <a:r>
              <a:rPr lang="en-GB" dirty="0" smtClean="0"/>
              <a:t>Regular review of the risks and plans</a:t>
            </a:r>
          </a:p>
          <a:p>
            <a:r>
              <a:rPr lang="en-GB" dirty="0" smtClean="0"/>
              <a:t>Pharmacologic therapy</a:t>
            </a:r>
          </a:p>
          <a:p>
            <a:pPr lvl="1"/>
            <a:r>
              <a:rPr lang="en-GB" dirty="0" smtClean="0"/>
              <a:t>Based on patient’s underlying mental disorder</a:t>
            </a:r>
          </a:p>
          <a:p>
            <a:pPr lvl="1"/>
            <a:r>
              <a:rPr lang="en-GB" dirty="0" smtClean="0"/>
              <a:t>Prescribe adequate but non-dangerous amount of drugs on discharge</a:t>
            </a:r>
          </a:p>
          <a:p>
            <a:r>
              <a:rPr lang="en-GB" dirty="0" smtClean="0"/>
              <a:t>ECT (Electro </a:t>
            </a:r>
            <a:r>
              <a:rPr lang="en-GB" dirty="0"/>
              <a:t>C</a:t>
            </a:r>
            <a:r>
              <a:rPr lang="en-GB" dirty="0" smtClean="0"/>
              <a:t>onvulsive Therapy)</a:t>
            </a:r>
          </a:p>
          <a:p>
            <a:r>
              <a:rPr lang="en-GB" dirty="0" smtClean="0"/>
              <a:t>Early follow up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514350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73956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SELF HARM</a:t>
            </a:r>
            <a:endParaRPr lang="en-GB" dirty="0"/>
          </a:p>
        </p:txBody>
      </p:sp>
      <p:pic>
        <p:nvPicPr>
          <p:cNvPr id="4" name="Content Placeholder 3" descr="3080503_f26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2" b="28662"/>
          <a:stretch>
            <a:fillRect/>
          </a:stretch>
        </p:blipFill>
        <p:spPr bwMode="auto">
          <a:prstGeom prst="rect">
            <a:avLst/>
          </a:prstGeom>
          <a:noFill/>
          <a:ln w="57150">
            <a:solidFill>
              <a:srgbClr val="D1634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774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Episodes of intentional self harm that may or may not have been motivated by a desire to end life.</a:t>
            </a:r>
          </a:p>
          <a:p>
            <a:endParaRPr lang="en-GB" dirty="0" smtClean="0"/>
          </a:p>
          <a:p>
            <a:r>
              <a:rPr lang="en-GB" dirty="0" smtClean="0"/>
              <a:t>Non fatal act in which an individual deliberately causes injury or ingests a substance in excess of any prescribed or generally recognised dosage.</a:t>
            </a:r>
          </a:p>
        </p:txBody>
      </p:sp>
    </p:spTree>
    <p:extLst>
      <p:ext uri="{BB962C8B-B14F-4D97-AF65-F5344CB8AC3E}">
        <p14:creationId xmlns:p14="http://schemas.microsoft.com/office/powerpoint/2010/main" val="2060252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287" y="58738"/>
            <a:ext cx="8074561" cy="1143000"/>
          </a:xfrm>
        </p:spPr>
        <p:txBody>
          <a:bodyPr/>
          <a:lstStyle/>
          <a:p>
            <a:r>
              <a:rPr lang="en-GB" dirty="0" smtClean="0"/>
              <a:t>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86" y="1225053"/>
            <a:ext cx="8074561" cy="5448300"/>
          </a:xfrm>
        </p:spPr>
        <p:txBody>
          <a:bodyPr/>
          <a:lstStyle/>
          <a:p>
            <a:r>
              <a:rPr lang="en-GB" dirty="0" smtClean="0"/>
              <a:t>Overlap between suicide and deliberate self harm</a:t>
            </a:r>
          </a:p>
          <a:p>
            <a:pPr lvl="1"/>
            <a:r>
              <a:rPr lang="en-GB" dirty="0" smtClean="0"/>
              <a:t>Some people who had no intention of dying succumb to effects of overdose</a:t>
            </a:r>
          </a:p>
          <a:p>
            <a:pPr lvl="1"/>
            <a:r>
              <a:rPr lang="en-GB" dirty="0" smtClean="0"/>
              <a:t>Ambivalent- not sure whether they want to die or live</a:t>
            </a:r>
          </a:p>
          <a:p>
            <a:pPr lvl="1"/>
            <a:r>
              <a:rPr lang="en-GB" dirty="0" smtClean="0"/>
              <a:t>In those who have been involved in self harm, suicide in the subsequent one year is 100 times greater than in the general population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6822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Methods:</a:t>
            </a:r>
          </a:p>
          <a:p>
            <a:pPr lvl="1"/>
            <a:r>
              <a:rPr lang="en-GB" dirty="0" smtClean="0"/>
              <a:t>Laceration</a:t>
            </a:r>
          </a:p>
          <a:p>
            <a:pPr lvl="1"/>
            <a:r>
              <a:rPr lang="en-GB" dirty="0" smtClean="0"/>
              <a:t>Burning</a:t>
            </a:r>
          </a:p>
          <a:p>
            <a:pPr lvl="1"/>
            <a:r>
              <a:rPr lang="en-GB" dirty="0" smtClean="0"/>
              <a:t>Jumping from heights</a:t>
            </a:r>
          </a:p>
          <a:p>
            <a:pPr lvl="1"/>
            <a:r>
              <a:rPr lang="en-GB" dirty="0" smtClean="0"/>
              <a:t>Jumping in front of a vehicle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0424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Epidemiology</a:t>
            </a:r>
          </a:p>
          <a:p>
            <a:pPr lvl="1"/>
            <a:r>
              <a:rPr lang="en-GB" dirty="0" smtClean="0"/>
              <a:t>3 per 100000 per year (UK)</a:t>
            </a:r>
          </a:p>
          <a:p>
            <a:pPr lvl="1"/>
            <a:r>
              <a:rPr lang="en-GB" dirty="0" smtClean="0"/>
              <a:t>US: 15 % of college students attempt once in their lifetime</a:t>
            </a:r>
          </a:p>
          <a:p>
            <a:pPr lvl="1"/>
            <a:r>
              <a:rPr lang="en-GB" dirty="0" smtClean="0"/>
              <a:t>Kenyan/ African data lacking</a:t>
            </a:r>
          </a:p>
          <a:p>
            <a:pPr lvl="1"/>
            <a:r>
              <a:rPr lang="en-GB" dirty="0" smtClean="0"/>
              <a:t>More common among younger people</a:t>
            </a:r>
          </a:p>
        </p:txBody>
      </p:sp>
    </p:spTree>
    <p:extLst>
      <p:ext uri="{BB962C8B-B14F-4D97-AF65-F5344CB8AC3E}">
        <p14:creationId xmlns:p14="http://schemas.microsoft.com/office/powerpoint/2010/main" val="1030577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CAUSES OF 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Precipitating factors/ trigger</a:t>
            </a:r>
          </a:p>
          <a:p>
            <a:pPr lvl="1"/>
            <a:r>
              <a:rPr lang="en-GB" dirty="0" smtClean="0"/>
              <a:t>Stressful events e.g. recent quarrel with a spouse or  significant other, illness of a family member, personal physical illness</a:t>
            </a:r>
          </a:p>
          <a:p>
            <a:r>
              <a:rPr lang="en-GB" dirty="0"/>
              <a:t>P</a:t>
            </a:r>
            <a:r>
              <a:rPr lang="en-GB" dirty="0" smtClean="0"/>
              <a:t>redisposing factors</a:t>
            </a:r>
          </a:p>
          <a:p>
            <a:pPr lvl="1"/>
            <a:r>
              <a:rPr lang="en-GB" dirty="0" smtClean="0"/>
              <a:t>Familial and developmental factors- early parental loss, abuse</a:t>
            </a:r>
          </a:p>
          <a:p>
            <a:pPr lvl="1"/>
            <a:r>
              <a:rPr lang="en-GB" dirty="0" smtClean="0"/>
              <a:t>Personality variables- coping skills</a:t>
            </a:r>
          </a:p>
          <a:p>
            <a:r>
              <a:rPr lang="en-GB" dirty="0" smtClean="0"/>
              <a:t>Psychiatric disorder</a:t>
            </a:r>
          </a:p>
          <a:p>
            <a:pPr lvl="1"/>
            <a:r>
              <a:rPr lang="en-GB" dirty="0" smtClean="0"/>
              <a:t>Depression</a:t>
            </a:r>
          </a:p>
          <a:p>
            <a:pPr lvl="1"/>
            <a:r>
              <a:rPr lang="en-GB" dirty="0" smtClean="0"/>
              <a:t>Substance use</a:t>
            </a:r>
          </a:p>
          <a:p>
            <a:pPr lvl="1"/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According to WHO: </a:t>
            </a:r>
          </a:p>
          <a:p>
            <a:pPr lvl="1"/>
            <a:r>
              <a:rPr lang="en-GB" dirty="0" smtClean="0"/>
              <a:t>More than 800,000 people die of suicide every year world wide</a:t>
            </a:r>
          </a:p>
          <a:p>
            <a:pPr lvl="1"/>
            <a:r>
              <a:rPr lang="en-GB" dirty="0" smtClean="0"/>
              <a:t>In 2012, 2</a:t>
            </a:r>
            <a:r>
              <a:rPr lang="en-GB" baseline="30000" dirty="0" smtClean="0"/>
              <a:t>nd</a:t>
            </a:r>
            <a:r>
              <a:rPr lang="en-GB" dirty="0" smtClean="0"/>
              <a:t> leading cause of death in 15-29 year olds</a:t>
            </a:r>
          </a:p>
          <a:p>
            <a:pPr lvl="1"/>
            <a:r>
              <a:rPr lang="en-GB" dirty="0" smtClean="0"/>
              <a:t>In the US, it is the 10</a:t>
            </a:r>
            <a:r>
              <a:rPr lang="en-GB" baseline="30000" dirty="0" smtClean="0"/>
              <a:t>th</a:t>
            </a:r>
            <a:r>
              <a:rPr lang="en-GB" dirty="0" smtClean="0"/>
              <a:t> leading cause of death for all ages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 die</a:t>
            </a:r>
          </a:p>
          <a:p>
            <a:r>
              <a:rPr lang="en-GB" dirty="0" smtClean="0"/>
              <a:t>To escape from unbearable anguish</a:t>
            </a:r>
          </a:p>
          <a:p>
            <a:r>
              <a:rPr lang="en-GB" dirty="0" smtClean="0"/>
              <a:t>To get relief</a:t>
            </a:r>
          </a:p>
          <a:p>
            <a:r>
              <a:rPr lang="en-GB" dirty="0" smtClean="0"/>
              <a:t>To change the behaviour of others</a:t>
            </a:r>
          </a:p>
          <a:p>
            <a:r>
              <a:rPr lang="en-GB" dirty="0" smtClean="0"/>
              <a:t>To escape from a situation</a:t>
            </a:r>
          </a:p>
          <a:p>
            <a:r>
              <a:rPr lang="en-GB" dirty="0" smtClean="0"/>
              <a:t>To show desperation to others</a:t>
            </a:r>
          </a:p>
          <a:p>
            <a:r>
              <a:rPr lang="en-GB" dirty="0" smtClean="0"/>
              <a:t>To get back at other people</a:t>
            </a:r>
          </a:p>
          <a:p>
            <a:r>
              <a:rPr lang="en-GB" dirty="0" smtClean="0"/>
              <a:t>To get help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388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638" y="58738"/>
            <a:ext cx="8161361" cy="882958"/>
          </a:xfrm>
        </p:spPr>
        <p:txBody>
          <a:bodyPr>
            <a:noAutofit/>
          </a:bodyPr>
          <a:lstStyle/>
          <a:p>
            <a:r>
              <a:rPr lang="en-GB" sz="3200" dirty="0" smtClean="0"/>
              <a:t>MOTIVES (IN THEIR OWN WORDS)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639" y="941696"/>
            <a:ext cx="8088209" cy="59163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Why do you self Injure?</a:t>
            </a:r>
          </a:p>
          <a:p>
            <a:pPr algn="ctr">
              <a:lnSpc>
                <a:spcPct val="80000"/>
              </a:lnSpc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ea typeface="ＭＳ Ｐゴシック" charset="0"/>
                <a:cs typeface="ＭＳ Ｐゴシック" charset="0"/>
              </a:rPr>
              <a:t>When I was younger (12 or 13) it was mainly because I was angry with people, but didn't know how to communicate my anger. I would get upset, but not wanting to lash out at others, I would attack myself instead. </a:t>
            </a:r>
          </a:p>
          <a:p>
            <a:pPr lvl="1"/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ea typeface="ＭＳ Ｐゴシック" charset="0"/>
                <a:cs typeface="ＭＳ Ｐゴシック" charset="0"/>
              </a:rPr>
              <a:t>I began to struggle with depression and anxiety throughout the following years, and I realized that self-injury was a way to feel "better". I would think of suicide, but not wanting to actually kill myself, I realized that physically harming myself was an easier solution. </a:t>
            </a:r>
          </a:p>
          <a:p>
            <a:pPr lvl="1"/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 smtClean="0">
                <a:ea typeface="ＭＳ Ｐゴシック" charset="0"/>
                <a:cs typeface="ＭＳ Ｐゴシック" charset="0"/>
              </a:rPr>
              <a:t>I would feel completely empty and consumed by these painful emotions - self-injury gave me something REAL and tangible to feel... gave me something other than emotional pain to experience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9237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</a:t>
            </a:r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Why do you self-injure?</a:t>
            </a:r>
          </a:p>
          <a:p>
            <a:pPr>
              <a:lnSpc>
                <a:spcPct val="80000"/>
              </a:lnSpc>
              <a:buNone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I have so much emotional pain I can't deal with it; physical pain is so much each to deal with, I cut enough so that the physical overpowers the emotional</a:t>
            </a:r>
            <a:r>
              <a:rPr lang="en-US" dirty="0">
                <a:ea typeface="ＭＳ Ｐゴシック" charset="0"/>
                <a:cs typeface="ＭＳ Ｐゴシック" charset="0"/>
              </a:rPr>
              <a:t>?</a:t>
            </a: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Physical pain gives me a sense of control. when you're hurting inside, you feel lost, confused, etc. when you're cutting, you can say, ok, my arm hurts right here, I know that if I put a bandage on it, it will be better and the pain will stop. </a:t>
            </a:r>
          </a:p>
          <a:p>
            <a:pPr lvl="1">
              <a:lnSpc>
                <a:spcPct val="80000"/>
              </a:lnSpc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**I do to my body what's been done to my soul**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6718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OUTCOME OF DELIBERATE SELF HARM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Repetition of self harm</a:t>
            </a:r>
          </a:p>
          <a:p>
            <a:r>
              <a:rPr lang="en-GB" dirty="0" smtClean="0"/>
              <a:t>Suicide – almost 3% eventually take their own lives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33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Aims</a:t>
            </a:r>
          </a:p>
          <a:p>
            <a:r>
              <a:rPr lang="en-GB" dirty="0" smtClean="0"/>
              <a:t>Immediate risks of suicide</a:t>
            </a:r>
          </a:p>
          <a:p>
            <a:r>
              <a:rPr lang="en-GB" dirty="0" smtClean="0"/>
              <a:t>Subsequent risk of further deliberate self harm</a:t>
            </a:r>
          </a:p>
          <a:p>
            <a:r>
              <a:rPr lang="en-GB" dirty="0" smtClean="0"/>
              <a:t>Current medical or social problems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917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Main aim is to enable the patient to resolve the difficulties that led up to the act of self harm</a:t>
            </a:r>
          </a:p>
          <a:p>
            <a:r>
              <a:rPr lang="en-GB" dirty="0" smtClean="0"/>
              <a:t>Deal with future crises without resolving to self harm (Interpersonal and coping skills)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70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598" y="0"/>
            <a:ext cx="8183402" cy="100578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EPIDEMIOLOGY/ DEMOGRAPHICS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598" y="1005787"/>
            <a:ext cx="8183402" cy="585221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Sex demographics</a:t>
            </a:r>
          </a:p>
          <a:p>
            <a:pPr lvl="1"/>
            <a:r>
              <a:rPr lang="en-GB" dirty="0" smtClean="0"/>
              <a:t>Suicide is three times as common in men as women</a:t>
            </a:r>
          </a:p>
          <a:p>
            <a:pPr lvl="1"/>
            <a:r>
              <a:rPr lang="en-GB" dirty="0" smtClean="0"/>
              <a:t>However, females make 2-3 times more suicide attempts than men do</a:t>
            </a:r>
          </a:p>
          <a:p>
            <a:pPr lvl="1"/>
            <a:r>
              <a:rPr lang="en-GB" dirty="0" smtClean="0"/>
              <a:t>Related to method</a:t>
            </a:r>
          </a:p>
          <a:p>
            <a:pPr lvl="1"/>
            <a:r>
              <a:rPr lang="en-GB" dirty="0" smtClean="0"/>
              <a:t>Females are more prone to go for medical and psychiatric help than men</a:t>
            </a:r>
          </a:p>
          <a:p>
            <a:r>
              <a:rPr lang="en-GB" dirty="0"/>
              <a:t>Age related demographics</a:t>
            </a:r>
          </a:p>
          <a:p>
            <a:pPr lvl="1"/>
            <a:r>
              <a:rPr lang="en-GB" dirty="0"/>
              <a:t>In general, suicide attempts increase with age, with a major spike in adolescents and young adults</a:t>
            </a:r>
          </a:p>
          <a:p>
            <a:pPr lvl="1"/>
            <a:r>
              <a:rPr lang="en-GB" dirty="0"/>
              <a:t>Geriatric suicide is extremely prevalent</a:t>
            </a:r>
          </a:p>
          <a:p>
            <a:r>
              <a:rPr lang="en-GB" dirty="0"/>
              <a:t>Marital status</a:t>
            </a:r>
          </a:p>
          <a:p>
            <a:pPr lvl="1"/>
            <a:r>
              <a:rPr lang="en-GB" dirty="0"/>
              <a:t>Rates lowest among married, increase progressively with never married, widowers, widows and divorced</a:t>
            </a:r>
          </a:p>
          <a:p>
            <a:endParaRPr lang="en-GB" dirty="0" smtClean="0"/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78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3160" y="58738"/>
            <a:ext cx="815084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EPIDEMIOLOGY/DEMOGRAPHICS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3160" y="1254560"/>
            <a:ext cx="7693639" cy="4871604"/>
          </a:xfrm>
        </p:spPr>
        <p:txBody>
          <a:bodyPr>
            <a:normAutofit/>
          </a:bodyPr>
          <a:lstStyle/>
          <a:p>
            <a:r>
              <a:rPr lang="en-GB" dirty="0" smtClean="0"/>
              <a:t>Occupation related demographics</a:t>
            </a:r>
          </a:p>
          <a:p>
            <a:pPr lvl="1"/>
            <a:r>
              <a:rPr lang="en-GB" dirty="0" smtClean="0"/>
              <a:t>Higher in unskilled workers (social class v) followed by professionals (social class I)</a:t>
            </a:r>
          </a:p>
          <a:p>
            <a:pPr lvl="1"/>
            <a:r>
              <a:rPr lang="en-GB" dirty="0" smtClean="0"/>
              <a:t>Police and military personnel are at risk</a:t>
            </a:r>
          </a:p>
          <a:p>
            <a:pPr lvl="1"/>
            <a:r>
              <a:rPr lang="en-GB" dirty="0" smtClean="0"/>
              <a:t>Physicians and dentists</a:t>
            </a:r>
          </a:p>
          <a:p>
            <a:pPr lvl="1"/>
            <a:r>
              <a:rPr lang="en-GB" dirty="0" smtClean="0"/>
              <a:t>Prisoners especially when out on remand</a:t>
            </a:r>
          </a:p>
          <a:p>
            <a:r>
              <a:rPr lang="en-GB" dirty="0" smtClean="0"/>
              <a:t>Religion related demographics</a:t>
            </a:r>
          </a:p>
          <a:p>
            <a:pPr lvl="1"/>
            <a:r>
              <a:rPr lang="en-GB" dirty="0" smtClean="0"/>
              <a:t>Protestants tend to have a higher suicide rates than Catholics and Jews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88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58738"/>
            <a:ext cx="803148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EPIDEMIOLOGY/DEMOGRAPHICS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2" y="1238280"/>
            <a:ext cx="8134558" cy="5619720"/>
          </a:xfrm>
        </p:spPr>
        <p:txBody>
          <a:bodyPr>
            <a:normAutofit/>
          </a:bodyPr>
          <a:lstStyle/>
          <a:p>
            <a:r>
              <a:rPr lang="en-GB" dirty="0" smtClean="0"/>
              <a:t>Method </a:t>
            </a:r>
          </a:p>
          <a:p>
            <a:pPr lvl="1"/>
            <a:r>
              <a:rPr lang="en-GB" dirty="0" smtClean="0"/>
              <a:t>Various methods reported globally</a:t>
            </a:r>
          </a:p>
          <a:p>
            <a:pPr lvl="1"/>
            <a:r>
              <a:rPr lang="en-US" dirty="0" smtClean="0"/>
              <a:t>Regardless of culture, suicidality in women is most often expressed by ingestion. If the ingestion acts slowly and is treatable, intended suicides may become attempts.</a:t>
            </a:r>
          </a:p>
          <a:p>
            <a:pPr lvl="1"/>
            <a:r>
              <a:rPr lang="en-US" dirty="0" smtClean="0"/>
              <a:t>I</a:t>
            </a:r>
            <a:r>
              <a:rPr lang="en-GB" dirty="0" smtClean="0"/>
              <a:t>n US: availability of firearms</a:t>
            </a:r>
          </a:p>
          <a:p>
            <a:pPr lvl="1"/>
            <a:r>
              <a:rPr lang="en-GB" dirty="0" smtClean="0"/>
              <a:t>In Kenya: Pesticides, hanging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88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690" y="0"/>
            <a:ext cx="8154310" cy="1019435"/>
          </a:xfrm>
        </p:spPr>
        <p:txBody>
          <a:bodyPr/>
          <a:lstStyle/>
          <a:p>
            <a:r>
              <a:rPr lang="en-GB" dirty="0" smtClean="0"/>
              <a:t>AETIOLOGY/RISK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690" y="1019435"/>
            <a:ext cx="8081158" cy="5762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 number of factors correlate with serious suicide attempts and completed suicide:</a:t>
            </a:r>
          </a:p>
          <a:p>
            <a:r>
              <a:rPr lang="en-GB" b="1" dirty="0" smtClean="0"/>
              <a:t>Mental illness</a:t>
            </a:r>
          </a:p>
          <a:p>
            <a:pPr lvl="1"/>
            <a:r>
              <a:rPr lang="en-GB" dirty="0" smtClean="0"/>
              <a:t>95% of those who commit suicide have a mental illness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epression</a:t>
            </a:r>
          </a:p>
          <a:p>
            <a:pPr lvl="2"/>
            <a:r>
              <a:rPr lang="en-GB" dirty="0" smtClean="0"/>
              <a:t>Hopelessness and Helplessness and Withdrawal</a:t>
            </a:r>
          </a:p>
          <a:p>
            <a:pPr lvl="2"/>
            <a:r>
              <a:rPr lang="en-GB" dirty="0" smtClean="0"/>
              <a:t>When a patient is coming out of a deep depression</a:t>
            </a:r>
          </a:p>
          <a:p>
            <a:pPr lvl="1"/>
            <a:r>
              <a:rPr lang="en-GB" dirty="0" smtClean="0"/>
              <a:t>Bipolar disorder</a:t>
            </a:r>
          </a:p>
          <a:p>
            <a:pPr lvl="2"/>
            <a:r>
              <a:rPr lang="en-GB" dirty="0" smtClean="0"/>
              <a:t>Profound and emotional oscillation between mania and depression</a:t>
            </a:r>
          </a:p>
          <a:p>
            <a:pPr lvl="2"/>
            <a:r>
              <a:rPr lang="en-GB" dirty="0" smtClean="0"/>
              <a:t>Men with bipolar are at increased risk for suicide</a:t>
            </a:r>
          </a:p>
          <a:p>
            <a:pPr lvl="2"/>
            <a:endParaRPr lang="en-GB" dirty="0" smtClean="0"/>
          </a:p>
          <a:p>
            <a:pPr lvl="2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61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AETIOLOGY/RISK FACTORS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Schizophrenia</a:t>
            </a:r>
          </a:p>
          <a:p>
            <a:pPr lvl="2"/>
            <a:r>
              <a:rPr lang="en-GB" dirty="0" smtClean="0"/>
              <a:t>Command hallucinations</a:t>
            </a:r>
          </a:p>
          <a:p>
            <a:pPr lvl="2"/>
            <a:r>
              <a:rPr lang="en-GB" dirty="0" smtClean="0"/>
              <a:t>Depression due to the illness</a:t>
            </a:r>
          </a:p>
          <a:p>
            <a:pPr lvl="2"/>
            <a:r>
              <a:rPr lang="en-GB" dirty="0" smtClean="0"/>
              <a:t>Physical comorbidity and substance abuse</a:t>
            </a:r>
          </a:p>
          <a:p>
            <a:pPr lvl="1"/>
            <a:r>
              <a:rPr lang="en-GB" dirty="0" smtClean="0"/>
              <a:t>Anxiety disorders and OCD</a:t>
            </a:r>
          </a:p>
          <a:p>
            <a:pPr lvl="2"/>
            <a:r>
              <a:rPr lang="en-GB" dirty="0" smtClean="0"/>
              <a:t>Patients feel frightened, terrorised, isolated and paralysed by the symptoms</a:t>
            </a:r>
          </a:p>
          <a:p>
            <a:pPr lvl="2"/>
            <a:r>
              <a:rPr lang="en-GB" dirty="0" smtClean="0"/>
              <a:t>Associated depression</a:t>
            </a:r>
          </a:p>
        </p:txBody>
      </p:sp>
    </p:spTree>
    <p:extLst>
      <p:ext uri="{BB962C8B-B14F-4D97-AF65-F5344CB8AC3E}">
        <p14:creationId xmlns:p14="http://schemas.microsoft.com/office/powerpoint/2010/main" val="2962614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AETIOLOGY/RISK FACTORS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287" y="1201738"/>
            <a:ext cx="8074561" cy="5656262"/>
          </a:xfrm>
        </p:spPr>
        <p:txBody>
          <a:bodyPr/>
          <a:lstStyle/>
          <a:p>
            <a:pPr lvl="1"/>
            <a:r>
              <a:rPr lang="en-GB" dirty="0"/>
              <a:t>PTSD</a:t>
            </a:r>
          </a:p>
          <a:p>
            <a:pPr lvl="2"/>
            <a:r>
              <a:rPr lang="en-GB" dirty="0"/>
              <a:t>Trauma survivors struggle with </a:t>
            </a:r>
            <a:r>
              <a:rPr lang="en-GB" dirty="0" smtClean="0"/>
              <a:t>nightmares </a:t>
            </a:r>
            <a:r>
              <a:rPr lang="en-GB" dirty="0"/>
              <a:t>and flashbacks</a:t>
            </a:r>
          </a:p>
          <a:p>
            <a:pPr lvl="2"/>
            <a:r>
              <a:rPr lang="en-GB" dirty="0"/>
              <a:t>War veterans ( Iraq and Afghanistan) have high rates of </a:t>
            </a:r>
            <a:r>
              <a:rPr lang="en-GB" dirty="0" smtClean="0"/>
              <a:t>suicide</a:t>
            </a:r>
          </a:p>
          <a:p>
            <a:r>
              <a:rPr lang="en-GB" b="1" dirty="0"/>
              <a:t>Substance abuse</a:t>
            </a:r>
          </a:p>
          <a:p>
            <a:pPr lvl="1"/>
            <a:r>
              <a:rPr lang="en-GB" dirty="0"/>
              <a:t>Self destructive behaviour in all three phases of use- intoxication, withdrawal and chronic use</a:t>
            </a:r>
          </a:p>
          <a:p>
            <a:pPr lvl="1"/>
            <a:r>
              <a:rPr lang="en-GB" dirty="0"/>
              <a:t>Alcohol, LSD</a:t>
            </a:r>
          </a:p>
          <a:p>
            <a:pPr lvl="1"/>
            <a:r>
              <a:rPr lang="en-GB" dirty="0"/>
              <a:t>Even those in recovery remain at </a:t>
            </a:r>
            <a:r>
              <a:rPr lang="en-GB" dirty="0" smtClean="0"/>
              <a:t>risk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371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619</TotalTime>
  <Words>1680</Words>
  <Application>Microsoft Office PowerPoint</Application>
  <PresentationFormat>On-screen Show (4:3)</PresentationFormat>
  <Paragraphs>251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ＭＳ Ｐゴシック</vt:lpstr>
      <vt:lpstr>Gill Sans MT</vt:lpstr>
      <vt:lpstr>Verdana</vt:lpstr>
      <vt:lpstr>Wingdings 2</vt:lpstr>
      <vt:lpstr>Solstice</vt:lpstr>
      <vt:lpstr>SUICIDE AND PARASUICIDE</vt:lpstr>
      <vt:lpstr>SUICIDE </vt:lpstr>
      <vt:lpstr>EPIDEMIOLOGY </vt:lpstr>
      <vt:lpstr>EPIDEMIOLOGY/ DEMOGRAPHICS </vt:lpstr>
      <vt:lpstr>EPIDEMIOLOGY/DEMOGRAPHICS </vt:lpstr>
      <vt:lpstr>EPIDEMIOLOGY/DEMOGRAPHICS </vt:lpstr>
      <vt:lpstr>AETIOLOGY/RISK FACTORS</vt:lpstr>
      <vt:lpstr>AETIOLOGY/RISK FACTORS   </vt:lpstr>
      <vt:lpstr>AETIOLOGY/RISK FACTORS </vt:lpstr>
      <vt:lpstr>AETIOLOGY/RISK FACTORS   </vt:lpstr>
      <vt:lpstr>AETIOLOGY/RISK FACTORS   </vt:lpstr>
      <vt:lpstr>AETIOLOGY/RISK FACTORS</vt:lpstr>
      <vt:lpstr>ASSESSING SUICIDE RISK</vt:lpstr>
      <vt:lpstr>ASSESSING SUICIDE RISK </vt:lpstr>
      <vt:lpstr>ASSESSING SUICIDE RISK</vt:lpstr>
      <vt:lpstr>ASSESSING SUICIDE RISK</vt:lpstr>
      <vt:lpstr>PATIENT HISTORY</vt:lpstr>
      <vt:lpstr>PATIENT HISTORY</vt:lpstr>
      <vt:lpstr>MENTAL STATUS REVIEW</vt:lpstr>
      <vt:lpstr>MENTAL STATUS REVIEW</vt:lpstr>
      <vt:lpstr>MENTAL STATUS REVIEW</vt:lpstr>
      <vt:lpstr>INTERVENTION </vt:lpstr>
      <vt:lpstr>INTERVENTION </vt:lpstr>
      <vt:lpstr>DELIBERATE SELF HARM</vt:lpstr>
      <vt:lpstr>DELIBERATE SELF HARM</vt:lpstr>
      <vt:lpstr>DELIBERATE SELF HARM</vt:lpstr>
      <vt:lpstr>DELIBERATE SELF HARM</vt:lpstr>
      <vt:lpstr>DELIBERATE SELF HARM</vt:lpstr>
      <vt:lpstr>CAUSES OF DELIBERATE SELF HARM</vt:lpstr>
      <vt:lpstr>MOTIVES </vt:lpstr>
      <vt:lpstr>MOTIVES (IN THEIR OWN WORDS) </vt:lpstr>
      <vt:lpstr>CONT.</vt:lpstr>
      <vt:lpstr>OUTCOME OF DELIBERATE SELF HARM</vt:lpstr>
      <vt:lpstr>ASSESSMENT </vt:lpstr>
      <vt:lpstr>MANAGEMENT </vt:lpstr>
    </vt:vector>
  </TitlesOfParts>
  <Company>Dr Judy W. Kamau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Suicide and Parasuicide</dc:title>
  <dc:creator>Judy Kamau</dc:creator>
  <cp:lastModifiedBy>Effie Nailah</cp:lastModifiedBy>
  <cp:revision>31</cp:revision>
  <dcterms:created xsi:type="dcterms:W3CDTF">2015-12-10T20:52:47Z</dcterms:created>
  <dcterms:modified xsi:type="dcterms:W3CDTF">2016-10-28T07:37:10Z</dcterms:modified>
</cp:coreProperties>
</file>