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4"/>
  </p:notesMasterIdLst>
  <p:sldIdLst>
    <p:sldId id="256" r:id="rId2"/>
    <p:sldId id="258" r:id="rId3"/>
    <p:sldId id="257" r:id="rId4"/>
    <p:sldId id="259" r:id="rId5"/>
    <p:sldId id="260" r:id="rId6"/>
    <p:sldId id="261" r:id="rId7"/>
    <p:sldId id="262" r:id="rId8"/>
    <p:sldId id="263" r:id="rId9"/>
    <p:sldId id="264" r:id="rId10"/>
    <p:sldId id="265" r:id="rId11"/>
    <p:sldId id="266" r:id="rId12"/>
    <p:sldId id="267" r:id="rId13"/>
    <p:sldId id="268" r:id="rId14"/>
    <p:sldId id="269" r:id="rId15"/>
    <p:sldId id="270" r:id="rId16"/>
    <p:sldId id="272" r:id="rId17"/>
    <p:sldId id="271" r:id="rId18"/>
    <p:sldId id="277" r:id="rId19"/>
    <p:sldId id="273" r:id="rId20"/>
    <p:sldId id="275" r:id="rId21"/>
    <p:sldId id="276" r:id="rId22"/>
    <p:sldId id="278" r:id="rId2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ATHERINE MBAKA" initials="CM" lastIdx="1" clrIdx="0">
    <p:extLst>
      <p:ext uri="{19B8F6BF-5375-455C-9EA6-DF929625EA0E}">
        <p15:presenceInfo xmlns:p15="http://schemas.microsoft.com/office/powerpoint/2012/main" userId="409c1a847d603b54"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660"/>
  </p:normalViewPr>
  <p:slideViewPr>
    <p:cSldViewPr snapToGrid="0">
      <p:cViewPr varScale="1">
        <p:scale>
          <a:sx n="81" d="100"/>
          <a:sy n="81" d="100"/>
        </p:scale>
        <p:origin x="754"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JM"/>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C35EA77-216B-46DC-B877-CA7B61A11177}" type="datetimeFigureOut">
              <a:rPr lang="en-JM" smtClean="0"/>
              <a:t>6/2/2020</a:t>
            </a:fld>
            <a:endParaRPr lang="en-JM"/>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JM"/>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JM"/>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JM"/>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129B6BF-BF8D-4694-9439-69B4C24824E9}" type="slidenum">
              <a:rPr lang="en-JM" smtClean="0"/>
              <a:t>‹#›</a:t>
            </a:fld>
            <a:endParaRPr lang="en-JM"/>
          </a:p>
        </p:txBody>
      </p:sp>
    </p:spTree>
    <p:extLst>
      <p:ext uri="{BB962C8B-B14F-4D97-AF65-F5344CB8AC3E}">
        <p14:creationId xmlns:p14="http://schemas.microsoft.com/office/powerpoint/2010/main" val="315230418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Physical restraint should be used therapeutically and humanely; and not as a punitive measure. </a:t>
            </a:r>
          </a:p>
          <a:p>
            <a:endParaRPr lang="en-JM" dirty="0"/>
          </a:p>
        </p:txBody>
      </p:sp>
      <p:sp>
        <p:nvSpPr>
          <p:cNvPr id="4" name="Slide Number Placeholder 3"/>
          <p:cNvSpPr>
            <a:spLocks noGrp="1"/>
          </p:cNvSpPr>
          <p:nvPr>
            <p:ph type="sldNum" sz="quarter" idx="5"/>
          </p:nvPr>
        </p:nvSpPr>
        <p:spPr/>
        <p:txBody>
          <a:bodyPr/>
          <a:lstStyle/>
          <a:p>
            <a:fld id="{E129B6BF-BF8D-4694-9439-69B4C24824E9}" type="slidenum">
              <a:rPr lang="en-JM" smtClean="0"/>
              <a:t>10</a:t>
            </a:fld>
            <a:endParaRPr lang="en-JM"/>
          </a:p>
        </p:txBody>
      </p:sp>
    </p:spTree>
    <p:extLst>
      <p:ext uri="{BB962C8B-B14F-4D97-AF65-F5344CB8AC3E}">
        <p14:creationId xmlns:p14="http://schemas.microsoft.com/office/powerpoint/2010/main" val="363339366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81F634-FA08-4E5C-87D9-4DFB4E7ABBB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JM"/>
          </a:p>
        </p:txBody>
      </p:sp>
      <p:sp>
        <p:nvSpPr>
          <p:cNvPr id="3" name="Subtitle 2">
            <a:extLst>
              <a:ext uri="{FF2B5EF4-FFF2-40B4-BE49-F238E27FC236}">
                <a16:creationId xmlns:a16="http://schemas.microsoft.com/office/drawing/2014/main" id="{16D77067-AADE-4770-8014-AC83C65FEB9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JM"/>
          </a:p>
        </p:txBody>
      </p:sp>
      <p:sp>
        <p:nvSpPr>
          <p:cNvPr id="4" name="Date Placeholder 3">
            <a:extLst>
              <a:ext uri="{FF2B5EF4-FFF2-40B4-BE49-F238E27FC236}">
                <a16:creationId xmlns:a16="http://schemas.microsoft.com/office/drawing/2014/main" id="{23C5545F-5907-4C57-9273-09241AE148FB}"/>
              </a:ext>
            </a:extLst>
          </p:cNvPr>
          <p:cNvSpPr>
            <a:spLocks noGrp="1"/>
          </p:cNvSpPr>
          <p:nvPr>
            <p:ph type="dt" sz="half" idx="10"/>
          </p:nvPr>
        </p:nvSpPr>
        <p:spPr/>
        <p:txBody>
          <a:bodyPr/>
          <a:lstStyle/>
          <a:p>
            <a:fld id="{08AD1C8E-6ACA-49D6-A77C-5EE731D19320}" type="datetimeFigureOut">
              <a:rPr lang="en-JM" smtClean="0"/>
              <a:t>6/2/2020</a:t>
            </a:fld>
            <a:endParaRPr lang="en-JM"/>
          </a:p>
        </p:txBody>
      </p:sp>
      <p:sp>
        <p:nvSpPr>
          <p:cNvPr id="5" name="Footer Placeholder 4">
            <a:extLst>
              <a:ext uri="{FF2B5EF4-FFF2-40B4-BE49-F238E27FC236}">
                <a16:creationId xmlns:a16="http://schemas.microsoft.com/office/drawing/2014/main" id="{B28FEBBA-743C-4078-B3ED-D47EE6404370}"/>
              </a:ext>
            </a:extLst>
          </p:cNvPr>
          <p:cNvSpPr>
            <a:spLocks noGrp="1"/>
          </p:cNvSpPr>
          <p:nvPr>
            <p:ph type="ftr" sz="quarter" idx="11"/>
          </p:nvPr>
        </p:nvSpPr>
        <p:spPr/>
        <p:txBody>
          <a:bodyPr/>
          <a:lstStyle/>
          <a:p>
            <a:endParaRPr lang="en-JM"/>
          </a:p>
        </p:txBody>
      </p:sp>
      <p:sp>
        <p:nvSpPr>
          <p:cNvPr id="6" name="Slide Number Placeholder 5">
            <a:extLst>
              <a:ext uri="{FF2B5EF4-FFF2-40B4-BE49-F238E27FC236}">
                <a16:creationId xmlns:a16="http://schemas.microsoft.com/office/drawing/2014/main" id="{9C785FAD-A290-4423-B69C-7019B3F3FB6E}"/>
              </a:ext>
            </a:extLst>
          </p:cNvPr>
          <p:cNvSpPr>
            <a:spLocks noGrp="1"/>
          </p:cNvSpPr>
          <p:nvPr>
            <p:ph type="sldNum" sz="quarter" idx="12"/>
          </p:nvPr>
        </p:nvSpPr>
        <p:spPr/>
        <p:txBody>
          <a:bodyPr/>
          <a:lstStyle/>
          <a:p>
            <a:fld id="{AE3F77CF-31C9-46E0-AFEA-8BA32FA42DEC}" type="slidenum">
              <a:rPr lang="en-JM" smtClean="0"/>
              <a:t>‹#›</a:t>
            </a:fld>
            <a:endParaRPr lang="en-JM"/>
          </a:p>
        </p:txBody>
      </p:sp>
    </p:spTree>
    <p:extLst>
      <p:ext uri="{BB962C8B-B14F-4D97-AF65-F5344CB8AC3E}">
        <p14:creationId xmlns:p14="http://schemas.microsoft.com/office/powerpoint/2010/main" val="8837413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4A05B0-6C37-4AC0-AB6B-FBEC2EBA684B}"/>
              </a:ext>
            </a:extLst>
          </p:cNvPr>
          <p:cNvSpPr>
            <a:spLocks noGrp="1"/>
          </p:cNvSpPr>
          <p:nvPr>
            <p:ph type="title"/>
          </p:nvPr>
        </p:nvSpPr>
        <p:spPr/>
        <p:txBody>
          <a:bodyPr/>
          <a:lstStyle/>
          <a:p>
            <a:r>
              <a:rPr lang="en-US"/>
              <a:t>Click to edit Master title style</a:t>
            </a:r>
            <a:endParaRPr lang="en-JM"/>
          </a:p>
        </p:txBody>
      </p:sp>
      <p:sp>
        <p:nvSpPr>
          <p:cNvPr id="3" name="Vertical Text Placeholder 2">
            <a:extLst>
              <a:ext uri="{FF2B5EF4-FFF2-40B4-BE49-F238E27FC236}">
                <a16:creationId xmlns:a16="http://schemas.microsoft.com/office/drawing/2014/main" id="{049E1DDD-FFA9-4B26-BE62-2717DC93B7A9}"/>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JM"/>
          </a:p>
        </p:txBody>
      </p:sp>
      <p:sp>
        <p:nvSpPr>
          <p:cNvPr id="4" name="Date Placeholder 3">
            <a:extLst>
              <a:ext uri="{FF2B5EF4-FFF2-40B4-BE49-F238E27FC236}">
                <a16:creationId xmlns:a16="http://schemas.microsoft.com/office/drawing/2014/main" id="{9D07C4A4-895E-4697-BB67-AE1F40A06B68}"/>
              </a:ext>
            </a:extLst>
          </p:cNvPr>
          <p:cNvSpPr>
            <a:spLocks noGrp="1"/>
          </p:cNvSpPr>
          <p:nvPr>
            <p:ph type="dt" sz="half" idx="10"/>
          </p:nvPr>
        </p:nvSpPr>
        <p:spPr/>
        <p:txBody>
          <a:bodyPr/>
          <a:lstStyle/>
          <a:p>
            <a:fld id="{08AD1C8E-6ACA-49D6-A77C-5EE731D19320}" type="datetimeFigureOut">
              <a:rPr lang="en-JM" smtClean="0"/>
              <a:t>6/2/2020</a:t>
            </a:fld>
            <a:endParaRPr lang="en-JM"/>
          </a:p>
        </p:txBody>
      </p:sp>
      <p:sp>
        <p:nvSpPr>
          <p:cNvPr id="5" name="Footer Placeholder 4">
            <a:extLst>
              <a:ext uri="{FF2B5EF4-FFF2-40B4-BE49-F238E27FC236}">
                <a16:creationId xmlns:a16="http://schemas.microsoft.com/office/drawing/2014/main" id="{A4E9E98A-E701-4037-9598-889FD97380A9}"/>
              </a:ext>
            </a:extLst>
          </p:cNvPr>
          <p:cNvSpPr>
            <a:spLocks noGrp="1"/>
          </p:cNvSpPr>
          <p:nvPr>
            <p:ph type="ftr" sz="quarter" idx="11"/>
          </p:nvPr>
        </p:nvSpPr>
        <p:spPr/>
        <p:txBody>
          <a:bodyPr/>
          <a:lstStyle/>
          <a:p>
            <a:endParaRPr lang="en-JM"/>
          </a:p>
        </p:txBody>
      </p:sp>
      <p:sp>
        <p:nvSpPr>
          <p:cNvPr id="6" name="Slide Number Placeholder 5">
            <a:extLst>
              <a:ext uri="{FF2B5EF4-FFF2-40B4-BE49-F238E27FC236}">
                <a16:creationId xmlns:a16="http://schemas.microsoft.com/office/drawing/2014/main" id="{052D042B-1B69-47E3-A817-380A5422545D}"/>
              </a:ext>
            </a:extLst>
          </p:cNvPr>
          <p:cNvSpPr>
            <a:spLocks noGrp="1"/>
          </p:cNvSpPr>
          <p:nvPr>
            <p:ph type="sldNum" sz="quarter" idx="12"/>
          </p:nvPr>
        </p:nvSpPr>
        <p:spPr/>
        <p:txBody>
          <a:bodyPr/>
          <a:lstStyle/>
          <a:p>
            <a:fld id="{AE3F77CF-31C9-46E0-AFEA-8BA32FA42DEC}" type="slidenum">
              <a:rPr lang="en-JM" smtClean="0"/>
              <a:t>‹#›</a:t>
            </a:fld>
            <a:endParaRPr lang="en-JM"/>
          </a:p>
        </p:txBody>
      </p:sp>
    </p:spTree>
    <p:extLst>
      <p:ext uri="{BB962C8B-B14F-4D97-AF65-F5344CB8AC3E}">
        <p14:creationId xmlns:p14="http://schemas.microsoft.com/office/powerpoint/2010/main" val="33773811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C170719-E4AA-44C0-BC57-E9BA62EA63DA}"/>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JM"/>
          </a:p>
        </p:txBody>
      </p:sp>
      <p:sp>
        <p:nvSpPr>
          <p:cNvPr id="3" name="Vertical Text Placeholder 2">
            <a:extLst>
              <a:ext uri="{FF2B5EF4-FFF2-40B4-BE49-F238E27FC236}">
                <a16:creationId xmlns:a16="http://schemas.microsoft.com/office/drawing/2014/main" id="{721B9EFE-30E6-41E0-86A8-9BABCD3D96BC}"/>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JM"/>
          </a:p>
        </p:txBody>
      </p:sp>
      <p:sp>
        <p:nvSpPr>
          <p:cNvPr id="4" name="Date Placeholder 3">
            <a:extLst>
              <a:ext uri="{FF2B5EF4-FFF2-40B4-BE49-F238E27FC236}">
                <a16:creationId xmlns:a16="http://schemas.microsoft.com/office/drawing/2014/main" id="{22106677-8E4D-46B7-8FC5-190C2090E393}"/>
              </a:ext>
            </a:extLst>
          </p:cNvPr>
          <p:cNvSpPr>
            <a:spLocks noGrp="1"/>
          </p:cNvSpPr>
          <p:nvPr>
            <p:ph type="dt" sz="half" idx="10"/>
          </p:nvPr>
        </p:nvSpPr>
        <p:spPr/>
        <p:txBody>
          <a:bodyPr/>
          <a:lstStyle/>
          <a:p>
            <a:fld id="{08AD1C8E-6ACA-49D6-A77C-5EE731D19320}" type="datetimeFigureOut">
              <a:rPr lang="en-JM" smtClean="0"/>
              <a:t>6/2/2020</a:t>
            </a:fld>
            <a:endParaRPr lang="en-JM"/>
          </a:p>
        </p:txBody>
      </p:sp>
      <p:sp>
        <p:nvSpPr>
          <p:cNvPr id="5" name="Footer Placeholder 4">
            <a:extLst>
              <a:ext uri="{FF2B5EF4-FFF2-40B4-BE49-F238E27FC236}">
                <a16:creationId xmlns:a16="http://schemas.microsoft.com/office/drawing/2014/main" id="{6289F844-AB65-4AD6-A0FD-5A6BBC97BCE4}"/>
              </a:ext>
            </a:extLst>
          </p:cNvPr>
          <p:cNvSpPr>
            <a:spLocks noGrp="1"/>
          </p:cNvSpPr>
          <p:nvPr>
            <p:ph type="ftr" sz="quarter" idx="11"/>
          </p:nvPr>
        </p:nvSpPr>
        <p:spPr/>
        <p:txBody>
          <a:bodyPr/>
          <a:lstStyle/>
          <a:p>
            <a:endParaRPr lang="en-JM"/>
          </a:p>
        </p:txBody>
      </p:sp>
      <p:sp>
        <p:nvSpPr>
          <p:cNvPr id="6" name="Slide Number Placeholder 5">
            <a:extLst>
              <a:ext uri="{FF2B5EF4-FFF2-40B4-BE49-F238E27FC236}">
                <a16:creationId xmlns:a16="http://schemas.microsoft.com/office/drawing/2014/main" id="{65A0EDA6-DCC2-4F02-B96C-05F1E3285758}"/>
              </a:ext>
            </a:extLst>
          </p:cNvPr>
          <p:cNvSpPr>
            <a:spLocks noGrp="1"/>
          </p:cNvSpPr>
          <p:nvPr>
            <p:ph type="sldNum" sz="quarter" idx="12"/>
          </p:nvPr>
        </p:nvSpPr>
        <p:spPr/>
        <p:txBody>
          <a:bodyPr/>
          <a:lstStyle/>
          <a:p>
            <a:fld id="{AE3F77CF-31C9-46E0-AFEA-8BA32FA42DEC}" type="slidenum">
              <a:rPr lang="en-JM" smtClean="0"/>
              <a:t>‹#›</a:t>
            </a:fld>
            <a:endParaRPr lang="en-JM"/>
          </a:p>
        </p:txBody>
      </p:sp>
    </p:spTree>
    <p:extLst>
      <p:ext uri="{BB962C8B-B14F-4D97-AF65-F5344CB8AC3E}">
        <p14:creationId xmlns:p14="http://schemas.microsoft.com/office/powerpoint/2010/main" val="8962705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38E575-35CB-45D1-9591-2D3532629CD8}"/>
              </a:ext>
            </a:extLst>
          </p:cNvPr>
          <p:cNvSpPr>
            <a:spLocks noGrp="1"/>
          </p:cNvSpPr>
          <p:nvPr>
            <p:ph type="title"/>
          </p:nvPr>
        </p:nvSpPr>
        <p:spPr/>
        <p:txBody>
          <a:bodyPr/>
          <a:lstStyle/>
          <a:p>
            <a:r>
              <a:rPr lang="en-US"/>
              <a:t>Click to edit Master title style</a:t>
            </a:r>
            <a:endParaRPr lang="en-JM"/>
          </a:p>
        </p:txBody>
      </p:sp>
      <p:sp>
        <p:nvSpPr>
          <p:cNvPr id="3" name="Content Placeholder 2">
            <a:extLst>
              <a:ext uri="{FF2B5EF4-FFF2-40B4-BE49-F238E27FC236}">
                <a16:creationId xmlns:a16="http://schemas.microsoft.com/office/drawing/2014/main" id="{AC490B3E-D902-4794-A47D-A4A9A19CD71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JM"/>
          </a:p>
        </p:txBody>
      </p:sp>
      <p:sp>
        <p:nvSpPr>
          <p:cNvPr id="4" name="Date Placeholder 3">
            <a:extLst>
              <a:ext uri="{FF2B5EF4-FFF2-40B4-BE49-F238E27FC236}">
                <a16:creationId xmlns:a16="http://schemas.microsoft.com/office/drawing/2014/main" id="{BFAAE8F5-6FD0-4CAC-BCFC-BA522AF5568D}"/>
              </a:ext>
            </a:extLst>
          </p:cNvPr>
          <p:cNvSpPr>
            <a:spLocks noGrp="1"/>
          </p:cNvSpPr>
          <p:nvPr>
            <p:ph type="dt" sz="half" idx="10"/>
          </p:nvPr>
        </p:nvSpPr>
        <p:spPr/>
        <p:txBody>
          <a:bodyPr/>
          <a:lstStyle/>
          <a:p>
            <a:fld id="{08AD1C8E-6ACA-49D6-A77C-5EE731D19320}" type="datetimeFigureOut">
              <a:rPr lang="en-JM" smtClean="0"/>
              <a:t>6/2/2020</a:t>
            </a:fld>
            <a:endParaRPr lang="en-JM"/>
          </a:p>
        </p:txBody>
      </p:sp>
      <p:sp>
        <p:nvSpPr>
          <p:cNvPr id="5" name="Footer Placeholder 4">
            <a:extLst>
              <a:ext uri="{FF2B5EF4-FFF2-40B4-BE49-F238E27FC236}">
                <a16:creationId xmlns:a16="http://schemas.microsoft.com/office/drawing/2014/main" id="{76FB7F77-1B4F-4748-8626-35B49B61C403}"/>
              </a:ext>
            </a:extLst>
          </p:cNvPr>
          <p:cNvSpPr>
            <a:spLocks noGrp="1"/>
          </p:cNvSpPr>
          <p:nvPr>
            <p:ph type="ftr" sz="quarter" idx="11"/>
          </p:nvPr>
        </p:nvSpPr>
        <p:spPr/>
        <p:txBody>
          <a:bodyPr/>
          <a:lstStyle/>
          <a:p>
            <a:endParaRPr lang="en-JM"/>
          </a:p>
        </p:txBody>
      </p:sp>
      <p:sp>
        <p:nvSpPr>
          <p:cNvPr id="6" name="Slide Number Placeholder 5">
            <a:extLst>
              <a:ext uri="{FF2B5EF4-FFF2-40B4-BE49-F238E27FC236}">
                <a16:creationId xmlns:a16="http://schemas.microsoft.com/office/drawing/2014/main" id="{5374AAC0-9A55-4E31-BB4C-D4A1981CC6CA}"/>
              </a:ext>
            </a:extLst>
          </p:cNvPr>
          <p:cNvSpPr>
            <a:spLocks noGrp="1"/>
          </p:cNvSpPr>
          <p:nvPr>
            <p:ph type="sldNum" sz="quarter" idx="12"/>
          </p:nvPr>
        </p:nvSpPr>
        <p:spPr/>
        <p:txBody>
          <a:bodyPr/>
          <a:lstStyle/>
          <a:p>
            <a:fld id="{AE3F77CF-31C9-46E0-AFEA-8BA32FA42DEC}" type="slidenum">
              <a:rPr lang="en-JM" smtClean="0"/>
              <a:t>‹#›</a:t>
            </a:fld>
            <a:endParaRPr lang="en-JM"/>
          </a:p>
        </p:txBody>
      </p:sp>
    </p:spTree>
    <p:extLst>
      <p:ext uri="{BB962C8B-B14F-4D97-AF65-F5344CB8AC3E}">
        <p14:creationId xmlns:p14="http://schemas.microsoft.com/office/powerpoint/2010/main" val="31636952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ED36A5-A778-4C24-BDD7-A517CC0C19A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JM"/>
          </a:p>
        </p:txBody>
      </p:sp>
      <p:sp>
        <p:nvSpPr>
          <p:cNvPr id="3" name="Text Placeholder 2">
            <a:extLst>
              <a:ext uri="{FF2B5EF4-FFF2-40B4-BE49-F238E27FC236}">
                <a16:creationId xmlns:a16="http://schemas.microsoft.com/office/drawing/2014/main" id="{259D3D55-F912-4234-A64A-15A8291F978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FFEA9663-95D4-474B-9758-D152139F8A22}"/>
              </a:ext>
            </a:extLst>
          </p:cNvPr>
          <p:cNvSpPr>
            <a:spLocks noGrp="1"/>
          </p:cNvSpPr>
          <p:nvPr>
            <p:ph type="dt" sz="half" idx="10"/>
          </p:nvPr>
        </p:nvSpPr>
        <p:spPr/>
        <p:txBody>
          <a:bodyPr/>
          <a:lstStyle/>
          <a:p>
            <a:fld id="{08AD1C8E-6ACA-49D6-A77C-5EE731D19320}" type="datetimeFigureOut">
              <a:rPr lang="en-JM" smtClean="0"/>
              <a:t>6/2/2020</a:t>
            </a:fld>
            <a:endParaRPr lang="en-JM"/>
          </a:p>
        </p:txBody>
      </p:sp>
      <p:sp>
        <p:nvSpPr>
          <p:cNvPr id="5" name="Footer Placeholder 4">
            <a:extLst>
              <a:ext uri="{FF2B5EF4-FFF2-40B4-BE49-F238E27FC236}">
                <a16:creationId xmlns:a16="http://schemas.microsoft.com/office/drawing/2014/main" id="{C8A57C97-5FC5-4DB4-ABCC-FB394F22682D}"/>
              </a:ext>
            </a:extLst>
          </p:cNvPr>
          <p:cNvSpPr>
            <a:spLocks noGrp="1"/>
          </p:cNvSpPr>
          <p:nvPr>
            <p:ph type="ftr" sz="quarter" idx="11"/>
          </p:nvPr>
        </p:nvSpPr>
        <p:spPr/>
        <p:txBody>
          <a:bodyPr/>
          <a:lstStyle/>
          <a:p>
            <a:endParaRPr lang="en-JM"/>
          </a:p>
        </p:txBody>
      </p:sp>
      <p:sp>
        <p:nvSpPr>
          <p:cNvPr id="6" name="Slide Number Placeholder 5">
            <a:extLst>
              <a:ext uri="{FF2B5EF4-FFF2-40B4-BE49-F238E27FC236}">
                <a16:creationId xmlns:a16="http://schemas.microsoft.com/office/drawing/2014/main" id="{802C1B09-ECEC-4B55-AE29-11E1E4C42392}"/>
              </a:ext>
            </a:extLst>
          </p:cNvPr>
          <p:cNvSpPr>
            <a:spLocks noGrp="1"/>
          </p:cNvSpPr>
          <p:nvPr>
            <p:ph type="sldNum" sz="quarter" idx="12"/>
          </p:nvPr>
        </p:nvSpPr>
        <p:spPr/>
        <p:txBody>
          <a:bodyPr/>
          <a:lstStyle/>
          <a:p>
            <a:fld id="{AE3F77CF-31C9-46E0-AFEA-8BA32FA42DEC}" type="slidenum">
              <a:rPr lang="en-JM" smtClean="0"/>
              <a:t>‹#›</a:t>
            </a:fld>
            <a:endParaRPr lang="en-JM"/>
          </a:p>
        </p:txBody>
      </p:sp>
    </p:spTree>
    <p:extLst>
      <p:ext uri="{BB962C8B-B14F-4D97-AF65-F5344CB8AC3E}">
        <p14:creationId xmlns:p14="http://schemas.microsoft.com/office/powerpoint/2010/main" val="19244735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2F1072-9252-47C5-9B00-1D287F460C0B}"/>
              </a:ext>
            </a:extLst>
          </p:cNvPr>
          <p:cNvSpPr>
            <a:spLocks noGrp="1"/>
          </p:cNvSpPr>
          <p:nvPr>
            <p:ph type="title"/>
          </p:nvPr>
        </p:nvSpPr>
        <p:spPr/>
        <p:txBody>
          <a:bodyPr/>
          <a:lstStyle/>
          <a:p>
            <a:r>
              <a:rPr lang="en-US"/>
              <a:t>Click to edit Master title style</a:t>
            </a:r>
            <a:endParaRPr lang="en-JM"/>
          </a:p>
        </p:txBody>
      </p:sp>
      <p:sp>
        <p:nvSpPr>
          <p:cNvPr id="3" name="Content Placeholder 2">
            <a:extLst>
              <a:ext uri="{FF2B5EF4-FFF2-40B4-BE49-F238E27FC236}">
                <a16:creationId xmlns:a16="http://schemas.microsoft.com/office/drawing/2014/main" id="{C809CAF4-6CD1-4D92-A8E6-EF19FF66983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JM"/>
          </a:p>
        </p:txBody>
      </p:sp>
      <p:sp>
        <p:nvSpPr>
          <p:cNvPr id="4" name="Content Placeholder 3">
            <a:extLst>
              <a:ext uri="{FF2B5EF4-FFF2-40B4-BE49-F238E27FC236}">
                <a16:creationId xmlns:a16="http://schemas.microsoft.com/office/drawing/2014/main" id="{F839B339-335A-4E28-A889-789EB212EBF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JM"/>
          </a:p>
        </p:txBody>
      </p:sp>
      <p:sp>
        <p:nvSpPr>
          <p:cNvPr id="5" name="Date Placeholder 4">
            <a:extLst>
              <a:ext uri="{FF2B5EF4-FFF2-40B4-BE49-F238E27FC236}">
                <a16:creationId xmlns:a16="http://schemas.microsoft.com/office/drawing/2014/main" id="{C6941B51-E763-476F-8F4A-E054C033211E}"/>
              </a:ext>
            </a:extLst>
          </p:cNvPr>
          <p:cNvSpPr>
            <a:spLocks noGrp="1"/>
          </p:cNvSpPr>
          <p:nvPr>
            <p:ph type="dt" sz="half" idx="10"/>
          </p:nvPr>
        </p:nvSpPr>
        <p:spPr/>
        <p:txBody>
          <a:bodyPr/>
          <a:lstStyle/>
          <a:p>
            <a:fld id="{08AD1C8E-6ACA-49D6-A77C-5EE731D19320}" type="datetimeFigureOut">
              <a:rPr lang="en-JM" smtClean="0"/>
              <a:t>6/2/2020</a:t>
            </a:fld>
            <a:endParaRPr lang="en-JM"/>
          </a:p>
        </p:txBody>
      </p:sp>
      <p:sp>
        <p:nvSpPr>
          <p:cNvPr id="6" name="Footer Placeholder 5">
            <a:extLst>
              <a:ext uri="{FF2B5EF4-FFF2-40B4-BE49-F238E27FC236}">
                <a16:creationId xmlns:a16="http://schemas.microsoft.com/office/drawing/2014/main" id="{487CAB32-2F7C-4E8A-87CC-AB5CD329F434}"/>
              </a:ext>
            </a:extLst>
          </p:cNvPr>
          <p:cNvSpPr>
            <a:spLocks noGrp="1"/>
          </p:cNvSpPr>
          <p:nvPr>
            <p:ph type="ftr" sz="quarter" idx="11"/>
          </p:nvPr>
        </p:nvSpPr>
        <p:spPr/>
        <p:txBody>
          <a:bodyPr/>
          <a:lstStyle/>
          <a:p>
            <a:endParaRPr lang="en-JM"/>
          </a:p>
        </p:txBody>
      </p:sp>
      <p:sp>
        <p:nvSpPr>
          <p:cNvPr id="7" name="Slide Number Placeholder 6">
            <a:extLst>
              <a:ext uri="{FF2B5EF4-FFF2-40B4-BE49-F238E27FC236}">
                <a16:creationId xmlns:a16="http://schemas.microsoft.com/office/drawing/2014/main" id="{80FB9334-CC2E-43A9-AF9E-59DD989451E5}"/>
              </a:ext>
            </a:extLst>
          </p:cNvPr>
          <p:cNvSpPr>
            <a:spLocks noGrp="1"/>
          </p:cNvSpPr>
          <p:nvPr>
            <p:ph type="sldNum" sz="quarter" idx="12"/>
          </p:nvPr>
        </p:nvSpPr>
        <p:spPr/>
        <p:txBody>
          <a:bodyPr/>
          <a:lstStyle/>
          <a:p>
            <a:fld id="{AE3F77CF-31C9-46E0-AFEA-8BA32FA42DEC}" type="slidenum">
              <a:rPr lang="en-JM" smtClean="0"/>
              <a:t>‹#›</a:t>
            </a:fld>
            <a:endParaRPr lang="en-JM"/>
          </a:p>
        </p:txBody>
      </p:sp>
    </p:spTree>
    <p:extLst>
      <p:ext uri="{BB962C8B-B14F-4D97-AF65-F5344CB8AC3E}">
        <p14:creationId xmlns:p14="http://schemas.microsoft.com/office/powerpoint/2010/main" val="5112217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5F9E2F-B441-49A0-89F0-AF4BC26C6BDD}"/>
              </a:ext>
            </a:extLst>
          </p:cNvPr>
          <p:cNvSpPr>
            <a:spLocks noGrp="1"/>
          </p:cNvSpPr>
          <p:nvPr>
            <p:ph type="title"/>
          </p:nvPr>
        </p:nvSpPr>
        <p:spPr>
          <a:xfrm>
            <a:off x="839788" y="365125"/>
            <a:ext cx="10515600" cy="1325563"/>
          </a:xfrm>
        </p:spPr>
        <p:txBody>
          <a:bodyPr/>
          <a:lstStyle/>
          <a:p>
            <a:r>
              <a:rPr lang="en-US"/>
              <a:t>Click to edit Master title style</a:t>
            </a:r>
            <a:endParaRPr lang="en-JM"/>
          </a:p>
        </p:txBody>
      </p:sp>
      <p:sp>
        <p:nvSpPr>
          <p:cNvPr id="3" name="Text Placeholder 2">
            <a:extLst>
              <a:ext uri="{FF2B5EF4-FFF2-40B4-BE49-F238E27FC236}">
                <a16:creationId xmlns:a16="http://schemas.microsoft.com/office/drawing/2014/main" id="{223D7E00-7A4D-4A7E-89B8-6B54855E647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0BE7D78-7116-4E66-A94E-F72E4708DB6B}"/>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JM"/>
          </a:p>
        </p:txBody>
      </p:sp>
      <p:sp>
        <p:nvSpPr>
          <p:cNvPr id="5" name="Text Placeholder 4">
            <a:extLst>
              <a:ext uri="{FF2B5EF4-FFF2-40B4-BE49-F238E27FC236}">
                <a16:creationId xmlns:a16="http://schemas.microsoft.com/office/drawing/2014/main" id="{535D6C61-E2D0-4C1D-BDA6-E9DC3FCD50D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74BF0E31-6085-4C0F-854B-07FD0260C22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JM"/>
          </a:p>
        </p:txBody>
      </p:sp>
      <p:sp>
        <p:nvSpPr>
          <p:cNvPr id="7" name="Date Placeholder 6">
            <a:extLst>
              <a:ext uri="{FF2B5EF4-FFF2-40B4-BE49-F238E27FC236}">
                <a16:creationId xmlns:a16="http://schemas.microsoft.com/office/drawing/2014/main" id="{20953F1E-76E8-414B-B3E6-8F6F423BA163}"/>
              </a:ext>
            </a:extLst>
          </p:cNvPr>
          <p:cNvSpPr>
            <a:spLocks noGrp="1"/>
          </p:cNvSpPr>
          <p:nvPr>
            <p:ph type="dt" sz="half" idx="10"/>
          </p:nvPr>
        </p:nvSpPr>
        <p:spPr/>
        <p:txBody>
          <a:bodyPr/>
          <a:lstStyle/>
          <a:p>
            <a:fld id="{08AD1C8E-6ACA-49D6-A77C-5EE731D19320}" type="datetimeFigureOut">
              <a:rPr lang="en-JM" smtClean="0"/>
              <a:t>6/2/2020</a:t>
            </a:fld>
            <a:endParaRPr lang="en-JM"/>
          </a:p>
        </p:txBody>
      </p:sp>
      <p:sp>
        <p:nvSpPr>
          <p:cNvPr id="8" name="Footer Placeholder 7">
            <a:extLst>
              <a:ext uri="{FF2B5EF4-FFF2-40B4-BE49-F238E27FC236}">
                <a16:creationId xmlns:a16="http://schemas.microsoft.com/office/drawing/2014/main" id="{DD5CFA76-39E8-4CEC-83CE-EE430C833792}"/>
              </a:ext>
            </a:extLst>
          </p:cNvPr>
          <p:cNvSpPr>
            <a:spLocks noGrp="1"/>
          </p:cNvSpPr>
          <p:nvPr>
            <p:ph type="ftr" sz="quarter" idx="11"/>
          </p:nvPr>
        </p:nvSpPr>
        <p:spPr/>
        <p:txBody>
          <a:bodyPr/>
          <a:lstStyle/>
          <a:p>
            <a:endParaRPr lang="en-JM"/>
          </a:p>
        </p:txBody>
      </p:sp>
      <p:sp>
        <p:nvSpPr>
          <p:cNvPr id="9" name="Slide Number Placeholder 8">
            <a:extLst>
              <a:ext uri="{FF2B5EF4-FFF2-40B4-BE49-F238E27FC236}">
                <a16:creationId xmlns:a16="http://schemas.microsoft.com/office/drawing/2014/main" id="{26CA81FC-1C2A-4425-B0DA-E9D31CF5FAD5}"/>
              </a:ext>
            </a:extLst>
          </p:cNvPr>
          <p:cNvSpPr>
            <a:spLocks noGrp="1"/>
          </p:cNvSpPr>
          <p:nvPr>
            <p:ph type="sldNum" sz="quarter" idx="12"/>
          </p:nvPr>
        </p:nvSpPr>
        <p:spPr/>
        <p:txBody>
          <a:bodyPr/>
          <a:lstStyle/>
          <a:p>
            <a:fld id="{AE3F77CF-31C9-46E0-AFEA-8BA32FA42DEC}" type="slidenum">
              <a:rPr lang="en-JM" smtClean="0"/>
              <a:t>‹#›</a:t>
            </a:fld>
            <a:endParaRPr lang="en-JM"/>
          </a:p>
        </p:txBody>
      </p:sp>
    </p:spTree>
    <p:extLst>
      <p:ext uri="{BB962C8B-B14F-4D97-AF65-F5344CB8AC3E}">
        <p14:creationId xmlns:p14="http://schemas.microsoft.com/office/powerpoint/2010/main" val="28044007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38992E-A20A-4CB3-920F-3E46860C4F2E}"/>
              </a:ext>
            </a:extLst>
          </p:cNvPr>
          <p:cNvSpPr>
            <a:spLocks noGrp="1"/>
          </p:cNvSpPr>
          <p:nvPr>
            <p:ph type="title"/>
          </p:nvPr>
        </p:nvSpPr>
        <p:spPr/>
        <p:txBody>
          <a:bodyPr/>
          <a:lstStyle/>
          <a:p>
            <a:r>
              <a:rPr lang="en-US"/>
              <a:t>Click to edit Master title style</a:t>
            </a:r>
            <a:endParaRPr lang="en-JM"/>
          </a:p>
        </p:txBody>
      </p:sp>
      <p:sp>
        <p:nvSpPr>
          <p:cNvPr id="3" name="Date Placeholder 2">
            <a:extLst>
              <a:ext uri="{FF2B5EF4-FFF2-40B4-BE49-F238E27FC236}">
                <a16:creationId xmlns:a16="http://schemas.microsoft.com/office/drawing/2014/main" id="{B1B7B0B0-BE9E-4171-9F32-7B0A8F713018}"/>
              </a:ext>
            </a:extLst>
          </p:cNvPr>
          <p:cNvSpPr>
            <a:spLocks noGrp="1"/>
          </p:cNvSpPr>
          <p:nvPr>
            <p:ph type="dt" sz="half" idx="10"/>
          </p:nvPr>
        </p:nvSpPr>
        <p:spPr/>
        <p:txBody>
          <a:bodyPr/>
          <a:lstStyle/>
          <a:p>
            <a:fld id="{08AD1C8E-6ACA-49D6-A77C-5EE731D19320}" type="datetimeFigureOut">
              <a:rPr lang="en-JM" smtClean="0"/>
              <a:t>6/2/2020</a:t>
            </a:fld>
            <a:endParaRPr lang="en-JM"/>
          </a:p>
        </p:txBody>
      </p:sp>
      <p:sp>
        <p:nvSpPr>
          <p:cNvPr id="4" name="Footer Placeholder 3">
            <a:extLst>
              <a:ext uri="{FF2B5EF4-FFF2-40B4-BE49-F238E27FC236}">
                <a16:creationId xmlns:a16="http://schemas.microsoft.com/office/drawing/2014/main" id="{A612C9FE-48F4-4E76-9A4C-81813F7B3C21}"/>
              </a:ext>
            </a:extLst>
          </p:cNvPr>
          <p:cNvSpPr>
            <a:spLocks noGrp="1"/>
          </p:cNvSpPr>
          <p:nvPr>
            <p:ph type="ftr" sz="quarter" idx="11"/>
          </p:nvPr>
        </p:nvSpPr>
        <p:spPr/>
        <p:txBody>
          <a:bodyPr/>
          <a:lstStyle/>
          <a:p>
            <a:endParaRPr lang="en-JM"/>
          </a:p>
        </p:txBody>
      </p:sp>
      <p:sp>
        <p:nvSpPr>
          <p:cNvPr id="5" name="Slide Number Placeholder 4">
            <a:extLst>
              <a:ext uri="{FF2B5EF4-FFF2-40B4-BE49-F238E27FC236}">
                <a16:creationId xmlns:a16="http://schemas.microsoft.com/office/drawing/2014/main" id="{1B6E3D3C-90D4-47D5-8A48-941ED48D7BEB}"/>
              </a:ext>
            </a:extLst>
          </p:cNvPr>
          <p:cNvSpPr>
            <a:spLocks noGrp="1"/>
          </p:cNvSpPr>
          <p:nvPr>
            <p:ph type="sldNum" sz="quarter" idx="12"/>
          </p:nvPr>
        </p:nvSpPr>
        <p:spPr/>
        <p:txBody>
          <a:bodyPr/>
          <a:lstStyle/>
          <a:p>
            <a:fld id="{AE3F77CF-31C9-46E0-AFEA-8BA32FA42DEC}" type="slidenum">
              <a:rPr lang="en-JM" smtClean="0"/>
              <a:t>‹#›</a:t>
            </a:fld>
            <a:endParaRPr lang="en-JM"/>
          </a:p>
        </p:txBody>
      </p:sp>
    </p:spTree>
    <p:extLst>
      <p:ext uri="{BB962C8B-B14F-4D97-AF65-F5344CB8AC3E}">
        <p14:creationId xmlns:p14="http://schemas.microsoft.com/office/powerpoint/2010/main" val="38861921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D8A1187-8922-47F5-9417-DD89E9D2A9C5}"/>
              </a:ext>
            </a:extLst>
          </p:cNvPr>
          <p:cNvSpPr>
            <a:spLocks noGrp="1"/>
          </p:cNvSpPr>
          <p:nvPr>
            <p:ph type="dt" sz="half" idx="10"/>
          </p:nvPr>
        </p:nvSpPr>
        <p:spPr/>
        <p:txBody>
          <a:bodyPr/>
          <a:lstStyle/>
          <a:p>
            <a:fld id="{08AD1C8E-6ACA-49D6-A77C-5EE731D19320}" type="datetimeFigureOut">
              <a:rPr lang="en-JM" smtClean="0"/>
              <a:t>6/2/2020</a:t>
            </a:fld>
            <a:endParaRPr lang="en-JM"/>
          </a:p>
        </p:txBody>
      </p:sp>
      <p:sp>
        <p:nvSpPr>
          <p:cNvPr id="3" name="Footer Placeholder 2">
            <a:extLst>
              <a:ext uri="{FF2B5EF4-FFF2-40B4-BE49-F238E27FC236}">
                <a16:creationId xmlns:a16="http://schemas.microsoft.com/office/drawing/2014/main" id="{4B9DB8CA-BDBF-4159-83A4-B75312C777FC}"/>
              </a:ext>
            </a:extLst>
          </p:cNvPr>
          <p:cNvSpPr>
            <a:spLocks noGrp="1"/>
          </p:cNvSpPr>
          <p:nvPr>
            <p:ph type="ftr" sz="quarter" idx="11"/>
          </p:nvPr>
        </p:nvSpPr>
        <p:spPr/>
        <p:txBody>
          <a:bodyPr/>
          <a:lstStyle/>
          <a:p>
            <a:endParaRPr lang="en-JM"/>
          </a:p>
        </p:txBody>
      </p:sp>
      <p:sp>
        <p:nvSpPr>
          <p:cNvPr id="4" name="Slide Number Placeholder 3">
            <a:extLst>
              <a:ext uri="{FF2B5EF4-FFF2-40B4-BE49-F238E27FC236}">
                <a16:creationId xmlns:a16="http://schemas.microsoft.com/office/drawing/2014/main" id="{9CE628E4-DA68-4812-9F3F-5B0C722B35BB}"/>
              </a:ext>
            </a:extLst>
          </p:cNvPr>
          <p:cNvSpPr>
            <a:spLocks noGrp="1"/>
          </p:cNvSpPr>
          <p:nvPr>
            <p:ph type="sldNum" sz="quarter" idx="12"/>
          </p:nvPr>
        </p:nvSpPr>
        <p:spPr/>
        <p:txBody>
          <a:bodyPr/>
          <a:lstStyle/>
          <a:p>
            <a:fld id="{AE3F77CF-31C9-46E0-AFEA-8BA32FA42DEC}" type="slidenum">
              <a:rPr lang="en-JM" smtClean="0"/>
              <a:t>‹#›</a:t>
            </a:fld>
            <a:endParaRPr lang="en-JM"/>
          </a:p>
        </p:txBody>
      </p:sp>
    </p:spTree>
    <p:extLst>
      <p:ext uri="{BB962C8B-B14F-4D97-AF65-F5344CB8AC3E}">
        <p14:creationId xmlns:p14="http://schemas.microsoft.com/office/powerpoint/2010/main" val="39017302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57A847-446B-4628-B48D-99AE30FEF6D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JM"/>
          </a:p>
        </p:txBody>
      </p:sp>
      <p:sp>
        <p:nvSpPr>
          <p:cNvPr id="3" name="Content Placeholder 2">
            <a:extLst>
              <a:ext uri="{FF2B5EF4-FFF2-40B4-BE49-F238E27FC236}">
                <a16:creationId xmlns:a16="http://schemas.microsoft.com/office/drawing/2014/main" id="{BE59A8B0-DBC7-485B-BC17-0EFE1029CF8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JM"/>
          </a:p>
        </p:txBody>
      </p:sp>
      <p:sp>
        <p:nvSpPr>
          <p:cNvPr id="4" name="Text Placeholder 3">
            <a:extLst>
              <a:ext uri="{FF2B5EF4-FFF2-40B4-BE49-F238E27FC236}">
                <a16:creationId xmlns:a16="http://schemas.microsoft.com/office/drawing/2014/main" id="{7A7CFA4A-C959-44ED-AC7E-9678C6B0F36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FB6FFAC-85E9-4B8F-B72E-13F58C7FF9B8}"/>
              </a:ext>
            </a:extLst>
          </p:cNvPr>
          <p:cNvSpPr>
            <a:spLocks noGrp="1"/>
          </p:cNvSpPr>
          <p:nvPr>
            <p:ph type="dt" sz="half" idx="10"/>
          </p:nvPr>
        </p:nvSpPr>
        <p:spPr/>
        <p:txBody>
          <a:bodyPr/>
          <a:lstStyle/>
          <a:p>
            <a:fld id="{08AD1C8E-6ACA-49D6-A77C-5EE731D19320}" type="datetimeFigureOut">
              <a:rPr lang="en-JM" smtClean="0"/>
              <a:t>6/2/2020</a:t>
            </a:fld>
            <a:endParaRPr lang="en-JM"/>
          </a:p>
        </p:txBody>
      </p:sp>
      <p:sp>
        <p:nvSpPr>
          <p:cNvPr id="6" name="Footer Placeholder 5">
            <a:extLst>
              <a:ext uri="{FF2B5EF4-FFF2-40B4-BE49-F238E27FC236}">
                <a16:creationId xmlns:a16="http://schemas.microsoft.com/office/drawing/2014/main" id="{70EF0A47-74BA-492F-8D62-FAFDCE328430}"/>
              </a:ext>
            </a:extLst>
          </p:cNvPr>
          <p:cNvSpPr>
            <a:spLocks noGrp="1"/>
          </p:cNvSpPr>
          <p:nvPr>
            <p:ph type="ftr" sz="quarter" idx="11"/>
          </p:nvPr>
        </p:nvSpPr>
        <p:spPr/>
        <p:txBody>
          <a:bodyPr/>
          <a:lstStyle/>
          <a:p>
            <a:endParaRPr lang="en-JM"/>
          </a:p>
        </p:txBody>
      </p:sp>
      <p:sp>
        <p:nvSpPr>
          <p:cNvPr id="7" name="Slide Number Placeholder 6">
            <a:extLst>
              <a:ext uri="{FF2B5EF4-FFF2-40B4-BE49-F238E27FC236}">
                <a16:creationId xmlns:a16="http://schemas.microsoft.com/office/drawing/2014/main" id="{8BC7AA08-4F0D-45DF-978B-FD90FC1FB3DB}"/>
              </a:ext>
            </a:extLst>
          </p:cNvPr>
          <p:cNvSpPr>
            <a:spLocks noGrp="1"/>
          </p:cNvSpPr>
          <p:nvPr>
            <p:ph type="sldNum" sz="quarter" idx="12"/>
          </p:nvPr>
        </p:nvSpPr>
        <p:spPr/>
        <p:txBody>
          <a:bodyPr/>
          <a:lstStyle/>
          <a:p>
            <a:fld id="{AE3F77CF-31C9-46E0-AFEA-8BA32FA42DEC}" type="slidenum">
              <a:rPr lang="en-JM" smtClean="0"/>
              <a:t>‹#›</a:t>
            </a:fld>
            <a:endParaRPr lang="en-JM"/>
          </a:p>
        </p:txBody>
      </p:sp>
    </p:spTree>
    <p:extLst>
      <p:ext uri="{BB962C8B-B14F-4D97-AF65-F5344CB8AC3E}">
        <p14:creationId xmlns:p14="http://schemas.microsoft.com/office/powerpoint/2010/main" val="34867170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F04E5D-0883-48B5-8C88-6B7F02A6637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JM"/>
          </a:p>
        </p:txBody>
      </p:sp>
      <p:sp>
        <p:nvSpPr>
          <p:cNvPr id="3" name="Picture Placeholder 2">
            <a:extLst>
              <a:ext uri="{FF2B5EF4-FFF2-40B4-BE49-F238E27FC236}">
                <a16:creationId xmlns:a16="http://schemas.microsoft.com/office/drawing/2014/main" id="{87F24BEF-2AEC-4FDD-8832-89C4C477631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JM"/>
          </a:p>
        </p:txBody>
      </p:sp>
      <p:sp>
        <p:nvSpPr>
          <p:cNvPr id="4" name="Text Placeholder 3">
            <a:extLst>
              <a:ext uri="{FF2B5EF4-FFF2-40B4-BE49-F238E27FC236}">
                <a16:creationId xmlns:a16="http://schemas.microsoft.com/office/drawing/2014/main" id="{06B72E88-B8A7-40A2-B6B3-10E0B448ADE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163C86B-0471-4769-9860-43B136C83DAC}"/>
              </a:ext>
            </a:extLst>
          </p:cNvPr>
          <p:cNvSpPr>
            <a:spLocks noGrp="1"/>
          </p:cNvSpPr>
          <p:nvPr>
            <p:ph type="dt" sz="half" idx="10"/>
          </p:nvPr>
        </p:nvSpPr>
        <p:spPr/>
        <p:txBody>
          <a:bodyPr/>
          <a:lstStyle/>
          <a:p>
            <a:fld id="{08AD1C8E-6ACA-49D6-A77C-5EE731D19320}" type="datetimeFigureOut">
              <a:rPr lang="en-JM" smtClean="0"/>
              <a:t>6/2/2020</a:t>
            </a:fld>
            <a:endParaRPr lang="en-JM"/>
          </a:p>
        </p:txBody>
      </p:sp>
      <p:sp>
        <p:nvSpPr>
          <p:cNvPr id="6" name="Footer Placeholder 5">
            <a:extLst>
              <a:ext uri="{FF2B5EF4-FFF2-40B4-BE49-F238E27FC236}">
                <a16:creationId xmlns:a16="http://schemas.microsoft.com/office/drawing/2014/main" id="{D3EB7651-6D95-4DA6-9565-E14E854AAE4E}"/>
              </a:ext>
            </a:extLst>
          </p:cNvPr>
          <p:cNvSpPr>
            <a:spLocks noGrp="1"/>
          </p:cNvSpPr>
          <p:nvPr>
            <p:ph type="ftr" sz="quarter" idx="11"/>
          </p:nvPr>
        </p:nvSpPr>
        <p:spPr/>
        <p:txBody>
          <a:bodyPr/>
          <a:lstStyle/>
          <a:p>
            <a:endParaRPr lang="en-JM"/>
          </a:p>
        </p:txBody>
      </p:sp>
      <p:sp>
        <p:nvSpPr>
          <p:cNvPr id="7" name="Slide Number Placeholder 6">
            <a:extLst>
              <a:ext uri="{FF2B5EF4-FFF2-40B4-BE49-F238E27FC236}">
                <a16:creationId xmlns:a16="http://schemas.microsoft.com/office/drawing/2014/main" id="{84467F04-D611-4EA2-AB5C-D7810F124FE3}"/>
              </a:ext>
            </a:extLst>
          </p:cNvPr>
          <p:cNvSpPr>
            <a:spLocks noGrp="1"/>
          </p:cNvSpPr>
          <p:nvPr>
            <p:ph type="sldNum" sz="quarter" idx="12"/>
          </p:nvPr>
        </p:nvSpPr>
        <p:spPr/>
        <p:txBody>
          <a:bodyPr/>
          <a:lstStyle/>
          <a:p>
            <a:fld id="{AE3F77CF-31C9-46E0-AFEA-8BA32FA42DEC}" type="slidenum">
              <a:rPr lang="en-JM" smtClean="0"/>
              <a:t>‹#›</a:t>
            </a:fld>
            <a:endParaRPr lang="en-JM"/>
          </a:p>
        </p:txBody>
      </p:sp>
    </p:spTree>
    <p:extLst>
      <p:ext uri="{BB962C8B-B14F-4D97-AF65-F5344CB8AC3E}">
        <p14:creationId xmlns:p14="http://schemas.microsoft.com/office/powerpoint/2010/main" val="3207321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3F8635E-EBBB-4B06-AD32-A09F00AB38E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JM"/>
          </a:p>
        </p:txBody>
      </p:sp>
      <p:sp>
        <p:nvSpPr>
          <p:cNvPr id="3" name="Text Placeholder 2">
            <a:extLst>
              <a:ext uri="{FF2B5EF4-FFF2-40B4-BE49-F238E27FC236}">
                <a16:creationId xmlns:a16="http://schemas.microsoft.com/office/drawing/2014/main" id="{DA0C6B6A-BB10-4A77-8E42-A52F217344D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JM"/>
          </a:p>
        </p:txBody>
      </p:sp>
      <p:sp>
        <p:nvSpPr>
          <p:cNvPr id="4" name="Date Placeholder 3">
            <a:extLst>
              <a:ext uri="{FF2B5EF4-FFF2-40B4-BE49-F238E27FC236}">
                <a16:creationId xmlns:a16="http://schemas.microsoft.com/office/drawing/2014/main" id="{CA500799-4D84-4B0D-8298-4A796DA8FAC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8AD1C8E-6ACA-49D6-A77C-5EE731D19320}" type="datetimeFigureOut">
              <a:rPr lang="en-JM" smtClean="0"/>
              <a:t>6/2/2020</a:t>
            </a:fld>
            <a:endParaRPr lang="en-JM"/>
          </a:p>
        </p:txBody>
      </p:sp>
      <p:sp>
        <p:nvSpPr>
          <p:cNvPr id="5" name="Footer Placeholder 4">
            <a:extLst>
              <a:ext uri="{FF2B5EF4-FFF2-40B4-BE49-F238E27FC236}">
                <a16:creationId xmlns:a16="http://schemas.microsoft.com/office/drawing/2014/main" id="{8DCEC40C-BF38-4D92-B440-6EF97C6E575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JM"/>
          </a:p>
        </p:txBody>
      </p:sp>
      <p:sp>
        <p:nvSpPr>
          <p:cNvPr id="6" name="Slide Number Placeholder 5">
            <a:extLst>
              <a:ext uri="{FF2B5EF4-FFF2-40B4-BE49-F238E27FC236}">
                <a16:creationId xmlns:a16="http://schemas.microsoft.com/office/drawing/2014/main" id="{EDF928EA-ECCA-40AF-B128-D64552817EA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E3F77CF-31C9-46E0-AFEA-8BA32FA42DEC}" type="slidenum">
              <a:rPr lang="en-JM" smtClean="0"/>
              <a:t>‹#›</a:t>
            </a:fld>
            <a:endParaRPr lang="en-JM"/>
          </a:p>
        </p:txBody>
      </p:sp>
    </p:spTree>
    <p:extLst>
      <p:ext uri="{BB962C8B-B14F-4D97-AF65-F5344CB8AC3E}">
        <p14:creationId xmlns:p14="http://schemas.microsoft.com/office/powerpoint/2010/main" val="66601510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EE9B8F-4D8F-4D24-B717-FE81D62AFEB4}"/>
              </a:ext>
            </a:extLst>
          </p:cNvPr>
          <p:cNvSpPr>
            <a:spLocks noGrp="1"/>
          </p:cNvSpPr>
          <p:nvPr>
            <p:ph type="ctrTitle"/>
          </p:nvPr>
        </p:nvSpPr>
        <p:spPr/>
        <p:txBody>
          <a:bodyPr/>
          <a:lstStyle/>
          <a:p>
            <a:r>
              <a:rPr lang="en-US" dirty="0"/>
              <a:t>Other psychiatric Emergencies</a:t>
            </a:r>
            <a:endParaRPr lang="en-JM" dirty="0"/>
          </a:p>
        </p:txBody>
      </p:sp>
      <p:sp>
        <p:nvSpPr>
          <p:cNvPr id="3" name="Subtitle 2">
            <a:extLst>
              <a:ext uri="{FF2B5EF4-FFF2-40B4-BE49-F238E27FC236}">
                <a16:creationId xmlns:a16="http://schemas.microsoft.com/office/drawing/2014/main" id="{662B272A-74A7-47C9-A830-92C022D77DC2}"/>
              </a:ext>
            </a:extLst>
          </p:cNvPr>
          <p:cNvSpPr>
            <a:spLocks noGrp="1"/>
          </p:cNvSpPr>
          <p:nvPr>
            <p:ph type="subTitle" idx="1"/>
          </p:nvPr>
        </p:nvSpPr>
        <p:spPr/>
        <p:txBody>
          <a:bodyPr/>
          <a:lstStyle/>
          <a:p>
            <a:r>
              <a:rPr lang="en-US" dirty="0"/>
              <a:t>Dr. Gitau</a:t>
            </a:r>
            <a:endParaRPr lang="en-JM" dirty="0"/>
          </a:p>
        </p:txBody>
      </p:sp>
    </p:spTree>
    <p:extLst>
      <p:ext uri="{BB962C8B-B14F-4D97-AF65-F5344CB8AC3E}">
        <p14:creationId xmlns:p14="http://schemas.microsoft.com/office/powerpoint/2010/main" val="90684848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0F6A24-DB33-4CDA-A321-A9E0F5B6E9BF}"/>
              </a:ext>
            </a:extLst>
          </p:cNvPr>
          <p:cNvSpPr>
            <a:spLocks noGrp="1"/>
          </p:cNvSpPr>
          <p:nvPr>
            <p:ph type="title"/>
          </p:nvPr>
        </p:nvSpPr>
        <p:spPr/>
        <p:txBody>
          <a:bodyPr/>
          <a:lstStyle/>
          <a:p>
            <a:r>
              <a:rPr lang="en-JM" dirty="0"/>
              <a:t>Definitive management plan</a:t>
            </a:r>
          </a:p>
        </p:txBody>
      </p:sp>
      <p:sp>
        <p:nvSpPr>
          <p:cNvPr id="3" name="Content Placeholder 2">
            <a:extLst>
              <a:ext uri="{FF2B5EF4-FFF2-40B4-BE49-F238E27FC236}">
                <a16:creationId xmlns:a16="http://schemas.microsoft.com/office/drawing/2014/main" id="{2962BB6E-4FA8-4B89-B74E-A095BEED3831}"/>
              </a:ext>
            </a:extLst>
          </p:cNvPr>
          <p:cNvSpPr>
            <a:spLocks noGrp="1"/>
          </p:cNvSpPr>
          <p:nvPr>
            <p:ph idx="1"/>
          </p:nvPr>
        </p:nvSpPr>
        <p:spPr/>
        <p:txBody>
          <a:bodyPr>
            <a:normAutofit fontScale="92500" lnSpcReduction="10000"/>
          </a:bodyPr>
          <a:lstStyle/>
          <a:p>
            <a:r>
              <a:rPr lang="en-US" dirty="0"/>
              <a:t>When the tactful and friendly approach fails;</a:t>
            </a:r>
          </a:p>
          <a:p>
            <a:r>
              <a:rPr lang="en-US" dirty="0"/>
              <a:t>Use minimal force to restrain the person and sedate him or her with an adequate dose of a major tranquillizer parenterally. </a:t>
            </a:r>
          </a:p>
          <a:p>
            <a:r>
              <a:rPr lang="en-US" dirty="0"/>
              <a:t>Patients usually respond favorably to chlorpromazine administered in dose of 100- 200mg intra-muscularly. </a:t>
            </a:r>
          </a:p>
          <a:p>
            <a:r>
              <a:rPr lang="en-US" dirty="0"/>
              <a:t>A minor tranquilizer like diazepam 10-20 mg may be added for exceptionally desired quick deep sedation. </a:t>
            </a:r>
          </a:p>
          <a:p>
            <a:r>
              <a:rPr lang="en-US" dirty="0"/>
              <a:t>Intramuscular Haloperidol 10mg combined with intramuscular promethazine 25-50mg.</a:t>
            </a:r>
          </a:p>
          <a:p>
            <a:r>
              <a:rPr lang="en-US" dirty="0"/>
              <a:t>Underlying condition is then treated/ continues to be treated. R/O other medical illnesses.</a:t>
            </a:r>
          </a:p>
        </p:txBody>
      </p:sp>
    </p:spTree>
    <p:extLst>
      <p:ext uri="{BB962C8B-B14F-4D97-AF65-F5344CB8AC3E}">
        <p14:creationId xmlns:p14="http://schemas.microsoft.com/office/powerpoint/2010/main" val="4603972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A3F82F-4729-4D28-89B2-E185B9868F55}"/>
              </a:ext>
            </a:extLst>
          </p:cNvPr>
          <p:cNvSpPr>
            <a:spLocks noGrp="1"/>
          </p:cNvSpPr>
          <p:nvPr>
            <p:ph type="title"/>
          </p:nvPr>
        </p:nvSpPr>
        <p:spPr/>
        <p:txBody>
          <a:bodyPr/>
          <a:lstStyle/>
          <a:p>
            <a:r>
              <a:rPr lang="en-JM" dirty="0"/>
              <a:t>Management of a violent patient</a:t>
            </a:r>
          </a:p>
        </p:txBody>
      </p:sp>
      <p:sp>
        <p:nvSpPr>
          <p:cNvPr id="3" name="Content Placeholder 2">
            <a:extLst>
              <a:ext uri="{FF2B5EF4-FFF2-40B4-BE49-F238E27FC236}">
                <a16:creationId xmlns:a16="http://schemas.microsoft.com/office/drawing/2014/main" id="{438A18F9-024F-4A19-A13B-9A809763DA36}"/>
              </a:ext>
            </a:extLst>
          </p:cNvPr>
          <p:cNvSpPr>
            <a:spLocks noGrp="1"/>
          </p:cNvSpPr>
          <p:nvPr>
            <p:ph idx="1"/>
          </p:nvPr>
        </p:nvSpPr>
        <p:spPr/>
        <p:txBody>
          <a:bodyPr>
            <a:normAutofit/>
          </a:bodyPr>
          <a:lstStyle/>
          <a:p>
            <a:r>
              <a:rPr lang="en-US" dirty="0"/>
              <a:t>Approach the patient in a friendly, calm, relaxed and reassuring manner. </a:t>
            </a:r>
          </a:p>
          <a:p>
            <a:r>
              <a:rPr lang="en-US" dirty="0"/>
              <a:t>Call the patient by his favorite name and try to shake his or her hands.</a:t>
            </a:r>
          </a:p>
          <a:p>
            <a:r>
              <a:rPr lang="en-US" dirty="0"/>
              <a:t>Discourage people from overcrowding around the patient.</a:t>
            </a:r>
          </a:p>
          <a:p>
            <a:r>
              <a:rPr lang="en-US" dirty="0"/>
              <a:t>Disarm the patient but also reassure them about their safety.</a:t>
            </a:r>
          </a:p>
          <a:p>
            <a:r>
              <a:rPr lang="en-US" dirty="0"/>
              <a:t>Restraint of a violent patient should be done by four to five people. The patient should be approached quickly at a moment when his attention has been distracted. </a:t>
            </a:r>
            <a:endParaRPr lang="en-JM" dirty="0"/>
          </a:p>
        </p:txBody>
      </p:sp>
    </p:spTree>
    <p:extLst>
      <p:ext uri="{BB962C8B-B14F-4D97-AF65-F5344CB8AC3E}">
        <p14:creationId xmlns:p14="http://schemas.microsoft.com/office/powerpoint/2010/main" val="303912568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83DA2F-6AAE-4F8E-8B3E-D6DEC5C424E9}"/>
              </a:ext>
            </a:extLst>
          </p:cNvPr>
          <p:cNvSpPr>
            <a:spLocks noGrp="1"/>
          </p:cNvSpPr>
          <p:nvPr>
            <p:ph type="title"/>
          </p:nvPr>
        </p:nvSpPr>
        <p:spPr/>
        <p:txBody>
          <a:bodyPr/>
          <a:lstStyle/>
          <a:p>
            <a:r>
              <a:rPr lang="en-JM" dirty="0"/>
              <a:t>Management of a violent patient</a:t>
            </a:r>
          </a:p>
        </p:txBody>
      </p:sp>
      <p:sp>
        <p:nvSpPr>
          <p:cNvPr id="3" name="Content Placeholder 2">
            <a:extLst>
              <a:ext uri="{FF2B5EF4-FFF2-40B4-BE49-F238E27FC236}">
                <a16:creationId xmlns:a16="http://schemas.microsoft.com/office/drawing/2014/main" id="{5D81FFD6-869E-42DD-AD1B-45E3B007C5D9}"/>
              </a:ext>
            </a:extLst>
          </p:cNvPr>
          <p:cNvSpPr>
            <a:spLocks noGrp="1"/>
          </p:cNvSpPr>
          <p:nvPr>
            <p:ph idx="1"/>
          </p:nvPr>
        </p:nvSpPr>
        <p:spPr/>
        <p:txBody>
          <a:bodyPr/>
          <a:lstStyle/>
          <a:p>
            <a:r>
              <a:rPr lang="en-US" dirty="0"/>
              <a:t>Each person should go for a specific, part of the body i.e., one person should go for one leg, one person for an arm, the leg should be firmly held at the knees, arms should be held just below the shoulders and immobilized backward, and the head should be gripped from behind—taking care not to be bitten.</a:t>
            </a:r>
          </a:p>
          <a:p>
            <a:r>
              <a:rPr lang="en-US" dirty="0"/>
              <a:t>Unnecessary force must never be used, and the patient must never be abused, threatened or humiliated. </a:t>
            </a:r>
          </a:p>
          <a:p>
            <a:r>
              <a:rPr lang="en-US" dirty="0"/>
              <a:t>He should be taken to a secure single room and counseled or sedated with an appropriate tranquillizer.</a:t>
            </a:r>
            <a:endParaRPr lang="en-JM" dirty="0"/>
          </a:p>
        </p:txBody>
      </p:sp>
    </p:spTree>
    <p:extLst>
      <p:ext uri="{BB962C8B-B14F-4D97-AF65-F5344CB8AC3E}">
        <p14:creationId xmlns:p14="http://schemas.microsoft.com/office/powerpoint/2010/main" val="200044269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6192E2-D0FA-4E08-B47A-93AA0057CD02}"/>
              </a:ext>
            </a:extLst>
          </p:cNvPr>
          <p:cNvSpPr>
            <a:spLocks noGrp="1"/>
          </p:cNvSpPr>
          <p:nvPr>
            <p:ph type="title"/>
          </p:nvPr>
        </p:nvSpPr>
        <p:spPr/>
        <p:txBody>
          <a:bodyPr/>
          <a:lstStyle/>
          <a:p>
            <a:r>
              <a:rPr lang="en-JM" dirty="0"/>
              <a:t>AGGRESSION</a:t>
            </a:r>
          </a:p>
        </p:txBody>
      </p:sp>
      <p:sp>
        <p:nvSpPr>
          <p:cNvPr id="3" name="Content Placeholder 2">
            <a:extLst>
              <a:ext uri="{FF2B5EF4-FFF2-40B4-BE49-F238E27FC236}">
                <a16:creationId xmlns:a16="http://schemas.microsoft.com/office/drawing/2014/main" id="{A219385E-76C1-42AF-9983-FB411C8263DF}"/>
              </a:ext>
            </a:extLst>
          </p:cNvPr>
          <p:cNvSpPr>
            <a:spLocks noGrp="1"/>
          </p:cNvSpPr>
          <p:nvPr>
            <p:ph idx="1"/>
          </p:nvPr>
        </p:nvSpPr>
        <p:spPr/>
        <p:txBody>
          <a:bodyPr/>
          <a:lstStyle/>
          <a:p>
            <a:r>
              <a:rPr lang="en-US" dirty="0"/>
              <a:t>Aggression is a form of behavior whose goals is to hurt, injure or harm someone or property. </a:t>
            </a:r>
          </a:p>
          <a:p>
            <a:r>
              <a:rPr lang="en-US" dirty="0"/>
              <a:t>The drive for the intention may be conscious or unconscious. </a:t>
            </a:r>
          </a:p>
          <a:p>
            <a:r>
              <a:rPr lang="en-US" dirty="0"/>
              <a:t>Disappointment follows if the attempt fails or is foiled. The behavior may be directed towards others or self.</a:t>
            </a:r>
          </a:p>
          <a:p>
            <a:endParaRPr lang="en-JM" dirty="0"/>
          </a:p>
        </p:txBody>
      </p:sp>
    </p:spTree>
    <p:extLst>
      <p:ext uri="{BB962C8B-B14F-4D97-AF65-F5344CB8AC3E}">
        <p14:creationId xmlns:p14="http://schemas.microsoft.com/office/powerpoint/2010/main" val="254250133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8537E0-5143-4640-BC51-5882ED1E4262}"/>
              </a:ext>
            </a:extLst>
          </p:cNvPr>
          <p:cNvSpPr>
            <a:spLocks noGrp="1"/>
          </p:cNvSpPr>
          <p:nvPr>
            <p:ph type="title"/>
          </p:nvPr>
        </p:nvSpPr>
        <p:spPr/>
        <p:txBody>
          <a:bodyPr/>
          <a:lstStyle/>
          <a:p>
            <a:r>
              <a:rPr lang="en-JM" dirty="0"/>
              <a:t>Management of aggression</a:t>
            </a:r>
          </a:p>
        </p:txBody>
      </p:sp>
      <p:sp>
        <p:nvSpPr>
          <p:cNvPr id="3" name="Content Placeholder 2">
            <a:extLst>
              <a:ext uri="{FF2B5EF4-FFF2-40B4-BE49-F238E27FC236}">
                <a16:creationId xmlns:a16="http://schemas.microsoft.com/office/drawing/2014/main" id="{55906475-52CB-486E-B699-D50E0735DE1B}"/>
              </a:ext>
            </a:extLst>
          </p:cNvPr>
          <p:cNvSpPr>
            <a:spLocks noGrp="1"/>
          </p:cNvSpPr>
          <p:nvPr>
            <p:ph idx="1"/>
          </p:nvPr>
        </p:nvSpPr>
        <p:spPr/>
        <p:txBody>
          <a:bodyPr/>
          <a:lstStyle/>
          <a:p>
            <a:r>
              <a:rPr lang="en-US" dirty="0"/>
              <a:t> There are five techniques for managing the aggressor: </a:t>
            </a:r>
          </a:p>
          <a:p>
            <a:pPr marL="514350" indent="-514350">
              <a:buFont typeface="+mj-lt"/>
              <a:buAutoNum type="arabicPeriod"/>
            </a:pPr>
            <a:r>
              <a:rPr lang="en-US" dirty="0"/>
              <a:t>Punishment</a:t>
            </a:r>
          </a:p>
          <a:p>
            <a:pPr marL="514350" indent="-514350">
              <a:buFont typeface="+mj-lt"/>
              <a:buAutoNum type="arabicPeriod"/>
            </a:pPr>
            <a:r>
              <a:rPr lang="en-US" dirty="0"/>
              <a:t>Catharsis</a:t>
            </a:r>
          </a:p>
          <a:p>
            <a:pPr marL="514350" indent="-514350">
              <a:buFont typeface="+mj-lt"/>
              <a:buAutoNum type="arabicPeriod"/>
            </a:pPr>
            <a:r>
              <a:rPr lang="en-US" dirty="0"/>
              <a:t>Training is social skills</a:t>
            </a:r>
          </a:p>
          <a:p>
            <a:pPr marL="514350" indent="-514350">
              <a:buFont typeface="+mj-lt"/>
              <a:buAutoNum type="arabicPeriod"/>
            </a:pPr>
            <a:r>
              <a:rPr lang="en-US" dirty="0"/>
              <a:t>Anger management </a:t>
            </a:r>
          </a:p>
          <a:p>
            <a:pPr marL="514350" indent="-514350">
              <a:buFont typeface="+mj-lt"/>
              <a:buAutoNum type="arabicPeriod"/>
            </a:pPr>
            <a:r>
              <a:rPr lang="en-US" dirty="0"/>
              <a:t>Drug treatment.</a:t>
            </a:r>
          </a:p>
          <a:p>
            <a:pPr marL="0" indent="0">
              <a:buNone/>
            </a:pPr>
            <a:endParaRPr lang="en-US" dirty="0"/>
          </a:p>
          <a:p>
            <a:r>
              <a:rPr lang="en-JM" dirty="0"/>
              <a:t>Manage the victim of aggression appropriately.</a:t>
            </a:r>
          </a:p>
        </p:txBody>
      </p:sp>
    </p:spTree>
    <p:extLst>
      <p:ext uri="{BB962C8B-B14F-4D97-AF65-F5344CB8AC3E}">
        <p14:creationId xmlns:p14="http://schemas.microsoft.com/office/powerpoint/2010/main" val="71427790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ABCF4C-0A31-4457-9235-B06CF163D1B4}"/>
              </a:ext>
            </a:extLst>
          </p:cNvPr>
          <p:cNvSpPr>
            <a:spLocks noGrp="1"/>
          </p:cNvSpPr>
          <p:nvPr>
            <p:ph type="title"/>
          </p:nvPr>
        </p:nvSpPr>
        <p:spPr/>
        <p:txBody>
          <a:bodyPr/>
          <a:lstStyle/>
          <a:p>
            <a:r>
              <a:rPr lang="en-JM" dirty="0"/>
              <a:t>Homicide or homicidal threats</a:t>
            </a:r>
          </a:p>
        </p:txBody>
      </p:sp>
      <p:sp>
        <p:nvSpPr>
          <p:cNvPr id="3" name="Content Placeholder 2">
            <a:extLst>
              <a:ext uri="{FF2B5EF4-FFF2-40B4-BE49-F238E27FC236}">
                <a16:creationId xmlns:a16="http://schemas.microsoft.com/office/drawing/2014/main" id="{0382264F-18C8-443E-807E-383728C4AECB}"/>
              </a:ext>
            </a:extLst>
          </p:cNvPr>
          <p:cNvSpPr>
            <a:spLocks noGrp="1"/>
          </p:cNvSpPr>
          <p:nvPr>
            <p:ph idx="1"/>
          </p:nvPr>
        </p:nvSpPr>
        <p:spPr>
          <a:xfrm>
            <a:off x="886120" y="1825625"/>
            <a:ext cx="10467680" cy="4351338"/>
          </a:xfrm>
        </p:spPr>
        <p:txBody>
          <a:bodyPr>
            <a:normAutofit/>
          </a:bodyPr>
          <a:lstStyle/>
          <a:p>
            <a:r>
              <a:rPr lang="en-US" dirty="0"/>
              <a:t>Homicide is an act of or conveying of a wish to </a:t>
            </a:r>
            <a:r>
              <a:rPr lang="en-US" b="1" dirty="0"/>
              <a:t>kill other individuals.</a:t>
            </a:r>
          </a:p>
          <a:p>
            <a:pPr marL="0" indent="0">
              <a:buNone/>
            </a:pPr>
            <a:r>
              <a:rPr lang="en-JM" b="1" dirty="0"/>
              <a:t>Risk factors</a:t>
            </a:r>
          </a:p>
          <a:p>
            <a:r>
              <a:rPr lang="en-US" dirty="0"/>
              <a:t>Early violence, battered child,  poor parental modeling.</a:t>
            </a:r>
          </a:p>
          <a:p>
            <a:r>
              <a:rPr lang="en-US" dirty="0"/>
              <a:t>Not good at social activities. No achievements.</a:t>
            </a:r>
          </a:p>
          <a:p>
            <a:r>
              <a:rPr lang="en-US" dirty="0"/>
              <a:t>No significant others are available.</a:t>
            </a:r>
          </a:p>
          <a:p>
            <a:r>
              <a:rPr lang="en-US" dirty="0"/>
              <a:t>Very unstable personal developmental history.</a:t>
            </a:r>
          </a:p>
          <a:p>
            <a:r>
              <a:rPr lang="en-US" dirty="0"/>
              <a:t>Low socio-economic status.</a:t>
            </a:r>
          </a:p>
          <a:p>
            <a:r>
              <a:rPr lang="en-US" dirty="0"/>
              <a:t>Unemployed. </a:t>
            </a:r>
          </a:p>
          <a:p>
            <a:pPr marL="0" indent="0">
              <a:buNone/>
            </a:pPr>
            <a:endParaRPr lang="en-JM" b="1" dirty="0"/>
          </a:p>
        </p:txBody>
      </p:sp>
    </p:spTree>
    <p:extLst>
      <p:ext uri="{BB962C8B-B14F-4D97-AF65-F5344CB8AC3E}">
        <p14:creationId xmlns:p14="http://schemas.microsoft.com/office/powerpoint/2010/main" val="374063847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AD73F3-F38D-4A4C-BCBA-DF4CE53B5E76}"/>
              </a:ext>
            </a:extLst>
          </p:cNvPr>
          <p:cNvSpPr>
            <a:spLocks noGrp="1"/>
          </p:cNvSpPr>
          <p:nvPr>
            <p:ph type="title"/>
          </p:nvPr>
        </p:nvSpPr>
        <p:spPr/>
        <p:txBody>
          <a:bodyPr/>
          <a:lstStyle/>
          <a:p>
            <a:r>
              <a:rPr lang="en-JM" dirty="0"/>
              <a:t>Risk factors of homicidal individuals</a:t>
            </a:r>
          </a:p>
        </p:txBody>
      </p:sp>
      <p:sp>
        <p:nvSpPr>
          <p:cNvPr id="3" name="Content Placeholder 2">
            <a:extLst>
              <a:ext uri="{FF2B5EF4-FFF2-40B4-BE49-F238E27FC236}">
                <a16:creationId xmlns:a16="http://schemas.microsoft.com/office/drawing/2014/main" id="{DA0677BE-0D4C-43F0-ACCD-274C2A3617EF}"/>
              </a:ext>
            </a:extLst>
          </p:cNvPr>
          <p:cNvSpPr>
            <a:spLocks noGrp="1"/>
          </p:cNvSpPr>
          <p:nvPr>
            <p:ph idx="1"/>
          </p:nvPr>
        </p:nvSpPr>
        <p:spPr/>
        <p:txBody>
          <a:bodyPr>
            <a:normAutofit fontScale="92500" lnSpcReduction="10000"/>
          </a:bodyPr>
          <a:lstStyle/>
          <a:p>
            <a:r>
              <a:rPr lang="en-US" dirty="0"/>
              <a:t>Long history of being a loner with no interest in social relations and activities.</a:t>
            </a:r>
          </a:p>
          <a:p>
            <a:r>
              <a:rPr lang="en-US" dirty="0"/>
              <a:t>Chronic abuse of alcohol or dugs.</a:t>
            </a:r>
          </a:p>
          <a:p>
            <a:r>
              <a:rPr lang="en-US" dirty="0"/>
              <a:t>History of psychiatric hospitalization.</a:t>
            </a:r>
          </a:p>
          <a:p>
            <a:r>
              <a:rPr lang="en-US" dirty="0"/>
              <a:t>Frequent history of violence or impulsive </a:t>
            </a:r>
            <a:r>
              <a:rPr lang="en-US" dirty="0" err="1"/>
              <a:t>behaviour</a:t>
            </a:r>
            <a:r>
              <a:rPr lang="en-US" dirty="0"/>
              <a:t>.</a:t>
            </a:r>
          </a:p>
          <a:p>
            <a:r>
              <a:rPr lang="en-US" dirty="0"/>
              <a:t>Prone to anxiety.</a:t>
            </a:r>
          </a:p>
          <a:p>
            <a:r>
              <a:rPr lang="en-US" dirty="0"/>
              <a:t>Has poor self-image, tendency to violence.</a:t>
            </a:r>
          </a:p>
          <a:p>
            <a:r>
              <a:rPr lang="en-US" dirty="0"/>
              <a:t>Acts out in destructive socially unacceptable ways while stressed.</a:t>
            </a:r>
          </a:p>
          <a:p>
            <a:r>
              <a:rPr lang="en-US" dirty="0"/>
              <a:t>Unable to use recourses available or to recognize that there is help.</a:t>
            </a:r>
          </a:p>
          <a:p>
            <a:r>
              <a:rPr lang="en-US" dirty="0"/>
              <a:t>History of prior arrest </a:t>
            </a:r>
          </a:p>
          <a:p>
            <a:endParaRPr lang="en-JM" dirty="0"/>
          </a:p>
        </p:txBody>
      </p:sp>
    </p:spTree>
    <p:extLst>
      <p:ext uri="{BB962C8B-B14F-4D97-AF65-F5344CB8AC3E}">
        <p14:creationId xmlns:p14="http://schemas.microsoft.com/office/powerpoint/2010/main" val="183595463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824FAC-9194-4BF0-B7BB-7B8EF946E219}"/>
              </a:ext>
            </a:extLst>
          </p:cNvPr>
          <p:cNvSpPr>
            <a:spLocks noGrp="1"/>
          </p:cNvSpPr>
          <p:nvPr>
            <p:ph type="title"/>
          </p:nvPr>
        </p:nvSpPr>
        <p:spPr/>
        <p:txBody>
          <a:bodyPr/>
          <a:lstStyle/>
          <a:p>
            <a:r>
              <a:rPr lang="en-JM" dirty="0"/>
              <a:t>Homicide or homicidal threats</a:t>
            </a:r>
          </a:p>
        </p:txBody>
      </p:sp>
      <p:sp>
        <p:nvSpPr>
          <p:cNvPr id="3" name="Content Placeholder 2">
            <a:extLst>
              <a:ext uri="{FF2B5EF4-FFF2-40B4-BE49-F238E27FC236}">
                <a16:creationId xmlns:a16="http://schemas.microsoft.com/office/drawing/2014/main" id="{8DBB9CAB-9AC3-4D6E-9A6A-7EA13163A92E}"/>
              </a:ext>
            </a:extLst>
          </p:cNvPr>
          <p:cNvSpPr>
            <a:spLocks noGrp="1"/>
          </p:cNvSpPr>
          <p:nvPr>
            <p:ph idx="1"/>
          </p:nvPr>
        </p:nvSpPr>
        <p:spPr/>
        <p:txBody>
          <a:bodyPr/>
          <a:lstStyle/>
          <a:p>
            <a:pPr marL="0" indent="0">
              <a:buNone/>
            </a:pPr>
            <a:r>
              <a:rPr lang="en-US" b="1" dirty="0"/>
              <a:t>Management</a:t>
            </a:r>
          </a:p>
          <a:p>
            <a:r>
              <a:rPr lang="en-US" dirty="0"/>
              <a:t>A detailed assessment of the homicidal risk is mandatory. </a:t>
            </a:r>
          </a:p>
          <a:p>
            <a:r>
              <a:rPr lang="en-US" dirty="0"/>
              <a:t>The following need to be done :</a:t>
            </a:r>
          </a:p>
          <a:p>
            <a:pPr lvl="1">
              <a:buFont typeface="Wingdings" panose="05000000000000000000" pitchFamily="2" charset="2"/>
              <a:buChar char="ü"/>
            </a:pPr>
            <a:r>
              <a:rPr lang="en-US" dirty="0"/>
              <a:t>Inform the potential victims.</a:t>
            </a:r>
          </a:p>
          <a:p>
            <a:pPr lvl="1">
              <a:buFont typeface="Wingdings" panose="05000000000000000000" pitchFamily="2" charset="2"/>
              <a:buChar char="ü"/>
            </a:pPr>
            <a:r>
              <a:rPr lang="en-US" dirty="0"/>
              <a:t>Inform the relevant legal authorities</a:t>
            </a:r>
          </a:p>
          <a:p>
            <a:pPr lvl="1">
              <a:buFont typeface="Wingdings" panose="05000000000000000000" pitchFamily="2" charset="2"/>
              <a:buChar char="ü"/>
            </a:pPr>
            <a:r>
              <a:rPr lang="en-US" dirty="0"/>
              <a:t>Psychiatric referral (for the individual and a separate one for the potential victim).</a:t>
            </a:r>
          </a:p>
          <a:p>
            <a:pPr lvl="1">
              <a:buFont typeface="Wingdings" panose="05000000000000000000" pitchFamily="2" charset="2"/>
              <a:buChar char="ü"/>
            </a:pPr>
            <a:r>
              <a:rPr lang="en-US" dirty="0"/>
              <a:t>Possible treatment of the underling psychiatric problem.</a:t>
            </a:r>
          </a:p>
          <a:p>
            <a:endParaRPr lang="en-JM" dirty="0"/>
          </a:p>
        </p:txBody>
      </p:sp>
    </p:spTree>
    <p:extLst>
      <p:ext uri="{BB962C8B-B14F-4D97-AF65-F5344CB8AC3E}">
        <p14:creationId xmlns:p14="http://schemas.microsoft.com/office/powerpoint/2010/main" val="15816206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0CFBFE-DE6F-43E5-AF2B-586B02B8460A}"/>
              </a:ext>
            </a:extLst>
          </p:cNvPr>
          <p:cNvSpPr>
            <a:spLocks noGrp="1"/>
          </p:cNvSpPr>
          <p:nvPr>
            <p:ph type="title"/>
          </p:nvPr>
        </p:nvSpPr>
        <p:spPr/>
        <p:txBody>
          <a:bodyPr/>
          <a:lstStyle/>
          <a:p>
            <a:r>
              <a:rPr lang="en-US" dirty="0"/>
              <a:t>Psychiatric emergencies in children</a:t>
            </a:r>
            <a:endParaRPr lang="en-JM" dirty="0"/>
          </a:p>
        </p:txBody>
      </p:sp>
      <p:sp>
        <p:nvSpPr>
          <p:cNvPr id="3" name="Content Placeholder 2">
            <a:extLst>
              <a:ext uri="{FF2B5EF4-FFF2-40B4-BE49-F238E27FC236}">
                <a16:creationId xmlns:a16="http://schemas.microsoft.com/office/drawing/2014/main" id="{D2D7E0FC-76D2-4F4F-9065-ED1DF39576F3}"/>
              </a:ext>
            </a:extLst>
          </p:cNvPr>
          <p:cNvSpPr>
            <a:spLocks noGrp="1"/>
          </p:cNvSpPr>
          <p:nvPr>
            <p:ph idx="1"/>
          </p:nvPr>
        </p:nvSpPr>
        <p:spPr/>
        <p:txBody>
          <a:bodyPr>
            <a:normAutofit fontScale="92500" lnSpcReduction="20000"/>
          </a:bodyPr>
          <a:lstStyle/>
          <a:p>
            <a:pPr marL="514350" indent="-514350">
              <a:buFont typeface="+mj-lt"/>
              <a:buAutoNum type="arabicPeriod"/>
            </a:pPr>
            <a:r>
              <a:rPr lang="en-US" dirty="0"/>
              <a:t>Life- threatening emergencies</a:t>
            </a:r>
          </a:p>
          <a:p>
            <a:r>
              <a:rPr lang="en-US" dirty="0"/>
              <a:t>Suicidal behavior</a:t>
            </a:r>
          </a:p>
          <a:p>
            <a:r>
              <a:rPr lang="en-US" dirty="0"/>
              <a:t>Violent behavior and tantrums</a:t>
            </a:r>
          </a:p>
          <a:p>
            <a:r>
              <a:rPr lang="en-US" dirty="0"/>
              <a:t>Fire setting</a:t>
            </a:r>
          </a:p>
          <a:p>
            <a:r>
              <a:rPr lang="en-US" dirty="0"/>
              <a:t>Child abuse (Physical and sexual)</a:t>
            </a:r>
          </a:p>
          <a:p>
            <a:r>
              <a:rPr lang="en-US" dirty="0"/>
              <a:t>Neglect (failure to thrive)</a:t>
            </a:r>
          </a:p>
          <a:p>
            <a:r>
              <a:rPr lang="en-US" dirty="0"/>
              <a:t>Anorexia Nervosa</a:t>
            </a:r>
          </a:p>
          <a:p>
            <a:pPr marL="0" indent="0">
              <a:buNone/>
            </a:pPr>
            <a:r>
              <a:rPr lang="en-US" dirty="0"/>
              <a:t>2. Urgent non-life threatening situations</a:t>
            </a:r>
          </a:p>
          <a:p>
            <a:r>
              <a:rPr lang="en-US" dirty="0"/>
              <a:t>School refusal</a:t>
            </a:r>
          </a:p>
          <a:p>
            <a:r>
              <a:rPr lang="en-US" dirty="0"/>
              <a:t>Munchausen syndrome by proxy</a:t>
            </a:r>
            <a:endParaRPr lang="en-JM" dirty="0"/>
          </a:p>
        </p:txBody>
      </p:sp>
    </p:spTree>
    <p:extLst>
      <p:ext uri="{BB962C8B-B14F-4D97-AF65-F5344CB8AC3E}">
        <p14:creationId xmlns:p14="http://schemas.microsoft.com/office/powerpoint/2010/main" val="373866149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E725D7-135B-4B64-8DEE-0D3DB235C9ED}"/>
              </a:ext>
            </a:extLst>
          </p:cNvPr>
          <p:cNvSpPr>
            <a:spLocks noGrp="1"/>
          </p:cNvSpPr>
          <p:nvPr>
            <p:ph type="title"/>
          </p:nvPr>
        </p:nvSpPr>
        <p:spPr/>
        <p:txBody>
          <a:bodyPr/>
          <a:lstStyle/>
          <a:p>
            <a:r>
              <a:rPr lang="en-JM" dirty="0"/>
              <a:t>Child abuse</a:t>
            </a:r>
          </a:p>
        </p:txBody>
      </p:sp>
      <p:sp>
        <p:nvSpPr>
          <p:cNvPr id="3" name="Content Placeholder 2">
            <a:extLst>
              <a:ext uri="{FF2B5EF4-FFF2-40B4-BE49-F238E27FC236}">
                <a16:creationId xmlns:a16="http://schemas.microsoft.com/office/drawing/2014/main" id="{AF7D67F7-4007-4BC6-9F36-05495C307CFD}"/>
              </a:ext>
            </a:extLst>
          </p:cNvPr>
          <p:cNvSpPr>
            <a:spLocks noGrp="1"/>
          </p:cNvSpPr>
          <p:nvPr>
            <p:ph idx="1"/>
          </p:nvPr>
        </p:nvSpPr>
        <p:spPr/>
        <p:txBody>
          <a:bodyPr>
            <a:normAutofit fontScale="92500" lnSpcReduction="10000"/>
          </a:bodyPr>
          <a:lstStyle/>
          <a:p>
            <a:r>
              <a:rPr lang="en-US" dirty="0"/>
              <a:t>Diagnosis of abused child is sometimes made based on suspicion. </a:t>
            </a:r>
          </a:p>
          <a:p>
            <a:r>
              <a:rPr lang="en-US" dirty="0"/>
              <a:t>Tact is always required in history taking as the parent or guardian who is involved in the abuse of a child usually feels guilty about her or his action, and, may not co-operate in diagnostic work-up. </a:t>
            </a:r>
          </a:p>
          <a:p>
            <a:r>
              <a:rPr lang="en-US" dirty="0"/>
              <a:t>One should look for the classic signs and symptoms of battered child syndrome including scars at different stages of healing and in uncharacteristic sites as well as recurrent fractures and very unkempt children. </a:t>
            </a:r>
          </a:p>
          <a:p>
            <a:r>
              <a:rPr lang="en-US" dirty="0"/>
              <a:t>Sexually abused children must always be tested for Sexual Transmitted Infections (STIs) and pregnancy.</a:t>
            </a:r>
          </a:p>
          <a:p>
            <a:r>
              <a:rPr lang="en-US" dirty="0"/>
              <a:t>Decision on the safest environment for the child needs to be made.</a:t>
            </a:r>
            <a:endParaRPr lang="en-JM" dirty="0"/>
          </a:p>
        </p:txBody>
      </p:sp>
    </p:spTree>
    <p:extLst>
      <p:ext uri="{BB962C8B-B14F-4D97-AF65-F5344CB8AC3E}">
        <p14:creationId xmlns:p14="http://schemas.microsoft.com/office/powerpoint/2010/main" val="15022628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B59675-1D38-4654-A5D4-8B14CBE17C80}"/>
              </a:ext>
            </a:extLst>
          </p:cNvPr>
          <p:cNvSpPr>
            <a:spLocks noGrp="1"/>
          </p:cNvSpPr>
          <p:nvPr>
            <p:ph type="title"/>
          </p:nvPr>
        </p:nvSpPr>
        <p:spPr/>
        <p:txBody>
          <a:bodyPr/>
          <a:lstStyle/>
          <a:p>
            <a:r>
              <a:rPr lang="en-US" dirty="0"/>
              <a:t>Outline</a:t>
            </a:r>
            <a:endParaRPr lang="en-JM" dirty="0"/>
          </a:p>
        </p:txBody>
      </p:sp>
      <p:sp>
        <p:nvSpPr>
          <p:cNvPr id="3" name="Content Placeholder 2">
            <a:extLst>
              <a:ext uri="{FF2B5EF4-FFF2-40B4-BE49-F238E27FC236}">
                <a16:creationId xmlns:a16="http://schemas.microsoft.com/office/drawing/2014/main" id="{B51D57E2-5A27-4E22-A945-ECDCA4747261}"/>
              </a:ext>
            </a:extLst>
          </p:cNvPr>
          <p:cNvSpPr>
            <a:spLocks noGrp="1"/>
          </p:cNvSpPr>
          <p:nvPr>
            <p:ph idx="1"/>
          </p:nvPr>
        </p:nvSpPr>
        <p:spPr/>
        <p:txBody>
          <a:bodyPr/>
          <a:lstStyle/>
          <a:p>
            <a:r>
              <a:rPr lang="en-US" dirty="0"/>
              <a:t>Introduction</a:t>
            </a:r>
          </a:p>
          <a:p>
            <a:r>
              <a:rPr lang="en-JM" dirty="0"/>
              <a:t>Common situations of psychiatric emergencies</a:t>
            </a:r>
          </a:p>
          <a:p>
            <a:r>
              <a:rPr lang="en-JM" dirty="0"/>
              <a:t>Management of psychiatric emergencies</a:t>
            </a:r>
          </a:p>
          <a:p>
            <a:r>
              <a:rPr lang="en-JM" dirty="0"/>
              <a:t>Homicide</a:t>
            </a:r>
          </a:p>
          <a:p>
            <a:r>
              <a:rPr lang="en-JM" dirty="0"/>
              <a:t>Psychiatric emergencies in children</a:t>
            </a:r>
          </a:p>
          <a:p>
            <a:endParaRPr lang="en-JM" dirty="0"/>
          </a:p>
        </p:txBody>
      </p:sp>
    </p:spTree>
    <p:extLst>
      <p:ext uri="{BB962C8B-B14F-4D97-AF65-F5344CB8AC3E}">
        <p14:creationId xmlns:p14="http://schemas.microsoft.com/office/powerpoint/2010/main" val="252356840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FF74B2-A92B-44C1-9F55-C2F041E4BD04}"/>
              </a:ext>
            </a:extLst>
          </p:cNvPr>
          <p:cNvSpPr>
            <a:spLocks noGrp="1"/>
          </p:cNvSpPr>
          <p:nvPr>
            <p:ph type="title"/>
          </p:nvPr>
        </p:nvSpPr>
        <p:spPr/>
        <p:txBody>
          <a:bodyPr/>
          <a:lstStyle/>
          <a:p>
            <a:r>
              <a:rPr lang="en-JM" dirty="0"/>
              <a:t>Legal aspects of emergency psychiatry</a:t>
            </a:r>
          </a:p>
        </p:txBody>
      </p:sp>
      <p:sp>
        <p:nvSpPr>
          <p:cNvPr id="3" name="Content Placeholder 2">
            <a:extLst>
              <a:ext uri="{FF2B5EF4-FFF2-40B4-BE49-F238E27FC236}">
                <a16:creationId xmlns:a16="http://schemas.microsoft.com/office/drawing/2014/main" id="{33668439-1A18-4342-A40B-49A686CE61F1}"/>
              </a:ext>
            </a:extLst>
          </p:cNvPr>
          <p:cNvSpPr>
            <a:spLocks noGrp="1"/>
          </p:cNvSpPr>
          <p:nvPr>
            <p:ph idx="1"/>
          </p:nvPr>
        </p:nvSpPr>
        <p:spPr/>
        <p:txBody>
          <a:bodyPr/>
          <a:lstStyle/>
          <a:p>
            <a:r>
              <a:rPr lang="en-US" dirty="0"/>
              <a:t>Mental health act allows medical practitioners to admit patients through involuntary admission if they are a danger to self or to others.</a:t>
            </a:r>
          </a:p>
          <a:p>
            <a:r>
              <a:rPr lang="en-US" dirty="0"/>
              <a:t>Compulsory removal of an abused child is the legal responsibility of every citizen including neighbors, medical practitioners, members of other health care professions, social welfare workers and members of law enforcement agencies. It is usually provided for by the relevant Child Protection Act of a country.</a:t>
            </a:r>
            <a:endParaRPr lang="en-JM" dirty="0"/>
          </a:p>
        </p:txBody>
      </p:sp>
    </p:spTree>
    <p:extLst>
      <p:ext uri="{BB962C8B-B14F-4D97-AF65-F5344CB8AC3E}">
        <p14:creationId xmlns:p14="http://schemas.microsoft.com/office/powerpoint/2010/main" val="180229194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FE3F92-306B-400C-8DF4-59B11391AD1C}"/>
              </a:ext>
            </a:extLst>
          </p:cNvPr>
          <p:cNvSpPr>
            <a:spLocks noGrp="1"/>
          </p:cNvSpPr>
          <p:nvPr>
            <p:ph type="title"/>
          </p:nvPr>
        </p:nvSpPr>
        <p:spPr/>
        <p:txBody>
          <a:bodyPr/>
          <a:lstStyle/>
          <a:p>
            <a:r>
              <a:rPr lang="en-JM" dirty="0"/>
              <a:t>Prognosis</a:t>
            </a:r>
          </a:p>
        </p:txBody>
      </p:sp>
      <p:sp>
        <p:nvSpPr>
          <p:cNvPr id="3" name="Content Placeholder 2">
            <a:extLst>
              <a:ext uri="{FF2B5EF4-FFF2-40B4-BE49-F238E27FC236}">
                <a16:creationId xmlns:a16="http://schemas.microsoft.com/office/drawing/2014/main" id="{6A699DDD-D04C-4E5E-AB8F-71121C22C4DC}"/>
              </a:ext>
            </a:extLst>
          </p:cNvPr>
          <p:cNvSpPr>
            <a:spLocks noGrp="1"/>
          </p:cNvSpPr>
          <p:nvPr>
            <p:ph idx="1"/>
          </p:nvPr>
        </p:nvSpPr>
        <p:spPr>
          <a:xfrm>
            <a:off x="838200" y="1844479"/>
            <a:ext cx="10515600" cy="4351338"/>
          </a:xfrm>
        </p:spPr>
        <p:txBody>
          <a:bodyPr/>
          <a:lstStyle/>
          <a:p>
            <a:r>
              <a:rPr lang="en-US" dirty="0"/>
              <a:t>A good prognosis depends on the </a:t>
            </a:r>
            <a:r>
              <a:rPr lang="en-US" b="1" dirty="0"/>
              <a:t>optimal management of the  psychiatric emergency</a:t>
            </a:r>
            <a:r>
              <a:rPr lang="en-US" dirty="0"/>
              <a:t> which often  requires psychotherapeutic approaches. </a:t>
            </a:r>
          </a:p>
          <a:p>
            <a:r>
              <a:rPr lang="en-US" dirty="0"/>
              <a:t>This approach requires patience and a willingness not to resort to medication except to control agitation and excitement and for psycho-education of the patient and family about the need to continue receiving follow-up psychiatric care. </a:t>
            </a:r>
          </a:p>
          <a:p>
            <a:r>
              <a:rPr lang="en-US" dirty="0"/>
              <a:t>Patients require careful evaluation and work-up with tactful explanation about the need for them to use available psychosocial services</a:t>
            </a:r>
            <a:endParaRPr lang="en-JM" dirty="0"/>
          </a:p>
        </p:txBody>
      </p:sp>
    </p:spTree>
    <p:extLst>
      <p:ext uri="{BB962C8B-B14F-4D97-AF65-F5344CB8AC3E}">
        <p14:creationId xmlns:p14="http://schemas.microsoft.com/office/powerpoint/2010/main" val="342482118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2A50E89-52C9-4400-9A8B-77A216C0EBD7}"/>
              </a:ext>
            </a:extLst>
          </p:cNvPr>
          <p:cNvSpPr>
            <a:spLocks noGrp="1"/>
          </p:cNvSpPr>
          <p:nvPr>
            <p:ph idx="1"/>
          </p:nvPr>
        </p:nvSpPr>
        <p:spPr/>
        <p:txBody>
          <a:bodyPr>
            <a:normAutofit/>
          </a:bodyPr>
          <a:lstStyle/>
          <a:p>
            <a:pPr marL="0" indent="0" algn="ctr">
              <a:buNone/>
            </a:pPr>
            <a:r>
              <a:rPr lang="en-US" sz="4000" dirty="0"/>
              <a:t>Thank you</a:t>
            </a:r>
            <a:endParaRPr lang="en-JM" sz="4000" dirty="0"/>
          </a:p>
        </p:txBody>
      </p:sp>
    </p:spTree>
    <p:extLst>
      <p:ext uri="{BB962C8B-B14F-4D97-AF65-F5344CB8AC3E}">
        <p14:creationId xmlns:p14="http://schemas.microsoft.com/office/powerpoint/2010/main" val="98381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2B3C99-8CF3-44AF-8E9E-4BDBFE65FCCC}"/>
              </a:ext>
            </a:extLst>
          </p:cNvPr>
          <p:cNvSpPr>
            <a:spLocks noGrp="1"/>
          </p:cNvSpPr>
          <p:nvPr>
            <p:ph type="title"/>
          </p:nvPr>
        </p:nvSpPr>
        <p:spPr/>
        <p:txBody>
          <a:bodyPr/>
          <a:lstStyle/>
          <a:p>
            <a:r>
              <a:rPr lang="en-US" dirty="0"/>
              <a:t>Introduction</a:t>
            </a:r>
            <a:endParaRPr lang="en-JM" dirty="0"/>
          </a:p>
        </p:txBody>
      </p:sp>
      <p:sp>
        <p:nvSpPr>
          <p:cNvPr id="3" name="Content Placeholder 2">
            <a:extLst>
              <a:ext uri="{FF2B5EF4-FFF2-40B4-BE49-F238E27FC236}">
                <a16:creationId xmlns:a16="http://schemas.microsoft.com/office/drawing/2014/main" id="{161F7B9B-34FD-4A0A-8063-EC1CDAA73826}"/>
              </a:ext>
            </a:extLst>
          </p:cNvPr>
          <p:cNvSpPr>
            <a:spLocks noGrp="1"/>
          </p:cNvSpPr>
          <p:nvPr>
            <p:ph idx="1"/>
          </p:nvPr>
        </p:nvSpPr>
        <p:spPr/>
        <p:txBody>
          <a:bodyPr>
            <a:normAutofit/>
          </a:bodyPr>
          <a:lstStyle/>
          <a:p>
            <a:r>
              <a:rPr lang="en-US" dirty="0"/>
              <a:t>Psychiatric emergencies refer to </a:t>
            </a:r>
            <a:r>
              <a:rPr lang="en-US" b="1" dirty="0"/>
              <a:t>situations in clinical practice </a:t>
            </a:r>
            <a:r>
              <a:rPr lang="en-US" dirty="0"/>
              <a:t>in which an </a:t>
            </a:r>
            <a:r>
              <a:rPr lang="en-US" b="1" dirty="0"/>
              <a:t>urgent decision</a:t>
            </a:r>
            <a:r>
              <a:rPr lang="en-US" dirty="0"/>
              <a:t> and </a:t>
            </a:r>
            <a:r>
              <a:rPr lang="en-US" b="1" dirty="0"/>
              <a:t>action</a:t>
            </a:r>
            <a:r>
              <a:rPr lang="en-US" dirty="0"/>
              <a:t> are required in the management of a clinical problem to prevent injury or possible damage to the individual, others or property. </a:t>
            </a:r>
          </a:p>
          <a:p>
            <a:r>
              <a:rPr lang="en-US" dirty="0"/>
              <a:t>Sometimes mere </a:t>
            </a:r>
            <a:r>
              <a:rPr lang="en-US" b="1" dirty="0"/>
              <a:t>fear that such injury or damage </a:t>
            </a:r>
            <a:r>
              <a:rPr lang="en-US" dirty="0"/>
              <a:t>may occur is the real problem as in </a:t>
            </a:r>
            <a:r>
              <a:rPr lang="en-US" b="1" dirty="0"/>
              <a:t>panic attacks</a:t>
            </a:r>
            <a:r>
              <a:rPr lang="en-US" dirty="0"/>
              <a:t>. </a:t>
            </a:r>
          </a:p>
          <a:p>
            <a:r>
              <a:rPr lang="en-US" dirty="0"/>
              <a:t>The usual problems involve the </a:t>
            </a:r>
            <a:r>
              <a:rPr lang="en-US" b="1" dirty="0"/>
              <a:t>control of excited or dangerous behavior</a:t>
            </a:r>
            <a:r>
              <a:rPr lang="en-US" dirty="0"/>
              <a:t> either at the out-patient department, in hospital emergency/casualty rooms or on the ward. </a:t>
            </a:r>
            <a:endParaRPr lang="en-JM" dirty="0"/>
          </a:p>
        </p:txBody>
      </p:sp>
    </p:spTree>
    <p:extLst>
      <p:ext uri="{BB962C8B-B14F-4D97-AF65-F5344CB8AC3E}">
        <p14:creationId xmlns:p14="http://schemas.microsoft.com/office/powerpoint/2010/main" val="40220705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EAD167-BD94-4C4B-B399-DB9566831158}"/>
              </a:ext>
            </a:extLst>
          </p:cNvPr>
          <p:cNvSpPr>
            <a:spLocks noGrp="1"/>
          </p:cNvSpPr>
          <p:nvPr>
            <p:ph type="title"/>
          </p:nvPr>
        </p:nvSpPr>
        <p:spPr/>
        <p:txBody>
          <a:bodyPr/>
          <a:lstStyle/>
          <a:p>
            <a:r>
              <a:rPr lang="en-US" dirty="0"/>
              <a:t>Common situations of psychiatric emergencies</a:t>
            </a:r>
            <a:endParaRPr lang="en-JM" dirty="0"/>
          </a:p>
        </p:txBody>
      </p:sp>
      <p:sp>
        <p:nvSpPr>
          <p:cNvPr id="3" name="Content Placeholder 2">
            <a:extLst>
              <a:ext uri="{FF2B5EF4-FFF2-40B4-BE49-F238E27FC236}">
                <a16:creationId xmlns:a16="http://schemas.microsoft.com/office/drawing/2014/main" id="{7C20428B-CDD6-4A40-A847-C492B31DCE9B}"/>
              </a:ext>
            </a:extLst>
          </p:cNvPr>
          <p:cNvSpPr>
            <a:spLocks noGrp="1"/>
          </p:cNvSpPr>
          <p:nvPr>
            <p:ph idx="1"/>
          </p:nvPr>
        </p:nvSpPr>
        <p:spPr/>
        <p:txBody>
          <a:bodyPr>
            <a:normAutofit fontScale="92500" lnSpcReduction="10000"/>
          </a:bodyPr>
          <a:lstStyle/>
          <a:p>
            <a:r>
              <a:rPr lang="en-US" dirty="0"/>
              <a:t>Suicidal behavior</a:t>
            </a:r>
          </a:p>
          <a:p>
            <a:r>
              <a:rPr lang="en-US" dirty="0"/>
              <a:t>Homicidal threats</a:t>
            </a:r>
          </a:p>
          <a:p>
            <a:r>
              <a:rPr lang="en-US" dirty="0"/>
              <a:t>Drug and alcohol intoxication</a:t>
            </a:r>
          </a:p>
          <a:p>
            <a:r>
              <a:rPr lang="en-US" dirty="0"/>
              <a:t>Drug withdrawal states</a:t>
            </a:r>
          </a:p>
          <a:p>
            <a:r>
              <a:rPr lang="en-US" dirty="0"/>
              <a:t> Child battering or abuse</a:t>
            </a:r>
          </a:p>
          <a:p>
            <a:r>
              <a:rPr lang="en-US" dirty="0"/>
              <a:t> Sex abuse or assault</a:t>
            </a:r>
          </a:p>
          <a:p>
            <a:r>
              <a:rPr lang="en-US" dirty="0"/>
              <a:t> Child disappearance from home</a:t>
            </a:r>
          </a:p>
          <a:p>
            <a:r>
              <a:rPr lang="en-US" dirty="0"/>
              <a:t>Manipulative behavior of a patient</a:t>
            </a:r>
          </a:p>
          <a:p>
            <a:r>
              <a:rPr lang="en-US" dirty="0"/>
              <a:t>Psychiatric emergencies can be associated with virtually any of the major psychiatric diagnoses</a:t>
            </a:r>
          </a:p>
          <a:p>
            <a:endParaRPr lang="en-JM" dirty="0"/>
          </a:p>
        </p:txBody>
      </p:sp>
    </p:spTree>
    <p:extLst>
      <p:ext uri="{BB962C8B-B14F-4D97-AF65-F5344CB8AC3E}">
        <p14:creationId xmlns:p14="http://schemas.microsoft.com/office/powerpoint/2010/main" val="22353845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4B491A-A502-4600-B85E-CF5A35509A0C}"/>
              </a:ext>
            </a:extLst>
          </p:cNvPr>
          <p:cNvSpPr>
            <a:spLocks noGrp="1"/>
          </p:cNvSpPr>
          <p:nvPr>
            <p:ph type="title"/>
          </p:nvPr>
        </p:nvSpPr>
        <p:spPr/>
        <p:txBody>
          <a:bodyPr/>
          <a:lstStyle/>
          <a:p>
            <a:r>
              <a:rPr lang="en-US" dirty="0"/>
              <a:t>Mental illnesses associated with psychiatric emergencies</a:t>
            </a:r>
            <a:endParaRPr lang="en-JM" dirty="0"/>
          </a:p>
        </p:txBody>
      </p:sp>
      <p:sp>
        <p:nvSpPr>
          <p:cNvPr id="3" name="Content Placeholder 2">
            <a:extLst>
              <a:ext uri="{FF2B5EF4-FFF2-40B4-BE49-F238E27FC236}">
                <a16:creationId xmlns:a16="http://schemas.microsoft.com/office/drawing/2014/main" id="{722B6587-E690-47BF-9F42-52F1ED8D81ED}"/>
              </a:ext>
            </a:extLst>
          </p:cNvPr>
          <p:cNvSpPr>
            <a:spLocks noGrp="1"/>
          </p:cNvSpPr>
          <p:nvPr>
            <p:ph idx="1"/>
          </p:nvPr>
        </p:nvSpPr>
        <p:spPr/>
        <p:txBody>
          <a:bodyPr>
            <a:normAutofit lnSpcReduction="10000"/>
          </a:bodyPr>
          <a:lstStyle/>
          <a:p>
            <a:r>
              <a:rPr lang="en-US" b="1" dirty="0"/>
              <a:t>Bipolar I mood disorder: </a:t>
            </a:r>
            <a:r>
              <a:rPr lang="en-US" dirty="0"/>
              <a:t>Patient with manic episode may be grandiose making it difficult to tolerate others.</a:t>
            </a:r>
          </a:p>
          <a:p>
            <a:r>
              <a:rPr lang="en-US" b="1" dirty="0"/>
              <a:t>Major depression: </a:t>
            </a:r>
            <a:r>
              <a:rPr lang="en-US" dirty="0"/>
              <a:t>Patient presents with self neglect, poor nutritional and physical state OR in stupor.</a:t>
            </a:r>
          </a:p>
          <a:p>
            <a:r>
              <a:rPr lang="en-US" b="1" dirty="0"/>
              <a:t>Psychosis: </a:t>
            </a:r>
            <a:r>
              <a:rPr lang="en-US" dirty="0"/>
              <a:t>Patient may present with erratic and dangerous behavior. The experience of threatening visual and auditory hallucinations lead to hostile combative and suspicious attitudes in patient.</a:t>
            </a:r>
          </a:p>
          <a:p>
            <a:r>
              <a:rPr lang="en-US" b="1" dirty="0"/>
              <a:t>Alcohol, withdrawal syndromes </a:t>
            </a:r>
            <a:r>
              <a:rPr lang="en-US" dirty="0"/>
              <a:t>may be associated with persecutory delusions and hostile attitudes.</a:t>
            </a:r>
          </a:p>
          <a:p>
            <a:r>
              <a:rPr lang="en-US" b="1" dirty="0"/>
              <a:t>Morbid jealousy </a:t>
            </a:r>
            <a:r>
              <a:rPr lang="en-US" dirty="0"/>
              <a:t>in AUD associated with assault.</a:t>
            </a:r>
            <a:endParaRPr lang="en-JM" dirty="0"/>
          </a:p>
        </p:txBody>
      </p:sp>
    </p:spTree>
    <p:extLst>
      <p:ext uri="{BB962C8B-B14F-4D97-AF65-F5344CB8AC3E}">
        <p14:creationId xmlns:p14="http://schemas.microsoft.com/office/powerpoint/2010/main" val="17579287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1B1B7E-71A0-4C9D-991F-20C7E9233745}"/>
              </a:ext>
            </a:extLst>
          </p:cNvPr>
          <p:cNvSpPr>
            <a:spLocks noGrp="1"/>
          </p:cNvSpPr>
          <p:nvPr>
            <p:ph type="title"/>
          </p:nvPr>
        </p:nvSpPr>
        <p:spPr/>
        <p:txBody>
          <a:bodyPr/>
          <a:lstStyle/>
          <a:p>
            <a:r>
              <a:rPr lang="en-US" dirty="0"/>
              <a:t>Mental illnesses associated with psychiatric emergencies</a:t>
            </a:r>
            <a:endParaRPr lang="en-JM" dirty="0"/>
          </a:p>
        </p:txBody>
      </p:sp>
      <p:sp>
        <p:nvSpPr>
          <p:cNvPr id="3" name="Content Placeholder 2">
            <a:extLst>
              <a:ext uri="{FF2B5EF4-FFF2-40B4-BE49-F238E27FC236}">
                <a16:creationId xmlns:a16="http://schemas.microsoft.com/office/drawing/2014/main" id="{19A2EF12-26AA-4C3E-96CA-E17F83FBAD43}"/>
              </a:ext>
            </a:extLst>
          </p:cNvPr>
          <p:cNvSpPr>
            <a:spLocks noGrp="1"/>
          </p:cNvSpPr>
          <p:nvPr>
            <p:ph idx="1"/>
          </p:nvPr>
        </p:nvSpPr>
        <p:spPr/>
        <p:txBody>
          <a:bodyPr/>
          <a:lstStyle/>
          <a:p>
            <a:r>
              <a:rPr lang="en-US" b="1" dirty="0"/>
              <a:t>Personality disorders: </a:t>
            </a:r>
            <a:r>
              <a:rPr lang="en-US" dirty="0"/>
              <a:t>Antisocial PD, especially in hospitalized patients may incite other patients to disobey staff, play staff against each other (splitting) or engage in behaviors which may disrupt the general order on the ward.</a:t>
            </a:r>
          </a:p>
          <a:p>
            <a:r>
              <a:rPr lang="en-US" b="1" dirty="0"/>
              <a:t>Schizophrenia:</a:t>
            </a:r>
            <a:r>
              <a:rPr lang="en-US" dirty="0"/>
              <a:t> Patients with paranoid and catatonic excitement may attack persons or destroy property. </a:t>
            </a:r>
          </a:p>
          <a:p>
            <a:r>
              <a:rPr lang="en-US" b="1" dirty="0"/>
              <a:t>Conversion disorders </a:t>
            </a:r>
            <a:r>
              <a:rPr lang="en-US" dirty="0"/>
              <a:t>are usually alarming to family and attendants.</a:t>
            </a:r>
          </a:p>
          <a:p>
            <a:r>
              <a:rPr lang="en-US" dirty="0"/>
              <a:t>Non-psychotic states such as </a:t>
            </a:r>
            <a:r>
              <a:rPr lang="en-US" b="1" dirty="0"/>
              <a:t>panic attacks </a:t>
            </a:r>
            <a:r>
              <a:rPr lang="en-US" dirty="0"/>
              <a:t>may require immediate attention even if they are not life-threatening.</a:t>
            </a:r>
          </a:p>
        </p:txBody>
      </p:sp>
    </p:spTree>
    <p:extLst>
      <p:ext uri="{BB962C8B-B14F-4D97-AF65-F5344CB8AC3E}">
        <p14:creationId xmlns:p14="http://schemas.microsoft.com/office/powerpoint/2010/main" val="23590941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F94463-6110-4AF4-9F8B-2D52B346BFDD}"/>
              </a:ext>
            </a:extLst>
          </p:cNvPr>
          <p:cNvSpPr>
            <a:spLocks noGrp="1"/>
          </p:cNvSpPr>
          <p:nvPr>
            <p:ph type="title"/>
          </p:nvPr>
        </p:nvSpPr>
        <p:spPr/>
        <p:txBody>
          <a:bodyPr/>
          <a:lstStyle/>
          <a:p>
            <a:r>
              <a:rPr lang="en-JM" dirty="0"/>
              <a:t>Medication effects may cause psychiatric emergencies </a:t>
            </a:r>
          </a:p>
        </p:txBody>
      </p:sp>
      <p:sp>
        <p:nvSpPr>
          <p:cNvPr id="3" name="Content Placeholder 2">
            <a:extLst>
              <a:ext uri="{FF2B5EF4-FFF2-40B4-BE49-F238E27FC236}">
                <a16:creationId xmlns:a16="http://schemas.microsoft.com/office/drawing/2014/main" id="{7C8DD27E-BC93-4597-AD5D-FAE7B2BB22F2}"/>
              </a:ext>
            </a:extLst>
          </p:cNvPr>
          <p:cNvSpPr>
            <a:spLocks noGrp="1"/>
          </p:cNvSpPr>
          <p:nvPr>
            <p:ph idx="1"/>
          </p:nvPr>
        </p:nvSpPr>
        <p:spPr/>
        <p:txBody>
          <a:bodyPr>
            <a:normAutofit fontScale="92500"/>
          </a:bodyPr>
          <a:lstStyle/>
          <a:p>
            <a:r>
              <a:rPr lang="en-US" dirty="0"/>
              <a:t>Treatment with  major tranquillizers may give rise to </a:t>
            </a:r>
            <a:r>
              <a:rPr lang="en-US" b="1" dirty="0"/>
              <a:t>acute dystonic reactions </a:t>
            </a:r>
            <a:r>
              <a:rPr lang="en-US" dirty="0"/>
              <a:t>involving the face, tongue, neck and shoulders.</a:t>
            </a:r>
          </a:p>
          <a:p>
            <a:r>
              <a:rPr lang="en-JM" b="1" dirty="0"/>
              <a:t>Neuroleptic Malignant Syndrome (NMS): </a:t>
            </a:r>
            <a:r>
              <a:rPr lang="en-US" dirty="0"/>
              <a:t>It is like the anesthetic induced malignant hyperthermia, develops within the first two or three days of the onset of neuroleptic therapy. If not recognized and managed early this condition leads to coma and death within a few days. </a:t>
            </a:r>
          </a:p>
          <a:p>
            <a:r>
              <a:rPr lang="en-US" b="1" dirty="0"/>
              <a:t>Central anticholinergic syndrome </a:t>
            </a:r>
            <a:r>
              <a:rPr lang="en-US" dirty="0"/>
              <a:t>may follow overdose with tricyclic anti-depressants, antipsychotic or antiparkinsonian agents. </a:t>
            </a:r>
          </a:p>
          <a:p>
            <a:r>
              <a:rPr lang="en-US" b="1" dirty="0"/>
              <a:t>Acute toxicity </a:t>
            </a:r>
            <a:r>
              <a:rPr lang="en-US" dirty="0"/>
              <a:t>in treatment with </a:t>
            </a:r>
            <a:r>
              <a:rPr lang="en-US" b="1" dirty="0"/>
              <a:t>Lithium. </a:t>
            </a:r>
          </a:p>
          <a:p>
            <a:r>
              <a:rPr lang="en-US" b="1" dirty="0"/>
              <a:t>Steven-Johnson syndrome </a:t>
            </a:r>
            <a:r>
              <a:rPr lang="en-US" dirty="0"/>
              <a:t>with carbamazepine.</a:t>
            </a:r>
          </a:p>
          <a:p>
            <a:endParaRPr lang="en-JM" dirty="0"/>
          </a:p>
        </p:txBody>
      </p:sp>
    </p:spTree>
    <p:extLst>
      <p:ext uri="{BB962C8B-B14F-4D97-AF65-F5344CB8AC3E}">
        <p14:creationId xmlns:p14="http://schemas.microsoft.com/office/powerpoint/2010/main" val="42565247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05232F-5E24-47E4-A086-FDF6FD994607}"/>
              </a:ext>
            </a:extLst>
          </p:cNvPr>
          <p:cNvSpPr>
            <a:spLocks noGrp="1"/>
          </p:cNvSpPr>
          <p:nvPr>
            <p:ph type="title"/>
          </p:nvPr>
        </p:nvSpPr>
        <p:spPr/>
        <p:txBody>
          <a:bodyPr/>
          <a:lstStyle/>
          <a:p>
            <a:r>
              <a:rPr lang="en-US" dirty="0"/>
              <a:t>Tips to facilitate effective management of emergencies in hospitalized patients</a:t>
            </a:r>
            <a:endParaRPr lang="en-JM" dirty="0"/>
          </a:p>
        </p:txBody>
      </p:sp>
      <p:sp>
        <p:nvSpPr>
          <p:cNvPr id="3" name="Content Placeholder 2">
            <a:extLst>
              <a:ext uri="{FF2B5EF4-FFF2-40B4-BE49-F238E27FC236}">
                <a16:creationId xmlns:a16="http://schemas.microsoft.com/office/drawing/2014/main" id="{52F745D8-456D-4205-B471-8CF95E88533C}"/>
              </a:ext>
            </a:extLst>
          </p:cNvPr>
          <p:cNvSpPr>
            <a:spLocks noGrp="1"/>
          </p:cNvSpPr>
          <p:nvPr>
            <p:ph idx="1"/>
          </p:nvPr>
        </p:nvSpPr>
        <p:spPr/>
        <p:txBody>
          <a:bodyPr>
            <a:normAutofit fontScale="92500" lnSpcReduction="10000"/>
          </a:bodyPr>
          <a:lstStyle/>
          <a:p>
            <a:r>
              <a:rPr lang="en-US" dirty="0"/>
              <a:t>All impending emergencies on a psychiatric ward are predictable.</a:t>
            </a:r>
          </a:p>
          <a:p>
            <a:r>
              <a:rPr lang="en-US" dirty="0"/>
              <a:t>The effective control of any emergency requires a combination of effective drug use with proper understanding of  the impact of his/her environmental stressors, social factors and psychological basis of the unwanted behavior.</a:t>
            </a:r>
          </a:p>
          <a:p>
            <a:r>
              <a:rPr lang="en-US" dirty="0"/>
              <a:t>The management of any emergency requires a collective team approach.</a:t>
            </a:r>
          </a:p>
          <a:p>
            <a:r>
              <a:rPr lang="en-US" dirty="0"/>
              <a:t>Management should not encourage appeasing promises by staff to patients engaged in disruptive behavior.</a:t>
            </a:r>
          </a:p>
          <a:p>
            <a:r>
              <a:rPr lang="en-US" dirty="0"/>
              <a:t>Staff should always report to the team any threat of harm or disruption from patients in time.</a:t>
            </a:r>
          </a:p>
          <a:p>
            <a:r>
              <a:rPr lang="en-US" dirty="0"/>
              <a:t>Be prepared to respond rapidly and efficiently.</a:t>
            </a:r>
          </a:p>
          <a:p>
            <a:endParaRPr lang="en-JM" dirty="0"/>
          </a:p>
        </p:txBody>
      </p:sp>
    </p:spTree>
    <p:extLst>
      <p:ext uri="{BB962C8B-B14F-4D97-AF65-F5344CB8AC3E}">
        <p14:creationId xmlns:p14="http://schemas.microsoft.com/office/powerpoint/2010/main" val="16590851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860A33-013E-4EA5-B535-62E99ABF20C1}"/>
              </a:ext>
            </a:extLst>
          </p:cNvPr>
          <p:cNvSpPr>
            <a:spLocks noGrp="1"/>
          </p:cNvSpPr>
          <p:nvPr>
            <p:ph type="title"/>
          </p:nvPr>
        </p:nvSpPr>
        <p:spPr/>
        <p:txBody>
          <a:bodyPr/>
          <a:lstStyle/>
          <a:p>
            <a:r>
              <a:rPr lang="en-US" dirty="0"/>
              <a:t>Definitive management plan</a:t>
            </a:r>
            <a:endParaRPr lang="en-JM" dirty="0"/>
          </a:p>
        </p:txBody>
      </p:sp>
      <p:sp>
        <p:nvSpPr>
          <p:cNvPr id="3" name="Content Placeholder 2">
            <a:extLst>
              <a:ext uri="{FF2B5EF4-FFF2-40B4-BE49-F238E27FC236}">
                <a16:creationId xmlns:a16="http://schemas.microsoft.com/office/drawing/2014/main" id="{2A94CA2D-DE55-4BDC-B924-9EE5458DAC2D}"/>
              </a:ext>
            </a:extLst>
          </p:cNvPr>
          <p:cNvSpPr>
            <a:spLocks noGrp="1"/>
          </p:cNvSpPr>
          <p:nvPr>
            <p:ph idx="1"/>
          </p:nvPr>
        </p:nvSpPr>
        <p:spPr/>
        <p:txBody>
          <a:bodyPr>
            <a:normAutofit fontScale="92500" lnSpcReduction="20000"/>
          </a:bodyPr>
          <a:lstStyle/>
          <a:p>
            <a:r>
              <a:rPr lang="en-US" b="1" dirty="0"/>
              <a:t>Early detection</a:t>
            </a:r>
            <a:r>
              <a:rPr lang="en-US" dirty="0"/>
              <a:t> of problems, particularly in the hospital ward setting.</a:t>
            </a:r>
          </a:p>
          <a:p>
            <a:r>
              <a:rPr lang="en-US" dirty="0"/>
              <a:t>Talk to the person concerned to </a:t>
            </a:r>
            <a:r>
              <a:rPr lang="en-US" b="1" dirty="0"/>
              <a:t>define the nature of his or her problem. </a:t>
            </a:r>
          </a:p>
          <a:p>
            <a:r>
              <a:rPr lang="en-US" b="1" dirty="0"/>
              <a:t>Respond to emergency situations as a team.</a:t>
            </a:r>
          </a:p>
          <a:p>
            <a:r>
              <a:rPr lang="en-US" dirty="0"/>
              <a:t>Be friendly and non-threatening. </a:t>
            </a:r>
          </a:p>
          <a:p>
            <a:r>
              <a:rPr lang="en-US" dirty="0"/>
              <a:t>Speak calmly, but loud enough to ensure that the individual does not misinterpret what is being said to him or her.</a:t>
            </a:r>
          </a:p>
          <a:p>
            <a:r>
              <a:rPr lang="en-US" dirty="0"/>
              <a:t>Request the patient to co-operate and explain whatever may be troubling him or her.</a:t>
            </a:r>
          </a:p>
          <a:p>
            <a:r>
              <a:rPr lang="en-US" dirty="0"/>
              <a:t>Enter a contract so that he or she approaches staff in case potential problems develop again.</a:t>
            </a:r>
          </a:p>
          <a:p>
            <a:r>
              <a:rPr lang="en-US" dirty="0"/>
              <a:t>Do not argue with the patient or get into a disagreement.</a:t>
            </a:r>
          </a:p>
          <a:p>
            <a:endParaRPr lang="en-US" dirty="0"/>
          </a:p>
          <a:p>
            <a:endParaRPr lang="en-US" dirty="0"/>
          </a:p>
          <a:p>
            <a:endParaRPr lang="en-JM" dirty="0"/>
          </a:p>
        </p:txBody>
      </p:sp>
    </p:spTree>
    <p:extLst>
      <p:ext uri="{BB962C8B-B14F-4D97-AF65-F5344CB8AC3E}">
        <p14:creationId xmlns:p14="http://schemas.microsoft.com/office/powerpoint/2010/main" val="74500077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284</TotalTime>
  <Words>1548</Words>
  <Application>Microsoft Office PowerPoint</Application>
  <PresentationFormat>Widescreen</PresentationFormat>
  <Paragraphs>140</Paragraphs>
  <Slides>22</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22</vt:i4>
      </vt:variant>
    </vt:vector>
  </HeadingPairs>
  <TitlesOfParts>
    <vt:vector size="27" baseType="lpstr">
      <vt:lpstr>Arial</vt:lpstr>
      <vt:lpstr>Calibri</vt:lpstr>
      <vt:lpstr>Calibri Light</vt:lpstr>
      <vt:lpstr>Wingdings</vt:lpstr>
      <vt:lpstr>Office Theme</vt:lpstr>
      <vt:lpstr>Other psychiatric Emergencies</vt:lpstr>
      <vt:lpstr>Outline</vt:lpstr>
      <vt:lpstr>Introduction</vt:lpstr>
      <vt:lpstr>Common situations of psychiatric emergencies</vt:lpstr>
      <vt:lpstr>Mental illnesses associated with psychiatric emergencies</vt:lpstr>
      <vt:lpstr>Mental illnesses associated with psychiatric emergencies</vt:lpstr>
      <vt:lpstr>Medication effects may cause psychiatric emergencies </vt:lpstr>
      <vt:lpstr>Tips to facilitate effective management of emergencies in hospitalized patients</vt:lpstr>
      <vt:lpstr>Definitive management plan</vt:lpstr>
      <vt:lpstr>Definitive management plan</vt:lpstr>
      <vt:lpstr>Management of a violent patient</vt:lpstr>
      <vt:lpstr>Management of a violent patient</vt:lpstr>
      <vt:lpstr>AGGRESSION</vt:lpstr>
      <vt:lpstr>Management of aggression</vt:lpstr>
      <vt:lpstr>Homicide or homicidal threats</vt:lpstr>
      <vt:lpstr>Risk factors of homicidal individuals</vt:lpstr>
      <vt:lpstr>Homicide or homicidal threats</vt:lpstr>
      <vt:lpstr>Psychiatric emergencies in children</vt:lpstr>
      <vt:lpstr>Child abuse</vt:lpstr>
      <vt:lpstr>Legal aspects of emergency psychiatry</vt:lpstr>
      <vt:lpstr>Prognosis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Other psychiatric Emergencies</dc:title>
  <dc:creator>CATHERINE MBAKA</dc:creator>
  <cp:lastModifiedBy>CATHERINE MBAKA</cp:lastModifiedBy>
  <cp:revision>24</cp:revision>
  <dcterms:created xsi:type="dcterms:W3CDTF">2020-02-05T06:07:24Z</dcterms:created>
  <dcterms:modified xsi:type="dcterms:W3CDTF">2020-02-07T02:23:17Z</dcterms:modified>
</cp:coreProperties>
</file>