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71" r:id="rId3"/>
    <p:sldId id="272" r:id="rId4"/>
    <p:sldId id="273" r:id="rId5"/>
    <p:sldId id="274" r:id="rId6"/>
    <p:sldId id="284" r:id="rId7"/>
    <p:sldId id="285" r:id="rId8"/>
    <p:sldId id="275" r:id="rId9"/>
    <p:sldId id="278" r:id="rId10"/>
    <p:sldId id="276" r:id="rId11"/>
    <p:sldId id="291" r:id="rId12"/>
    <p:sldId id="286" r:id="rId13"/>
    <p:sldId id="287" r:id="rId14"/>
    <p:sldId id="288" r:id="rId15"/>
    <p:sldId id="289" r:id="rId16"/>
    <p:sldId id="277" r:id="rId17"/>
    <p:sldId id="290" r:id="rId18"/>
    <p:sldId id="279" r:id="rId19"/>
    <p:sldId id="280"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9" d="100"/>
          <a:sy n="69" d="100"/>
        </p:scale>
        <p:origin x="49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1337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100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6018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3484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0154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13819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4259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9767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97623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2965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86560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36206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81108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5581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8330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3966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92124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3A5B1-9E50-4B17-B27E-446AEA02FAA0}"/>
              </a:ext>
            </a:extLst>
          </p:cNvPr>
          <p:cNvSpPr>
            <a:spLocks noGrp="1"/>
          </p:cNvSpPr>
          <p:nvPr>
            <p:ph type="title"/>
          </p:nvPr>
        </p:nvSpPr>
        <p:spPr>
          <a:xfrm>
            <a:off x="2461847" y="624109"/>
            <a:ext cx="9042766" cy="2709933"/>
          </a:xfrm>
        </p:spPr>
        <p:txBody>
          <a:bodyPr>
            <a:normAutofit/>
          </a:bodyPr>
          <a:lstStyle/>
          <a:p>
            <a:pPr algn="ctr"/>
            <a:r>
              <a:rPr lang="en-GB" sz="4800" b="1" dirty="0"/>
              <a:t>HEALTH BELIEF SYSTEMS IN MENTAL HEALTH</a:t>
            </a:r>
            <a:endParaRPr lang="en-US" sz="4800" dirty="0"/>
          </a:p>
        </p:txBody>
      </p:sp>
    </p:spTree>
    <p:extLst>
      <p:ext uri="{BB962C8B-B14F-4D97-AF65-F5344CB8AC3E}">
        <p14:creationId xmlns:p14="http://schemas.microsoft.com/office/powerpoint/2010/main" val="3865404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CBD88B-AE04-4FF8-9E34-388174D91819}"/>
              </a:ext>
            </a:extLst>
          </p:cNvPr>
          <p:cNvSpPr>
            <a:spLocks noGrp="1"/>
          </p:cNvSpPr>
          <p:nvPr>
            <p:ph idx="1"/>
          </p:nvPr>
        </p:nvSpPr>
        <p:spPr>
          <a:xfrm>
            <a:off x="1744394" y="562707"/>
            <a:ext cx="10114671" cy="4411075"/>
          </a:xfrm>
        </p:spPr>
        <p:txBody>
          <a:bodyPr>
            <a:normAutofit/>
          </a:bodyPr>
          <a:lstStyle/>
          <a:p>
            <a:r>
              <a:rPr lang="en-US" sz="3600" dirty="0"/>
              <a:t>The cultural context is important when studying beliefs regarding mental health. </a:t>
            </a:r>
          </a:p>
          <a:p>
            <a:r>
              <a:rPr lang="en-US" sz="3600" dirty="0"/>
              <a:t>Cultural differences exist regarding the etiology of mental health issues and the maintaining factors. </a:t>
            </a:r>
          </a:p>
        </p:txBody>
      </p:sp>
    </p:spTree>
    <p:extLst>
      <p:ext uri="{BB962C8B-B14F-4D97-AF65-F5344CB8AC3E}">
        <p14:creationId xmlns:p14="http://schemas.microsoft.com/office/powerpoint/2010/main" val="2359337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8720E2-7264-4918-A036-1243C36A3003}"/>
              </a:ext>
            </a:extLst>
          </p:cNvPr>
          <p:cNvSpPr>
            <a:spLocks noGrp="1"/>
          </p:cNvSpPr>
          <p:nvPr>
            <p:ph idx="1"/>
          </p:nvPr>
        </p:nvSpPr>
        <p:spPr>
          <a:xfrm>
            <a:off x="1870364" y="1052945"/>
            <a:ext cx="9634248" cy="4858277"/>
          </a:xfrm>
        </p:spPr>
        <p:txBody>
          <a:bodyPr/>
          <a:lstStyle/>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36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This means that the understanding of mental health and the interpretation vary from culture to culture.</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36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People’s perception of illness explains their help-seeking behavior or lack there of it.</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36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Religious beliefs on mental illness is part of the belief system.</a:t>
            </a:r>
          </a:p>
          <a:p>
            <a:endParaRPr lang="en-GB" dirty="0"/>
          </a:p>
        </p:txBody>
      </p:sp>
    </p:spTree>
    <p:extLst>
      <p:ext uri="{BB962C8B-B14F-4D97-AF65-F5344CB8AC3E}">
        <p14:creationId xmlns:p14="http://schemas.microsoft.com/office/powerpoint/2010/main" val="2952078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AD52A-D86C-4424-9CC7-9250B5747073}"/>
              </a:ext>
            </a:extLst>
          </p:cNvPr>
          <p:cNvSpPr>
            <a:spLocks noGrp="1"/>
          </p:cNvSpPr>
          <p:nvPr>
            <p:ph type="title"/>
          </p:nvPr>
        </p:nvSpPr>
        <p:spPr>
          <a:xfrm>
            <a:off x="2022764" y="624110"/>
            <a:ext cx="9481849" cy="1280890"/>
          </a:xfrm>
        </p:spPr>
        <p:txBody>
          <a:bodyPr/>
          <a:lstStyle/>
          <a:p>
            <a:r>
              <a:rPr lang="en-US" b="1" dirty="0"/>
              <a:t>Four ways culture can impact mental health</a:t>
            </a:r>
            <a:endParaRPr lang="en-GB" dirty="0"/>
          </a:p>
        </p:txBody>
      </p:sp>
      <p:sp>
        <p:nvSpPr>
          <p:cNvPr id="3" name="Content Placeholder 2">
            <a:extLst>
              <a:ext uri="{FF2B5EF4-FFF2-40B4-BE49-F238E27FC236}">
                <a16:creationId xmlns:a16="http://schemas.microsoft.com/office/drawing/2014/main" id="{225840ED-EF45-4D40-B27A-E3184B92EC33}"/>
              </a:ext>
            </a:extLst>
          </p:cNvPr>
          <p:cNvSpPr>
            <a:spLocks noGrp="1"/>
          </p:cNvSpPr>
          <p:nvPr>
            <p:ph idx="1"/>
          </p:nvPr>
        </p:nvSpPr>
        <p:spPr>
          <a:xfrm>
            <a:off x="1787236" y="2133599"/>
            <a:ext cx="9717376" cy="4336474"/>
          </a:xfrm>
        </p:spPr>
        <p:txBody>
          <a:bodyPr>
            <a:normAutofit fontScale="92500"/>
          </a:bodyPr>
          <a:lstStyle/>
          <a:p>
            <a:pPr marL="0" indent="0">
              <a:buNone/>
            </a:pPr>
            <a:r>
              <a:rPr lang="en-US" sz="3200" b="1" dirty="0"/>
              <a:t>Cultural stigma. </a:t>
            </a:r>
          </a:p>
          <a:p>
            <a:r>
              <a:rPr lang="en-US" sz="3200" dirty="0"/>
              <a:t>Every culture has a different way of looking at mental health. </a:t>
            </a:r>
          </a:p>
          <a:p>
            <a:r>
              <a:rPr lang="en-US" sz="3200" dirty="0"/>
              <a:t>For many, there is growing stigma around mental health, and mental health challenges are considered a weakness and something to hide. </a:t>
            </a:r>
          </a:p>
          <a:p>
            <a:r>
              <a:rPr lang="en-US" sz="3200" dirty="0"/>
              <a:t>This can make it harder for those struggling to talk openly and ask for help</a:t>
            </a:r>
            <a:endParaRPr lang="en-GB" sz="3200" dirty="0"/>
          </a:p>
        </p:txBody>
      </p:sp>
    </p:spTree>
    <p:extLst>
      <p:ext uri="{BB962C8B-B14F-4D97-AF65-F5344CB8AC3E}">
        <p14:creationId xmlns:p14="http://schemas.microsoft.com/office/powerpoint/2010/main" val="3427893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1B6BD-52A8-4226-A51F-824083B00854}"/>
              </a:ext>
            </a:extLst>
          </p:cNvPr>
          <p:cNvSpPr>
            <a:spLocks noGrp="1"/>
          </p:cNvSpPr>
          <p:nvPr>
            <p:ph type="title"/>
          </p:nvPr>
        </p:nvSpPr>
        <p:spPr/>
        <p:txBody>
          <a:bodyPr/>
          <a:lstStyle/>
          <a:p>
            <a:r>
              <a:rPr lang="en-US" b="1" dirty="0"/>
              <a:t>Four ways culture can impact mental health (</a:t>
            </a:r>
            <a:r>
              <a:rPr lang="en-US" b="1" dirty="0" err="1"/>
              <a:t>Cont</a:t>
            </a:r>
            <a:r>
              <a:rPr lang="en-US" b="1" dirty="0"/>
              <a:t>)</a:t>
            </a:r>
            <a:endParaRPr lang="en-GB" dirty="0"/>
          </a:p>
        </p:txBody>
      </p:sp>
      <p:sp>
        <p:nvSpPr>
          <p:cNvPr id="3" name="Content Placeholder 2">
            <a:extLst>
              <a:ext uri="{FF2B5EF4-FFF2-40B4-BE49-F238E27FC236}">
                <a16:creationId xmlns:a16="http://schemas.microsoft.com/office/drawing/2014/main" id="{FDED0930-5FDA-4309-874A-37F64CF964ED}"/>
              </a:ext>
            </a:extLst>
          </p:cNvPr>
          <p:cNvSpPr>
            <a:spLocks noGrp="1"/>
          </p:cNvSpPr>
          <p:nvPr>
            <p:ph idx="1"/>
          </p:nvPr>
        </p:nvSpPr>
        <p:spPr>
          <a:xfrm>
            <a:off x="1828800" y="2133600"/>
            <a:ext cx="9675812" cy="4114800"/>
          </a:xfrm>
        </p:spPr>
        <p:txBody>
          <a:bodyPr>
            <a:normAutofit/>
          </a:bodyPr>
          <a:lstStyle/>
          <a:p>
            <a:pPr marL="0" indent="0">
              <a:buNone/>
            </a:pPr>
            <a:r>
              <a:rPr lang="en-US" sz="3200" b="1" dirty="0"/>
              <a:t>Understanding symptoms.</a:t>
            </a:r>
          </a:p>
          <a:p>
            <a:r>
              <a:rPr lang="en-US" sz="3200" b="1" dirty="0"/>
              <a:t> </a:t>
            </a:r>
            <a:r>
              <a:rPr lang="en-US" sz="3200" dirty="0"/>
              <a:t>Culture can influence how people describe and feel about their symptoms. </a:t>
            </a:r>
          </a:p>
          <a:p>
            <a:r>
              <a:rPr lang="en-US" sz="3200" dirty="0"/>
              <a:t>It can affect whether someone chooses to recognize and talk about only physical symptoms, only emotional symptoms or both.</a:t>
            </a:r>
            <a:endParaRPr lang="en-GB" sz="3200" dirty="0"/>
          </a:p>
        </p:txBody>
      </p:sp>
    </p:spTree>
    <p:extLst>
      <p:ext uri="{BB962C8B-B14F-4D97-AF65-F5344CB8AC3E}">
        <p14:creationId xmlns:p14="http://schemas.microsoft.com/office/powerpoint/2010/main" val="1602568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8CC37-776A-483B-8C2B-F36BFA55D790}"/>
              </a:ext>
            </a:extLst>
          </p:cNvPr>
          <p:cNvSpPr>
            <a:spLocks noGrp="1"/>
          </p:cNvSpPr>
          <p:nvPr>
            <p:ph type="title"/>
          </p:nvPr>
        </p:nvSpPr>
        <p:spPr>
          <a:xfrm>
            <a:off x="2244437" y="624110"/>
            <a:ext cx="9260176" cy="1280890"/>
          </a:xfrm>
        </p:spPr>
        <p:txBody>
          <a:bodyPr/>
          <a:lstStyle/>
          <a:p>
            <a:r>
              <a:rPr kumimoji="0" lang="en-US" sz="36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Four ways culture can impact mental health (</a:t>
            </a:r>
            <a:r>
              <a:rPr kumimoji="0" lang="en-US" sz="3600" b="1"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Cont</a:t>
            </a:r>
            <a:r>
              <a:rPr kumimoji="0" lang="en-US" sz="36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a:t>
            </a:r>
            <a:endParaRPr lang="en-GB" dirty="0"/>
          </a:p>
        </p:txBody>
      </p:sp>
      <p:sp>
        <p:nvSpPr>
          <p:cNvPr id="3" name="Content Placeholder 2">
            <a:extLst>
              <a:ext uri="{FF2B5EF4-FFF2-40B4-BE49-F238E27FC236}">
                <a16:creationId xmlns:a16="http://schemas.microsoft.com/office/drawing/2014/main" id="{F9AC3088-CE60-40AA-8F26-65C186025E46}"/>
              </a:ext>
            </a:extLst>
          </p:cNvPr>
          <p:cNvSpPr>
            <a:spLocks noGrp="1"/>
          </p:cNvSpPr>
          <p:nvPr>
            <p:ph idx="1"/>
          </p:nvPr>
        </p:nvSpPr>
        <p:spPr>
          <a:xfrm>
            <a:off x="1870364" y="2133599"/>
            <a:ext cx="9634248" cy="4100945"/>
          </a:xfrm>
        </p:spPr>
        <p:txBody>
          <a:bodyPr>
            <a:normAutofit/>
          </a:bodyPr>
          <a:lstStyle/>
          <a:p>
            <a:pPr marL="0" indent="0">
              <a:buNone/>
            </a:pPr>
            <a:r>
              <a:rPr lang="en-US" sz="3200" b="1" dirty="0"/>
              <a:t>Community Support. </a:t>
            </a:r>
          </a:p>
          <a:p>
            <a:pPr>
              <a:buClr>
                <a:srgbClr val="A53010"/>
              </a:buClr>
              <a:defRPr/>
            </a:pPr>
            <a:r>
              <a:rPr lang="en-US" sz="3200" dirty="0"/>
              <a:t>Cultural factors can determine how much support someone gets from their family and community when it comes to mental health.</a:t>
            </a:r>
          </a:p>
          <a:p>
            <a:pPr>
              <a:buClr>
                <a:srgbClr val="A53010"/>
              </a:buClr>
              <a:defRPr/>
            </a:pPr>
            <a:r>
              <a:rPr lang="en-US" sz="3200" dirty="0"/>
              <a:t>Because of existing stigma, minorities are sometimes left to find mental health treatment and support alone</a:t>
            </a:r>
            <a:endParaRPr lang="en-GB" sz="3200" dirty="0"/>
          </a:p>
          <a:p>
            <a:pPr marL="0" indent="0">
              <a:buNone/>
            </a:pPr>
            <a:endParaRPr lang="en-US" sz="3200" dirty="0"/>
          </a:p>
        </p:txBody>
      </p:sp>
    </p:spTree>
    <p:extLst>
      <p:ext uri="{BB962C8B-B14F-4D97-AF65-F5344CB8AC3E}">
        <p14:creationId xmlns:p14="http://schemas.microsoft.com/office/powerpoint/2010/main" val="1177122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334F-2165-42CC-AFE6-9E7DD2BBD92B}"/>
              </a:ext>
            </a:extLst>
          </p:cNvPr>
          <p:cNvSpPr>
            <a:spLocks noGrp="1"/>
          </p:cNvSpPr>
          <p:nvPr>
            <p:ph type="title"/>
          </p:nvPr>
        </p:nvSpPr>
        <p:spPr>
          <a:xfrm>
            <a:off x="1995055" y="624110"/>
            <a:ext cx="9509557" cy="1280890"/>
          </a:xfrm>
        </p:spPr>
        <p:txBody>
          <a:bodyPr>
            <a:normAutofit fontScale="90000"/>
          </a:bodyPr>
          <a:lstStyle/>
          <a:p>
            <a:r>
              <a:rPr kumimoji="0" lang="en-US" sz="40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Four ways culture can impact mental health (</a:t>
            </a:r>
            <a:r>
              <a:rPr kumimoji="0" lang="en-US" sz="4000" b="1"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Cont</a:t>
            </a:r>
            <a:r>
              <a:rPr kumimoji="0" lang="en-US" sz="40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a:t>
            </a:r>
            <a:endParaRPr lang="en-GB" sz="4000" dirty="0"/>
          </a:p>
        </p:txBody>
      </p:sp>
      <p:sp>
        <p:nvSpPr>
          <p:cNvPr id="3" name="Content Placeholder 2">
            <a:extLst>
              <a:ext uri="{FF2B5EF4-FFF2-40B4-BE49-F238E27FC236}">
                <a16:creationId xmlns:a16="http://schemas.microsoft.com/office/drawing/2014/main" id="{AF5130B0-0647-427D-B667-FAAC3BAFB4F9}"/>
              </a:ext>
            </a:extLst>
          </p:cNvPr>
          <p:cNvSpPr>
            <a:spLocks noGrp="1"/>
          </p:cNvSpPr>
          <p:nvPr>
            <p:ph idx="1"/>
          </p:nvPr>
        </p:nvSpPr>
        <p:spPr>
          <a:xfrm>
            <a:off x="1731818" y="2133599"/>
            <a:ext cx="9772794" cy="4267201"/>
          </a:xfrm>
        </p:spPr>
        <p:txBody>
          <a:bodyPr>
            <a:normAutofit fontScale="92500" lnSpcReduction="20000"/>
          </a:bodyPr>
          <a:lstStyle/>
          <a:p>
            <a:pPr marL="0" indent="0">
              <a:buNone/>
            </a:pPr>
            <a:r>
              <a:rPr lang="en-US" sz="3800" b="1" dirty="0"/>
              <a:t>Resources. </a:t>
            </a:r>
          </a:p>
          <a:p>
            <a:r>
              <a:rPr lang="en-US" sz="3500" dirty="0"/>
              <a:t>When looking for mental health treatment, a patient wants to talk to someone who understands their specific experiences and concerns.</a:t>
            </a:r>
          </a:p>
          <a:p>
            <a:r>
              <a:rPr lang="en-US" sz="3500" dirty="0"/>
              <a:t> It can sometimes be difficult or time-consuming to find resources and treatment options that take into account specific cultures factors and needs.</a:t>
            </a:r>
            <a:endParaRPr lang="en-GB" sz="3500" dirty="0"/>
          </a:p>
        </p:txBody>
      </p:sp>
    </p:spTree>
    <p:extLst>
      <p:ext uri="{BB962C8B-B14F-4D97-AF65-F5344CB8AC3E}">
        <p14:creationId xmlns:p14="http://schemas.microsoft.com/office/powerpoint/2010/main" val="2974925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42AF7F-EC60-481A-A76F-D124ECD3B080}"/>
              </a:ext>
            </a:extLst>
          </p:cNvPr>
          <p:cNvSpPr>
            <a:spLocks noGrp="1"/>
          </p:cNvSpPr>
          <p:nvPr>
            <p:ph idx="1"/>
          </p:nvPr>
        </p:nvSpPr>
        <p:spPr>
          <a:xfrm>
            <a:off x="1899138" y="633045"/>
            <a:ext cx="9605474" cy="5739619"/>
          </a:xfrm>
        </p:spPr>
        <p:txBody>
          <a:bodyPr>
            <a:normAutofit/>
          </a:bodyPr>
          <a:lstStyle/>
          <a:p>
            <a:pPr lvl="0">
              <a:buClr>
                <a:srgbClr val="A53010"/>
              </a:buClr>
            </a:pPr>
            <a:r>
              <a:rPr lang="en-US" sz="3200" dirty="0"/>
              <a:t>In the Chinese culture mental illness is believed to result from an imbalance of cosmic forces, and the preferred treatment is to restore the balance through interpersonal relationships, diet, exercise and focusing on cognitions.</a:t>
            </a:r>
            <a:endParaRPr lang="en-US" sz="3200" dirty="0">
              <a:solidFill>
                <a:prstClr val="black">
                  <a:lumMod val="75000"/>
                  <a:lumOff val="25000"/>
                </a:prstClr>
              </a:solidFill>
            </a:endParaRPr>
          </a:p>
          <a:p>
            <a:pPr lvl="0">
              <a:buClr>
                <a:srgbClr val="A53010"/>
              </a:buClr>
            </a:pPr>
            <a:endParaRPr lang="en-US" sz="3200" dirty="0">
              <a:solidFill>
                <a:prstClr val="black">
                  <a:lumMod val="75000"/>
                  <a:lumOff val="25000"/>
                </a:prstClr>
              </a:solidFill>
            </a:endParaRPr>
          </a:p>
          <a:p>
            <a:pPr lvl="0">
              <a:buClr>
                <a:srgbClr val="A53010"/>
              </a:buClr>
            </a:pPr>
            <a:endParaRPr lang="en-US" sz="3000" dirty="0">
              <a:solidFill>
                <a:prstClr val="black">
                  <a:lumMod val="75000"/>
                  <a:lumOff val="25000"/>
                </a:prstClr>
              </a:solidFill>
            </a:endParaRPr>
          </a:p>
          <a:p>
            <a:endParaRPr lang="en-US" dirty="0"/>
          </a:p>
        </p:txBody>
      </p:sp>
    </p:spTree>
    <p:extLst>
      <p:ext uri="{BB962C8B-B14F-4D97-AF65-F5344CB8AC3E}">
        <p14:creationId xmlns:p14="http://schemas.microsoft.com/office/powerpoint/2010/main" val="3826665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E94B0A-B8A9-475A-BE9D-EA9FC4A33C0D}"/>
              </a:ext>
            </a:extLst>
          </p:cNvPr>
          <p:cNvSpPr>
            <a:spLocks noGrp="1"/>
          </p:cNvSpPr>
          <p:nvPr>
            <p:ph idx="1"/>
          </p:nvPr>
        </p:nvSpPr>
        <p:spPr>
          <a:xfrm>
            <a:off x="2589212" y="1233055"/>
            <a:ext cx="8915400" cy="4678167"/>
          </a:xfrm>
        </p:spPr>
        <p:txBody>
          <a:bodyPr/>
          <a:lstStyle/>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3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For example if the mental illness is perceived as a supernatural forces/phenomena being  responsible for mental health issues and consider them the result of wrath or denial of spirit or deities, then the treatment sought will be based on pleasing the supernatural.</a:t>
            </a:r>
          </a:p>
          <a:p>
            <a:endParaRPr lang="en-GB" dirty="0"/>
          </a:p>
        </p:txBody>
      </p:sp>
    </p:spTree>
    <p:extLst>
      <p:ext uri="{BB962C8B-B14F-4D97-AF65-F5344CB8AC3E}">
        <p14:creationId xmlns:p14="http://schemas.microsoft.com/office/powerpoint/2010/main" val="3159282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34A199-E507-45A1-A82C-D0158EC1B084}"/>
              </a:ext>
            </a:extLst>
          </p:cNvPr>
          <p:cNvSpPr>
            <a:spLocks noGrp="1"/>
          </p:cNvSpPr>
          <p:nvPr>
            <p:ph idx="1"/>
          </p:nvPr>
        </p:nvSpPr>
        <p:spPr>
          <a:xfrm>
            <a:off x="1744394" y="787791"/>
            <a:ext cx="9760218" cy="5711483"/>
          </a:xfrm>
        </p:spPr>
        <p:txBody>
          <a:bodyPr>
            <a:normAutofit lnSpcReduction="10000"/>
          </a:bodyPr>
          <a:lstStyle/>
          <a:p>
            <a:r>
              <a:rPr lang="en-US" sz="3200" dirty="0"/>
              <a:t>Other believed causes of mental illness include:</a:t>
            </a:r>
          </a:p>
          <a:p>
            <a:r>
              <a:rPr lang="en-US" sz="3200" dirty="0"/>
              <a:t>Psychosocial and environmental factors (stress)</a:t>
            </a:r>
          </a:p>
          <a:p>
            <a:r>
              <a:rPr lang="en-US" sz="3600" dirty="0"/>
              <a:t>Biomedical and genetic causes</a:t>
            </a:r>
          </a:p>
          <a:p>
            <a:r>
              <a:rPr lang="en-US" sz="3600" b="1" dirty="0"/>
              <a:t>Consider</a:t>
            </a:r>
            <a:r>
              <a:rPr lang="en-US" sz="3600" dirty="0"/>
              <a:t>: what are the beliefs of the community on individuals with mental illness? It will be informed by the community belief on the cause of mental illness</a:t>
            </a:r>
          </a:p>
        </p:txBody>
      </p:sp>
    </p:spTree>
    <p:extLst>
      <p:ext uri="{BB962C8B-B14F-4D97-AF65-F5344CB8AC3E}">
        <p14:creationId xmlns:p14="http://schemas.microsoft.com/office/powerpoint/2010/main" val="9263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43DAE-7F28-4357-8A04-F2FF5CA6185E}"/>
              </a:ext>
            </a:extLst>
          </p:cNvPr>
          <p:cNvSpPr>
            <a:spLocks noGrp="1"/>
          </p:cNvSpPr>
          <p:nvPr>
            <p:ph type="title"/>
          </p:nvPr>
        </p:nvSpPr>
        <p:spPr>
          <a:xfrm>
            <a:off x="1814733" y="624110"/>
            <a:ext cx="9689880" cy="951472"/>
          </a:xfrm>
        </p:spPr>
        <p:txBody>
          <a:bodyPr/>
          <a:lstStyle/>
          <a:p>
            <a:r>
              <a:rPr lang="en-US" dirty="0"/>
              <a:t>Treatment of the mental illness</a:t>
            </a:r>
          </a:p>
        </p:txBody>
      </p:sp>
      <p:sp>
        <p:nvSpPr>
          <p:cNvPr id="3" name="Content Placeholder 2">
            <a:extLst>
              <a:ext uri="{FF2B5EF4-FFF2-40B4-BE49-F238E27FC236}">
                <a16:creationId xmlns:a16="http://schemas.microsoft.com/office/drawing/2014/main" id="{5F2BF733-D683-4379-9776-6680283C3AE6}"/>
              </a:ext>
            </a:extLst>
          </p:cNvPr>
          <p:cNvSpPr>
            <a:spLocks noGrp="1"/>
          </p:cNvSpPr>
          <p:nvPr>
            <p:ph idx="1"/>
          </p:nvPr>
        </p:nvSpPr>
        <p:spPr>
          <a:xfrm>
            <a:off x="1842868" y="1533378"/>
            <a:ext cx="9661744" cy="4922840"/>
          </a:xfrm>
        </p:spPr>
        <p:txBody>
          <a:bodyPr>
            <a:normAutofit lnSpcReduction="10000"/>
          </a:bodyPr>
          <a:lstStyle/>
          <a:p>
            <a:r>
              <a:rPr lang="en-US" sz="3200" dirty="0"/>
              <a:t>The belief system of mental illness include the treatment.</a:t>
            </a:r>
          </a:p>
          <a:p>
            <a:r>
              <a:rPr lang="en-US" sz="3200" dirty="0"/>
              <a:t>Treatment sought will depend on the belief of the cause.</a:t>
            </a:r>
          </a:p>
          <a:p>
            <a:r>
              <a:rPr lang="en-US" sz="3200" dirty="0"/>
              <a:t>Remember the model some individuals will make use of:</a:t>
            </a:r>
          </a:p>
          <a:p>
            <a:pPr lvl="1"/>
            <a:r>
              <a:rPr lang="en-US" sz="3200" dirty="0"/>
              <a:t>Perceived vulnerability</a:t>
            </a:r>
          </a:p>
          <a:p>
            <a:pPr lvl="1"/>
            <a:r>
              <a:rPr lang="en-US" sz="3200" dirty="0"/>
              <a:t>Perceived barriers</a:t>
            </a:r>
          </a:p>
          <a:p>
            <a:pPr lvl="1"/>
            <a:r>
              <a:rPr lang="en-US" sz="3200" dirty="0"/>
              <a:t>Perceived benefits of seeking treatment </a:t>
            </a:r>
          </a:p>
        </p:txBody>
      </p:sp>
    </p:spTree>
    <p:extLst>
      <p:ext uri="{BB962C8B-B14F-4D97-AF65-F5344CB8AC3E}">
        <p14:creationId xmlns:p14="http://schemas.microsoft.com/office/powerpoint/2010/main" val="1710883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0249A-5685-4EB1-865F-3E8687ADBA76}"/>
              </a:ext>
            </a:extLst>
          </p:cNvPr>
          <p:cNvSpPr>
            <a:spLocks noGrp="1"/>
          </p:cNvSpPr>
          <p:nvPr>
            <p:ph type="title"/>
          </p:nvPr>
        </p:nvSpPr>
        <p:spPr>
          <a:xfrm>
            <a:off x="2039815" y="624110"/>
            <a:ext cx="9464797" cy="1280890"/>
          </a:xfrm>
        </p:spPr>
        <p:txBody>
          <a:bodyPr>
            <a:normAutofit fontScale="90000"/>
          </a:bodyPr>
          <a:lstStyle/>
          <a:p>
            <a:r>
              <a:rPr lang="en-US" sz="5300" b="1" dirty="0"/>
              <a:t>Objective</a:t>
            </a:r>
            <a:br>
              <a:rPr lang="en-US" sz="5300" b="1" dirty="0"/>
            </a:br>
            <a:endParaRPr lang="en-US" b="1" dirty="0"/>
          </a:p>
        </p:txBody>
      </p:sp>
      <p:sp>
        <p:nvSpPr>
          <p:cNvPr id="3" name="Content Placeholder 2">
            <a:extLst>
              <a:ext uri="{FF2B5EF4-FFF2-40B4-BE49-F238E27FC236}">
                <a16:creationId xmlns:a16="http://schemas.microsoft.com/office/drawing/2014/main" id="{4B98FA19-4D05-4D17-9F10-98CD51A08D8B}"/>
              </a:ext>
            </a:extLst>
          </p:cNvPr>
          <p:cNvSpPr>
            <a:spLocks noGrp="1"/>
          </p:cNvSpPr>
          <p:nvPr>
            <p:ph idx="1"/>
          </p:nvPr>
        </p:nvSpPr>
        <p:spPr>
          <a:xfrm>
            <a:off x="1674054" y="2133599"/>
            <a:ext cx="9830557" cy="3948545"/>
          </a:xfrm>
        </p:spPr>
        <p:txBody>
          <a:bodyPr>
            <a:normAutofit/>
          </a:bodyPr>
          <a:lstStyle/>
          <a:p>
            <a:r>
              <a:rPr lang="en-US" sz="3600" dirty="0"/>
              <a:t>At the end of the session, the students should be able to:</a:t>
            </a:r>
          </a:p>
          <a:p>
            <a:r>
              <a:rPr lang="en-US" sz="3600" dirty="0"/>
              <a:t>explain the meaning of health belief systems in mental health  </a:t>
            </a:r>
          </a:p>
          <a:p>
            <a:r>
              <a:rPr lang="en-US" sz="3600" dirty="0"/>
              <a:t>Describe how these beliefs affect mental health treatment.  </a:t>
            </a:r>
          </a:p>
        </p:txBody>
      </p:sp>
    </p:spTree>
    <p:extLst>
      <p:ext uri="{BB962C8B-B14F-4D97-AF65-F5344CB8AC3E}">
        <p14:creationId xmlns:p14="http://schemas.microsoft.com/office/powerpoint/2010/main" val="388602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46D650-DB46-424D-A520-909C4A9FCABE}"/>
              </a:ext>
            </a:extLst>
          </p:cNvPr>
          <p:cNvSpPr>
            <a:spLocks noGrp="1"/>
          </p:cNvSpPr>
          <p:nvPr>
            <p:ph idx="1"/>
          </p:nvPr>
        </p:nvSpPr>
        <p:spPr>
          <a:xfrm>
            <a:off x="1969477" y="731520"/>
            <a:ext cx="9535135" cy="5179702"/>
          </a:xfrm>
        </p:spPr>
        <p:txBody>
          <a:bodyPr>
            <a:normAutofit/>
          </a:bodyPr>
          <a:lstStyle/>
          <a:p>
            <a:r>
              <a:rPr lang="en-US" sz="3200" dirty="0"/>
              <a:t>In the belief systems, always consider the beliefs about the barriers to treatment.</a:t>
            </a:r>
          </a:p>
          <a:p>
            <a:r>
              <a:rPr lang="en-US" sz="3200" dirty="0"/>
              <a:t>Why don’t people go for treatment?</a:t>
            </a:r>
          </a:p>
          <a:p>
            <a:r>
              <a:rPr lang="en-US" sz="3200" dirty="0"/>
              <a:t>What are your belief systems of mental illness</a:t>
            </a:r>
          </a:p>
        </p:txBody>
      </p:sp>
    </p:spTree>
    <p:extLst>
      <p:ext uri="{BB962C8B-B14F-4D97-AF65-F5344CB8AC3E}">
        <p14:creationId xmlns:p14="http://schemas.microsoft.com/office/powerpoint/2010/main" val="1025580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06F0-37D3-47B0-979C-517EF1C28AE2}"/>
              </a:ext>
            </a:extLst>
          </p:cNvPr>
          <p:cNvSpPr>
            <a:spLocks noGrp="1"/>
          </p:cNvSpPr>
          <p:nvPr>
            <p:ph type="title"/>
          </p:nvPr>
        </p:nvSpPr>
        <p:spPr>
          <a:xfrm>
            <a:off x="2592925" y="450166"/>
            <a:ext cx="8911687" cy="1181686"/>
          </a:xfrm>
        </p:spPr>
        <p:txBody>
          <a:bodyPr/>
          <a:lstStyle/>
          <a:p>
            <a:r>
              <a:rPr lang="en-US" b="1" dirty="0"/>
              <a:t>INTRODUCTION</a:t>
            </a:r>
          </a:p>
        </p:txBody>
      </p:sp>
      <p:sp>
        <p:nvSpPr>
          <p:cNvPr id="3" name="Content Placeholder 2">
            <a:extLst>
              <a:ext uri="{FF2B5EF4-FFF2-40B4-BE49-F238E27FC236}">
                <a16:creationId xmlns:a16="http://schemas.microsoft.com/office/drawing/2014/main" id="{5F4FE643-7ED8-45C7-991E-290D2511C5EB}"/>
              </a:ext>
            </a:extLst>
          </p:cNvPr>
          <p:cNvSpPr>
            <a:spLocks noGrp="1"/>
          </p:cNvSpPr>
          <p:nvPr>
            <p:ph idx="1"/>
          </p:nvPr>
        </p:nvSpPr>
        <p:spPr>
          <a:xfrm>
            <a:off x="1744395" y="1322363"/>
            <a:ext cx="9760218" cy="5106571"/>
          </a:xfrm>
        </p:spPr>
        <p:txBody>
          <a:bodyPr>
            <a:normAutofit/>
          </a:bodyPr>
          <a:lstStyle/>
          <a:p>
            <a:r>
              <a:rPr lang="en-US" sz="3600" dirty="0"/>
              <a:t>A belief is a thought we hold and deeply trust about something.</a:t>
            </a:r>
          </a:p>
          <a:p>
            <a:r>
              <a:rPr lang="en-US" sz="3600" dirty="0"/>
              <a:t>Beliefs tend to be buried deep within the subconscious with the result that they trigger automatic reactions and behaviors.</a:t>
            </a:r>
          </a:p>
          <a:p>
            <a:r>
              <a:rPr lang="en-US" sz="3600" dirty="0"/>
              <a:t>We seldom question beliefs, we hold them to be truths.</a:t>
            </a:r>
          </a:p>
        </p:txBody>
      </p:sp>
    </p:spTree>
    <p:extLst>
      <p:ext uri="{BB962C8B-B14F-4D97-AF65-F5344CB8AC3E}">
        <p14:creationId xmlns:p14="http://schemas.microsoft.com/office/powerpoint/2010/main" val="2993083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0B7194-59DF-4E1C-8052-690C8A68F998}"/>
              </a:ext>
            </a:extLst>
          </p:cNvPr>
          <p:cNvSpPr>
            <a:spLocks noGrp="1"/>
          </p:cNvSpPr>
          <p:nvPr>
            <p:ph idx="1"/>
          </p:nvPr>
        </p:nvSpPr>
        <p:spPr>
          <a:xfrm>
            <a:off x="1688123" y="407962"/>
            <a:ext cx="10072468" cy="6260123"/>
          </a:xfrm>
        </p:spPr>
        <p:txBody>
          <a:bodyPr>
            <a:normAutofit/>
          </a:bodyPr>
          <a:lstStyle/>
          <a:p>
            <a:r>
              <a:rPr lang="en-US" sz="3600" dirty="0"/>
              <a:t>It is whatever an individual is willing to accept without direct verification by experience or without the support of evidence, resulting in assumption which is taken as a basis for action or non-action</a:t>
            </a:r>
          </a:p>
          <a:p>
            <a:r>
              <a:rPr lang="en-US" sz="3600" dirty="0"/>
              <a:t>People have different beliefs about different perspectives of life. </a:t>
            </a:r>
          </a:p>
          <a:p>
            <a:r>
              <a:rPr lang="en-US" sz="3600" dirty="0"/>
              <a:t>It affects our life and how we move in the world. </a:t>
            </a:r>
          </a:p>
        </p:txBody>
      </p:sp>
    </p:spTree>
    <p:extLst>
      <p:ext uri="{BB962C8B-B14F-4D97-AF65-F5344CB8AC3E}">
        <p14:creationId xmlns:p14="http://schemas.microsoft.com/office/powerpoint/2010/main" val="1003090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CC6E9C-7308-4C1C-8764-C654C85DDFCD}"/>
              </a:ext>
            </a:extLst>
          </p:cNvPr>
          <p:cNvSpPr>
            <a:spLocks noGrp="1"/>
          </p:cNvSpPr>
          <p:nvPr>
            <p:ph idx="1"/>
          </p:nvPr>
        </p:nvSpPr>
        <p:spPr>
          <a:xfrm>
            <a:off x="1983545" y="534571"/>
            <a:ext cx="9521067" cy="5894363"/>
          </a:xfrm>
        </p:spPr>
        <p:txBody>
          <a:bodyPr>
            <a:normAutofit/>
          </a:bodyPr>
          <a:lstStyle/>
          <a:p>
            <a:r>
              <a:rPr lang="en-US" sz="3600" dirty="0"/>
              <a:t>What we do and don’t believe dictates how we set up our life, our moods and everything we experience.</a:t>
            </a:r>
          </a:p>
          <a:p>
            <a:r>
              <a:rPr lang="en-US" sz="3600" dirty="0"/>
              <a:t>The </a:t>
            </a:r>
            <a:r>
              <a:rPr lang="en-US" sz="3600" b="1" dirty="0"/>
              <a:t>belief system </a:t>
            </a:r>
            <a:r>
              <a:rPr lang="en-US" sz="3600" dirty="0"/>
              <a:t>of a person or society is the set of beliefs that they have about what is right and wrong and what is true and false—thus it is all the different beliefs put together.</a:t>
            </a:r>
          </a:p>
          <a:p>
            <a:r>
              <a:rPr lang="en-US" sz="3600" dirty="0"/>
              <a:t>Include religious beliefs, cultural, political </a:t>
            </a:r>
            <a:r>
              <a:rPr lang="en-US" sz="3600" dirty="0" err="1"/>
              <a:t>etc</a:t>
            </a:r>
            <a:endParaRPr lang="en-US" sz="3600" dirty="0"/>
          </a:p>
        </p:txBody>
      </p:sp>
    </p:spTree>
    <p:extLst>
      <p:ext uri="{BB962C8B-B14F-4D97-AF65-F5344CB8AC3E}">
        <p14:creationId xmlns:p14="http://schemas.microsoft.com/office/powerpoint/2010/main" val="2449467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256E2-E198-4CD4-A459-4E279A13C2A3}"/>
              </a:ext>
            </a:extLst>
          </p:cNvPr>
          <p:cNvSpPr>
            <a:spLocks noGrp="1"/>
          </p:cNvSpPr>
          <p:nvPr>
            <p:ph type="title"/>
          </p:nvPr>
        </p:nvSpPr>
        <p:spPr>
          <a:xfrm>
            <a:off x="1884219" y="624110"/>
            <a:ext cx="9620394" cy="1038435"/>
          </a:xfrm>
        </p:spPr>
        <p:txBody>
          <a:bodyPr>
            <a:normAutofit fontScale="90000"/>
          </a:bodyPr>
          <a:lstStyle/>
          <a:p>
            <a:r>
              <a:rPr lang="en-US" sz="4400" b="1" dirty="0"/>
              <a:t>Health Beliefs</a:t>
            </a:r>
            <a:br>
              <a:rPr lang="en-US" b="1" dirty="0"/>
            </a:br>
            <a:endParaRPr lang="en-GB" dirty="0"/>
          </a:p>
        </p:txBody>
      </p:sp>
      <p:sp>
        <p:nvSpPr>
          <p:cNvPr id="3" name="Content Placeholder 2">
            <a:extLst>
              <a:ext uri="{FF2B5EF4-FFF2-40B4-BE49-F238E27FC236}">
                <a16:creationId xmlns:a16="http://schemas.microsoft.com/office/drawing/2014/main" id="{5EB89C66-4531-4466-BD1A-E6728C2EE7D5}"/>
              </a:ext>
            </a:extLst>
          </p:cNvPr>
          <p:cNvSpPr>
            <a:spLocks noGrp="1"/>
          </p:cNvSpPr>
          <p:nvPr>
            <p:ph idx="1"/>
          </p:nvPr>
        </p:nvSpPr>
        <p:spPr>
          <a:xfrm>
            <a:off x="1607127" y="1690255"/>
            <a:ext cx="9897485" cy="4220967"/>
          </a:xfrm>
        </p:spPr>
        <p:txBody>
          <a:bodyPr>
            <a:normAutofit/>
          </a:bodyPr>
          <a:lstStyle/>
          <a:p>
            <a:r>
              <a:rPr lang="en-US" sz="3200" dirty="0"/>
              <a:t>Health beliefs are what people believe about their health, what they think constitutes their health, what they consider the cause of their illness, and ways to overcome an illness it.</a:t>
            </a:r>
          </a:p>
          <a:p>
            <a:r>
              <a:rPr lang="en-US" sz="3200" dirty="0"/>
              <a:t> These beliefs are, culturally determined, and all come together to form larger health belief systems.</a:t>
            </a:r>
            <a:endParaRPr lang="en-GB" sz="3200" dirty="0"/>
          </a:p>
        </p:txBody>
      </p:sp>
    </p:spTree>
    <p:extLst>
      <p:ext uri="{BB962C8B-B14F-4D97-AF65-F5344CB8AC3E}">
        <p14:creationId xmlns:p14="http://schemas.microsoft.com/office/powerpoint/2010/main" val="82316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E5E07-DB8F-4705-9277-DDDAE3CAF0C5}"/>
              </a:ext>
            </a:extLst>
          </p:cNvPr>
          <p:cNvSpPr>
            <a:spLocks noGrp="1"/>
          </p:cNvSpPr>
          <p:nvPr>
            <p:ph type="title"/>
          </p:nvPr>
        </p:nvSpPr>
        <p:spPr>
          <a:xfrm>
            <a:off x="2133601" y="624110"/>
            <a:ext cx="9371012" cy="1135417"/>
          </a:xfrm>
        </p:spPr>
        <p:txBody>
          <a:bodyPr/>
          <a:lstStyle/>
          <a:p>
            <a:r>
              <a:rPr lang="en-GB" b="1" dirty="0"/>
              <a:t>Health Beliefs (</a:t>
            </a:r>
            <a:r>
              <a:rPr lang="en-GB" b="1" dirty="0" err="1"/>
              <a:t>cont</a:t>
            </a:r>
            <a:r>
              <a:rPr lang="en-GB" b="1" dirty="0"/>
              <a:t>)</a:t>
            </a:r>
          </a:p>
        </p:txBody>
      </p:sp>
      <p:sp>
        <p:nvSpPr>
          <p:cNvPr id="3" name="Content Placeholder 2">
            <a:extLst>
              <a:ext uri="{FF2B5EF4-FFF2-40B4-BE49-F238E27FC236}">
                <a16:creationId xmlns:a16="http://schemas.microsoft.com/office/drawing/2014/main" id="{704B20AB-1FEB-4565-A114-8589C49BE9D8}"/>
              </a:ext>
            </a:extLst>
          </p:cNvPr>
          <p:cNvSpPr>
            <a:spLocks noGrp="1"/>
          </p:cNvSpPr>
          <p:nvPr>
            <p:ph idx="1"/>
          </p:nvPr>
        </p:nvSpPr>
        <p:spPr>
          <a:xfrm>
            <a:off x="1634836" y="1690256"/>
            <a:ext cx="9869776" cy="4710544"/>
          </a:xfrm>
        </p:spPr>
        <p:txBody>
          <a:bodyPr>
            <a:normAutofit lnSpcReduction="10000"/>
          </a:bodyPr>
          <a:lstStyle/>
          <a:p>
            <a:r>
              <a:rPr lang="en-US" sz="3200" dirty="0"/>
              <a:t>Our thoughts and emotions follow our beliefs and create the attitudes, assumptions, expectations, and behaviors that determine how we react to life events and what we think is possible.</a:t>
            </a:r>
          </a:p>
          <a:p>
            <a:r>
              <a:rPr lang="en-US" sz="3200" dirty="0"/>
              <a:t> These underlying belief systems drive our behavior. </a:t>
            </a:r>
          </a:p>
          <a:p>
            <a:r>
              <a:rPr lang="en-US" sz="3200" dirty="0"/>
              <a:t>Similarly, health beliefs influence health behaviors and health outcomes.</a:t>
            </a:r>
            <a:endParaRPr lang="en-GB" sz="3200" dirty="0"/>
          </a:p>
        </p:txBody>
      </p:sp>
    </p:spTree>
    <p:extLst>
      <p:ext uri="{BB962C8B-B14F-4D97-AF65-F5344CB8AC3E}">
        <p14:creationId xmlns:p14="http://schemas.microsoft.com/office/powerpoint/2010/main" val="290204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79E41-28A8-4DDE-B393-1181AFB8F655}"/>
              </a:ext>
            </a:extLst>
          </p:cNvPr>
          <p:cNvSpPr>
            <a:spLocks noGrp="1"/>
          </p:cNvSpPr>
          <p:nvPr>
            <p:ph type="title"/>
          </p:nvPr>
        </p:nvSpPr>
        <p:spPr>
          <a:xfrm>
            <a:off x="1828801" y="624110"/>
            <a:ext cx="9675812" cy="1280890"/>
          </a:xfrm>
        </p:spPr>
        <p:txBody>
          <a:bodyPr/>
          <a:lstStyle/>
          <a:p>
            <a:r>
              <a:rPr lang="en-US" b="1" dirty="0"/>
              <a:t>So, what are the belief systems in mental health?</a:t>
            </a:r>
          </a:p>
        </p:txBody>
      </p:sp>
      <p:sp>
        <p:nvSpPr>
          <p:cNvPr id="3" name="Content Placeholder 2">
            <a:extLst>
              <a:ext uri="{FF2B5EF4-FFF2-40B4-BE49-F238E27FC236}">
                <a16:creationId xmlns:a16="http://schemas.microsoft.com/office/drawing/2014/main" id="{F3AE294B-841D-4F05-B6E6-296ABDE8CC13}"/>
              </a:ext>
            </a:extLst>
          </p:cNvPr>
          <p:cNvSpPr>
            <a:spLocks noGrp="1"/>
          </p:cNvSpPr>
          <p:nvPr>
            <p:ph idx="1"/>
          </p:nvPr>
        </p:nvSpPr>
        <p:spPr>
          <a:xfrm>
            <a:off x="1603717" y="2008909"/>
            <a:ext cx="9900895" cy="4588839"/>
          </a:xfrm>
        </p:spPr>
        <p:txBody>
          <a:bodyPr>
            <a:normAutofit/>
          </a:bodyPr>
          <a:lstStyle/>
          <a:p>
            <a:r>
              <a:rPr lang="en-US" sz="3600" dirty="0"/>
              <a:t>Attitudes and beliefs about mental illness are shaped by personal knowledge about mental illness, knowing and interacting with someone living with mental illness, cultural stereotypes about mental illness, media stories and familiarity with institutional practices and past restrictions. </a:t>
            </a:r>
          </a:p>
        </p:txBody>
      </p:sp>
    </p:spTree>
    <p:extLst>
      <p:ext uri="{BB962C8B-B14F-4D97-AF65-F5344CB8AC3E}">
        <p14:creationId xmlns:p14="http://schemas.microsoft.com/office/powerpoint/2010/main" val="930177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6E34A5-1D3D-4D45-A1F1-70602DF4DA8F}"/>
              </a:ext>
            </a:extLst>
          </p:cNvPr>
          <p:cNvSpPr>
            <a:spLocks noGrp="1"/>
          </p:cNvSpPr>
          <p:nvPr>
            <p:ph idx="1"/>
          </p:nvPr>
        </p:nvSpPr>
        <p:spPr>
          <a:xfrm>
            <a:off x="1856935" y="703385"/>
            <a:ext cx="9647677" cy="5207837"/>
          </a:xfrm>
        </p:spPr>
        <p:txBody>
          <a:bodyPr>
            <a:normAutofit/>
          </a:bodyPr>
          <a:lstStyle/>
          <a:p>
            <a:r>
              <a:rPr lang="en-US" sz="3600" dirty="0"/>
              <a:t>Our belief systems not only explain the cause of the mental illness, but the mode of treatment that will be sought or not sought and even what sustains the illness.</a:t>
            </a:r>
          </a:p>
          <a:p>
            <a:r>
              <a:rPr lang="en-US" sz="3600" dirty="0"/>
              <a:t>It affects the inclusion or exclusion of people with mental illness in community/family activities.</a:t>
            </a:r>
          </a:p>
        </p:txBody>
      </p:sp>
    </p:spTree>
    <p:extLst>
      <p:ext uri="{BB962C8B-B14F-4D97-AF65-F5344CB8AC3E}">
        <p14:creationId xmlns:p14="http://schemas.microsoft.com/office/powerpoint/2010/main" val="201750474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700</TotalTime>
  <Words>921</Words>
  <Application>Microsoft Office PowerPoint</Application>
  <PresentationFormat>Widescreen</PresentationFormat>
  <Paragraphs>65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Wisp</vt:lpstr>
      <vt:lpstr>HEALTH BELIEF SYSTEMS IN MENTAL HEALTH</vt:lpstr>
      <vt:lpstr>Objective </vt:lpstr>
      <vt:lpstr>INTRODUCTION</vt:lpstr>
      <vt:lpstr>PowerPoint Presentation</vt:lpstr>
      <vt:lpstr>PowerPoint Presentation</vt:lpstr>
      <vt:lpstr>Health Beliefs </vt:lpstr>
      <vt:lpstr>Health Beliefs (cont)</vt:lpstr>
      <vt:lpstr>So, what are the belief systems in mental health?</vt:lpstr>
      <vt:lpstr>PowerPoint Presentation</vt:lpstr>
      <vt:lpstr>PowerPoint Presentation</vt:lpstr>
      <vt:lpstr>PowerPoint Presentation</vt:lpstr>
      <vt:lpstr>Four ways culture can impact mental health</vt:lpstr>
      <vt:lpstr>Four ways culture can impact mental health (Cont)</vt:lpstr>
      <vt:lpstr>Four ways culture can impact mental health (Cont)</vt:lpstr>
      <vt:lpstr>Four ways culture can impact mental health (Cont)</vt:lpstr>
      <vt:lpstr>PowerPoint Presentation</vt:lpstr>
      <vt:lpstr>PowerPoint Presentation</vt:lpstr>
      <vt:lpstr>PowerPoint Presentation</vt:lpstr>
      <vt:lpstr>Treatment of the mental illness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BELIEF SYSTEMS IN MENTAL HEALTH</dc:title>
  <dc:creator>Anne Mbwayo</dc:creator>
  <cp:lastModifiedBy>Anne Mbwayo</cp:lastModifiedBy>
  <cp:revision>10</cp:revision>
  <dcterms:created xsi:type="dcterms:W3CDTF">2021-06-07T06:08:42Z</dcterms:created>
  <dcterms:modified xsi:type="dcterms:W3CDTF">2021-06-30T04:59:36Z</dcterms:modified>
</cp:coreProperties>
</file>