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tableStyles" Target="tableStyles.xml"/><Relationship Id="rId26" Type="http://schemas.openxmlformats.org/officeDocument/2006/relationships/presProps" Target="presProps.xml"/><Relationship Id="rId27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99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0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0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Right Triangle 9"/>
          <p:cNvSpPr/>
          <p:nvPr/>
        </p:nvSpPr>
        <p:spPr>
          <a:xfrm>
            <a:off x="-2" y="4664147"/>
            <a:ext cx="9151089" cy="0"/>
          </a:xfrm>
          <a:prstGeom prst="rtTriangle"/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85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 vert="horz">
            <a:normAutofit/>
            <a:scene3d>
              <a:camera prst="orthographicFront"/>
              <a:lightRig dir="t" rig="soft"/>
            </a:scene3d>
            <a:sp3d prstMaterial="softEdge">
              <a:bevelT w="25400" h="25400"/>
            </a:sp3d>
          </a:bodyPr>
          <a:lstStyle>
            <a:lvl1pPr algn="r">
              <a:defRPr b="1" sz="4800">
                <a:solidFill>
                  <a:schemeClr val="tx2"/>
                </a:solidFill>
                <a:effectLst>
                  <a:outerShdw algn="tl" blurRad="31750" dir="5400000" dist="254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6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algn="r" indent="0" marL="0" marR="64008">
              <a:buNone/>
              <a:defRPr>
                <a:solidFill>
                  <a:schemeClr val="tx2"/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36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104858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t" bIns="45720" compatLnSpc="1" lIns="91440" rIns="91440" tIns="45720" vert="horz" wrap="square"/>
            <a:p>
              <a:endParaRPr kumimoji="0" lang="en-US"/>
            </a:p>
          </p:txBody>
        </p:sp>
        <p:sp>
          <p:nvSpPr>
            <p:cNvPr id="104858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t" bIns="45720" compatLnSpc="1" lIns="91440" rIns="91440" tIns="45720" vert="horz" wrap="square"/>
            <a:p>
              <a:endParaRPr kumimoji="0" lang="en-US"/>
            </a:p>
          </p:txBody>
        </p:sp>
        <p:sp>
          <p:nvSpPr>
            <p:cNvPr id="1048589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xmlns:r="http://schemas.openxmlformats.org/officeDocument/2006/relationships" r:embed="rId1">
                <a:alphaModFix amt="50000"/>
              </a:blip>
              <a:tile algn="t" flip="none" sx="50000" sy="50000" tx="0" ty="0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bIns="45720" compatLnSpc="1" lIns="91440" rIns="91440" tIns="45720" vert="horz" wrap="square"/>
            <a:p>
              <a:pPr algn="ctr" eaLnBrk="1" hangingPunct="1" latinLnBrk="0"/>
              <a:endParaRPr kumimoji="0" lang="en-US"/>
            </a:p>
          </p:txBody>
        </p:sp>
        <p:cxnSp>
          <p:nvCxnSpPr>
            <p:cNvPr id="3145729" name="Straight Connector 11"/>
            <p:cNvCxnSpPr>
              <a:cxnSpLocks/>
            </p:cNvCxnSpPr>
            <p:nvPr/>
          </p:nvCxnSpPr>
          <p:spPr>
            <a:xfrm>
              <a:off x="-3765" y="4880373"/>
              <a:ext cx="9147765" cy="839943"/>
            </a:xfrm>
            <a:prstGeom prst="line"/>
            <a:noFill/>
            <a:ln w="12065" cap="flat" cmpd="sng" algn="ctr">
              <a:gradFill>
                <a:gsLst>
                  <a:gs pos="15000">
                    <a:schemeClr val="accent1">
                      <a:shade val="40000"/>
                      <a:satMod val="110000"/>
                    </a:schemeClr>
                  </a:gs>
                  <a:gs pos="45000">
                    <a:schemeClr val="accent1">
                      <a:tint val="7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859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F10BFC-3CA9-4EFE-BEA3-8546614FF05F}" type="datetimeFigureOut">
              <a:rPr lang="en-US" smtClean="0"/>
            </a:fld>
            <a:endParaRPr lang="en-US"/>
          </a:p>
        </p:txBody>
      </p:sp>
      <p:sp>
        <p:nvSpPr>
          <p:cNvPr id="1048591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92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46D101-CAC4-4558-B20C-8695AB6A6E9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8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8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4F10BFC-3CA9-4EFE-BEA3-8546614FF05F}" type="datetimeFigureOut">
              <a:rPr lang="en-US" smtClean="0"/>
            </a:fld>
            <a:endParaRPr lang="en-US"/>
          </a:p>
        </p:txBody>
      </p:sp>
      <p:sp>
        <p:nvSpPr>
          <p:cNvPr id="10486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E46D101-CAC4-4558-B20C-8695AB6A6E9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4F10BFC-3CA9-4EFE-BEA3-8546614FF05F}" type="datetimeFigureOut">
              <a:rPr lang="en-US" smtClean="0"/>
            </a:fld>
            <a:endParaRPr lang="en-US"/>
          </a:p>
        </p:txBody>
      </p:sp>
      <p:sp>
        <p:nvSpPr>
          <p:cNvPr id="10486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E46D101-CAC4-4558-B20C-8695AB6A6E9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4F10BFC-3CA9-4EFE-BEA3-8546614FF05F}" type="datetimeFigureOut">
              <a:rPr lang="en-US" smtClean="0"/>
            </a:fld>
            <a:endParaRPr lang="en-US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E46D101-CAC4-4558-B20C-8695AB6A6E91}" type="slidenum">
              <a:rPr lang="en-US" smtClean="0"/>
            </a:fld>
            <a:endParaRPr lang="en-US"/>
          </a:p>
        </p:txBody>
      </p:sp>
      <p:sp>
        <p:nvSpPr>
          <p:cNvPr id="1048599" name="Title 6"/>
          <p:cNvSpPr>
            <a:spLocks noGrp="1"/>
          </p:cNvSpPr>
          <p:nvPr>
            <p:ph type="title"/>
          </p:nvPr>
        </p:nvSpPr>
        <p:spPr/>
        <p:txBody>
          <a:bodyPr rtlCol="0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bg>
      <p:bgRef idx="1002">
        <a:schemeClr val="bg1"/>
      </p:bgRef>
    </p:bg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 vert="horz">
            <a:normAutofit/>
            <a:scene3d>
              <a:camera prst="orthographicFront"/>
              <a:lightRig dir="t" rig="soft"/>
            </a:scene3d>
            <a:sp3d prstMaterial="softEdge">
              <a:bevelT w="25400" h="25400"/>
            </a:sp3d>
          </a:bodyPr>
          <a:lstStyle>
            <a:lvl1pPr algn="r">
              <a:buNone/>
              <a:defRPr baseline="0" b="1" cap="none" sz="4800">
                <a:effectLst>
                  <a:outerShdw algn="tl" blurRad="31750" dir="5400000" dist="254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80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anchor="t" lIns="91440" rIns="91440"/>
          <a:lstStyle>
            <a:lvl1pPr algn="l" indent="0" marL="0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8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4F10BFC-3CA9-4EFE-BEA3-8546614FF05F}" type="datetimeFigureOut">
              <a:rPr lang="en-US" smtClean="0"/>
            </a:fld>
            <a:endParaRPr lang="en-US"/>
          </a:p>
        </p:txBody>
      </p:sp>
      <p:sp>
        <p:nvSpPr>
          <p:cNvPr id="104868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E46D101-CAC4-4558-B20C-8695AB6A6E91}" type="slidenum">
              <a:rPr lang="en-US" smtClean="0"/>
            </a:fld>
            <a:endParaRPr lang="en-US"/>
          </a:p>
        </p:txBody>
      </p:sp>
      <p:sp>
        <p:nvSpPr>
          <p:cNvPr id="1048684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r="5400000" dist="254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algn="l" eaLnBrk="1" hangingPunct="1" latinLnBrk="0"/>
            <a:endParaRPr kumimoji="0" lang="en-US"/>
          </a:p>
        </p:txBody>
      </p:sp>
      <p:sp>
        <p:nvSpPr>
          <p:cNvPr id="1048685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r="5400000" dist="254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algn="l" eaLnBrk="1" hangingPunct="1" latinLnBrk="0"/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bg>
      <p:bgRef idx="1002">
        <a:schemeClr val="bg1"/>
      </p:bgRef>
    </p:bg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4F10BFC-3CA9-4EFE-BEA3-8546614FF05F}" type="datetimeFigureOut">
              <a:rPr lang="en-US" smtClean="0"/>
            </a:fld>
            <a:endParaRPr lang="en-US"/>
          </a:p>
        </p:txBody>
      </p:sp>
      <p:sp>
        <p:nvSpPr>
          <p:cNvPr id="104864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E46D101-CAC4-4558-B20C-8695AB6A6E91}" type="slidenum">
              <a:rPr lang="en-US" smtClean="0"/>
            </a:fld>
            <a:endParaRPr lang="en-US"/>
          </a:p>
        </p:txBody>
      </p:sp>
      <p:sp>
        <p:nvSpPr>
          <p:cNvPr id="1048647" name="Title 7"/>
          <p:cNvSpPr>
            <a:spLocks noGrp="1"/>
          </p:cNvSpPr>
          <p:nvPr>
            <p:ph type="title"/>
          </p:nvPr>
        </p:nvSpPr>
        <p:spPr/>
        <p:txBody>
          <a:bodyPr rtlCol="0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woTxTwoObj">
  <p:cSld name="Comparison">
    <p:bg>
      <p:bgRef idx="1003">
        <a:schemeClr val="bg1"/>
      </p:bgRef>
    </p:bg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9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anchor="ctr" lIns="182880"/>
          <a:lstStyle>
            <a:lvl1pPr indent="0" marL="0">
              <a:buNone/>
              <a:defRPr b="0" sz="2400">
                <a:solidFill>
                  <a:schemeClr val="bg1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50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anchor="ctr" lIns="182880"/>
          <a:lstStyle>
            <a:lvl1pPr indent="0" marL="0">
              <a:buNone/>
              <a:defRPr b="0" sz="2400">
                <a:solidFill>
                  <a:schemeClr val="bg1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51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2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4F10BFC-3CA9-4EFE-BEA3-8546614FF05F}" type="datetimeFigureOut">
              <a:rPr lang="en-US" smtClean="0"/>
            </a:fld>
            <a:endParaRPr lang="en-US"/>
          </a:p>
        </p:txBody>
      </p:sp>
      <p:sp>
        <p:nvSpPr>
          <p:cNvPr id="104865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E46D101-CAC4-4558-B20C-8695AB6A6E91}" type="slidenum">
              <a:rPr lang="en-US" smtClean="0"/>
            </a:fld>
            <a:endParaRPr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bg>
      <p:bgRef idx="1002">
        <a:schemeClr val="bg1"/>
      </p:bgRef>
    </p:bg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4F10BFC-3CA9-4EFE-BEA3-8546614FF05F}" type="datetimeFigureOut">
              <a:rPr lang="en-US" smtClean="0"/>
            </a:fld>
            <a:endParaRPr lang="en-US"/>
          </a:p>
        </p:txBody>
      </p:sp>
      <p:sp>
        <p:nvSpPr>
          <p:cNvPr id="104865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E46D101-CAC4-4558-B20C-8695AB6A6E91}" type="slidenum">
              <a:rPr lang="en-US" smtClean="0"/>
            </a:fld>
            <a:endParaRPr lang="en-US"/>
          </a:p>
        </p:txBody>
      </p:sp>
      <p:sp>
        <p:nvSpPr>
          <p:cNvPr id="1048659" name="Title 5"/>
          <p:cNvSpPr>
            <a:spLocks noGrp="1"/>
          </p:cNvSpPr>
          <p:nvPr>
            <p:ph type="title"/>
          </p:nvPr>
        </p:nvSpPr>
        <p:spPr/>
        <p:txBody>
          <a:bodyPr rtlCol="0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4F10BFC-3CA9-4EFE-BEA3-8546614FF05F}" type="datetimeFigureOut">
              <a:rPr lang="en-US" smtClean="0"/>
            </a:fld>
            <a:endParaRPr lang="en-US"/>
          </a:p>
        </p:txBody>
      </p:sp>
      <p:sp>
        <p:nvSpPr>
          <p:cNvPr id="104866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E46D101-CAC4-4558-B20C-8695AB6A6E9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bg>
      <p:bgRef idx="1003">
        <a:schemeClr val="bg1"/>
      </p:bgRef>
    </p:bg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 vert="horz">
            <a:noAutofit/>
            <a:sp3d prstMaterial="softEdge">
              <a:bevelT w="0" h="0"/>
            </a:sp3d>
          </a:bodyPr>
          <a:lstStyle>
            <a:lvl1pPr algn="r">
              <a:buNone/>
              <a:defRPr b="0" sz="250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92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algn="r" indent="0" marL="0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93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94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p>
            <a:fld id="{E4F10BFC-3CA9-4EFE-BEA3-8546614FF05F}" type="datetimeFigureOut">
              <a:rPr lang="en-US" smtClean="0"/>
            </a:fld>
            <a:endParaRPr lang="en-US"/>
          </a:p>
        </p:txBody>
      </p:sp>
      <p:sp>
        <p:nvSpPr>
          <p:cNvPr id="104869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9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E46D101-CAC4-4558-B20C-8695AB6A6E91}" type="slidenum">
              <a:rPr lang="en-US" smtClean="0"/>
            </a:fld>
            <a:endParaRPr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bg>
      <p:bgRef idx="1002">
        <a:schemeClr val="bg1"/>
      </p:bgRef>
    </p:bg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anchor="t" lIns="91440" rIns="91440" tIns="0"/>
          <a:lstStyle>
            <a:lvl1pPr algn="r" indent="0" marL="0" marR="18288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69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/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indent="0" marL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dirty="0" kumimoji="0" lang="en-US"/>
          </a:p>
        </p:txBody>
      </p:sp>
      <p:sp>
        <p:nvSpPr>
          <p:cNvPr id="104867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4F10BFC-3CA9-4EFE-BEA3-8546614FF05F}" type="datetimeFigureOut">
              <a:rPr lang="en-US" smtClean="0"/>
            </a:fld>
            <a:endParaRPr lang="en-US"/>
          </a:p>
        </p:txBody>
      </p:sp>
      <p:sp>
        <p:nvSpPr>
          <p:cNvPr id="104867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4867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E46D101-CAC4-4558-B20C-8695AB6A6E91}" type="slidenum">
              <a:rPr lang="en-US" smtClean="0"/>
            </a:fld>
            <a:endParaRPr lang="en-US"/>
          </a:p>
        </p:txBody>
      </p:sp>
      <p:sp>
        <p:nvSpPr>
          <p:cNvPr id="1048673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algn="r" marR="0">
              <a:buNone/>
              <a:defRPr b="0" sz="3000">
                <a:solidFill>
                  <a:schemeClr val="accent1"/>
                </a:solidFill>
                <a:effectLst>
                  <a:outerShdw algn="t" blurRad="50800" dir="5400000" dist="25000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74" name="Freeform 7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75" name="Freeform 8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76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/>
          <a:blipFill>
            <a:blip xmlns:r="http://schemas.openxmlformats.org/officeDocument/2006/relationships" r:embed="rId1">
              <a:alphaModFix amt="50000"/>
            </a:blip>
            <a:tile algn="t" flip="none" sx="50000" sy="50000" tx="0" ty="0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bIns="45720" compatLnSpc="1" lIns="91440" rIns="91440" tIns="45720" vert="horz" wrap="square"/>
          <a:p>
            <a:pPr algn="ctr" eaLnBrk="1" hangingPunct="1" latinLnBrk="0"/>
            <a:endParaRPr kumimoji="0" lang="en-US"/>
          </a:p>
        </p:txBody>
      </p:sp>
      <p:cxnSp>
        <p:nvCxnSpPr>
          <p:cNvPr id="3145730" name="Straight Connector 10"/>
          <p:cNvCxnSpPr>
            <a:cxnSpLocks/>
          </p:cNvCxnSpPr>
          <p:nvPr/>
        </p:nvCxnSpPr>
        <p:spPr>
          <a:xfrm>
            <a:off x="-9237" y="5787738"/>
            <a:ext cx="3405509" cy="1084383"/>
          </a:xfrm>
          <a:prstGeom prst="line"/>
          <a:noFill/>
          <a:ln w="12065" cap="flat" cmpd="sng" algn="ctr">
            <a:gradFill>
              <a:gsLst>
                <a:gs pos="15000">
                  <a:schemeClr val="accent1">
                    <a:shade val="40000"/>
                    <a:satMod val="110000"/>
                  </a:schemeClr>
                </a:gs>
                <a:gs pos="45000">
                  <a:schemeClr val="accent1">
                    <a:tint val="7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8677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r="5400000" dist="254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algn="l" eaLnBrk="1" hangingPunct="1" latinLnBrk="0"/>
            <a:endParaRPr kumimoji="0" lang="en-US"/>
          </a:p>
        </p:txBody>
      </p:sp>
      <p:sp>
        <p:nvSpPr>
          <p:cNvPr id="1048678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r="5400000" dist="254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algn="l" eaLnBrk="1" hangingPunct="1" latinLnBrk="0"/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1.jpeg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12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577" name="Freeform 11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578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/>
          <a:blipFill>
            <a:blip xmlns:r="http://schemas.openxmlformats.org/officeDocument/2006/relationships" r:embed="rId12">
              <a:alphaModFix amt="50000"/>
            </a:blip>
            <a:tile algn="t" flip="none" sx="50000" sy="50000" tx="0" ty="0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bIns="45720" compatLnSpc="1" lIns="91440" rIns="91440" tIns="45720" vert="horz" wrap="square"/>
          <a:p>
            <a:pPr algn="ctr" eaLnBrk="1" hangingPunct="1" latinLnBrk="0"/>
            <a:endParaRPr kumimoji="0" lang="en-US"/>
          </a:p>
        </p:txBody>
      </p:sp>
      <p:cxnSp>
        <p:nvCxnSpPr>
          <p:cNvPr id="3145728" name="Straight Connector 14"/>
          <p:cNvCxnSpPr>
            <a:cxnSpLocks/>
          </p:cNvCxnSpPr>
          <p:nvPr/>
        </p:nvCxnSpPr>
        <p:spPr>
          <a:xfrm>
            <a:off x="-9237" y="5787738"/>
            <a:ext cx="3405509" cy="1084383"/>
          </a:xfrm>
          <a:prstGeom prst="line"/>
          <a:noFill/>
          <a:ln w="12065" cap="flat" cmpd="sng" algn="ctr">
            <a:gradFill>
              <a:gsLst>
                <a:gs pos="15000">
                  <a:schemeClr val="accent1">
                    <a:shade val="40000"/>
                    <a:satMod val="110000"/>
                  </a:schemeClr>
                </a:gs>
                <a:gs pos="45000">
                  <a:schemeClr val="accent1">
                    <a:tint val="7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857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vert="horz">
            <a:normAutofit/>
            <a:scene3d>
              <a:camera prst="orthographicFront"/>
              <a:lightRig dir="t" rig="soft"/>
            </a:scene3d>
            <a:sp3d prstMaterial="softEdge">
              <a:bevelT w="25400" h="25400"/>
            </a:sp3d>
          </a:bodyPr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/>
        </p:spPr>
        <p:txBody>
          <a:bodyPr vert="horz">
            <a:normAutofit/>
          </a:bodyPr>
          <a:p>
            <a:pPr eaLnBrk="1" hangingPunct="1" latinLnBrk="0" lvl="0"/>
            <a:r>
              <a:rPr kumimoji="0" lang="en-US" smtClean="0"/>
              <a:t>Click to edit Master text styles</a:t>
            </a:r>
          </a:p>
          <a:p>
            <a:pPr eaLnBrk="1" hangingPunct="1" latinLnBrk="0" lvl="1"/>
            <a:r>
              <a:rPr kumimoji="0" lang="en-US" smtClean="0"/>
              <a:t>Second level</a:t>
            </a:r>
          </a:p>
          <a:p>
            <a:pPr eaLnBrk="1" hangingPunct="1" latinLnBrk="0" lvl="2"/>
            <a:r>
              <a:rPr kumimoji="0" lang="en-US" smtClean="0"/>
              <a:t>Third level</a:t>
            </a:r>
          </a:p>
          <a:p>
            <a:pPr eaLnBrk="1" hangingPunct="1" latinLnBrk="0" lvl="3"/>
            <a:r>
              <a:rPr kumimoji="0" lang="en-US" smtClean="0"/>
              <a:t>Fourth level</a:t>
            </a:r>
          </a:p>
          <a:p>
            <a:pPr eaLnBrk="1" hangingPunct="1" latinLnBrk="0" lvl="4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1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/>
        </p:spPr>
        <p:txBody>
          <a:bodyPr anchor="b" vert="horz"/>
          <a:lstStyle>
            <a:lvl1pPr algn="l" eaLnBrk="1" hangingPunct="1" latinLnBrk="0">
              <a:defRPr sz="1000" kumimoji="0">
                <a:solidFill>
                  <a:schemeClr val="tx1"/>
                </a:solidFill>
              </a:defRPr>
            </a:lvl1pPr>
          </a:lstStyle>
          <a:p>
            <a:fld id="{E4F10BFC-3CA9-4EFE-BEA3-8546614FF05F}" type="datetimeFigureOut">
              <a:rPr lang="en-US" smtClean="0"/>
            </a:fld>
            <a:endParaRPr lang="en-US"/>
          </a:p>
        </p:txBody>
      </p:sp>
      <p:sp>
        <p:nvSpPr>
          <p:cNvPr id="104858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/>
        </p:spPr>
        <p:txBody>
          <a:bodyPr anchor="b" vert="horz"/>
          <a:lstStyle>
            <a:lvl1pPr algn="r" eaLnBrk="1" hangingPunct="1" latinLnBrk="0">
              <a:defRPr sz="1000" kumimoj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48583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/>
        </p:spPr>
        <p:txBody>
          <a:bodyPr anchor="b" vert="horz"/>
          <a:lstStyle>
            <a:lvl1pPr algn="r" eaLnBrk="1" hangingPunct="1" latinLnBrk="0">
              <a:defRPr b="0" sz="1000" kumimoji="0">
                <a:solidFill>
                  <a:schemeClr val="tx1"/>
                </a:solidFill>
              </a:defRPr>
            </a:lvl1pPr>
          </a:lstStyle>
          <a:p>
            <a:fld id="{4E46D101-CAC4-4558-B20C-8695AB6A6E91}" type="slidenum">
              <a:rPr lang="en-US" smtClean="0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eaLnBrk="1" hangingPunct="1" latinLnBrk="0" rtl="0">
        <a:spcBef>
          <a:spcPct val="0"/>
        </a:spcBef>
        <a:buNone/>
        <a:defRPr b="1" sz="4100" kern="1200" kumimoji="0">
          <a:solidFill>
            <a:schemeClr val="tx2"/>
          </a:solidFill>
          <a:effectLst>
            <a:outerShdw algn="tl" blurRad="31750" dir="5400000" dist="25400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algn="l" eaLnBrk="1" hangingPunct="1" indent="-256032" latinLnBrk="0" marL="365760" rtl="0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sz="2700"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indent="-228600" latinLnBrk="0" marL="621792" rtl="0">
        <a:spcBef>
          <a:spcPts val="324"/>
        </a:spcBef>
        <a:buClr>
          <a:schemeClr val="accent1"/>
        </a:buClr>
        <a:buFont typeface="Verdana"/>
        <a:buChar char="◦"/>
        <a:defRPr sz="2300"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indent="-228600" latinLnBrk="0" marL="859536" rtl="0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228600" latinLnBrk="0" marL="1143000" rtl="0">
        <a:spcBef>
          <a:spcPts val="350"/>
        </a:spcBef>
        <a:buClr>
          <a:schemeClr val="accent2"/>
        </a:buClr>
        <a:buFont typeface="Wingdings 2"/>
        <a:buChar char=""/>
        <a:defRPr sz="1900"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indent="-228600" latinLnBrk="0" marL="1371600" rtl="0">
        <a:spcBef>
          <a:spcPts val="350"/>
        </a:spcBef>
        <a:buClr>
          <a:schemeClr val="accent2"/>
        </a:buClr>
        <a:buFont typeface="Wingdings 2"/>
        <a:buChar char="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228600" latinLnBrk="0" marL="1600200" rtl="0">
        <a:spcBef>
          <a:spcPts val="350"/>
        </a:spcBef>
        <a:buClr>
          <a:schemeClr val="accent3"/>
        </a:buClr>
        <a:buFont typeface="Wingdings 2"/>
        <a:buChar char="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228600" latinLnBrk="0" marL="1828800" rtl="0">
        <a:spcBef>
          <a:spcPts val="350"/>
        </a:spcBef>
        <a:buClr>
          <a:schemeClr val="accent3"/>
        </a:buClr>
        <a:buFont typeface="Wingdings 2"/>
        <a:buChar char=""/>
        <a:defRPr sz="16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228600" latinLnBrk="0" marL="2057400" rtl="0">
        <a:spcBef>
          <a:spcPts val="350"/>
        </a:spcBef>
        <a:buClr>
          <a:schemeClr val="accent3"/>
        </a:buClr>
        <a:buFont typeface="Wingdings 2"/>
        <a:buChar char=""/>
        <a:defRPr sz="1600"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228600" latinLnBrk="0" marL="2286000" rtl="0">
        <a:spcBef>
          <a:spcPts val="350"/>
        </a:spcBef>
        <a:buClr>
          <a:schemeClr val="accent3"/>
        </a:buClr>
        <a:buFont typeface="Wingdings 2"/>
        <a:buChar char=""/>
        <a:defRPr baseline="0" sz="16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dirty="0" lang="en-US" smtClean="0"/>
              <a:t>Classification of Psychiatric Disorders</a:t>
            </a:r>
            <a:endParaRPr dirty="0" lang="en-US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dirty="0" lang="en-US" smtClean="0"/>
              <a:t>Level IV 2016</a:t>
            </a:r>
          </a:p>
          <a:p>
            <a:r>
              <a:rPr dirty="0" lang="en-US" smtClean="0"/>
              <a:t>M. </a:t>
            </a:r>
            <a:r>
              <a:rPr dirty="0" lang="en-US" err="1" smtClean="0"/>
              <a:t>Mathai</a:t>
            </a:r>
            <a:endParaRPr dirty="0" lang="en-US"/>
          </a:p>
        </p:txBody>
      </p:sp>
    </p:spTree>
  </p:cSld>
  <p:clrMapOvr>
    <a:masterClrMapping/>
  </p:clrMapOvr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0926" lnSpcReduction="10000"/>
          </a:bodyPr>
          <a:p>
            <a:r>
              <a:rPr dirty="0" lang="en-US" err="1" smtClean="0"/>
              <a:t>Kraepelin</a:t>
            </a:r>
            <a:r>
              <a:rPr dirty="0" lang="en-US" smtClean="0"/>
              <a:t> </a:t>
            </a:r>
            <a:r>
              <a:rPr dirty="0" lang="en-US" smtClean="0"/>
              <a:t>(1856 to 1926</a:t>
            </a:r>
            <a:r>
              <a:rPr dirty="0" lang="en-US" smtClean="0"/>
              <a:t>)- viewed mental illnesses as organic disease entities that could be classified on the basis of knowledge about their causes, courses, and outcomes. </a:t>
            </a:r>
            <a:endParaRPr dirty="0" lang="en-US" smtClean="0"/>
          </a:p>
          <a:p>
            <a:r>
              <a:rPr dirty="0" lang="en-US" smtClean="0"/>
              <a:t> </a:t>
            </a:r>
            <a:r>
              <a:rPr dirty="0" lang="en-US" smtClean="0"/>
              <a:t>He </a:t>
            </a:r>
            <a:r>
              <a:rPr dirty="0" lang="en-US" err="1" smtClean="0"/>
              <a:t>recogonized</a:t>
            </a:r>
            <a:r>
              <a:rPr dirty="0" lang="en-US" smtClean="0"/>
              <a:t> manic </a:t>
            </a:r>
            <a:r>
              <a:rPr dirty="0" lang="en-US" smtClean="0"/>
              <a:t>and depressive disturbances </a:t>
            </a:r>
            <a:r>
              <a:rPr dirty="0" lang="en-US" smtClean="0"/>
              <a:t>as 2 phases of the same  disorders characterized by relapses and remissions manic-depressive psychosis</a:t>
            </a:r>
          </a:p>
          <a:p>
            <a:r>
              <a:rPr dirty="0" lang="en-US" smtClean="0"/>
              <a:t>C</a:t>
            </a:r>
            <a:r>
              <a:rPr dirty="0" lang="en-US" smtClean="0"/>
              <a:t>hronic </a:t>
            </a:r>
            <a:r>
              <a:rPr dirty="0" lang="en-US" smtClean="0"/>
              <a:t>deteriorating illness called dementia praecox, </a:t>
            </a:r>
            <a:r>
              <a:rPr dirty="0" lang="en-US" smtClean="0"/>
              <a:t>with a distinct form – Paranoia. </a:t>
            </a:r>
          </a:p>
          <a:p>
            <a:r>
              <a:rPr dirty="0" lang="en-US" smtClean="0"/>
              <a:t>Introduced the </a:t>
            </a:r>
            <a:r>
              <a:rPr dirty="0" lang="en-US" smtClean="0"/>
              <a:t>concepts of psychogenic neuroses and psychopathic </a:t>
            </a:r>
            <a:r>
              <a:rPr dirty="0" lang="en-US" smtClean="0"/>
              <a:t>personalities</a:t>
            </a:r>
          </a:p>
          <a:p>
            <a:r>
              <a:rPr dirty="0" lang="en-US" err="1" smtClean="0"/>
              <a:t>Eugen</a:t>
            </a:r>
            <a:r>
              <a:rPr dirty="0" lang="en-US" smtClean="0"/>
              <a:t> </a:t>
            </a:r>
            <a:r>
              <a:rPr dirty="0" lang="en-US" err="1" smtClean="0"/>
              <a:t>Bleuler</a:t>
            </a:r>
            <a:r>
              <a:rPr dirty="0" lang="en-US" smtClean="0"/>
              <a:t> later renamed </a:t>
            </a:r>
            <a:r>
              <a:rPr dirty="0" lang="en-US" smtClean="0"/>
              <a:t>Dementia praecox schizophrenia</a:t>
            </a:r>
            <a:r>
              <a:rPr dirty="0" lang="en-US" smtClean="0"/>
              <a:t>.</a:t>
            </a:r>
            <a:endParaRPr dirty="0" lang="en-US" smtClean="0"/>
          </a:p>
          <a:p>
            <a:endParaRPr dirty="0" lang="en-US"/>
          </a:p>
        </p:txBody>
      </p:sp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None/>
            </a:pPr>
            <a:r>
              <a:rPr dirty="0" lang="en-US" smtClean="0"/>
              <a:t>In the absence of clear biological </a:t>
            </a:r>
            <a:r>
              <a:rPr dirty="0" lang="en-US" err="1" smtClean="0"/>
              <a:t>aetiological</a:t>
            </a:r>
            <a:r>
              <a:rPr dirty="0" lang="en-US" smtClean="0"/>
              <a:t> causes, most of the disorders or diseases diagnosed are syndromes </a:t>
            </a:r>
            <a:r>
              <a:rPr dirty="0" lang="en-US" smtClean="0"/>
              <a:t>/collections </a:t>
            </a:r>
            <a:r>
              <a:rPr dirty="0" lang="en-US" smtClean="0"/>
              <a:t>of symptoms that tend to appear together and </a:t>
            </a:r>
            <a:r>
              <a:rPr dirty="0" lang="en-US" smtClean="0"/>
              <a:t>seem </a:t>
            </a:r>
            <a:r>
              <a:rPr dirty="0" lang="en-US" smtClean="0"/>
              <a:t>to have a characteristic course and </a:t>
            </a:r>
            <a:r>
              <a:rPr dirty="0" lang="en-US" smtClean="0"/>
              <a:t>outcomes</a:t>
            </a:r>
            <a:endParaRPr dirty="0" lang="en-US"/>
          </a:p>
        </p:txBody>
      </p:sp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lang="en-US"/>
              <a:t>There are currently two widely </a:t>
            </a:r>
            <a:r>
              <a:rPr dirty="0" lang="en-US" smtClean="0"/>
              <a:t>established Systems </a:t>
            </a:r>
            <a:r>
              <a:rPr dirty="0" lang="en-US"/>
              <a:t> for classifying </a:t>
            </a:r>
            <a:r>
              <a:rPr dirty="0" lang="en-US" smtClean="0"/>
              <a:t>mental disorders</a:t>
            </a:r>
          </a:p>
          <a:p>
            <a:r>
              <a:rPr dirty="0" lang="en-US" smtClean="0"/>
              <a:t>1. International Classification of Diseases (ICD- 10)</a:t>
            </a:r>
            <a:r>
              <a:rPr dirty="0" lang="en-US"/>
              <a:t> </a:t>
            </a:r>
            <a:r>
              <a:rPr dirty="0" lang="en-US" smtClean="0"/>
              <a:t>produced </a:t>
            </a:r>
            <a:r>
              <a:rPr dirty="0" lang="en-US"/>
              <a:t>by the </a:t>
            </a:r>
            <a:r>
              <a:rPr dirty="0" lang="en-US" smtClean="0"/>
              <a:t>World Health Organization </a:t>
            </a:r>
          </a:p>
          <a:p>
            <a:r>
              <a:rPr dirty="0" lang="en-US" smtClean="0"/>
              <a:t>The </a:t>
            </a:r>
            <a:r>
              <a:rPr dirty="0" lang="en-US" err="1" smtClean="0"/>
              <a:t>Diagnositic</a:t>
            </a:r>
            <a:r>
              <a:rPr dirty="0" lang="en-US" smtClean="0"/>
              <a:t> and </a:t>
            </a:r>
            <a:r>
              <a:rPr dirty="0" lang="en-US" err="1" smtClean="0"/>
              <a:t>Statisitical</a:t>
            </a:r>
            <a:r>
              <a:rPr dirty="0" lang="en-US" smtClean="0"/>
              <a:t> Manual of Mental Disorders (DSM) Currently DSM V</a:t>
            </a:r>
            <a:endParaRPr dirty="0" lang="en-US" smtClean="0"/>
          </a:p>
          <a:p>
            <a:r>
              <a:rPr dirty="0" lang="en-US" smtClean="0"/>
              <a:t>produced </a:t>
            </a:r>
            <a:r>
              <a:rPr dirty="0" lang="en-US"/>
              <a:t>by the </a:t>
            </a:r>
            <a:r>
              <a:rPr dirty="0" lang="en-US" smtClean="0"/>
              <a:t>American Psychiatric Association </a:t>
            </a:r>
            <a:r>
              <a:rPr dirty="0" lang="en-US"/>
              <a:t> (APA). </a:t>
            </a:r>
          </a:p>
        </p:txBody>
      </p:sp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Modern Classifications</a:t>
            </a:r>
            <a:endParaRPr dirty="0" lang="en-US"/>
          </a:p>
        </p:txBody>
      </p:sp>
    </p:spTree>
  </p:cSld>
  <p:clrMapOvr>
    <a:masterClrMapping/>
  </p:clrMapOvr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lang="en-US"/>
              <a:t>The </a:t>
            </a:r>
            <a:r>
              <a:rPr dirty="0" lang="en-US" smtClean="0"/>
              <a:t>ICD</a:t>
            </a:r>
            <a:r>
              <a:rPr dirty="0" lang="en-US"/>
              <a:t>) is an international standard diagnostic classification for a wide variety of health conditions. The ICD-10 states that mental disorder is "not an exact term", although is generally used "...to imply the existence of a clinically </a:t>
            </a:r>
            <a:r>
              <a:rPr dirty="0" lang="en-US" err="1"/>
              <a:t>recognisable</a:t>
            </a:r>
            <a:r>
              <a:rPr dirty="0" lang="en-US"/>
              <a:t> set of symptoms or </a:t>
            </a:r>
            <a:r>
              <a:rPr dirty="0" lang="en-US" err="1"/>
              <a:t>behaviours</a:t>
            </a:r>
            <a:r>
              <a:rPr dirty="0" lang="en-US"/>
              <a:t> associated in most cases with distress and with interference with personal functions</a:t>
            </a:r>
            <a:r>
              <a:rPr dirty="0" lang="en-US" smtClean="0"/>
              <a:t>.</a:t>
            </a:r>
          </a:p>
        </p:txBody>
      </p:sp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ICD </a:t>
            </a:r>
            <a:endParaRPr dirty="0" lang="en-US"/>
          </a:p>
        </p:txBody>
      </p:sp>
    </p:spTree>
  </p:cSld>
  <p:clrMapOvr>
    <a:masterClrMapping/>
  </p:clrMapOvr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370" lnSpcReduction="20000"/>
          </a:bodyPr>
          <a:p>
            <a:r>
              <a:rPr dirty="0" lang="en-US" smtClean="0"/>
              <a:t>F0</a:t>
            </a:r>
            <a:r>
              <a:rPr dirty="0" lang="en-US" smtClean="0"/>
              <a:t>: Organic, including symptomatic, mental disorders</a:t>
            </a:r>
          </a:p>
          <a:p>
            <a:r>
              <a:rPr dirty="0" lang="en-US" smtClean="0"/>
              <a:t>F1: Mental and </a:t>
            </a:r>
            <a:r>
              <a:rPr dirty="0" lang="en-US" err="1" smtClean="0"/>
              <a:t>behavioural</a:t>
            </a:r>
            <a:r>
              <a:rPr dirty="0" lang="en-US" smtClean="0"/>
              <a:t> disorders due to use of psychoactive substances</a:t>
            </a:r>
          </a:p>
          <a:p>
            <a:r>
              <a:rPr dirty="0" lang="en-US" smtClean="0"/>
              <a:t>F2: Schizophrenia, </a:t>
            </a:r>
            <a:r>
              <a:rPr dirty="0" lang="en-US" err="1" smtClean="0"/>
              <a:t>schizotypal</a:t>
            </a:r>
            <a:r>
              <a:rPr dirty="0" lang="en-US" smtClean="0"/>
              <a:t> and delusional disorders</a:t>
            </a:r>
          </a:p>
          <a:p>
            <a:r>
              <a:rPr dirty="0" lang="en-US" smtClean="0"/>
              <a:t>F3: Mood [affective] disorders</a:t>
            </a:r>
          </a:p>
          <a:p>
            <a:r>
              <a:rPr dirty="0" lang="en-US" smtClean="0"/>
              <a:t>F4: Neurotic, stress-related and somatoform disorders</a:t>
            </a:r>
          </a:p>
          <a:p>
            <a:r>
              <a:rPr dirty="0" lang="en-US" smtClean="0"/>
              <a:t>F5: </a:t>
            </a:r>
            <a:r>
              <a:rPr dirty="0" lang="en-US" err="1" smtClean="0"/>
              <a:t>Behavioural</a:t>
            </a:r>
            <a:r>
              <a:rPr dirty="0" lang="en-US" smtClean="0"/>
              <a:t> syndromes associated with physiological disturbances and physical factors</a:t>
            </a:r>
          </a:p>
          <a:p>
            <a:r>
              <a:rPr dirty="0" lang="en-US" smtClean="0"/>
              <a:t>F6: Disorders of personality and </a:t>
            </a:r>
            <a:r>
              <a:rPr dirty="0" lang="en-US" err="1" smtClean="0"/>
              <a:t>behaviour</a:t>
            </a:r>
            <a:r>
              <a:rPr dirty="0" lang="en-US" smtClean="0"/>
              <a:t> in adult persons</a:t>
            </a:r>
          </a:p>
          <a:p>
            <a:r>
              <a:rPr dirty="0" lang="en-US" smtClean="0"/>
              <a:t>F7: Mental retardation</a:t>
            </a:r>
          </a:p>
          <a:p>
            <a:r>
              <a:rPr dirty="0" lang="en-US" smtClean="0"/>
              <a:t>F8: Disorders of psychological development</a:t>
            </a:r>
          </a:p>
          <a:p>
            <a:r>
              <a:rPr dirty="0" lang="en-US" smtClean="0"/>
              <a:t>F9: </a:t>
            </a:r>
            <a:r>
              <a:rPr dirty="0" lang="en-US" err="1" smtClean="0"/>
              <a:t>Behavioural</a:t>
            </a:r>
            <a:r>
              <a:rPr dirty="0" lang="en-US" smtClean="0"/>
              <a:t> and emotional disorders with onset usually occurring in childhood and adolescence</a:t>
            </a:r>
          </a:p>
          <a:p>
            <a:r>
              <a:rPr dirty="0" lang="en-US" smtClean="0"/>
              <a:t>In addition, a group of "unspecified mental disorders".</a:t>
            </a:r>
          </a:p>
          <a:p>
            <a:endParaRPr dirty="0" lang="en-US" smtClean="0"/>
          </a:p>
          <a:p>
            <a:endParaRPr dirty="0" lang="en-US"/>
          </a:p>
        </p:txBody>
      </p:sp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 smtClean="0"/>
              <a:t>ICD- Mental and </a:t>
            </a:r>
            <a:r>
              <a:rPr dirty="0" lang="en-US" err="1" smtClean="0"/>
              <a:t>Behavioural</a:t>
            </a:r>
            <a:r>
              <a:rPr dirty="0" lang="en-US" smtClean="0"/>
              <a:t> disorders</a:t>
            </a:r>
            <a:endParaRPr dirty="0" lang="en-US"/>
          </a:p>
        </p:txBody>
      </p:sp>
    </p:spTree>
  </p:cSld>
  <p:clrMapOvr>
    <a:masterClrMapping/>
  </p:clrMapOvr>
  <p:timing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370" lnSpcReduction="20000"/>
          </a:bodyPr>
          <a:p>
            <a:r>
              <a:rPr dirty="0" lang="en-US" smtClean="0"/>
              <a:t>C</a:t>
            </a:r>
            <a:r>
              <a:rPr dirty="0" lang="en-US" smtClean="0"/>
              <a:t>onsists </a:t>
            </a:r>
            <a:r>
              <a:rPr dirty="0" lang="en-US"/>
              <a:t>of five axes (domains) on which disorder can be assessed. The five axes are:</a:t>
            </a:r>
          </a:p>
          <a:p>
            <a:r>
              <a:rPr b="1" dirty="0" lang="en-US" smtClean="0"/>
              <a:t>Axis I</a:t>
            </a:r>
            <a:r>
              <a:rPr dirty="0" lang="en-US" smtClean="0"/>
              <a:t>: Clinical Disorders (all mental disorders except Personality Disorders and Mental Retardation</a:t>
            </a:r>
            <a:r>
              <a:rPr dirty="0" lang="en-US" smtClean="0"/>
              <a:t>)</a:t>
            </a:r>
          </a:p>
          <a:p>
            <a:r>
              <a:rPr b="1" dirty="0" lang="en-US" smtClean="0"/>
              <a:t>Axis </a:t>
            </a:r>
            <a:r>
              <a:rPr b="1" dirty="0" lang="en-US" smtClean="0"/>
              <a:t>II</a:t>
            </a:r>
            <a:r>
              <a:rPr dirty="0" lang="en-US" smtClean="0"/>
              <a:t>: Personality Disorders and Mental </a:t>
            </a:r>
            <a:r>
              <a:rPr dirty="0" lang="en-US" smtClean="0"/>
              <a:t>Retardation</a:t>
            </a:r>
          </a:p>
          <a:p>
            <a:r>
              <a:rPr b="1" dirty="0" lang="en-US" smtClean="0"/>
              <a:t>Axis </a:t>
            </a:r>
            <a:r>
              <a:rPr b="1" dirty="0" lang="en-US" smtClean="0"/>
              <a:t>III</a:t>
            </a:r>
            <a:r>
              <a:rPr dirty="0" lang="en-US" smtClean="0"/>
              <a:t>: General Medical Conditions (must be connected to a Mental Disorder</a:t>
            </a:r>
            <a:r>
              <a:rPr dirty="0" lang="en-US" smtClean="0"/>
              <a:t>)</a:t>
            </a:r>
          </a:p>
          <a:p>
            <a:r>
              <a:rPr b="1" dirty="0" lang="en-US" smtClean="0"/>
              <a:t>Axis </a:t>
            </a:r>
            <a:r>
              <a:rPr b="1" dirty="0" lang="en-US" smtClean="0"/>
              <a:t>IV</a:t>
            </a:r>
            <a:r>
              <a:rPr dirty="0" lang="en-US" smtClean="0"/>
              <a:t>: Psychosocial and Environmental Problems (for example limited social support network</a:t>
            </a:r>
            <a:r>
              <a:rPr dirty="0" lang="en-US" smtClean="0"/>
              <a:t>)</a:t>
            </a:r>
          </a:p>
          <a:p>
            <a:r>
              <a:rPr b="1" dirty="0" lang="en-US" smtClean="0"/>
              <a:t>Axis </a:t>
            </a:r>
            <a:r>
              <a:rPr b="1" dirty="0" lang="en-US" smtClean="0"/>
              <a:t>V</a:t>
            </a:r>
            <a:r>
              <a:rPr dirty="0" lang="en-US" smtClean="0"/>
              <a:t>: Global Assessment of Functioning (Psychological, social and job-related functions are evaluated on a continuum between mental health and extreme mental disorder)</a:t>
            </a:r>
            <a:r>
              <a:rPr dirty="0" lang="en-US"/>
              <a:t>The main categories of disorder in the DSM are:</a:t>
            </a:r>
          </a:p>
          <a:p>
            <a:endParaRPr dirty="0" lang="en-US"/>
          </a:p>
        </p:txBody>
      </p:sp>
      <p:sp>
        <p:nvSpPr>
          <p:cNvPr id="104862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DSM-IV- </a:t>
            </a:r>
            <a:r>
              <a:rPr dirty="0" lang="en-US" err="1" smtClean="0"/>
              <a:t>Tr</a:t>
            </a:r>
            <a:r>
              <a:rPr dirty="0" lang="en-US" smtClean="0"/>
              <a:t> (2000) </a:t>
            </a:r>
            <a:endParaRPr dirty="0" lang="en-US"/>
          </a:p>
        </p:txBody>
      </p:sp>
    </p:spTree>
  </p:cSld>
  <p:clrMapOvr>
    <a:masterClrMapping/>
  </p:clrMapOvr>
  <p:timing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5741" lnSpcReduction="20000"/>
          </a:bodyPr>
          <a:p>
            <a:r>
              <a:rPr dirty="0" lang="en-US" smtClean="0"/>
              <a:t>Disorders </a:t>
            </a:r>
            <a:r>
              <a:rPr dirty="0" lang="en-US" smtClean="0"/>
              <a:t>usually </a:t>
            </a:r>
            <a:r>
              <a:rPr dirty="0" lang="en-US" smtClean="0"/>
              <a:t>first diagnosed </a:t>
            </a:r>
            <a:r>
              <a:rPr dirty="0" lang="en-US" smtClean="0"/>
              <a:t>in infancy, </a:t>
            </a:r>
            <a:r>
              <a:rPr dirty="0" lang="en-US" smtClean="0"/>
              <a:t>childhood </a:t>
            </a:r>
            <a:r>
              <a:rPr dirty="0" lang="en-US" smtClean="0"/>
              <a:t>or </a:t>
            </a:r>
            <a:r>
              <a:rPr dirty="0" lang="en-US" smtClean="0"/>
              <a:t>adolescence</a:t>
            </a:r>
          </a:p>
          <a:p>
            <a:r>
              <a:rPr dirty="0" lang="en-US" smtClean="0"/>
              <a:t>Delirium</a:t>
            </a:r>
            <a:r>
              <a:rPr dirty="0" lang="en-US" smtClean="0"/>
              <a:t>, dementia and </a:t>
            </a:r>
            <a:r>
              <a:rPr dirty="0" lang="en-US" err="1" smtClean="0"/>
              <a:t>Amnestic</a:t>
            </a:r>
            <a:r>
              <a:rPr dirty="0" lang="en-US" smtClean="0"/>
              <a:t> and other </a:t>
            </a:r>
            <a:r>
              <a:rPr dirty="0" lang="en-US" smtClean="0"/>
              <a:t>cognitive </a:t>
            </a:r>
            <a:r>
              <a:rPr dirty="0" lang="en-US" smtClean="0"/>
              <a:t>disorders</a:t>
            </a:r>
          </a:p>
          <a:p>
            <a:r>
              <a:rPr dirty="0" lang="en-US" smtClean="0"/>
              <a:t>Mental </a:t>
            </a:r>
            <a:r>
              <a:rPr dirty="0" lang="en-US" smtClean="0"/>
              <a:t>disorder due to a general medical </a:t>
            </a:r>
            <a:r>
              <a:rPr dirty="0" lang="en-US" smtClean="0"/>
              <a:t>condition not elsewhere classified</a:t>
            </a:r>
          </a:p>
          <a:p>
            <a:r>
              <a:rPr dirty="0" lang="en-US" smtClean="0"/>
              <a:t>Substance –related Disorders</a:t>
            </a:r>
          </a:p>
          <a:p>
            <a:r>
              <a:rPr dirty="0" lang="en-US" smtClean="0"/>
              <a:t>Schizophrenia and other Psychotic disorders</a:t>
            </a:r>
          </a:p>
          <a:p>
            <a:r>
              <a:rPr dirty="0" lang="en-US" smtClean="0"/>
              <a:t>Mood Disorders</a:t>
            </a:r>
          </a:p>
          <a:p>
            <a:r>
              <a:rPr dirty="0" lang="en-US" smtClean="0"/>
              <a:t>Anxiety Disorders </a:t>
            </a:r>
            <a:endParaRPr dirty="0" lang="en-US" smtClean="0"/>
          </a:p>
          <a:p>
            <a:r>
              <a:rPr dirty="0" lang="en-US" smtClean="0"/>
              <a:t>Somatoform </a:t>
            </a:r>
            <a:r>
              <a:rPr dirty="0" lang="en-US" smtClean="0"/>
              <a:t>disorders </a:t>
            </a:r>
            <a:endParaRPr dirty="0" lang="en-US" smtClean="0"/>
          </a:p>
          <a:p>
            <a:r>
              <a:rPr dirty="0" lang="en-US" smtClean="0"/>
              <a:t>Factitious </a:t>
            </a:r>
            <a:r>
              <a:rPr dirty="0" lang="en-US" smtClean="0"/>
              <a:t>disorders </a:t>
            </a:r>
            <a:endParaRPr dirty="0" lang="en-US" smtClean="0"/>
          </a:p>
          <a:p>
            <a:r>
              <a:rPr dirty="0" lang="en-US" smtClean="0"/>
              <a:t>Dissociative </a:t>
            </a:r>
            <a:r>
              <a:rPr dirty="0" lang="en-US" smtClean="0"/>
              <a:t>disorders </a:t>
            </a:r>
            <a:endParaRPr dirty="0" lang="en-US" smtClean="0"/>
          </a:p>
          <a:p>
            <a:r>
              <a:rPr dirty="0" lang="en-US" smtClean="0"/>
              <a:t>Sexual </a:t>
            </a:r>
            <a:r>
              <a:rPr dirty="0" lang="en-US" smtClean="0"/>
              <a:t>and gender </a:t>
            </a:r>
            <a:r>
              <a:rPr dirty="0" lang="en-US" smtClean="0"/>
              <a:t>identity</a:t>
            </a:r>
          </a:p>
          <a:p>
            <a:r>
              <a:rPr dirty="0" lang="en-US" smtClean="0"/>
              <a:t> </a:t>
            </a:r>
            <a:r>
              <a:rPr dirty="0" lang="en-US" smtClean="0"/>
              <a:t>Eating disorders </a:t>
            </a:r>
            <a:endParaRPr dirty="0" lang="en-US" smtClean="0"/>
          </a:p>
          <a:p>
            <a:r>
              <a:rPr dirty="0" lang="en-US" smtClean="0"/>
              <a:t>Sleep </a:t>
            </a:r>
            <a:r>
              <a:rPr dirty="0" lang="en-US" smtClean="0"/>
              <a:t>disorders </a:t>
            </a:r>
            <a:endParaRPr dirty="0" lang="en-US" smtClean="0"/>
          </a:p>
          <a:p>
            <a:r>
              <a:rPr dirty="0" lang="en-US" smtClean="0"/>
              <a:t>Impulse-control disorders</a:t>
            </a:r>
          </a:p>
          <a:p>
            <a:r>
              <a:rPr dirty="0" lang="en-US" err="1" smtClean="0"/>
              <a:t>Adjusment</a:t>
            </a:r>
            <a:r>
              <a:rPr dirty="0" lang="en-US" smtClean="0"/>
              <a:t> disorders</a:t>
            </a:r>
          </a:p>
          <a:p>
            <a:r>
              <a:rPr dirty="0" lang="en-US" smtClean="0"/>
              <a:t>Personality Disorders</a:t>
            </a:r>
          </a:p>
          <a:p>
            <a:r>
              <a:rPr dirty="0" lang="en-US" smtClean="0"/>
              <a:t> </a:t>
            </a:r>
            <a:r>
              <a:rPr dirty="0" lang="en-US" smtClean="0"/>
              <a:t>Other conditions that may </a:t>
            </a:r>
            <a:r>
              <a:rPr dirty="0" lang="en-US" smtClean="0"/>
              <a:t> be a focus of clinical attention</a:t>
            </a:r>
          </a:p>
        </p:txBody>
      </p:sp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DSM IV  Disorders</a:t>
            </a:r>
            <a:endParaRPr dirty="0" lang="en-US"/>
          </a:p>
        </p:txBody>
      </p:sp>
    </p:spTree>
  </p:cSld>
  <p:clrMapOvr>
    <a:masterClrMapping/>
  </p:clrMapOvr>
  <p:timing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Clinical Disorders:  </a:t>
            </a:r>
            <a:r>
              <a:rPr dirty="0" lang="en-US" smtClean="0"/>
              <a:t>(all mental </a:t>
            </a:r>
            <a:r>
              <a:rPr dirty="0" lang="en-US" smtClean="0"/>
              <a:t>disorders listed above </a:t>
            </a:r>
            <a:r>
              <a:rPr dirty="0" lang="en-US" smtClean="0"/>
              <a:t>except Personality Disorders and Mental Retardation)</a:t>
            </a:r>
          </a:p>
          <a:p>
            <a:endParaRPr dirty="0" lang="en-US"/>
          </a:p>
        </p:txBody>
      </p:sp>
      <p:sp>
        <p:nvSpPr>
          <p:cNvPr id="104863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AXIS I</a:t>
            </a:r>
            <a:endParaRPr dirty="0" lang="en-US"/>
          </a:p>
        </p:txBody>
      </p:sp>
    </p:spTree>
  </p:cSld>
  <p:clrMapOvr>
    <a:masterClrMapping/>
  </p:clrMapOvr>
  <p:timing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Personality </a:t>
            </a:r>
            <a:r>
              <a:rPr dirty="0" lang="en-US" smtClean="0"/>
              <a:t>disorders and mental retardation </a:t>
            </a:r>
            <a:r>
              <a:rPr dirty="0" lang="en-US" smtClean="0"/>
              <a:t>Paranoid,  </a:t>
            </a:r>
            <a:r>
              <a:rPr dirty="0" lang="en-US" smtClean="0"/>
              <a:t>Schizoid Personality disorder </a:t>
            </a:r>
            <a:r>
              <a:rPr dirty="0" lang="en-US" err="1" smtClean="0"/>
              <a:t>Schizotypa,l</a:t>
            </a:r>
            <a:r>
              <a:rPr dirty="0" lang="en-US" smtClean="0"/>
              <a:t> </a:t>
            </a:r>
            <a:r>
              <a:rPr dirty="0" lang="en-US" smtClean="0"/>
              <a:t>Antisocial Borderline Histrionic </a:t>
            </a:r>
            <a:r>
              <a:rPr dirty="0" lang="en-US" smtClean="0"/>
              <a:t>Narcissistic </a:t>
            </a:r>
            <a:r>
              <a:rPr dirty="0" lang="en-US" smtClean="0"/>
              <a:t>Avoidant Dependent </a:t>
            </a:r>
            <a:r>
              <a:rPr dirty="0" lang="en-US" smtClean="0"/>
              <a:t>Obsessive-compulsive</a:t>
            </a:r>
            <a:endParaRPr dirty="0" lang="en-US"/>
          </a:p>
        </p:txBody>
      </p:sp>
      <p:sp>
        <p:nvSpPr>
          <p:cNvPr id="104863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AXIS II. </a:t>
            </a:r>
            <a:endParaRPr dirty="0" lang="en-US"/>
          </a:p>
        </p:txBody>
      </p:sp>
    </p:spTree>
  </p:cSld>
  <p:clrMapOvr>
    <a:masterClrMapping/>
  </p:clrMapOvr>
  <p:timing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6852" lnSpcReduction="20000"/>
          </a:bodyPr>
          <a:p>
            <a:pPr>
              <a:buNone/>
            </a:pPr>
            <a:r>
              <a:rPr dirty="0" lang="en-US" smtClean="0"/>
              <a:t>General </a:t>
            </a:r>
            <a:r>
              <a:rPr dirty="0" lang="en-US" smtClean="0"/>
              <a:t>medical conditions </a:t>
            </a:r>
            <a:endParaRPr dirty="0" lang="en-US" smtClean="0"/>
          </a:p>
          <a:p>
            <a:r>
              <a:rPr dirty="0" lang="en-US" smtClean="0"/>
              <a:t>Infectious </a:t>
            </a:r>
            <a:r>
              <a:rPr dirty="0" lang="en-US" smtClean="0"/>
              <a:t>and parasitic diseases </a:t>
            </a:r>
            <a:endParaRPr dirty="0" lang="en-US" smtClean="0"/>
          </a:p>
          <a:p>
            <a:r>
              <a:rPr dirty="0" lang="en-US" smtClean="0"/>
              <a:t>Diseases </a:t>
            </a:r>
            <a:r>
              <a:rPr dirty="0" lang="en-US" smtClean="0"/>
              <a:t>of the genitourinary system </a:t>
            </a:r>
            <a:endParaRPr dirty="0" lang="en-US" smtClean="0"/>
          </a:p>
          <a:p>
            <a:r>
              <a:rPr dirty="0" lang="en-US" err="1" smtClean="0"/>
              <a:t>Neoplasms</a:t>
            </a:r>
            <a:r>
              <a:rPr dirty="0" lang="en-US" smtClean="0"/>
              <a:t> </a:t>
            </a:r>
          </a:p>
          <a:p>
            <a:r>
              <a:rPr dirty="0" lang="en-US" smtClean="0"/>
              <a:t>Endocrine </a:t>
            </a:r>
            <a:r>
              <a:rPr dirty="0" lang="en-US" smtClean="0"/>
              <a:t>nutritional </a:t>
            </a:r>
            <a:r>
              <a:rPr dirty="0" lang="en-US" smtClean="0"/>
              <a:t>and metabolic diseases </a:t>
            </a:r>
            <a:endParaRPr dirty="0" lang="en-US" smtClean="0"/>
          </a:p>
          <a:p>
            <a:r>
              <a:rPr dirty="0" lang="en-US" smtClean="0"/>
              <a:t>Complications </a:t>
            </a:r>
            <a:r>
              <a:rPr dirty="0" lang="en-US" smtClean="0"/>
              <a:t>of pregnancy, childbirth, and the </a:t>
            </a:r>
            <a:r>
              <a:rPr dirty="0" lang="en-US" err="1" smtClean="0"/>
              <a:t>puerperium</a:t>
            </a:r>
            <a:r>
              <a:rPr dirty="0" lang="en-US" smtClean="0"/>
              <a:t> </a:t>
            </a:r>
            <a:endParaRPr dirty="0" lang="en-US" smtClean="0"/>
          </a:p>
          <a:p>
            <a:r>
              <a:rPr dirty="0" lang="en-US" smtClean="0"/>
              <a:t> </a:t>
            </a:r>
            <a:r>
              <a:rPr dirty="0" lang="en-US" smtClean="0"/>
              <a:t>immunity disorders </a:t>
            </a:r>
            <a:endParaRPr dirty="0" lang="en-US" smtClean="0"/>
          </a:p>
          <a:p>
            <a:r>
              <a:rPr dirty="0" lang="en-US" smtClean="0"/>
              <a:t>Diseases </a:t>
            </a:r>
            <a:r>
              <a:rPr dirty="0" lang="en-US" smtClean="0"/>
              <a:t>of the skin and subcutaneous tissue </a:t>
            </a:r>
            <a:endParaRPr dirty="0" lang="en-US" smtClean="0"/>
          </a:p>
          <a:p>
            <a:r>
              <a:rPr dirty="0" lang="en-US" smtClean="0"/>
              <a:t>Diseases </a:t>
            </a:r>
            <a:r>
              <a:rPr dirty="0" lang="en-US" smtClean="0"/>
              <a:t>of the musculoskeletal Diseases of the blood and blood-forming organs system </a:t>
            </a:r>
            <a:endParaRPr dirty="0" lang="en-US" smtClean="0"/>
          </a:p>
          <a:p>
            <a:r>
              <a:rPr dirty="0" lang="en-US" smtClean="0"/>
              <a:t>Congenital </a:t>
            </a:r>
            <a:r>
              <a:rPr dirty="0" lang="en-US" smtClean="0"/>
              <a:t>anomalies Diseases of the nervous system and sense organs Diseases of the circulatory </a:t>
            </a:r>
            <a:endParaRPr dirty="0" lang="en-US" smtClean="0"/>
          </a:p>
          <a:p>
            <a:r>
              <a:rPr dirty="0" lang="en-US" smtClean="0"/>
              <a:t>Certain </a:t>
            </a:r>
            <a:r>
              <a:rPr dirty="0" lang="en-US" smtClean="0"/>
              <a:t>conditions originating in the </a:t>
            </a:r>
            <a:r>
              <a:rPr dirty="0" lang="en-US" err="1" smtClean="0"/>
              <a:t>perinatal</a:t>
            </a:r>
            <a:r>
              <a:rPr dirty="0" lang="en-US" smtClean="0"/>
              <a:t> period </a:t>
            </a:r>
            <a:endParaRPr dirty="0" lang="en-US" smtClean="0"/>
          </a:p>
          <a:p>
            <a:r>
              <a:rPr dirty="0" lang="en-US" smtClean="0"/>
              <a:t>Symptoms </a:t>
            </a:r>
            <a:r>
              <a:rPr dirty="0" lang="en-US" smtClean="0"/>
              <a:t>signs and ill defined system Diseases of the respiratory Symptoms, </a:t>
            </a:r>
            <a:endParaRPr dirty="0" lang="en-US"/>
          </a:p>
        </p:txBody>
      </p:sp>
      <p:sp>
        <p:nvSpPr>
          <p:cNvPr id="104863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Axis III</a:t>
            </a:r>
            <a:endParaRPr dirty="0" lang="en-US"/>
          </a:p>
        </p:txBody>
      </p:sp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By the end of the lecture the student should be conversant with the</a:t>
            </a:r>
          </a:p>
          <a:p>
            <a:r>
              <a:rPr dirty="0" lang="en-US" smtClean="0"/>
              <a:t>two commonly used systems of classifications of Psychiatric disorders</a:t>
            </a:r>
          </a:p>
          <a:p>
            <a:r>
              <a:rPr dirty="0" lang="en-US" smtClean="0"/>
              <a:t>ICD and the DSM</a:t>
            </a:r>
            <a:endParaRPr dirty="0" lang="en-US"/>
          </a:p>
        </p:txBody>
      </p:sp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Objectives</a:t>
            </a:r>
            <a:endParaRPr dirty="0" lang="en-US"/>
          </a:p>
        </p:txBody>
      </p:sp>
    </p:spTree>
  </p:cSld>
  <p:clrMapOvr>
    <a:masterClrMapping/>
  </p:clrMapOvr>
  <p:timing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4815" lnSpcReduction="10000"/>
          </a:bodyPr>
          <a:p>
            <a:r>
              <a:rPr dirty="0" lang="en-US" smtClean="0"/>
              <a:t>Psychosocial </a:t>
            </a:r>
            <a:r>
              <a:rPr dirty="0" lang="en-US" smtClean="0"/>
              <a:t>and environmental problems </a:t>
            </a:r>
            <a:r>
              <a:rPr dirty="0" lang="en-US" smtClean="0"/>
              <a:t>-Problems </a:t>
            </a:r>
            <a:r>
              <a:rPr dirty="0" lang="en-US" smtClean="0"/>
              <a:t>with primary support </a:t>
            </a:r>
            <a:r>
              <a:rPr dirty="0" lang="en-US" smtClean="0"/>
              <a:t>group</a:t>
            </a:r>
          </a:p>
          <a:p>
            <a:r>
              <a:rPr dirty="0" lang="en-US" smtClean="0"/>
              <a:t>Problems </a:t>
            </a:r>
            <a:r>
              <a:rPr dirty="0" lang="en-US" smtClean="0"/>
              <a:t>related to the social </a:t>
            </a:r>
            <a:r>
              <a:rPr dirty="0" lang="en-US" smtClean="0"/>
              <a:t>environment- </a:t>
            </a:r>
            <a:r>
              <a:rPr dirty="0" lang="en-US" smtClean="0"/>
              <a:t>Educational problems </a:t>
            </a:r>
            <a:r>
              <a:rPr dirty="0" lang="en-US" err="1" smtClean="0"/>
              <a:t>Occuppational</a:t>
            </a:r>
            <a:r>
              <a:rPr dirty="0" lang="en-US" smtClean="0"/>
              <a:t> </a:t>
            </a:r>
            <a:r>
              <a:rPr dirty="0" lang="en-US" smtClean="0"/>
              <a:t>problems Housing problems </a:t>
            </a:r>
            <a:endParaRPr dirty="0" lang="en-US" smtClean="0"/>
          </a:p>
          <a:p>
            <a:r>
              <a:rPr dirty="0" lang="en-US" smtClean="0"/>
              <a:t>Economic </a:t>
            </a:r>
            <a:r>
              <a:rPr dirty="0" lang="en-US" smtClean="0"/>
              <a:t>problems </a:t>
            </a:r>
            <a:endParaRPr dirty="0" lang="en-US" smtClean="0"/>
          </a:p>
          <a:p>
            <a:r>
              <a:rPr dirty="0" lang="en-US" smtClean="0"/>
              <a:t>Problems </a:t>
            </a:r>
            <a:r>
              <a:rPr dirty="0" lang="en-US" smtClean="0"/>
              <a:t>with access </a:t>
            </a:r>
            <a:r>
              <a:rPr dirty="0" lang="en-US" smtClean="0"/>
              <a:t>to health care services</a:t>
            </a:r>
          </a:p>
          <a:p>
            <a:r>
              <a:rPr dirty="0" lang="en-US" smtClean="0"/>
              <a:t> Problems related to interaction with the legal system/crime </a:t>
            </a:r>
          </a:p>
          <a:p>
            <a:r>
              <a:rPr dirty="0" lang="en-US" smtClean="0"/>
              <a:t>Other </a:t>
            </a:r>
            <a:r>
              <a:rPr dirty="0" lang="en-US" smtClean="0"/>
              <a:t>psychosocial and environmental problems</a:t>
            </a:r>
            <a:endParaRPr dirty="0" lang="en-US"/>
          </a:p>
        </p:txBody>
      </p:sp>
      <p:sp>
        <p:nvSpPr>
          <p:cNvPr id="104863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Axis IV</a:t>
            </a:r>
            <a:endParaRPr dirty="0" lang="en-US"/>
          </a:p>
        </p:txBody>
      </p:sp>
    </p:spTree>
  </p:cSld>
  <p:clrMapOvr>
    <a:masterClrMapping/>
  </p:clrMapOvr>
  <p:timing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0556" lnSpcReduction="20000"/>
          </a:bodyPr>
          <a:p>
            <a:r>
              <a:rPr b="1" dirty="0" sz="4200" lang="en-GB" smtClean="0"/>
              <a:t>Within normality</a:t>
            </a:r>
            <a:endParaRPr dirty="0" sz="4200" lang="en-US" smtClean="0"/>
          </a:p>
          <a:p>
            <a:pPr lvl="0"/>
            <a:r>
              <a:rPr b="1" dirty="0" sz="4200" lang="en-GB" smtClean="0"/>
              <a:t>100-91: No symptoms. </a:t>
            </a:r>
            <a:r>
              <a:rPr b="1" dirty="0" sz="4200" lang="en-GB" smtClean="0"/>
              <a:t>High level functioning</a:t>
            </a:r>
            <a:endParaRPr dirty="0" sz="4200" lang="en-US" smtClean="0"/>
          </a:p>
          <a:p>
            <a:pPr lvl="0"/>
            <a:r>
              <a:rPr b="1" dirty="0" sz="4200" lang="en-GB" smtClean="0"/>
              <a:t>90-81: Absent or minimal symptoms. </a:t>
            </a:r>
            <a:r>
              <a:rPr b="1" dirty="0" sz="4200" lang="en-GB" smtClean="0"/>
              <a:t>– Functioning </a:t>
            </a:r>
            <a:endParaRPr dirty="0" sz="4200" lang="en-US" smtClean="0"/>
          </a:p>
          <a:p>
            <a:pPr lvl="0"/>
            <a:r>
              <a:rPr b="1" dirty="0" sz="4200" lang="en-GB" smtClean="0"/>
              <a:t>80-71: If present-Symptoms </a:t>
            </a:r>
            <a:r>
              <a:rPr b="1" dirty="0" sz="4200" lang="en-GB" smtClean="0"/>
              <a:t>transient usually related to understandable stressors</a:t>
            </a:r>
            <a:endParaRPr dirty="0" sz="4200" lang="en-US" smtClean="0"/>
          </a:p>
          <a:p>
            <a:r>
              <a:rPr b="1" dirty="0" sz="4200" lang="en-GB" smtClean="0"/>
              <a:t>Mild to moderate</a:t>
            </a:r>
            <a:endParaRPr dirty="0" sz="4200" lang="en-US" smtClean="0"/>
          </a:p>
          <a:p>
            <a:pPr lvl="0"/>
            <a:r>
              <a:rPr b="1" dirty="0" sz="4200" lang="en-GB" smtClean="0"/>
              <a:t>70-61: </a:t>
            </a:r>
            <a:r>
              <a:rPr b="1" dirty="0" sz="4200" lang="en-GB" smtClean="0"/>
              <a:t>mild symptoms </a:t>
            </a:r>
            <a:endParaRPr dirty="0" sz="4200" lang="en-US" smtClean="0"/>
          </a:p>
          <a:p>
            <a:pPr lvl="0"/>
            <a:r>
              <a:rPr b="1" dirty="0" sz="4200" lang="en-GB" smtClean="0"/>
              <a:t>60-51: moderate </a:t>
            </a:r>
            <a:r>
              <a:rPr b="1" dirty="0" sz="4200" lang="en-GB" smtClean="0"/>
              <a:t>symptoms- moderate dysfunction </a:t>
            </a:r>
          </a:p>
          <a:p>
            <a:pPr lvl="0"/>
            <a:r>
              <a:rPr b="1" dirty="0" sz="4200" lang="en-GB" smtClean="0"/>
              <a:t>50-41</a:t>
            </a:r>
            <a:r>
              <a:rPr b="1" dirty="0" sz="4200" lang="en-GB" smtClean="0"/>
              <a:t>: Serious </a:t>
            </a:r>
            <a:r>
              <a:rPr b="1" dirty="0" sz="4200" lang="en-GB" smtClean="0"/>
              <a:t>symptoms- Severe Dysfunction</a:t>
            </a:r>
            <a:endParaRPr dirty="0" sz="4200" lang="en-US" smtClean="0"/>
          </a:p>
          <a:p>
            <a:pPr lvl="0"/>
            <a:r>
              <a:rPr b="1" dirty="0" sz="4200" lang="en-GB" smtClean="0"/>
              <a:t>40-31: Severe impairment in reality testing or </a:t>
            </a:r>
            <a:r>
              <a:rPr b="1" dirty="0" sz="4200" lang="en-GB" smtClean="0"/>
              <a:t>communication </a:t>
            </a:r>
            <a:endParaRPr dirty="0" sz="4200" lang="en-US" smtClean="0"/>
          </a:p>
          <a:p>
            <a:r>
              <a:rPr b="1" dirty="0" sz="4200" lang="en-GB" smtClean="0"/>
              <a:t>Psychotic level</a:t>
            </a:r>
            <a:endParaRPr dirty="0" sz="4200" lang="en-US" smtClean="0"/>
          </a:p>
          <a:p>
            <a:pPr lvl="0"/>
            <a:r>
              <a:rPr b="1" dirty="0" sz="4200" lang="en-GB" smtClean="0"/>
              <a:t>30-21: Behaviour considerably influenced by delusions or </a:t>
            </a:r>
            <a:r>
              <a:rPr b="1" dirty="0" sz="4200" lang="en-GB" smtClean="0"/>
              <a:t>hallucinations</a:t>
            </a:r>
            <a:endParaRPr dirty="0" sz="4200" lang="en-US" smtClean="0"/>
          </a:p>
          <a:p>
            <a:pPr lvl="0"/>
            <a:r>
              <a:rPr b="1" dirty="0" sz="4200" lang="en-GB" smtClean="0"/>
              <a:t>20-11: Some danger of hurting self and </a:t>
            </a:r>
            <a:r>
              <a:rPr b="1" dirty="0" sz="4200" lang="en-GB" smtClean="0"/>
              <a:t>others</a:t>
            </a:r>
            <a:endParaRPr dirty="0" sz="4200" lang="en-US" smtClean="0"/>
          </a:p>
          <a:p>
            <a:pPr lvl="0"/>
            <a:r>
              <a:rPr b="1" dirty="0" sz="4200" lang="en-GB" smtClean="0"/>
              <a:t>10-1: Persistent danger of hurting self and </a:t>
            </a:r>
            <a:r>
              <a:rPr b="1" dirty="0" sz="4200" lang="en-GB" smtClean="0"/>
              <a:t>others</a:t>
            </a:r>
            <a:endParaRPr dirty="0" sz="4200" lang="en-US" smtClean="0"/>
          </a:p>
          <a:p>
            <a:pPr>
              <a:buNone/>
            </a:pPr>
            <a:r>
              <a:rPr b="1" dirty="0" sz="4200" lang="en-GB" smtClean="0"/>
              <a:t> </a:t>
            </a:r>
            <a:endParaRPr dirty="0" sz="4200" lang="en-US" smtClean="0"/>
          </a:p>
          <a:p>
            <a:endParaRPr dirty="0" lang="en-US" smtClean="0"/>
          </a:p>
          <a:p>
            <a:pPr>
              <a:buNone/>
            </a:pPr>
            <a:endParaRPr dirty="0" lang="en-US" smtClean="0"/>
          </a:p>
        </p:txBody>
      </p:sp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>
            <a:noAutofit/>
          </a:bodyPr>
          <a:p>
            <a:r>
              <a:rPr dirty="0" sz="3600" lang="en-US" smtClean="0"/>
              <a:t>AXIS V. Global Assessment of Functioning Global Assessment of Functioning (</a:t>
            </a:r>
            <a:r>
              <a:rPr dirty="0" sz="3600" lang="en-US" smtClean="0"/>
              <a:t>GAF)</a:t>
            </a:r>
            <a:endParaRPr dirty="0" sz="3600" lang="en-US"/>
          </a:p>
        </p:txBody>
      </p:sp>
    </p:spTree>
  </p:cSld>
  <p:clrMapOvr>
    <a:masterClrMapping/>
  </p:clrMapOvr>
  <p:timing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The APA has revised DSM IV to DSM V</a:t>
            </a:r>
          </a:p>
          <a:p>
            <a:r>
              <a:rPr dirty="0" lang="en-US" smtClean="0"/>
              <a:t>DSM uses a </a:t>
            </a:r>
            <a:r>
              <a:rPr dirty="0" lang="en-US" err="1" smtClean="0"/>
              <a:t>nonaxial</a:t>
            </a:r>
            <a:r>
              <a:rPr dirty="0" lang="en-US" smtClean="0"/>
              <a:t> diagnostic criteria</a:t>
            </a:r>
          </a:p>
          <a:p>
            <a:r>
              <a:rPr dirty="0" lang="en-US" smtClean="0"/>
              <a:t>The department has decided to continue using the DSM IV- </a:t>
            </a:r>
            <a:r>
              <a:rPr dirty="0" lang="en-US" err="1" smtClean="0"/>
              <a:t>Multiaxial</a:t>
            </a:r>
            <a:r>
              <a:rPr dirty="0" lang="en-US" smtClean="0"/>
              <a:t> diagnosis for </a:t>
            </a:r>
            <a:r>
              <a:rPr dirty="0" lang="en-US" err="1" smtClean="0"/>
              <a:t>undergradutes</a:t>
            </a:r>
            <a:r>
              <a:rPr dirty="0" lang="en-US" smtClean="0"/>
              <a:t> to emphasis the psychosocial dimensions of mental illness</a:t>
            </a:r>
            <a:endParaRPr dirty="0" lang="en-US"/>
          </a:p>
        </p:txBody>
      </p:sp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DSM V</a:t>
            </a:r>
            <a:endParaRPr dirty="0" lang="en-US"/>
          </a:p>
        </p:txBody>
      </p:sp>
    </p:spTree>
  </p:cSld>
  <p:clrMapOvr>
    <a:masterClrMapping/>
  </p:clrMapOvr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4815" lnSpcReduction="20000"/>
          </a:bodyPr>
          <a:p>
            <a:r>
              <a:rPr b="1" dirty="0" lang="en-US" smtClean="0"/>
              <a:t>Classification:</a:t>
            </a:r>
            <a:r>
              <a:rPr dirty="0" lang="en-US" smtClean="0"/>
              <a:t> </a:t>
            </a:r>
            <a:r>
              <a:rPr dirty="0" lang="en-US" smtClean="0"/>
              <a:t>A </a:t>
            </a:r>
            <a:r>
              <a:rPr dirty="0" lang="en-US" smtClean="0"/>
              <a:t>process of </a:t>
            </a:r>
            <a:r>
              <a:rPr dirty="0" lang="en-US" smtClean="0"/>
              <a:t>reduction </a:t>
            </a:r>
            <a:r>
              <a:rPr dirty="0" lang="en-US" smtClean="0"/>
              <a:t>of complex phenomena into categories </a:t>
            </a:r>
          </a:p>
          <a:p>
            <a:r>
              <a:rPr dirty="0" lang="en-US" smtClean="0"/>
              <a:t>Classification of disorders is based on knowledge of etiology or </a:t>
            </a:r>
            <a:r>
              <a:rPr dirty="0" lang="en-US" err="1" smtClean="0"/>
              <a:t>pathophysiology</a:t>
            </a:r>
            <a:endParaRPr dirty="0" lang="en-US" smtClean="0"/>
          </a:p>
          <a:p>
            <a:r>
              <a:rPr dirty="0" lang="en-US" smtClean="0"/>
              <a:t>Classification of psychiatric disorders unlike other medical conditions has been hampered by inadequate knowledge of the biological basis  </a:t>
            </a:r>
            <a:endParaRPr dirty="0" lang="en-US" smtClean="0"/>
          </a:p>
          <a:p>
            <a:r>
              <a:rPr dirty="0" lang="en-US" smtClean="0"/>
              <a:t>Current classification </a:t>
            </a:r>
            <a:r>
              <a:rPr dirty="0" lang="en-US" smtClean="0"/>
              <a:t>of mental disorders consists of specific mental </a:t>
            </a:r>
            <a:r>
              <a:rPr dirty="0" lang="en-US" smtClean="0"/>
              <a:t>disorders grouped together- on the </a:t>
            </a:r>
            <a:r>
              <a:rPr dirty="0" lang="en-US" smtClean="0"/>
              <a:t>basis of some shared phenomenological characteristics</a:t>
            </a:r>
            <a:r>
              <a:rPr dirty="0" lang="en-US" smtClean="0"/>
              <a:t>.</a:t>
            </a:r>
          </a:p>
          <a:p>
            <a:endParaRPr dirty="0" lang="en-US"/>
          </a:p>
        </p:txBody>
      </p:sp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Introduction</a:t>
            </a:r>
            <a:endParaRPr dirty="0" lang="en-US"/>
          </a:p>
        </p:txBody>
      </p:sp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The ultimate purpose of classification is to improve treatment and prevention </a:t>
            </a:r>
            <a:r>
              <a:rPr dirty="0" lang="en-US" smtClean="0"/>
              <a:t>efforts</a:t>
            </a:r>
          </a:p>
          <a:p>
            <a:r>
              <a:rPr dirty="0" lang="en-US" smtClean="0"/>
              <a:t>The 3 main </a:t>
            </a:r>
            <a:r>
              <a:rPr dirty="0" lang="en-US" smtClean="0"/>
              <a:t>aims </a:t>
            </a:r>
            <a:r>
              <a:rPr dirty="0" lang="en-US" smtClean="0"/>
              <a:t>classification </a:t>
            </a:r>
            <a:r>
              <a:rPr dirty="0" lang="en-US" smtClean="0"/>
              <a:t>of mental </a:t>
            </a:r>
            <a:r>
              <a:rPr dirty="0" lang="en-US" smtClean="0"/>
              <a:t>disorders are communication</a:t>
            </a:r>
            <a:r>
              <a:rPr dirty="0" lang="en-US" smtClean="0"/>
              <a:t>, control, and comprehension</a:t>
            </a:r>
            <a:r>
              <a:rPr dirty="0" lang="en-US" smtClean="0"/>
              <a:t>.</a:t>
            </a:r>
          </a:p>
          <a:p>
            <a:r>
              <a:rPr dirty="0" lang="en-US" smtClean="0"/>
              <a:t>Classification is only useful tool among users if there is a high </a:t>
            </a:r>
            <a:r>
              <a:rPr dirty="0" lang="en-US" smtClean="0"/>
              <a:t>level of </a:t>
            </a:r>
            <a:r>
              <a:rPr dirty="0" lang="en-US" smtClean="0"/>
              <a:t>agreement</a:t>
            </a:r>
            <a:endParaRPr dirty="0" lang="en-US"/>
          </a:p>
        </p:txBody>
      </p:sp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lang="en-US" smtClean="0"/>
              <a:t>Why Classify Mental Disorders</a:t>
            </a:r>
            <a:endParaRPr dirty="0" lang="en-US"/>
          </a:p>
        </p:txBody>
      </p:sp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lang="en-US" smtClean="0"/>
              <a:t>Globally Health workers, researchers and users of Psychiatry can communicate </a:t>
            </a:r>
            <a:r>
              <a:rPr dirty="0" lang="en-US" smtClean="0"/>
              <a:t>with each other about the disorders with which they deal. </a:t>
            </a:r>
            <a:endParaRPr dirty="0" lang="en-US" smtClean="0"/>
          </a:p>
          <a:p>
            <a:r>
              <a:rPr dirty="0" lang="en-US" smtClean="0"/>
              <a:t>Using </a:t>
            </a:r>
            <a:r>
              <a:rPr dirty="0" lang="en-US" smtClean="0"/>
              <a:t>names </a:t>
            </a:r>
            <a:r>
              <a:rPr dirty="0" lang="en-US" smtClean="0"/>
              <a:t>of </a:t>
            </a:r>
            <a:r>
              <a:rPr dirty="0" lang="en-US" smtClean="0"/>
              <a:t>categories- summarizes </a:t>
            </a:r>
            <a:r>
              <a:rPr dirty="0" lang="en-US" smtClean="0"/>
              <a:t>a great deal of </a:t>
            </a:r>
            <a:r>
              <a:rPr dirty="0" lang="en-US" smtClean="0"/>
              <a:t>information: clinical features, disease progress, and prognosis. And treatment strategies</a:t>
            </a:r>
            <a:endParaRPr dirty="0" lang="en-US" smtClean="0"/>
          </a:p>
          <a:p>
            <a:endParaRPr dirty="0" lang="en-US"/>
          </a:p>
        </p:txBody>
      </p:sp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Communication</a:t>
            </a:r>
            <a:endParaRPr dirty="0" lang="en-US"/>
          </a:p>
        </p:txBody>
      </p:sp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Control </a:t>
            </a:r>
            <a:r>
              <a:rPr dirty="0" lang="en-US" smtClean="0"/>
              <a:t>of mental </a:t>
            </a:r>
            <a:r>
              <a:rPr dirty="0" lang="en-US" smtClean="0"/>
              <a:t>disorders- prevention </a:t>
            </a:r>
            <a:r>
              <a:rPr dirty="0" lang="en-US" smtClean="0"/>
              <a:t>of their occurrence or the modification of their course with </a:t>
            </a:r>
            <a:r>
              <a:rPr dirty="0" lang="en-US" smtClean="0"/>
              <a:t>treatment.</a:t>
            </a:r>
            <a:endParaRPr dirty="0" lang="en-US" smtClean="0"/>
          </a:p>
          <a:p>
            <a:endParaRPr dirty="0" lang="en-US"/>
          </a:p>
        </p:txBody>
      </p:sp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Control</a:t>
            </a:r>
            <a:endParaRPr dirty="0" lang="en-US"/>
          </a:p>
        </p:txBody>
      </p:sp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lang="en-US" smtClean="0"/>
              <a:t>Classification </a:t>
            </a:r>
            <a:r>
              <a:rPr dirty="0" lang="en-US" smtClean="0"/>
              <a:t>should provide comprehension </a:t>
            </a:r>
            <a:r>
              <a:rPr dirty="0" lang="en-US" smtClean="0"/>
              <a:t>of </a:t>
            </a:r>
            <a:r>
              <a:rPr dirty="0" lang="en-US" smtClean="0"/>
              <a:t>the causes of mental disorders and the processes involved in their development and maintenance. </a:t>
            </a:r>
            <a:endParaRPr dirty="0" lang="en-US" smtClean="0"/>
          </a:p>
          <a:p>
            <a:r>
              <a:rPr dirty="0" lang="en-US" smtClean="0"/>
              <a:t>Comprehension leads to more effective treatment and prevention</a:t>
            </a:r>
          </a:p>
          <a:p>
            <a:endParaRPr dirty="0" lang="en-US"/>
          </a:p>
        </p:txBody>
      </p:sp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Comprehension</a:t>
            </a:r>
            <a:endParaRPr dirty="0" lang="en-US"/>
          </a:p>
        </p:txBody>
      </p:sp>
    </p:spTree>
  </p:cSld>
  <p:clrMapOvr>
    <a:masterClrMapping/>
  </p:clrMapOvr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lang="en-US" smtClean="0"/>
              <a:t>The First documented description of </a:t>
            </a:r>
            <a:r>
              <a:rPr dirty="0" lang="en-US" smtClean="0"/>
              <a:t>Mental Illness </a:t>
            </a:r>
            <a:r>
              <a:rPr dirty="0" lang="en-US" smtClean="0"/>
              <a:t>goes as far back as 3000 BC in Ancient </a:t>
            </a:r>
            <a:r>
              <a:rPr dirty="0" lang="en-US" smtClean="0"/>
              <a:t>E</a:t>
            </a:r>
            <a:r>
              <a:rPr dirty="0" lang="en-US" smtClean="0"/>
              <a:t>gypt- </a:t>
            </a:r>
            <a:r>
              <a:rPr dirty="0" lang="en-US" err="1" smtClean="0"/>
              <a:t>Sumarians</a:t>
            </a:r>
            <a:r>
              <a:rPr dirty="0" lang="en-US" smtClean="0"/>
              <a:t> and Hindu writings</a:t>
            </a:r>
          </a:p>
          <a:p>
            <a:r>
              <a:rPr dirty="0" lang="en-US" smtClean="0"/>
              <a:t>Hippocrates (approximately 460 to 370 BC) is usually regarded as the one who introduced the concept of psychiatric illness into medicine. </a:t>
            </a:r>
            <a:endParaRPr dirty="0" lang="en-US" smtClean="0"/>
          </a:p>
          <a:p>
            <a:r>
              <a:rPr dirty="0" lang="en-US" smtClean="0"/>
              <a:t>He described </a:t>
            </a:r>
            <a:r>
              <a:rPr dirty="0" lang="en-US" smtClean="0"/>
              <a:t>acute mental disturbances with </a:t>
            </a:r>
            <a:r>
              <a:rPr dirty="0" lang="en-US" smtClean="0"/>
              <a:t>fever, </a:t>
            </a:r>
            <a:r>
              <a:rPr dirty="0" lang="en-US" smtClean="0"/>
              <a:t>acute mental disturbances without fever </a:t>
            </a:r>
            <a:r>
              <a:rPr dirty="0" lang="en-US" smtClean="0"/>
              <a:t>chronic </a:t>
            </a:r>
            <a:r>
              <a:rPr dirty="0" lang="en-US" smtClean="0"/>
              <a:t>disturbance without </a:t>
            </a:r>
            <a:r>
              <a:rPr dirty="0" lang="en-US" smtClean="0"/>
              <a:t>fever</a:t>
            </a:r>
            <a:endParaRPr dirty="0" lang="en-US"/>
          </a:p>
        </p:txBody>
      </p:sp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Historical Background</a:t>
            </a:r>
            <a:endParaRPr dirty="0" lang="en-US"/>
          </a:p>
        </p:txBody>
      </p:sp>
    </p:spTree>
  </p:cSld>
  <p:clrMapOvr>
    <a:masterClrMapping/>
  </p:clrMapOvr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lang="en-US" smtClean="0"/>
              <a:t>Philippe </a:t>
            </a:r>
            <a:r>
              <a:rPr dirty="0" lang="en-US" err="1" smtClean="0"/>
              <a:t>Pinel</a:t>
            </a:r>
            <a:r>
              <a:rPr dirty="0" lang="en-US" smtClean="0"/>
              <a:t> (1745 to 1826), a French physician, </a:t>
            </a:r>
            <a:r>
              <a:rPr dirty="0" lang="en-US" smtClean="0"/>
              <a:t>recognized </a:t>
            </a:r>
            <a:r>
              <a:rPr dirty="0" lang="en-US" smtClean="0"/>
              <a:t>four fundamental clinical types: </a:t>
            </a:r>
            <a:endParaRPr dirty="0" lang="en-US" smtClean="0"/>
          </a:p>
          <a:p>
            <a:r>
              <a:rPr dirty="0" lang="en-US" smtClean="0"/>
              <a:t>mania</a:t>
            </a:r>
          </a:p>
          <a:p>
            <a:r>
              <a:rPr dirty="0" lang="en-US" smtClean="0"/>
              <a:t>Melancholia</a:t>
            </a:r>
          </a:p>
          <a:p>
            <a:r>
              <a:rPr dirty="0" lang="en-US" smtClean="0"/>
              <a:t>Dementia </a:t>
            </a:r>
          </a:p>
          <a:p>
            <a:r>
              <a:rPr dirty="0" lang="en-US" smtClean="0"/>
              <a:t>I</a:t>
            </a:r>
            <a:r>
              <a:rPr dirty="0" lang="en-US" smtClean="0"/>
              <a:t>diotism</a:t>
            </a:r>
            <a:endParaRPr dirty="0" lang="en-US"/>
          </a:p>
        </p:txBody>
      </p:sp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  <p:timing/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lastClr="000000" val="windowText"/>
      </a:dk1>
      <a:lt1>
        <a:sysClr lastClr="FFFFFF" val="window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r="5400000" dist="381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r="5400000" dist="381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r="5400000" dist="381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dir="t" rig="glow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algn="tl" flip="none" sx="50000" sy="50000" tx="0" ty="0"/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Classification of Psychiatric Disorders</dc:title>
  <dc:creator>Acer</dc:creator>
  <cp:lastModifiedBy>Acer</cp:lastModifiedBy>
  <dcterms:created xsi:type="dcterms:W3CDTF">2016-07-24T10:21:38Z</dcterms:created>
  <dcterms:modified xsi:type="dcterms:W3CDTF">2016-10-23T10:59:29Z</dcterms:modified>
</cp:coreProperties>
</file>