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type="screen4x3" cy="6858000" cx="9144000"/>
  <p:notesSz cx="6858000" cy="9144000"/>
  <p:defaultTextStyle>
    <a:defPPr>
      <a:defRPr lang="de-DE"/>
    </a:defPPr>
    <a:lvl1pPr algn="l" fontAlgn="base" rtl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algn="l" fontAlgn="base" marL="457200" rtl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algn="l" fontAlgn="base" marL="914400" rtl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algn="l" fontAlgn="base" marL="1371600" rtl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algn="l" fontAlgn="base" marL="1828800" rtl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algn="l" defTabSz="914400" eaLnBrk="1" hangingPunct="1" latinLnBrk="0" marL="2286000" rtl="0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algn="l" defTabSz="914400" eaLnBrk="1" hangingPunct="1" latinLnBrk="0" marL="2743200" rtl="0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algn="l" defTabSz="914400" eaLnBrk="1" hangingPunct="1" latinLnBrk="0" marL="3200400" rtl="0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algn="l" defTabSz="914400" eaLnBrk="1" hangingPunct="1" latinLnBrk="0" marL="3657600" rtl="0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tableStyles" Target="tableStyles.xml"/><Relationship Id="rId24" Type="http://schemas.openxmlformats.org/officeDocument/2006/relationships/presProps" Target="presProps.xml"/><Relationship Id="rId25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CFA8CC9-A71E-4880-A532-238915ED26A6}" type="datetimeFigureOut">
              <a:rPr lang="en-US" smtClean="0"/>
            </a:fld>
            <a:endParaRPr lang="en-US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83DC20AC-A392-40EA-A9C4-ABD1933A77E4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83DC20AC-A392-40EA-A9C4-ABD1933A77E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2"/>
          <p:cNvGrpSpPr/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6" name="Group 3"/>
            <p:cNvGrpSpPr/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4858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/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wrap="none"/>
              <a:p>
                <a:endParaRPr lang="en-US"/>
              </a:p>
            </p:txBody>
          </p:sp>
          <p:sp>
            <p:nvSpPr>
              <p:cNvPr id="104858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/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wrap="none"/>
              <a:p>
                <a:endParaRPr lang="en-US"/>
              </a:p>
            </p:txBody>
          </p:sp>
        </p:grpSp>
        <p:grpSp>
          <p:nvGrpSpPr>
            <p:cNvPr id="37" name="Group 6"/>
            <p:cNvGrpSpPr/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4859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/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wrap="none"/>
              <a:p>
                <a:endParaRPr lang="en-US"/>
              </a:p>
            </p:txBody>
          </p:sp>
          <p:sp>
            <p:nvSpPr>
              <p:cNvPr id="104859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/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wrap="none"/>
              <a:p>
                <a:endParaRPr lang="en-US"/>
              </a:p>
            </p:txBody>
          </p:sp>
        </p:grpSp>
        <p:sp>
          <p:nvSpPr>
            <p:cNvPr id="104859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/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 wrap="none"/>
            <a:p>
              <a:endParaRPr lang="en-US"/>
            </a:p>
          </p:txBody>
        </p:sp>
        <p:sp>
          <p:nvSpPr>
            <p:cNvPr id="104859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/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wrap="none"/>
            <a:p>
              <a:endParaRPr lang="en-US"/>
            </a:p>
          </p:txBody>
        </p:sp>
        <p:sp>
          <p:nvSpPr>
            <p:cNvPr id="104859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/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 wrap="none"/>
            <a:p>
              <a:endParaRPr lang="en-US"/>
            </a:p>
          </p:txBody>
        </p:sp>
      </p:grpSp>
      <p:sp>
        <p:nvSpPr>
          <p:cNvPr id="104859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p>
            <a:r>
              <a:rPr lang="de-DE"/>
              <a:t>Titelmasterformat durch Klicken bearbeiten</a:t>
            </a:r>
          </a:p>
        </p:txBody>
      </p:sp>
      <p:sp>
        <p:nvSpPr>
          <p:cNvPr id="1048596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Font typeface="Wingdings" pitchFamily="2" charset="2"/>
              <a:buNone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048597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048598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048599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AF200C-9CB1-4C64-B11B-453BF212898B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3A126DA-5CD5-4009-B317-DA72917E7F02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525502F-5758-46F2-8EB5-5A44587613DB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F023C05-75B4-4692-8081-4E2262D52B2F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74D3B9F-975B-402D-B1A2-76D99F1513B4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9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0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4A8220-20F6-4E4E-A117-B277E1A12D4F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6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6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C5D5717-B1A0-4B30-8B40-1E72BEE9D82A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6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6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F5DEEA2-1A30-417C-BD65-9E84CA32942A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D1E2B5D-7816-4FC1-91AB-82A666E6D09D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9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9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4F1701-3525-4946-B006-873C16D4E6FF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5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de-DE"/>
          </a:p>
        </p:txBody>
      </p:sp>
      <p:sp>
        <p:nvSpPr>
          <p:cNvPr id="10486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de-DE"/>
          </a:p>
        </p:txBody>
      </p:sp>
      <p:sp>
        <p:nvSpPr>
          <p:cNvPr id="10486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F5E0CFD-A77C-43F3-8DA3-0835D6D8F354}" type="slidenum">
              <a:rPr lang="de-DE"/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/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7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/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7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/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7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/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8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/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8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/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8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/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 wrap="none"/>
          <a:p>
            <a:pPr algn="ctr"/>
            <a:endParaRPr sz="2400" kumimoji="1" lang="en-US"/>
          </a:p>
        </p:txBody>
      </p:sp>
      <p:sp>
        <p:nvSpPr>
          <p:cNvPr id="104858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4858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858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4858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4858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20" compatLnSpc="1" lIns="91440" numCol="1" rIns="91440" tIns="45720" vert="horz" wrap="square">
            <a:prstTxWarp prst="textNoShape"/>
          </a:bodyPr>
          <a:lstStyle>
            <a:lvl1pPr algn="r">
              <a:defRPr sz="1400"/>
            </a:lvl1pPr>
          </a:lstStyle>
          <a:p>
            <a:fld id="{D5940EAD-C8AF-435A-A4E5-71CAE607914D}" type="slidenum">
              <a:rPr lang="de-DE"/>
            </a:fld>
            <a:endParaRPr lang="de-DE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fontAlgn="base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fontAlgn="base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2pPr>
      <a:lvl3pPr algn="l" fontAlgn="base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3pPr>
      <a:lvl4pPr algn="l" fontAlgn="base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4pPr>
      <a:lvl5pPr algn="l" fontAlgn="base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5pPr>
      <a:lvl6pPr algn="l" fontAlgn="base" marL="4572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6pPr>
      <a:lvl7pPr algn="l" fontAlgn="base" marL="9144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7pPr>
      <a:lvl8pPr algn="l" fontAlgn="base" marL="13716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8pPr>
      <a:lvl9pPr algn="l" fontAlgn="base" marL="1828800" rtl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Arial" charset="0"/>
        </a:defRPr>
      </a:lvl9pPr>
    </p:titleStyle>
    <p:bodyStyle>
      <a:lvl1pPr algn="l" fontAlgn="base" indent="-342900" marL="342900" rtl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fontAlgn="base" indent="-285750" marL="742950" rtl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algn="l" fontAlgn="base" indent="-228600" marL="1143000" rtl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algn="l" fontAlgn="base" indent="-228600" marL="1600200" rtl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algn="l" fontAlgn="base" indent="-228600" marL="20574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algn="l" fontAlgn="base" indent="-228600" marL="25146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algn="l" fontAlgn="base" indent="-228600" marL="29718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algn="l" fontAlgn="base" indent="-228600" marL="34290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algn="l" fontAlgn="base" indent="-228600" marL="3886200" rtl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p>
            <a:r>
              <a:rPr dirty="0" sz="4000" lang="de-DE" smtClean="0"/>
              <a:t>Psychiatric </a:t>
            </a:r>
            <a:r>
              <a:rPr dirty="0" sz="4000" lang="de-DE"/>
              <a:t>Aspects of HIV/AIDS</a:t>
            </a:r>
            <a:r>
              <a:rPr dirty="0" sz="4000" lang="en-GB"/>
              <a:t/>
            </a:r>
            <a:br>
              <a:rPr dirty="0" sz="4000" lang="en-GB"/>
            </a:br>
            <a:endParaRPr dirty="0" sz="4000" lang="de-DE"/>
          </a:p>
        </p:txBody>
      </p:sp>
      <p:sp>
        <p:nvSpPr>
          <p:cNvPr id="104860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p>
            <a:r>
              <a:rPr dirty="0" lang="de-DE" smtClean="0"/>
              <a:t>LEVEL </a:t>
            </a:r>
            <a:r>
              <a:rPr dirty="0" lang="de-DE" smtClean="0"/>
              <a:t>IV</a:t>
            </a:r>
            <a:endParaRPr dirty="0" lang="de-DE"/>
          </a:p>
          <a:p>
            <a:r>
              <a:rPr dirty="0" lang="de-DE"/>
              <a:t>Dr. M. Mathai</a:t>
            </a: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sz="4000" lang="en-GB"/>
              <a:t>Opportunistic infections in the brain</a:t>
            </a:r>
            <a:br>
              <a:rPr sz="4000" lang="en-GB"/>
            </a:br>
            <a:endParaRPr sz="4000" lang="de-DE"/>
          </a:p>
        </p:txBody>
      </p:sp>
      <p:sp>
        <p:nvSpPr>
          <p:cNvPr id="104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dirty="0" sz="2400" lang="de-DE"/>
              <a:t>May be related to focal changes or diffuse infections of the CNS</a:t>
            </a:r>
          </a:p>
          <a:p>
            <a:pPr>
              <a:lnSpc>
                <a:spcPct val="90000"/>
              </a:lnSpc>
            </a:pPr>
            <a:r>
              <a:rPr dirty="0" sz="2400" lang="en-GB"/>
              <a:t>Focal infections include: toxoplasmosis, progressive multifocal encephalopathy, bacteria or fungal abscesses- may present with behavioural changes and focal neurological signs</a:t>
            </a:r>
          </a:p>
          <a:p>
            <a:pPr>
              <a:lnSpc>
                <a:spcPct val="90000"/>
              </a:lnSpc>
            </a:pPr>
            <a:r>
              <a:rPr dirty="0" sz="2400" lang="en-GB"/>
              <a:t>Diffuse infections include: </a:t>
            </a:r>
            <a:r>
              <a:rPr dirty="0" sz="2400" lang="en-GB" err="1"/>
              <a:t>cryptoccocal</a:t>
            </a:r>
            <a:r>
              <a:rPr dirty="0" sz="2400" lang="en-GB"/>
              <a:t> </a:t>
            </a:r>
            <a:r>
              <a:rPr dirty="0" sz="2400" lang="en-GB" err="1"/>
              <a:t>meninigitis</a:t>
            </a:r>
            <a:r>
              <a:rPr dirty="0" sz="2400" lang="en-GB"/>
              <a:t>, tuberculosis </a:t>
            </a:r>
            <a:r>
              <a:rPr dirty="0" sz="2400" lang="en-GB" err="1"/>
              <a:t>meninigitis</a:t>
            </a:r>
            <a:r>
              <a:rPr dirty="0" sz="2400" lang="en-GB"/>
              <a:t>/</a:t>
            </a:r>
            <a:r>
              <a:rPr dirty="0" sz="2400" lang="en-GB" err="1"/>
              <a:t>encepahlitis</a:t>
            </a:r>
            <a:r>
              <a:rPr dirty="0" sz="2400" lang="en-GB"/>
              <a:t>, </a:t>
            </a:r>
            <a:r>
              <a:rPr dirty="0" sz="2400" lang="en-GB" err="1"/>
              <a:t>neurosyphilis</a:t>
            </a:r>
            <a:r>
              <a:rPr dirty="0" sz="2400" lang="en-GB"/>
              <a:t>, bacteria and viral </a:t>
            </a:r>
            <a:r>
              <a:rPr dirty="0" sz="2400" lang="en-GB" err="1"/>
              <a:t>meinigitis</a:t>
            </a:r>
            <a:endParaRPr dirty="0" sz="2400" lang="en-GB"/>
          </a:p>
          <a:p>
            <a:pPr>
              <a:lnSpc>
                <a:spcPct val="90000"/>
              </a:lnSpc>
            </a:pPr>
            <a:r>
              <a:rPr dirty="0" sz="2400" lang="en-GB"/>
              <a:t>Can present as delirium with or without psychotic features or even as depression</a:t>
            </a:r>
            <a:endParaRPr dirty="0" sz="2400" lang="de-DE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sz="4000" lang="en-GB"/>
              <a:t>Systemic opportunistic infections</a:t>
            </a:r>
            <a:br>
              <a:rPr sz="4000" lang="en-GB"/>
            </a:br>
            <a:endParaRPr sz="4000" lang="de-DE"/>
          </a:p>
        </p:txBody>
      </p:sp>
      <p:sp>
        <p:nvSpPr>
          <p:cNvPr id="1048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lang="en-GB"/>
              <a:t>Systemic opportunistic infections including pneumocystis Pneumonia, tuberculosis, cytomegalovirus can all cause delirium on the basis of septicaemia and pyrexia</a:t>
            </a:r>
            <a:endParaRPr lang="de-DE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Tumors and malignacies</a:t>
            </a:r>
          </a:p>
        </p:txBody>
      </p:sp>
      <p:sp>
        <p:nvSpPr>
          <p:cNvPr id="10486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lang="en-GB"/>
              <a:t>Primary central nervous system lymphoma (EBV- Epstein-Barr Virus)</a:t>
            </a:r>
          </a:p>
          <a:p>
            <a:r>
              <a:rPr lang="en-GB"/>
              <a:t>Secondary spread of cancers- lipomas and Kaposi’s sarcoma</a:t>
            </a:r>
          </a:p>
          <a:p>
            <a:endParaRPr lang="de-DE"/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Other- organic related factors</a:t>
            </a:r>
          </a:p>
        </p:txBody>
      </p:sp>
      <p:sp>
        <p:nvSpPr>
          <p:cNvPr id="10486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lang="en-GB"/>
              <a:t>Other systemic symptoms like anaemias and vita B12 deficiencies and metabolic derangements may present with symptoms that mimic psychiatric disorders suggestive of depression anxiety, fatigue and cognitive changes</a:t>
            </a:r>
            <a:endParaRPr lang="de-DE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048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lang="en-GB"/>
              <a:t>Suspicion that one may be HIV</a:t>
            </a:r>
          </a:p>
          <a:p>
            <a:r>
              <a:rPr lang="en-GB"/>
              <a:t>Testing positive</a:t>
            </a:r>
            <a:endParaRPr lang="de-DE"/>
          </a:p>
          <a:p>
            <a:r>
              <a:rPr lang="en-GB"/>
              <a:t>Conversion from non clinical to clinical</a:t>
            </a:r>
          </a:p>
          <a:p>
            <a:endParaRPr lang="de-DE"/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GB"/>
              <a:t>Psychological aspects</a:t>
            </a:r>
            <a:endParaRPr lang="de-DE"/>
          </a:p>
        </p:txBody>
      </p:sp>
      <p:sp>
        <p:nvSpPr>
          <p:cNvPr id="1048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dirty="0" lang="en-GB"/>
              <a:t>Suspicion that one may be HIV+</a:t>
            </a:r>
            <a:endParaRPr dirty="0" lang="de-DE"/>
          </a:p>
          <a:p>
            <a:r>
              <a:rPr dirty="0" lang="de-DE"/>
              <a:t>Knowledge of sexual indiscretion</a:t>
            </a:r>
          </a:p>
          <a:p>
            <a:r>
              <a:rPr dirty="0" lang="de-DE"/>
              <a:t>Knowledge that a sexual partner has died or is HIV+</a:t>
            </a:r>
          </a:p>
          <a:p>
            <a:r>
              <a:rPr dirty="0" lang="de-DE"/>
              <a:t>Worried well</a:t>
            </a:r>
          </a:p>
          <a:p>
            <a:endParaRPr dirty="0" lang="de-DE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Testing positive </a:t>
            </a:r>
          </a:p>
        </p:txBody>
      </p:sp>
      <p:sp>
        <p:nvSpPr>
          <p:cNvPr id="10486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lang="de-DE"/>
              <a:t>Acute stress reactions- shock, fear, guilt, despair depression (short term)</a:t>
            </a:r>
          </a:p>
          <a:p>
            <a:pPr>
              <a:lnSpc>
                <a:spcPct val="90000"/>
              </a:lnSpc>
            </a:pPr>
            <a:r>
              <a:rPr lang="de-DE"/>
              <a:t>Adjustment disorders-related to poor counselling and information. Characterised by morbid responses to HIV status and include- depression, anxiety, somatization, disturbances of conduct- related to high levels of suicide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/>
              <a:t> </a:t>
            </a: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Reaction to AIDS</a:t>
            </a:r>
          </a:p>
        </p:txBody>
      </p:sp>
      <p:sp>
        <p:nvSpPr>
          <p:cNvPr id="10486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lang="en-GB"/>
              <a:t>Conversion from non clinical to clinical status</a:t>
            </a:r>
          </a:p>
          <a:p>
            <a:r>
              <a:rPr lang="en-GB"/>
              <a:t>Reaction to changes associated with disease progression- body image</a:t>
            </a:r>
          </a:p>
          <a:p>
            <a:r>
              <a:rPr lang="en-GB"/>
              <a:t>Worrying about loss of health, chronic debilitating illness and mortality</a:t>
            </a:r>
          </a:p>
          <a:p>
            <a:r>
              <a:rPr lang="en-GB"/>
              <a:t>Worrying about the fate of dependants</a:t>
            </a:r>
          </a:p>
          <a:p>
            <a:endParaRPr lang="en-GB"/>
          </a:p>
          <a:p>
            <a:endParaRPr lang="de-DE"/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GB"/>
              <a:t>Social aspects</a:t>
            </a:r>
            <a:endParaRPr lang="de-DE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</a:pPr>
            <a:r>
              <a:rPr lang="en-GB"/>
              <a:t>Stigma and Moral judgement</a:t>
            </a:r>
          </a:p>
          <a:p>
            <a:pPr>
              <a:lnSpc>
                <a:spcPct val="90000"/>
              </a:lnSpc>
            </a:pPr>
            <a:r>
              <a:rPr lang="en-GB"/>
              <a:t>Loss of dignity, job/income, friends and family </a:t>
            </a:r>
          </a:p>
          <a:p>
            <a:pPr>
              <a:lnSpc>
                <a:spcPct val="90000"/>
              </a:lnSpc>
            </a:pPr>
            <a:r>
              <a:rPr lang="en-GB"/>
              <a:t>Isolation and loneliness and low social support are related to high levels of suicide</a:t>
            </a:r>
          </a:p>
          <a:p>
            <a:pPr>
              <a:lnSpc>
                <a:spcPct val="90000"/>
              </a:lnSpc>
            </a:pPr>
            <a:r>
              <a:rPr lang="de-DE"/>
              <a:t>Poverty and limited access to health facilities and ARV</a:t>
            </a:r>
          </a:p>
          <a:p>
            <a:pPr>
              <a:lnSpc>
                <a:spcPct val="90000"/>
              </a:lnSpc>
            </a:pPr>
            <a:endParaRPr lang="de-DE"/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sz="4000" lang="de-DE"/>
              <a:t>Psychiatric disorders related to HIV/AIDS</a:t>
            </a:r>
          </a:p>
        </p:txBody>
      </p:sp>
      <p:sp>
        <p:nvSpPr>
          <p:cNvPr id="10486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dirty="0" sz="2800" lang="de-DE"/>
              <a:t>HIV status may provoke psychiatric disorders or exacerbate existing disorders these include: </a:t>
            </a:r>
          </a:p>
          <a:p>
            <a:pPr>
              <a:lnSpc>
                <a:spcPct val="90000"/>
              </a:lnSpc>
            </a:pPr>
            <a:r>
              <a:rPr dirty="0" sz="2800" lang="de-DE"/>
              <a:t>Major depressive </a:t>
            </a:r>
            <a:r>
              <a:rPr dirty="0" sz="2800" lang="de-DE" smtClean="0"/>
              <a:t>disorder- prevalence varies from 4 to &gt; 22% and women are at higher risk</a:t>
            </a:r>
            <a:endParaRPr dirty="0" sz="2800" lang="de-DE"/>
          </a:p>
          <a:p>
            <a:pPr>
              <a:lnSpc>
                <a:spcPct val="90000"/>
              </a:lnSpc>
            </a:pPr>
            <a:r>
              <a:rPr dirty="0" sz="2800" lang="de-DE"/>
              <a:t>Bipolar affective </a:t>
            </a:r>
            <a:r>
              <a:rPr dirty="0" sz="2800" lang="de-DE" smtClean="0"/>
              <a:t>disorder- manic episodes can occur in early infection phase as well as later </a:t>
            </a:r>
            <a:endParaRPr dirty="0" sz="2800" lang="de-DE"/>
          </a:p>
          <a:p>
            <a:pPr>
              <a:lnSpc>
                <a:spcPct val="90000"/>
              </a:lnSpc>
            </a:pPr>
            <a:r>
              <a:rPr dirty="0" sz="2800" lang="de-DE"/>
              <a:t>Anxiety disorders- include GAD, Panic attacks </a:t>
            </a:r>
            <a:endParaRPr dirty="0" sz="2800" lang="de-DE" smtClean="0"/>
          </a:p>
          <a:p>
            <a:pPr>
              <a:lnSpc>
                <a:spcPct val="90000"/>
              </a:lnSpc>
            </a:pPr>
            <a:endParaRPr dirty="0" sz="2800" lang="de-DE"/>
          </a:p>
          <a:p>
            <a:pPr>
              <a:lnSpc>
                <a:spcPct val="90000"/>
              </a:lnSpc>
            </a:pPr>
            <a:endParaRPr dirty="0" sz="2800" lang="de-DE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Introduction</a:t>
            </a:r>
          </a:p>
        </p:txBody>
      </p:sp>
      <p:sp>
        <p:nvSpPr>
          <p:cNvPr id="10486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 lang="en-GB"/>
              <a:t>HIV is neurotropic it targets cells of the nervous system. </a:t>
            </a:r>
          </a:p>
          <a:p>
            <a:pPr>
              <a:lnSpc>
                <a:spcPct val="80000"/>
              </a:lnSpc>
            </a:pPr>
            <a:r>
              <a:rPr sz="2800" lang="en-GB"/>
              <a:t>Being HIV + or having AIDS is often related to certain psychological and social implications </a:t>
            </a:r>
          </a:p>
          <a:p>
            <a:pPr>
              <a:lnSpc>
                <a:spcPct val="80000"/>
              </a:lnSpc>
            </a:pPr>
            <a:r>
              <a:rPr sz="2800" lang="en-GB"/>
              <a:t>Individuals suffering from HIV infection have been found to present with a variety of psychiatric syndromes at a rate greater than would be expected in the general population</a:t>
            </a:r>
          </a:p>
          <a:p>
            <a:pPr>
              <a:lnSpc>
                <a:spcPct val="80000"/>
              </a:lnSpc>
            </a:pPr>
            <a:r>
              <a:rPr sz="2800" lang="en-GB"/>
              <a:t>Infection with HIV may predispose a person to becoming mentally ill and being mentallly ill may also predispose to HIV infection.</a:t>
            </a: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Less severe disorders</a:t>
            </a:r>
            <a:endParaRPr dirty="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dirty="0" lang="de-DE" smtClean="0"/>
              <a:t>Adjustment disorders</a:t>
            </a:r>
          </a:p>
          <a:p>
            <a:pPr>
              <a:lnSpc>
                <a:spcPct val="90000"/>
              </a:lnSpc>
            </a:pPr>
            <a:r>
              <a:rPr dirty="0" lang="de-DE" smtClean="0"/>
              <a:t>Worried well and HIV phobics are a special category</a:t>
            </a:r>
          </a:p>
          <a:p>
            <a:pPr>
              <a:lnSpc>
                <a:spcPct val="90000"/>
              </a:lnSpc>
            </a:pPr>
            <a:r>
              <a:rPr dirty="0" lang="de-DE" smtClean="0"/>
              <a:t>Substance use and abuse</a:t>
            </a:r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The most common psychiatric manifestations are depressive spectrum disorders</a:t>
            </a:r>
            <a:r>
              <a:rPr dirty="0" lang="en-US" smtClean="0"/>
              <a:t>.</a:t>
            </a:r>
          </a:p>
          <a:p>
            <a:r>
              <a:rPr dirty="0" lang="en-US" smtClean="0"/>
              <a:t>The </a:t>
            </a:r>
            <a:r>
              <a:rPr dirty="0" lang="en-US" smtClean="0"/>
              <a:t>most common neurologic manifestations are minor cognitive and motor disorder (MCMD) </a:t>
            </a:r>
            <a:endParaRPr dirty="0" lang="en-US" smtClean="0"/>
          </a:p>
          <a:p>
            <a:r>
              <a:rPr dirty="0" lang="en-US" smtClean="0"/>
              <a:t>HIV-associated </a:t>
            </a:r>
            <a:r>
              <a:rPr dirty="0" lang="en-US" smtClean="0"/>
              <a:t>dementia (HAD). </a:t>
            </a:r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Cause and Effect</a:t>
            </a:r>
          </a:p>
        </p:txBody>
      </p:sp>
      <p:sp>
        <p:nvSpPr>
          <p:cNvPr id="104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400" lang="en-GB"/>
              <a:t>Persons with HIV or AIDS may present with organic psychosis from mild cognitive impairment to severe dementia and delirium (acute confusional state); mild to severe behavioural change- psychosis, mania, depression. These behavioural changes may mimic functional psychosis</a:t>
            </a:r>
          </a:p>
          <a:p>
            <a:pPr>
              <a:lnSpc>
                <a:spcPct val="90000"/>
              </a:lnSpc>
            </a:pPr>
            <a:r>
              <a:rPr sz="2400" lang="en-GB"/>
              <a:t>Premorbid psychiatric problems including alcohol and drug abuse and manic states can predispose to HIV infections- intoxicated disinhibited inidviduals are more likely to impulsevly participate in risky sexual behaviour. </a:t>
            </a:r>
            <a:endParaRPr sz="2400" lang="de-DE"/>
          </a:p>
          <a:p>
            <a:pPr>
              <a:lnSpc>
                <a:spcPct val="90000"/>
              </a:lnSpc>
            </a:pPr>
            <a:endParaRPr sz="2400" lang="de-DE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sz="4000" lang="de-DE"/>
              <a:t>Understanding the Psychological aspects of HIV/AIDS</a:t>
            </a:r>
          </a:p>
        </p:txBody>
      </p:sp>
      <p:sp>
        <p:nvSpPr>
          <p:cNvPr id="104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 indent="-609600" marL="609600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The Mental Health aspects of HIV/AIDS can be understood using a Biopsychosocial Model</a:t>
            </a:r>
          </a:p>
          <a:p>
            <a:pPr indent="-609600" marL="609600">
              <a:lnSpc>
                <a:spcPct val="90000"/>
              </a:lnSpc>
              <a:buFontTx/>
              <a:buAutoNum type="arabicPeriod"/>
            </a:pPr>
            <a:r>
              <a:rPr lang="en-GB"/>
              <a:t>Biological Aspects- organic changes</a:t>
            </a:r>
          </a:p>
          <a:p>
            <a:pPr indent="-609600" marL="609600">
              <a:lnSpc>
                <a:spcPct val="90000"/>
              </a:lnSpc>
              <a:buFontTx/>
              <a:buAutoNum type="arabicPeriod"/>
            </a:pPr>
            <a:r>
              <a:rPr lang="en-GB"/>
              <a:t>Psychological aspects- suspicion that one may be HIV</a:t>
            </a:r>
            <a:r>
              <a:rPr lang="de-DE"/>
              <a:t> or the implications of being HIV positive</a:t>
            </a:r>
          </a:p>
          <a:p>
            <a:pPr indent="-609600" marL="609600">
              <a:lnSpc>
                <a:spcPct val="90000"/>
              </a:lnSpc>
              <a:buFontTx/>
              <a:buAutoNum type="arabicPeriod"/>
            </a:pPr>
            <a:r>
              <a:rPr lang="de-DE"/>
              <a:t>Social Aspects- related to the environmental reactions to HIV/AIDS</a:t>
            </a: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en-GB"/>
              <a:t>1. Biological Aspects- Organicity</a:t>
            </a:r>
            <a:endParaRPr lang="de-DE"/>
          </a:p>
        </p:txBody>
      </p:sp>
      <p:sp>
        <p:nvSpPr>
          <p:cNvPr id="10486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lang="en-GB"/>
              <a:t>The direct invasion of the brain by the virus-</a:t>
            </a:r>
          </a:p>
          <a:p>
            <a:r>
              <a:rPr lang="en-GB"/>
              <a:t>Opportunistic infections in the brain</a:t>
            </a:r>
          </a:p>
          <a:p>
            <a:r>
              <a:rPr lang="en-GB"/>
              <a:t>Secondary spread of cancers</a:t>
            </a:r>
          </a:p>
          <a:p>
            <a:r>
              <a:rPr lang="en-GB"/>
              <a:t>Systemic opportunistic infections</a:t>
            </a:r>
          </a:p>
          <a:p>
            <a:r>
              <a:rPr lang="en-GB"/>
              <a:t>Other systemic symptoms and metabolic derangements</a:t>
            </a:r>
            <a:endParaRPr lang="de-DE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lang="de-DE"/>
              <a:t>HIV infection of the CNS</a:t>
            </a:r>
          </a:p>
        </p:txBody>
      </p:sp>
      <p:sp>
        <p:nvSpPr>
          <p:cNvPr id="10486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dirty="0" lang="de-DE"/>
              <a:t>Virus has been found diffusely throughout the brain</a:t>
            </a:r>
          </a:p>
          <a:p>
            <a:r>
              <a:rPr dirty="0" lang="de-DE"/>
              <a:t>Cortical white matter and subcortical grey structures</a:t>
            </a:r>
          </a:p>
          <a:p>
            <a:r>
              <a:rPr dirty="0" lang="de-DE"/>
              <a:t>Microscopic exam- infection microglia, macrophages and multinucleated giant </a:t>
            </a:r>
            <a:r>
              <a:rPr dirty="0" lang="de-DE" smtClean="0"/>
              <a:t>cells</a:t>
            </a: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14313"/>
            <a:ext cx="7586685" cy="1285861"/>
          </a:xfrm>
        </p:spPr>
        <p:txBody>
          <a:bodyPr/>
          <a:p>
            <a:r>
              <a:rPr dirty="0" lang="de-DE" smtClean="0"/>
              <a:t>HIV associated </a:t>
            </a:r>
            <a:r>
              <a:rPr dirty="0" lang="de-DE"/>
              <a:t>dementia </a:t>
            </a:r>
            <a:r>
              <a:rPr dirty="0" lang="de-DE" smtClean="0"/>
              <a:t>(HAD) and MCMD</a:t>
            </a:r>
            <a:endParaRPr dirty="0" lang="de-DE"/>
          </a:p>
        </p:txBody>
      </p:sp>
      <p:sp>
        <p:nvSpPr>
          <p:cNvPr id="10486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endParaRPr dirty="0" sz="2400" lang="en-GB" smtClean="0"/>
          </a:p>
          <a:p>
            <a:pPr>
              <a:lnSpc>
                <a:spcPct val="90000"/>
              </a:lnSpc>
            </a:pPr>
            <a:r>
              <a:rPr dirty="0" sz="2400" kern="1200" lang="en-US" smtClean="0"/>
              <a:t>HAD is </a:t>
            </a:r>
            <a:r>
              <a:rPr dirty="0" sz="2400" kern="1200" lang="en-US" smtClean="0"/>
              <a:t>defined as acquired cognitive abnormalities in two or more domains and is associated with functional impairment and acquired motor or behavioral </a:t>
            </a:r>
            <a:r>
              <a:rPr dirty="0" sz="2400" kern="1200" lang="en-US" smtClean="0"/>
              <a:t>abnormalities</a:t>
            </a:r>
          </a:p>
          <a:p>
            <a:pPr>
              <a:lnSpc>
                <a:spcPct val="90000"/>
              </a:lnSpc>
            </a:pPr>
            <a:r>
              <a:rPr dirty="0" sz="2400" kern="1200" lang="en-US" smtClean="0"/>
              <a:t>Lower end of the continuum - HIV associated Minor Cognitive  dysfunction (MCMD)</a:t>
            </a:r>
            <a:endParaRPr dirty="0" sz="2400" lang="en-US" smtClean="0"/>
          </a:p>
          <a:p>
            <a:pPr>
              <a:lnSpc>
                <a:spcPct val="90000"/>
              </a:lnSpc>
            </a:pPr>
            <a:r>
              <a:rPr dirty="0" sz="2400" lang="en-GB" smtClean="0"/>
              <a:t>HAD and MCMD are associated to-Metabolic </a:t>
            </a:r>
            <a:r>
              <a:rPr dirty="0" sz="2400" lang="en-GB"/>
              <a:t>encephalopathy related to both host and viral neurotoxicity</a:t>
            </a:r>
            <a:r>
              <a:rPr dirty="0" sz="2400" lang="en-GB" smtClean="0"/>
              <a:t>.</a:t>
            </a:r>
          </a:p>
          <a:p>
            <a:pPr>
              <a:lnSpc>
                <a:spcPct val="90000"/>
              </a:lnSpc>
            </a:pPr>
            <a:r>
              <a:rPr dirty="0" sz="2400" lang="de-DE" smtClean="0"/>
              <a:t>Pts with Viral loads &gt;3000 copies/ml are 8.5 more likely to have </a:t>
            </a:r>
            <a:r>
              <a:rPr dirty="0" sz="2400" lang="de-DE" smtClean="0"/>
              <a:t>HAD</a:t>
            </a:r>
          </a:p>
          <a:p>
            <a:pPr>
              <a:lnSpc>
                <a:spcPct val="90000"/>
              </a:lnSpc>
            </a:pPr>
            <a:endParaRPr dirty="0" sz="2400" lang="de-DE" smtClean="0"/>
          </a:p>
          <a:p>
            <a:pPr>
              <a:lnSpc>
                <a:spcPct val="90000"/>
              </a:lnSpc>
            </a:pPr>
            <a:endParaRPr dirty="0" sz="2400" lang="en-GB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HAD Symptoms</a:t>
            </a: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dirty="0" lang="en-GB" smtClean="0"/>
              <a:t>There is a global intellectual decline with deficits in memory, concentration, calculation, abstraction and judgement</a:t>
            </a:r>
          </a:p>
          <a:p>
            <a:pPr>
              <a:lnSpc>
                <a:spcPct val="90000"/>
              </a:lnSpc>
            </a:pPr>
            <a:r>
              <a:rPr dirty="0" lang="en-GB" smtClean="0"/>
              <a:t> Mental slowing and personality changes</a:t>
            </a:r>
          </a:p>
          <a:p>
            <a:pPr>
              <a:lnSpc>
                <a:spcPct val="90000"/>
              </a:lnSpc>
            </a:pPr>
            <a:r>
              <a:rPr dirty="0" lang="en-GB" smtClean="0"/>
              <a:t> Neurological symptoms include—</a:t>
            </a:r>
            <a:r>
              <a:rPr dirty="0" lang="en-GB" err="1" smtClean="0"/>
              <a:t>incoordination</a:t>
            </a:r>
            <a:r>
              <a:rPr dirty="0" lang="en-GB" smtClean="0"/>
              <a:t>, ataxia, motor slowing, tremor, </a:t>
            </a:r>
            <a:r>
              <a:rPr dirty="0" lang="en-GB" err="1" smtClean="0"/>
              <a:t>hyperreflexia</a:t>
            </a:r>
            <a:r>
              <a:rPr dirty="0" lang="en-GB" smtClean="0"/>
              <a:t>, lower extremities weakness, autonomic dysfunction and agitated behaviour</a:t>
            </a:r>
            <a:endParaRPr dirty="0" lang="de-DE" smtClean="0"/>
          </a:p>
          <a:p>
            <a:endParaRPr dirty="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PowerPoint</Application>
  <ScaleCrop>0</ScaleCrop>
  <Company>TOSHIBA</Company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Psychological Aspects of HIV/AIDS</dc:title>
  <dc:creator>Thoni</dc:creator>
  <cp:lastModifiedBy>Acer</cp:lastModifiedBy>
  <dcterms:created xsi:type="dcterms:W3CDTF">2008-03-11T10:45:15Z</dcterms:created>
  <dcterms:modified xsi:type="dcterms:W3CDTF">2016-10-14T06:13:11Z</dcterms:modified>
</cp:coreProperties>
</file>