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1"/>
  </p:sldMasterIdLst>
  <p:notesMasterIdLst>
    <p:notesMasterId r:id="rId48"/>
  </p:notesMasterIdLst>
  <p:handoutMasterIdLst>
    <p:handoutMasterId r:id="rId49"/>
  </p:handoutMasterIdLst>
  <p:sldIdLst>
    <p:sldId id="256" r:id="rId2"/>
    <p:sldId id="258" r:id="rId3"/>
    <p:sldId id="263" r:id="rId4"/>
    <p:sldId id="264" r:id="rId5"/>
    <p:sldId id="265" r:id="rId6"/>
    <p:sldId id="266" r:id="rId7"/>
    <p:sldId id="267" r:id="rId8"/>
    <p:sldId id="268" r:id="rId9"/>
    <p:sldId id="269" r:id="rId10"/>
    <p:sldId id="259" r:id="rId11"/>
    <p:sldId id="270" r:id="rId12"/>
    <p:sldId id="271" r:id="rId13"/>
    <p:sldId id="272" r:id="rId14"/>
    <p:sldId id="273" r:id="rId15"/>
    <p:sldId id="274" r:id="rId16"/>
    <p:sldId id="275" r:id="rId17"/>
    <p:sldId id="277" r:id="rId18"/>
    <p:sldId id="276" r:id="rId19"/>
    <p:sldId id="278" r:id="rId20"/>
    <p:sldId id="279" r:id="rId21"/>
    <p:sldId id="280" r:id="rId22"/>
    <p:sldId id="281" r:id="rId23"/>
    <p:sldId id="299" r:id="rId24"/>
    <p:sldId id="300" r:id="rId25"/>
    <p:sldId id="282" r:id="rId26"/>
    <p:sldId id="283" r:id="rId27"/>
    <p:sldId id="284" r:id="rId28"/>
    <p:sldId id="285" r:id="rId29"/>
    <p:sldId id="289" r:id="rId30"/>
    <p:sldId id="286" r:id="rId31"/>
    <p:sldId id="287" r:id="rId32"/>
    <p:sldId id="288" r:id="rId33"/>
    <p:sldId id="304" r:id="rId34"/>
    <p:sldId id="295" r:id="rId35"/>
    <p:sldId id="290" r:id="rId36"/>
    <p:sldId id="291" r:id="rId37"/>
    <p:sldId id="292" r:id="rId38"/>
    <p:sldId id="293" r:id="rId39"/>
    <p:sldId id="294" r:id="rId40"/>
    <p:sldId id="297" r:id="rId41"/>
    <p:sldId id="301" r:id="rId42"/>
    <p:sldId id="298" r:id="rId43"/>
    <p:sldId id="296" r:id="rId44"/>
    <p:sldId id="302" r:id="rId45"/>
    <p:sldId id="260" r:id="rId46"/>
    <p:sldId id="303"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48" d="100"/>
          <a:sy n="48" d="100"/>
        </p:scale>
        <p:origin x="1146" y="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FB3C52B-14FE-DB4A-BFF9-BCB8F7DB1D68}" type="datetimeFigureOut">
              <a:rPr lang="en-US" smtClean="0"/>
              <a:pPr/>
              <a:t>11/13/2015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9BCD844-188D-7F4C-BA0E-C3995E399E68}" type="slidenum">
              <a:rPr lang="en-US" smtClean="0"/>
              <a:pPr/>
              <a:t>‹#›</a:t>
            </a:fld>
            <a:endParaRPr lang="en-US"/>
          </a:p>
        </p:txBody>
      </p:sp>
    </p:spTree>
    <p:extLst>
      <p:ext uri="{BB962C8B-B14F-4D97-AF65-F5344CB8AC3E}">
        <p14:creationId xmlns:p14="http://schemas.microsoft.com/office/powerpoint/2010/main" val="25036454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3D1948-D48B-0F48-95EB-ED08690F57C1}" type="datetimeFigureOut">
              <a:rPr lang="en-US" smtClean="0"/>
              <a:pPr/>
              <a:t>11/13/2015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F4699E-EC89-FC4C-8DCF-57366B93DEC7}" type="slidenum">
              <a:rPr lang="en-US" smtClean="0"/>
              <a:pPr/>
              <a:t>‹#›</a:t>
            </a:fld>
            <a:endParaRPr lang="en-US"/>
          </a:p>
        </p:txBody>
      </p:sp>
    </p:spTree>
    <p:extLst>
      <p:ext uri="{BB962C8B-B14F-4D97-AF65-F5344CB8AC3E}">
        <p14:creationId xmlns:p14="http://schemas.microsoft.com/office/powerpoint/2010/main" val="82171450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79555" name="Rectangle 3"/>
          <p:cNvSpPr>
            <a:spLocks noGrp="1" noChangeArrowheads="1"/>
          </p:cNvSpPr>
          <p:nvPr>
            <p:ph type="body" idx="1"/>
          </p:nvPr>
        </p:nvSpPr>
        <p:spPr/>
        <p:txBody>
          <a:bodyPr/>
          <a:lstStyle/>
          <a:p>
            <a:r>
              <a:rPr lang="en-US" dirty="0" smtClean="0"/>
              <a:t>Study</a:t>
            </a:r>
            <a:r>
              <a:rPr lang="en-US" baseline="0" dirty="0" smtClean="0"/>
              <a:t> from </a:t>
            </a:r>
            <a:r>
              <a:rPr lang="en-US" baseline="0" dirty="0" err="1" smtClean="0"/>
              <a:t>tenwek</a:t>
            </a:r>
            <a:endParaRPr lang="en-US" dirty="0"/>
          </a:p>
        </p:txBody>
      </p:sp>
    </p:spTree>
    <p:extLst>
      <p:ext uri="{BB962C8B-B14F-4D97-AF65-F5344CB8AC3E}">
        <p14:creationId xmlns:p14="http://schemas.microsoft.com/office/powerpoint/2010/main" val="394294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Maintainance</a:t>
            </a:r>
            <a:r>
              <a:rPr lang="en-US" dirty="0" smtClean="0"/>
              <a:t> is usually in </a:t>
            </a:r>
            <a:r>
              <a:rPr lang="en-US" dirty="0" err="1" smtClean="0"/>
              <a:t>sschilder</a:t>
            </a:r>
            <a:r>
              <a:rPr lang="en-US" dirty="0" smtClean="0"/>
              <a:t> and it is </a:t>
            </a:r>
            <a:r>
              <a:rPr lang="en-US" dirty="0" err="1" smtClean="0"/>
              <a:t>dns</a:t>
            </a:r>
            <a:r>
              <a:rPr lang="en-US" dirty="0" smtClean="0"/>
              <a:t>, glycogen store poor </a:t>
            </a:r>
            <a:r>
              <a:rPr lang="en-US" smtClean="0"/>
              <a:t>in children</a:t>
            </a:r>
            <a:endParaRPr lang="en-US"/>
          </a:p>
        </p:txBody>
      </p:sp>
      <p:sp>
        <p:nvSpPr>
          <p:cNvPr id="4" name="Slide Number Placeholder 3"/>
          <p:cNvSpPr>
            <a:spLocks noGrp="1"/>
          </p:cNvSpPr>
          <p:nvPr>
            <p:ph type="sldNum" sz="quarter" idx="10"/>
          </p:nvPr>
        </p:nvSpPr>
        <p:spPr/>
        <p:txBody>
          <a:bodyPr/>
          <a:lstStyle/>
          <a:p>
            <a:fld id="{E5F4699E-EC89-FC4C-8DCF-57366B93DEC7}" type="slidenum">
              <a:rPr lang="en-US" smtClean="0"/>
              <a:pPr/>
              <a:t>36</a:t>
            </a:fld>
            <a:endParaRPr lang="en-US"/>
          </a:p>
        </p:txBody>
      </p:sp>
    </p:spTree>
    <p:extLst>
      <p:ext uri="{BB962C8B-B14F-4D97-AF65-F5344CB8AC3E}">
        <p14:creationId xmlns:p14="http://schemas.microsoft.com/office/powerpoint/2010/main" val="371082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Ulcer </a:t>
            </a:r>
            <a:r>
              <a:rPr lang="en-US" dirty="0" err="1" smtClean="0"/>
              <a:t>prophylaxix</a:t>
            </a:r>
            <a:r>
              <a:rPr lang="en-US" dirty="0" smtClean="0"/>
              <a:t> </a:t>
            </a:r>
            <a:r>
              <a:rPr lang="en-US" dirty="0" err="1" smtClean="0"/>
              <a:t>contoversial</a:t>
            </a:r>
            <a:r>
              <a:rPr lang="en-US" dirty="0" smtClean="0"/>
              <a:t>: best is to fee patient if not </a:t>
            </a:r>
            <a:r>
              <a:rPr lang="en-US" dirty="0" err="1" smtClean="0"/>
              <a:t>sucralfate</a:t>
            </a:r>
            <a:r>
              <a:rPr lang="en-US" dirty="0" smtClean="0"/>
              <a:t>. </a:t>
            </a:r>
            <a:r>
              <a:rPr lang="en-US" dirty="0" err="1" smtClean="0"/>
              <a:t>Ppi</a:t>
            </a:r>
            <a:r>
              <a:rPr lang="en-US" dirty="0" smtClean="0"/>
              <a:t>/</a:t>
            </a:r>
            <a:r>
              <a:rPr lang="en-US" dirty="0" err="1" smtClean="0"/>
              <a:t>h2</a:t>
            </a:r>
            <a:r>
              <a:rPr lang="en-US" baseline="0" dirty="0" smtClean="0"/>
              <a:t> blockers reserved</a:t>
            </a:r>
            <a:endParaRPr lang="en-US" dirty="0"/>
          </a:p>
        </p:txBody>
      </p:sp>
      <p:sp>
        <p:nvSpPr>
          <p:cNvPr id="4" name="Slide Number Placeholder 3"/>
          <p:cNvSpPr>
            <a:spLocks noGrp="1"/>
          </p:cNvSpPr>
          <p:nvPr>
            <p:ph type="sldNum" sz="quarter" idx="10"/>
          </p:nvPr>
        </p:nvSpPr>
        <p:spPr/>
        <p:txBody>
          <a:bodyPr/>
          <a:lstStyle/>
          <a:p>
            <a:fld id="{E5F4699E-EC89-FC4C-8DCF-57366B93DEC7}" type="slidenum">
              <a:rPr lang="en-US" smtClean="0"/>
              <a:pPr/>
              <a:t>39</a:t>
            </a:fld>
            <a:endParaRPr lang="en-US"/>
          </a:p>
        </p:txBody>
      </p:sp>
    </p:spTree>
    <p:extLst>
      <p:ext uri="{BB962C8B-B14F-4D97-AF65-F5344CB8AC3E}">
        <p14:creationId xmlns:p14="http://schemas.microsoft.com/office/powerpoint/2010/main" val="4122247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Vits</a:t>
            </a:r>
            <a:r>
              <a:rPr lang="en-US" dirty="0" smtClean="0"/>
              <a:t> </a:t>
            </a:r>
            <a:r>
              <a:rPr lang="en-US" dirty="0" err="1" smtClean="0"/>
              <a:t>a,c,e,b</a:t>
            </a:r>
            <a:r>
              <a:rPr lang="en-US" dirty="0" smtClean="0"/>
              <a:t> complex</a:t>
            </a:r>
          </a:p>
          <a:p>
            <a:r>
              <a:rPr lang="en-US" dirty="0" smtClean="0"/>
              <a:t>Elements. </a:t>
            </a:r>
            <a:r>
              <a:rPr lang="en-US" dirty="0" err="1" smtClean="0"/>
              <a:t>Zn,Fe,folate</a:t>
            </a:r>
            <a:endParaRPr lang="en-US" dirty="0"/>
          </a:p>
        </p:txBody>
      </p:sp>
      <p:sp>
        <p:nvSpPr>
          <p:cNvPr id="4" name="Slide Number Placeholder 3"/>
          <p:cNvSpPr>
            <a:spLocks noGrp="1"/>
          </p:cNvSpPr>
          <p:nvPr>
            <p:ph type="sldNum" sz="quarter" idx="10"/>
          </p:nvPr>
        </p:nvSpPr>
        <p:spPr/>
        <p:txBody>
          <a:bodyPr/>
          <a:lstStyle/>
          <a:p>
            <a:fld id="{E5F4699E-EC89-FC4C-8DCF-57366B93DEC7}" type="slidenum">
              <a:rPr lang="en-US" smtClean="0"/>
              <a:pPr/>
              <a:t>40</a:t>
            </a:fld>
            <a:endParaRPr lang="en-US"/>
          </a:p>
        </p:txBody>
      </p:sp>
    </p:spTree>
    <p:extLst>
      <p:ext uri="{BB962C8B-B14F-4D97-AF65-F5344CB8AC3E}">
        <p14:creationId xmlns:p14="http://schemas.microsoft.com/office/powerpoint/2010/main" val="3803958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Harris ben equation</a:t>
            </a:r>
            <a:r>
              <a:rPr lang="en-US" baseline="0" dirty="0" smtClean="0"/>
              <a:t> underestimate,</a:t>
            </a:r>
          </a:p>
          <a:p>
            <a:r>
              <a:rPr lang="en-US" baseline="0" dirty="0" err="1" smtClean="0"/>
              <a:t>Currei</a:t>
            </a:r>
            <a:r>
              <a:rPr lang="en-US" baseline="0" dirty="0" smtClean="0"/>
              <a:t> over estimates hence take an average</a:t>
            </a:r>
          </a:p>
          <a:p>
            <a:r>
              <a:rPr lang="en-US" baseline="0" dirty="0" smtClean="0"/>
              <a:t>50% </a:t>
            </a:r>
            <a:r>
              <a:rPr lang="en-US" baseline="0" dirty="0" err="1" smtClean="0"/>
              <a:t>cho,20</a:t>
            </a:r>
            <a:r>
              <a:rPr lang="en-US" baseline="0" dirty="0" smtClean="0"/>
              <a:t> </a:t>
            </a:r>
            <a:r>
              <a:rPr lang="en-US" baseline="0" dirty="0" err="1" smtClean="0"/>
              <a:t>prots,30</a:t>
            </a:r>
            <a:r>
              <a:rPr lang="en-US" baseline="0" dirty="0" smtClean="0"/>
              <a:t> fat</a:t>
            </a:r>
            <a:endParaRPr lang="en-US" dirty="0"/>
          </a:p>
        </p:txBody>
      </p:sp>
      <p:sp>
        <p:nvSpPr>
          <p:cNvPr id="4" name="Slide Number Placeholder 3"/>
          <p:cNvSpPr>
            <a:spLocks noGrp="1"/>
          </p:cNvSpPr>
          <p:nvPr>
            <p:ph type="sldNum" sz="quarter" idx="10"/>
          </p:nvPr>
        </p:nvSpPr>
        <p:spPr/>
        <p:txBody>
          <a:bodyPr/>
          <a:lstStyle/>
          <a:p>
            <a:fld id="{E5F4699E-EC89-FC4C-8DCF-57366B93DEC7}" type="slidenum">
              <a:rPr lang="en-US" smtClean="0"/>
              <a:pPr/>
              <a:t>41</a:t>
            </a:fld>
            <a:endParaRPr lang="en-US"/>
          </a:p>
        </p:txBody>
      </p:sp>
    </p:spTree>
    <p:extLst>
      <p:ext uri="{BB962C8B-B14F-4D97-AF65-F5344CB8AC3E}">
        <p14:creationId xmlns:p14="http://schemas.microsoft.com/office/powerpoint/2010/main" val="2483210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r"/>
            <a:fld id="{3F594A65-4E4E-6D47-A31E-5704242419E2}" type="slidenum">
              <a:rPr lang="en-GB" sz="1200"/>
              <a:pPr algn="r"/>
              <a:t>5</a:t>
            </a:fld>
            <a:endParaRPr lang="en-GB" sz="1200"/>
          </a:p>
        </p:txBody>
      </p:sp>
      <p:sp>
        <p:nvSpPr>
          <p:cNvPr id="39939" name="Rectangle 1"/>
          <p:cNvSpPr>
            <a:spLocks noGrp="1" noRot="1" noChangeAspect="1" noChangeArrowheads="1" noTextEdit="1"/>
          </p:cNvSpPr>
          <p:nvPr>
            <p:ph type="sldImg"/>
          </p:nvPr>
        </p:nvSpPr>
        <p:spPr>
          <a:ln/>
          <a:extLst>
            <a:ext uri="{909E8E84-426E-40dd-AFC4-6F175D3DCCD1}">
              <a14:hiddenFill xmlns:a14="http://schemas.microsoft.com/office/drawing/2010/main" xmlns="">
                <a:noFill/>
              </a14:hiddenFill>
            </a:ext>
            <a:ext uri="{FAA26D3D-D897-4be2-8F04-BA451C77F1D7}">
              <ma14:placeholderFlag xmlns:ma14="http://schemas.microsoft.com/office/mac/drawingml/2011/main" xmlns="" val="1"/>
            </a:ext>
          </a:extLst>
        </p:spPr>
      </p:sp>
      <p:sp>
        <p:nvSpPr>
          <p:cNvPr id="39940" name="Rectangle 2"/>
          <p:cNvSpPr>
            <a:spLocks noGrp="1" noChangeArrowheads="1"/>
          </p:cNvSpPr>
          <p:nvPr>
            <p:ph type="body" idx="1"/>
          </p:nvPr>
        </p:nvSpPr>
        <p:spPr>
          <a:xfrm>
            <a:off x="685800" y="4343400"/>
            <a:ext cx="5486400" cy="4117975"/>
          </a:xfrm>
        </p:spPr>
        <p:txBody>
          <a:bodyPr wrap="none" anchor="ctr"/>
          <a:lstStyle/>
          <a:p>
            <a:pPr>
              <a:spcBef>
                <a:spcPct val="0"/>
              </a:spcBef>
            </a:pPr>
            <a:r>
              <a:rPr lang="en-US" dirty="0" err="1" smtClean="0"/>
              <a:t>Elderly,reduced</a:t>
            </a:r>
            <a:r>
              <a:rPr lang="en-US" dirty="0" smtClean="0"/>
              <a:t> </a:t>
            </a:r>
            <a:r>
              <a:rPr lang="en-US" dirty="0" err="1" smtClean="0"/>
              <a:t>mobility,dexterity,slowed</a:t>
            </a:r>
            <a:r>
              <a:rPr lang="en-US" baseline="0" dirty="0" smtClean="0"/>
              <a:t> reaction</a:t>
            </a:r>
          </a:p>
          <a:p>
            <a:pPr>
              <a:spcBef>
                <a:spcPct val="0"/>
              </a:spcBef>
            </a:pPr>
            <a:endParaRPr lang="en-US" dirty="0"/>
          </a:p>
        </p:txBody>
      </p:sp>
    </p:spTree>
    <p:extLst>
      <p:ext uri="{BB962C8B-B14F-4D97-AF65-F5344CB8AC3E}">
        <p14:creationId xmlns:p14="http://schemas.microsoft.com/office/powerpoint/2010/main" val="1785774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F4699E-EC89-FC4C-8DCF-57366B93DEC7}" type="slidenum">
              <a:rPr lang="en-US" smtClean="0"/>
              <a:pPr/>
              <a:t>9</a:t>
            </a:fld>
            <a:endParaRPr lang="en-US"/>
          </a:p>
        </p:txBody>
      </p:sp>
    </p:spTree>
    <p:extLst>
      <p:ext uri="{BB962C8B-B14F-4D97-AF65-F5344CB8AC3E}">
        <p14:creationId xmlns:p14="http://schemas.microsoft.com/office/powerpoint/2010/main" val="861206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Zone of coagulation—This occurs at the point of maximum </a:t>
            </a:r>
            <a:endParaRPr lang="en-US" dirty="0" smtClean="0"/>
          </a:p>
          <a:p>
            <a:r>
              <a:rPr lang="en-US" sz="1200" kern="1200" dirty="0" smtClean="0">
                <a:solidFill>
                  <a:schemeClr val="tx1"/>
                </a:solidFill>
                <a:effectLst/>
                <a:latin typeface="+mn-lt"/>
                <a:ea typeface="+mn-ea"/>
                <a:cs typeface="+mn-cs"/>
              </a:rPr>
              <a:t>damage. In this zone there is irreversible tissue loss due to coagulation of the constituent proteins. </a:t>
            </a:r>
            <a:endParaRPr lang="en-US" dirty="0" smtClean="0"/>
          </a:p>
          <a:p>
            <a:r>
              <a:rPr lang="en-US" sz="1200" kern="1200" dirty="0" smtClean="0">
                <a:solidFill>
                  <a:schemeClr val="tx1"/>
                </a:solidFill>
                <a:effectLst/>
                <a:latin typeface="+mn-lt"/>
                <a:ea typeface="+mn-ea"/>
                <a:cs typeface="+mn-cs"/>
              </a:rPr>
              <a:t>Zone of stasis—The surrounding zone of stasis is </a:t>
            </a:r>
            <a:r>
              <a:rPr lang="en-US" sz="1200" kern="1200" dirty="0" err="1" smtClean="0">
                <a:solidFill>
                  <a:schemeClr val="tx1"/>
                </a:solidFill>
                <a:effectLst/>
                <a:latin typeface="+mn-lt"/>
                <a:ea typeface="+mn-ea"/>
                <a:cs typeface="+mn-cs"/>
              </a:rPr>
              <a:t>characterised</a:t>
            </a:r>
            <a:r>
              <a:rPr lang="en-US" sz="1200" kern="1200" dirty="0" smtClean="0">
                <a:solidFill>
                  <a:schemeClr val="tx1"/>
                </a:solidFill>
                <a:effectLst/>
                <a:latin typeface="+mn-lt"/>
                <a:ea typeface="+mn-ea"/>
                <a:cs typeface="+mn-cs"/>
              </a:rPr>
              <a:t> by decreased tissue perfusion. The tissue in this zone is potentially salvageable. The main aim of burns resuscitation is to increase tissue perfusion here and prevent any damage becoming irreversible. Additional insults—such as prolonged hypotension, infection, or </a:t>
            </a:r>
            <a:r>
              <a:rPr lang="en-US" sz="1200" kern="1200" dirty="0" err="1" smtClean="0">
                <a:solidFill>
                  <a:schemeClr val="tx1"/>
                </a:solidFill>
                <a:effectLst/>
                <a:latin typeface="+mn-lt"/>
                <a:ea typeface="+mn-ea"/>
                <a:cs typeface="+mn-cs"/>
              </a:rPr>
              <a:t>oedema</a:t>
            </a:r>
            <a:r>
              <a:rPr lang="en-US" sz="1200" kern="1200" dirty="0" smtClean="0">
                <a:solidFill>
                  <a:schemeClr val="tx1"/>
                </a:solidFill>
                <a:effectLst/>
                <a:latin typeface="+mn-lt"/>
                <a:ea typeface="+mn-ea"/>
                <a:cs typeface="+mn-cs"/>
              </a:rPr>
              <a:t>—can convert this zone into an area of complete tissue loss. </a:t>
            </a:r>
            <a:endParaRPr lang="en-US" dirty="0" smtClean="0"/>
          </a:p>
          <a:p>
            <a:r>
              <a:rPr lang="en-US" sz="1200" kern="1200" dirty="0" smtClean="0">
                <a:solidFill>
                  <a:schemeClr val="tx1"/>
                </a:solidFill>
                <a:effectLst/>
                <a:latin typeface="+mn-lt"/>
                <a:ea typeface="+mn-ea"/>
                <a:cs typeface="+mn-cs"/>
              </a:rPr>
              <a:t>Zone of </a:t>
            </a:r>
            <a:r>
              <a:rPr lang="en-US" sz="1200" kern="1200" dirty="0" err="1" smtClean="0">
                <a:solidFill>
                  <a:schemeClr val="tx1"/>
                </a:solidFill>
                <a:effectLst/>
                <a:latin typeface="+mn-lt"/>
                <a:ea typeface="+mn-ea"/>
                <a:cs typeface="+mn-cs"/>
              </a:rPr>
              <a:t>hyperaemia</a:t>
            </a:r>
            <a:r>
              <a:rPr lang="en-US" sz="1200" kern="1200" dirty="0" smtClean="0">
                <a:solidFill>
                  <a:schemeClr val="tx1"/>
                </a:solidFill>
                <a:effectLst/>
                <a:latin typeface="+mn-lt"/>
                <a:ea typeface="+mn-ea"/>
                <a:cs typeface="+mn-cs"/>
              </a:rPr>
              <a:t>—In this outermost zone tissue perfusion is increased. The tissue here will invariably recover unless there is severe sepsis or prolonged </a:t>
            </a:r>
            <a:r>
              <a:rPr lang="en-US" sz="1200" kern="1200" dirty="0" err="1" smtClean="0">
                <a:solidFill>
                  <a:schemeClr val="tx1"/>
                </a:solidFill>
                <a:effectLst/>
                <a:latin typeface="+mn-lt"/>
                <a:ea typeface="+mn-ea"/>
                <a:cs typeface="+mn-cs"/>
              </a:rPr>
              <a:t>hypoperfusion</a:t>
            </a:r>
            <a:r>
              <a:rPr lang="en-US" sz="1200" kern="1200" dirty="0" smtClean="0">
                <a:solidFill>
                  <a:schemeClr val="tx1"/>
                </a:solidFill>
                <a:effectLst/>
                <a:latin typeface="+mn-lt"/>
                <a:ea typeface="+mn-ea"/>
                <a:cs typeface="+mn-cs"/>
              </a:rPr>
              <a:t>. </a:t>
            </a:r>
            <a:endParaRPr lang="en-US" dirty="0" smtClean="0"/>
          </a:p>
          <a:p>
            <a:r>
              <a:rPr lang="en-US" sz="1200" kern="1200" dirty="0" smtClean="0">
                <a:solidFill>
                  <a:schemeClr val="tx1"/>
                </a:solidFill>
                <a:effectLst/>
                <a:latin typeface="+mn-lt"/>
                <a:ea typeface="+mn-ea"/>
                <a:cs typeface="+mn-cs"/>
              </a:rPr>
              <a:t>These three zones of a burn are three dimensional, and loss of tissue in the zone of stasis will lead to the wound deepening as well as widening. </a:t>
            </a:r>
            <a:endParaRPr lang="en-US" dirty="0" smtClean="0"/>
          </a:p>
          <a:p>
            <a:endParaRPr lang="en-US" dirty="0"/>
          </a:p>
        </p:txBody>
      </p:sp>
      <p:sp>
        <p:nvSpPr>
          <p:cNvPr id="4" name="Slide Number Placeholder 3"/>
          <p:cNvSpPr>
            <a:spLocks noGrp="1"/>
          </p:cNvSpPr>
          <p:nvPr>
            <p:ph type="sldNum" sz="quarter" idx="10"/>
          </p:nvPr>
        </p:nvSpPr>
        <p:spPr/>
        <p:txBody>
          <a:bodyPr/>
          <a:lstStyle/>
          <a:p>
            <a:fld id="{E5F4699E-EC89-FC4C-8DCF-57366B93DEC7}" type="slidenum">
              <a:rPr lang="en-US" smtClean="0"/>
              <a:pPr/>
              <a:t>14</a:t>
            </a:fld>
            <a:endParaRPr lang="en-US"/>
          </a:p>
        </p:txBody>
      </p:sp>
    </p:spTree>
    <p:extLst>
      <p:ext uri="{BB962C8B-B14F-4D97-AF65-F5344CB8AC3E}">
        <p14:creationId xmlns:p14="http://schemas.microsoft.com/office/powerpoint/2010/main" val="3593601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Significant burn &gt;25% adults</a:t>
            </a:r>
          </a:p>
          <a:p>
            <a:r>
              <a:rPr lang="en-US" dirty="0" smtClean="0"/>
              <a:t>		    &gt;15% children</a:t>
            </a:r>
            <a:endParaRPr lang="en-US" dirty="0"/>
          </a:p>
        </p:txBody>
      </p:sp>
      <p:sp>
        <p:nvSpPr>
          <p:cNvPr id="4" name="Slide Number Placeholder 3"/>
          <p:cNvSpPr>
            <a:spLocks noGrp="1"/>
          </p:cNvSpPr>
          <p:nvPr>
            <p:ph type="sldNum" sz="quarter" idx="10"/>
          </p:nvPr>
        </p:nvSpPr>
        <p:spPr/>
        <p:txBody>
          <a:bodyPr/>
          <a:lstStyle/>
          <a:p>
            <a:fld id="{E5F4699E-EC89-FC4C-8DCF-57366B93DEC7}" type="slidenum">
              <a:rPr lang="en-US" smtClean="0"/>
              <a:pPr/>
              <a:t>15</a:t>
            </a:fld>
            <a:endParaRPr lang="en-US"/>
          </a:p>
        </p:txBody>
      </p:sp>
    </p:spTree>
    <p:extLst>
      <p:ext uri="{BB962C8B-B14F-4D97-AF65-F5344CB8AC3E}">
        <p14:creationId xmlns:p14="http://schemas.microsoft.com/office/powerpoint/2010/main" val="400447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0070C0"/>
              </a:buClr>
              <a:buSzPct val="83000"/>
              <a:buFont typeface="Wingdings" charset="0"/>
              <a:buNone/>
            </a:pPr>
            <a:r>
              <a:rPr lang="en-US" dirty="0" smtClean="0">
                <a:latin typeface="Palatino Linotype" charset="0"/>
              </a:rPr>
              <a:t>Patient characteristics</a:t>
            </a:r>
          </a:p>
          <a:p>
            <a:pPr>
              <a:buClr>
                <a:srgbClr val="0070C0"/>
              </a:buClr>
              <a:buSzPct val="83000"/>
              <a:buFont typeface="Wingdings" charset="0"/>
              <a:buNone/>
            </a:pPr>
            <a:r>
              <a:rPr lang="en-US" dirty="0" smtClean="0">
                <a:latin typeface="Palatino Linotype" charset="0"/>
              </a:rPr>
              <a:t>      age , </a:t>
            </a:r>
            <a:r>
              <a:rPr lang="en-US" dirty="0" err="1" smtClean="0">
                <a:latin typeface="Palatino Linotype" charset="0"/>
              </a:rPr>
              <a:t>occupation,intoxication,epilepsy</a:t>
            </a:r>
            <a:endParaRPr lang="en-US" dirty="0" smtClean="0">
              <a:latin typeface="Palatino Linotype" charset="0"/>
            </a:endParaRPr>
          </a:p>
          <a:p>
            <a:pPr>
              <a:buClr>
                <a:srgbClr val="0070C0"/>
              </a:buClr>
              <a:buSzPct val="87000"/>
              <a:buFont typeface="Wingdings" charset="0"/>
              <a:buNone/>
            </a:pPr>
            <a:r>
              <a:rPr lang="en-US" dirty="0" smtClean="0">
                <a:latin typeface="Palatino Linotype" charset="0"/>
              </a:rPr>
              <a:t>History of injury</a:t>
            </a:r>
          </a:p>
          <a:p>
            <a:pPr lvl="1">
              <a:buFontTx/>
              <a:buBlip>
                <a:blip r:embed="rId3"/>
              </a:buBlip>
            </a:pPr>
            <a:r>
              <a:rPr lang="en-US" dirty="0" smtClean="0">
                <a:latin typeface="Palatino Linotype" charset="0"/>
              </a:rPr>
              <a:t>Time of burn</a:t>
            </a:r>
          </a:p>
          <a:p>
            <a:pPr lvl="1">
              <a:buFontTx/>
              <a:buBlip>
                <a:blip r:embed="rId3"/>
              </a:buBlip>
            </a:pPr>
            <a:r>
              <a:rPr lang="en-US" dirty="0" smtClean="0">
                <a:latin typeface="Palatino Linotype" charset="0"/>
              </a:rPr>
              <a:t>Place of burn</a:t>
            </a:r>
          </a:p>
          <a:p>
            <a:pPr lvl="1">
              <a:buFontTx/>
              <a:buBlip>
                <a:blip r:embed="rId3"/>
              </a:buBlip>
            </a:pPr>
            <a:r>
              <a:rPr lang="en-US" dirty="0" smtClean="0">
                <a:latin typeface="Palatino Linotype" charset="0"/>
              </a:rPr>
              <a:t>Nature of injury </a:t>
            </a:r>
            <a:r>
              <a:rPr lang="en-US" dirty="0" err="1" smtClean="0">
                <a:latin typeface="Palatino Linotype" charset="0"/>
              </a:rPr>
              <a:t>Intentional,Unintentional,Undetermined</a:t>
            </a:r>
            <a:r>
              <a:rPr lang="en-US" dirty="0" smtClean="0">
                <a:latin typeface="Palatino Linotype" charset="0"/>
              </a:rPr>
              <a:t> </a:t>
            </a:r>
          </a:p>
          <a:p>
            <a:pPr>
              <a:buClr>
                <a:srgbClr val="00B0F0"/>
              </a:buClr>
              <a:buSzPct val="95000"/>
              <a:buFont typeface="Wingdings" charset="0"/>
              <a:buChar char="q"/>
            </a:pPr>
            <a:r>
              <a:rPr lang="en-US" sz="1200" dirty="0" smtClean="0">
                <a:latin typeface="Palatino Linotype" charset="0"/>
              </a:rPr>
              <a:t>Associated inhalation injuries</a:t>
            </a:r>
          </a:p>
          <a:p>
            <a:pPr>
              <a:buClr>
                <a:srgbClr val="00B0F0"/>
              </a:buClr>
              <a:buSzPct val="95000"/>
              <a:buFont typeface="Wingdings" charset="0"/>
              <a:buChar char="q"/>
            </a:pPr>
            <a:r>
              <a:rPr lang="en-US" sz="1200" dirty="0" smtClean="0">
                <a:latin typeface="Palatino Linotype" charset="0"/>
              </a:rPr>
              <a:t>Associated clothing ignition</a:t>
            </a:r>
          </a:p>
          <a:p>
            <a:pPr>
              <a:buClr>
                <a:srgbClr val="00B0F0"/>
              </a:buClr>
              <a:buSzPct val="95000"/>
              <a:buFont typeface="Wingdings" charset="0"/>
              <a:buChar char="q"/>
            </a:pPr>
            <a:r>
              <a:rPr lang="en-US" sz="1200" dirty="0" smtClean="0">
                <a:latin typeface="Palatino Linotype" charset="0"/>
              </a:rPr>
              <a:t>Associated injuries</a:t>
            </a:r>
          </a:p>
          <a:p>
            <a:pPr lvl="0">
              <a:buFontTx/>
              <a:buBlip>
                <a:blip r:embed="rId3"/>
              </a:buBlip>
            </a:pPr>
            <a:endParaRPr lang="en-US" dirty="0" smtClean="0">
              <a:latin typeface="Palatino Linotype" charset="0"/>
            </a:endParaRPr>
          </a:p>
          <a:p>
            <a:endParaRPr lang="en-US" dirty="0"/>
          </a:p>
        </p:txBody>
      </p:sp>
      <p:sp>
        <p:nvSpPr>
          <p:cNvPr id="4" name="Slide Number Placeholder 3"/>
          <p:cNvSpPr>
            <a:spLocks noGrp="1"/>
          </p:cNvSpPr>
          <p:nvPr>
            <p:ph type="sldNum" sz="quarter" idx="10"/>
          </p:nvPr>
        </p:nvSpPr>
        <p:spPr/>
        <p:txBody>
          <a:bodyPr/>
          <a:lstStyle/>
          <a:p>
            <a:fld id="{E5F4699E-EC89-FC4C-8DCF-57366B93DEC7}" type="slidenum">
              <a:rPr lang="en-US" smtClean="0"/>
              <a:pPr/>
              <a:t>18</a:t>
            </a:fld>
            <a:endParaRPr lang="en-US"/>
          </a:p>
        </p:txBody>
      </p:sp>
    </p:spTree>
    <p:extLst>
      <p:ext uri="{BB962C8B-B14F-4D97-AF65-F5344CB8AC3E}">
        <p14:creationId xmlns:p14="http://schemas.microsoft.com/office/powerpoint/2010/main" val="1975031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a:t>
            </a:r>
            <a:endParaRPr lang="en-US" dirty="0"/>
          </a:p>
        </p:txBody>
      </p:sp>
      <p:sp>
        <p:nvSpPr>
          <p:cNvPr id="4" name="Slide Number Placeholder 3"/>
          <p:cNvSpPr>
            <a:spLocks noGrp="1"/>
          </p:cNvSpPr>
          <p:nvPr>
            <p:ph type="sldNum" sz="quarter" idx="10"/>
          </p:nvPr>
        </p:nvSpPr>
        <p:spPr/>
        <p:txBody>
          <a:bodyPr/>
          <a:lstStyle/>
          <a:p>
            <a:fld id="{E5F4699E-EC89-FC4C-8DCF-57366B93DEC7}" type="slidenum">
              <a:rPr lang="en-US" smtClean="0"/>
              <a:pPr/>
              <a:t>23</a:t>
            </a:fld>
            <a:endParaRPr lang="en-US"/>
          </a:p>
        </p:txBody>
      </p:sp>
    </p:spTree>
    <p:extLst>
      <p:ext uri="{BB962C8B-B14F-4D97-AF65-F5344CB8AC3E}">
        <p14:creationId xmlns:p14="http://schemas.microsoft.com/office/powerpoint/2010/main" val="3943501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Doughnut sign </a:t>
            </a:r>
            <a:r>
              <a:rPr lang="en-US" smtClean="0"/>
              <a:t>child abuse</a:t>
            </a:r>
            <a:endParaRPr lang="en-US"/>
          </a:p>
        </p:txBody>
      </p:sp>
      <p:sp>
        <p:nvSpPr>
          <p:cNvPr id="4" name="Slide Number Placeholder 3"/>
          <p:cNvSpPr>
            <a:spLocks noGrp="1"/>
          </p:cNvSpPr>
          <p:nvPr>
            <p:ph type="sldNum" sz="quarter" idx="10"/>
          </p:nvPr>
        </p:nvSpPr>
        <p:spPr/>
        <p:txBody>
          <a:bodyPr/>
          <a:lstStyle/>
          <a:p>
            <a:fld id="{E5F4699E-EC89-FC4C-8DCF-57366B93DEC7}" type="slidenum">
              <a:rPr lang="en-US" smtClean="0"/>
              <a:pPr/>
              <a:t>33</a:t>
            </a:fld>
            <a:endParaRPr lang="en-US"/>
          </a:p>
        </p:txBody>
      </p:sp>
    </p:spTree>
    <p:extLst>
      <p:ext uri="{BB962C8B-B14F-4D97-AF65-F5344CB8AC3E}">
        <p14:creationId xmlns:p14="http://schemas.microsoft.com/office/powerpoint/2010/main" val="2600173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Inhalation, Sooty</a:t>
            </a:r>
            <a:r>
              <a:rPr lang="en-US" baseline="0" dirty="0" smtClean="0"/>
              <a:t> </a:t>
            </a:r>
            <a:r>
              <a:rPr lang="en-US" baseline="0" dirty="0" err="1" smtClean="0"/>
              <a:t>cough,soot</a:t>
            </a:r>
            <a:r>
              <a:rPr lang="en-US" baseline="0" dirty="0" smtClean="0"/>
              <a:t> stained </a:t>
            </a:r>
            <a:r>
              <a:rPr lang="en-US" baseline="0" dirty="0" err="1" smtClean="0"/>
              <a:t>lips,singes</a:t>
            </a:r>
            <a:r>
              <a:rPr lang="en-US" baseline="0" dirty="0" smtClean="0"/>
              <a:t> nose </a:t>
            </a:r>
            <a:r>
              <a:rPr lang="en-US" baseline="0" dirty="0" err="1" smtClean="0"/>
              <a:t>hair,hoarse</a:t>
            </a:r>
            <a:r>
              <a:rPr lang="en-US" baseline="0" dirty="0" smtClean="0"/>
              <a:t> voice</a:t>
            </a:r>
          </a:p>
          <a:p>
            <a:r>
              <a:rPr lang="en-US" baseline="0" dirty="0" smtClean="0"/>
              <a:t>Also think of Carbon monoxide poisoning. 100% 02 for treatment. Present with headaches and nausea! Later on coma!</a:t>
            </a:r>
          </a:p>
          <a:p>
            <a:r>
              <a:rPr lang="en-US" baseline="0" dirty="0" err="1" smtClean="0"/>
              <a:t>HBCO</a:t>
            </a:r>
            <a:r>
              <a:rPr lang="en-US" baseline="0" dirty="0" smtClean="0"/>
              <a:t> </a:t>
            </a:r>
            <a:r>
              <a:rPr lang="en-US" baseline="0" dirty="0" err="1" smtClean="0"/>
              <a:t>carboxy</a:t>
            </a:r>
            <a:r>
              <a:rPr lang="en-US" baseline="0" dirty="0" smtClean="0"/>
              <a:t> hemoglobin</a:t>
            </a:r>
            <a:endParaRPr lang="en-US" dirty="0"/>
          </a:p>
        </p:txBody>
      </p:sp>
      <p:sp>
        <p:nvSpPr>
          <p:cNvPr id="4" name="Slide Number Placeholder 3"/>
          <p:cNvSpPr>
            <a:spLocks noGrp="1"/>
          </p:cNvSpPr>
          <p:nvPr>
            <p:ph type="sldNum" sz="quarter" idx="10"/>
          </p:nvPr>
        </p:nvSpPr>
        <p:spPr/>
        <p:txBody>
          <a:bodyPr/>
          <a:lstStyle/>
          <a:p>
            <a:fld id="{E5F4699E-EC89-FC4C-8DCF-57366B93DEC7}" type="slidenum">
              <a:rPr lang="en-US" smtClean="0"/>
              <a:pPr/>
              <a:t>34</a:t>
            </a:fld>
            <a:endParaRPr lang="en-US"/>
          </a:p>
        </p:txBody>
      </p:sp>
    </p:spTree>
    <p:extLst>
      <p:ext uri="{BB962C8B-B14F-4D97-AF65-F5344CB8AC3E}">
        <p14:creationId xmlns:p14="http://schemas.microsoft.com/office/powerpoint/2010/main" val="3876714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eaLnBrk="1" latinLnBrk="0" hangingPunct="1"/>
            <a:fld id="{44E4188F-6498-43FF-AB76-9F0853C987EC}" type="datetime2">
              <a:rPr lang="en-US" smtClean="0"/>
              <a:t>Friday, November 13, 2015</a:t>
            </a:fld>
            <a:endParaRPr lang="en-US"/>
          </a:p>
        </p:txBody>
      </p:sp>
      <p:sp>
        <p:nvSpPr>
          <p:cNvPr id="19" name="Footer Placeholder 18"/>
          <p:cNvSpPr>
            <a:spLocks noGrp="1"/>
          </p:cNvSpPr>
          <p:nvPr>
            <p:ph type="ftr" sz="quarter" idx="11"/>
          </p:nvPr>
        </p:nvSpPr>
        <p:spPr/>
        <p:txBody>
          <a:bodyPr/>
          <a:lstStyle/>
          <a:p>
            <a:r>
              <a:rPr kumimoji="0" lang="en-US" smtClean="0"/>
              <a:t>BURN</a:t>
            </a:r>
            <a:endParaRPr kumimoji="0" lang="en-US"/>
          </a:p>
        </p:txBody>
      </p:sp>
      <p:sp>
        <p:nvSpPr>
          <p:cNvPr id="27" name="Slide Number Placeholder 26"/>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9C735F4-E25C-4AF0-A07E-61C0A5F944EC}" type="datetime2">
              <a:rPr lang="en-US" smtClean="0"/>
              <a:t>Friday, November 13, 2015</a:t>
            </a:fld>
            <a:endParaRPr lang="en-US"/>
          </a:p>
        </p:txBody>
      </p:sp>
      <p:sp>
        <p:nvSpPr>
          <p:cNvPr id="5" name="Footer Placeholder 4"/>
          <p:cNvSpPr>
            <a:spLocks noGrp="1"/>
          </p:cNvSpPr>
          <p:nvPr>
            <p:ph type="ftr" sz="quarter" idx="11"/>
          </p:nvPr>
        </p:nvSpPr>
        <p:spPr/>
        <p:txBody>
          <a:bodyPr/>
          <a:lstStyle/>
          <a:p>
            <a:r>
              <a:rPr lang="en-US" smtClean="0"/>
              <a:t>BURN</a:t>
            </a:r>
            <a:endParaRPr lang="en-US"/>
          </a:p>
        </p:txBody>
      </p:sp>
      <p:sp>
        <p:nvSpPr>
          <p:cNvPr id="6" name="Slide Number Placeholder 5"/>
          <p:cNvSpPr>
            <a:spLocks noGrp="1"/>
          </p:cNvSpPr>
          <p:nvPr>
            <p:ph type="sldNum" sz="quarter" idx="12"/>
          </p:nvPr>
        </p:nvSpPr>
        <p:spPr/>
        <p:txBody>
          <a:bodyPr/>
          <a:lstStyle/>
          <a:p>
            <a:fld id="{83AB6E83-21B8-BB45-B15B-5FF2D205A51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329AA27-5A3B-4389-AFAF-11F9D8D2C603}" type="datetime2">
              <a:rPr lang="en-US" smtClean="0"/>
              <a:t>Friday, November 13, 2015</a:t>
            </a:fld>
            <a:endParaRPr lang="en-US"/>
          </a:p>
        </p:txBody>
      </p:sp>
      <p:sp>
        <p:nvSpPr>
          <p:cNvPr id="5" name="Footer Placeholder 4"/>
          <p:cNvSpPr>
            <a:spLocks noGrp="1"/>
          </p:cNvSpPr>
          <p:nvPr>
            <p:ph type="ftr" sz="quarter" idx="11"/>
          </p:nvPr>
        </p:nvSpPr>
        <p:spPr/>
        <p:txBody>
          <a:bodyPr/>
          <a:lstStyle/>
          <a:p>
            <a:r>
              <a:rPr lang="en-US" smtClean="0"/>
              <a:t>BURN</a:t>
            </a:r>
            <a:endParaRPr lang="en-US"/>
          </a:p>
        </p:txBody>
      </p:sp>
      <p:sp>
        <p:nvSpPr>
          <p:cNvPr id="6" name="Slide Number Placeholder 5"/>
          <p:cNvSpPr>
            <a:spLocks noGrp="1"/>
          </p:cNvSpPr>
          <p:nvPr>
            <p:ph type="sldNum" sz="quarter" idx="12"/>
          </p:nvPr>
        </p:nvSpPr>
        <p:spPr/>
        <p:txBody>
          <a:bodyPr/>
          <a:lstStyle/>
          <a:p>
            <a:fld id="{83AB6E83-21B8-BB45-B15B-5FF2D205A51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67564A05-C48F-41FD-8999-07657FB3CC4C}" type="datetime2">
              <a:rPr lang="en-US" smtClean="0"/>
              <a:t>Friday, November 13, 2015</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a:t>BURN</a:t>
            </a: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8DC31072-5284-B74E-97CF-D8BDF348E40F}" type="slidenum">
              <a:rPr lang="en-US"/>
              <a:pPr/>
              <a:t>‹#›</a:t>
            </a:fld>
            <a:endParaRPr lang="en-US"/>
          </a:p>
        </p:txBody>
      </p:sp>
    </p:spTree>
    <p:extLst>
      <p:ext uri="{BB962C8B-B14F-4D97-AF65-F5344CB8AC3E}">
        <p14:creationId xmlns:p14="http://schemas.microsoft.com/office/powerpoint/2010/main" val="1975699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402B933-2EF3-47EA-8568-01A06ECC48C2}" type="datetime2">
              <a:rPr lang="en-US" smtClean="0"/>
              <a:t>Friday, November 13, 2015</a:t>
            </a:fld>
            <a:endParaRPr lang="en-US"/>
          </a:p>
        </p:txBody>
      </p:sp>
      <p:sp>
        <p:nvSpPr>
          <p:cNvPr id="5" name="Footer Placeholder 4"/>
          <p:cNvSpPr>
            <a:spLocks noGrp="1"/>
          </p:cNvSpPr>
          <p:nvPr>
            <p:ph type="ftr" sz="quarter" idx="11"/>
          </p:nvPr>
        </p:nvSpPr>
        <p:spPr/>
        <p:txBody>
          <a:bodyPr/>
          <a:lstStyle/>
          <a:p>
            <a:r>
              <a:rPr lang="en-US" smtClean="0"/>
              <a:t>BURN</a:t>
            </a:r>
            <a:endParaRPr lang="en-US"/>
          </a:p>
        </p:txBody>
      </p:sp>
      <p:sp>
        <p:nvSpPr>
          <p:cNvPr id="6" name="Slide Number Placeholder 5"/>
          <p:cNvSpPr>
            <a:spLocks noGrp="1"/>
          </p:cNvSpPr>
          <p:nvPr>
            <p:ph type="sldNum" sz="quarter" idx="12"/>
          </p:nvPr>
        </p:nvSpPr>
        <p:spPr/>
        <p:txBody>
          <a:bodyPr/>
          <a:lstStyle/>
          <a:p>
            <a:fld id="{83AB6E83-21B8-BB45-B15B-5FF2D205A51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541A72B5-DF0B-4593-BDAA-B239E5472A81}" type="datetime2">
              <a:rPr lang="en-US" smtClean="0"/>
              <a:t>Friday, November 13, 2015</a:t>
            </a:fld>
            <a:endParaRPr lang="en-US"/>
          </a:p>
        </p:txBody>
      </p:sp>
      <p:sp>
        <p:nvSpPr>
          <p:cNvPr id="5" name="Footer Placeholder 4"/>
          <p:cNvSpPr>
            <a:spLocks noGrp="1"/>
          </p:cNvSpPr>
          <p:nvPr>
            <p:ph type="ftr" sz="quarter" idx="11"/>
          </p:nvPr>
        </p:nvSpPr>
        <p:spPr/>
        <p:txBody>
          <a:bodyPr/>
          <a:lstStyle/>
          <a:p>
            <a:r>
              <a:rPr kumimoji="0" lang="en-US" smtClean="0"/>
              <a:t>BURN</a:t>
            </a:r>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CA3FDA1-55FB-4DF7-8F9E-8FF9506E75C2}" type="datetime2">
              <a:rPr lang="en-US" smtClean="0"/>
              <a:t>Friday, November 13, 2015</a:t>
            </a:fld>
            <a:endParaRPr lang="en-US"/>
          </a:p>
        </p:txBody>
      </p:sp>
      <p:sp>
        <p:nvSpPr>
          <p:cNvPr id="6" name="Footer Placeholder 5"/>
          <p:cNvSpPr>
            <a:spLocks noGrp="1"/>
          </p:cNvSpPr>
          <p:nvPr>
            <p:ph type="ftr" sz="quarter" idx="11"/>
          </p:nvPr>
        </p:nvSpPr>
        <p:spPr/>
        <p:txBody>
          <a:bodyPr/>
          <a:lstStyle/>
          <a:p>
            <a:r>
              <a:rPr lang="en-US" smtClean="0"/>
              <a:t>BURN</a:t>
            </a:r>
            <a:endParaRPr lang="en-US"/>
          </a:p>
        </p:txBody>
      </p:sp>
      <p:sp>
        <p:nvSpPr>
          <p:cNvPr id="7" name="Slide Number Placeholder 6"/>
          <p:cNvSpPr>
            <a:spLocks noGrp="1"/>
          </p:cNvSpPr>
          <p:nvPr>
            <p:ph type="sldNum" sz="quarter" idx="12"/>
          </p:nvPr>
        </p:nvSpPr>
        <p:spPr/>
        <p:txBody>
          <a:bodyPr/>
          <a:lstStyle/>
          <a:p>
            <a:fld id="{83AB6E83-21B8-BB45-B15B-5FF2D205A51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7FDBA0C-FDB0-4811-AEA1-763E630F84FC}" type="datetime2">
              <a:rPr lang="en-US" smtClean="0"/>
              <a:t>Friday, November 13, 2015</a:t>
            </a:fld>
            <a:endParaRPr lang="en-US"/>
          </a:p>
        </p:txBody>
      </p:sp>
      <p:sp>
        <p:nvSpPr>
          <p:cNvPr id="8" name="Footer Placeholder 7"/>
          <p:cNvSpPr>
            <a:spLocks noGrp="1"/>
          </p:cNvSpPr>
          <p:nvPr>
            <p:ph type="ftr" sz="quarter" idx="11"/>
          </p:nvPr>
        </p:nvSpPr>
        <p:spPr/>
        <p:txBody>
          <a:bodyPr/>
          <a:lstStyle/>
          <a:p>
            <a:r>
              <a:rPr lang="en-US" smtClean="0"/>
              <a:t>BURN</a:t>
            </a:r>
            <a:endParaRPr lang="en-US"/>
          </a:p>
        </p:txBody>
      </p:sp>
      <p:sp>
        <p:nvSpPr>
          <p:cNvPr id="9" name="Slide Number Placeholder 8"/>
          <p:cNvSpPr>
            <a:spLocks noGrp="1"/>
          </p:cNvSpPr>
          <p:nvPr>
            <p:ph type="sldNum" sz="quarter" idx="12"/>
          </p:nvPr>
        </p:nvSpPr>
        <p:spPr/>
        <p:txBody>
          <a:bodyPr/>
          <a:lstStyle/>
          <a:p>
            <a:fld id="{83AB6E83-21B8-BB45-B15B-5FF2D205A51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5DEAD615-A6C7-4D4F-B385-C7F6631200A7}" type="datetime2">
              <a:rPr lang="en-US" smtClean="0"/>
              <a:t>Friday, November 13, 2015</a:t>
            </a:fld>
            <a:endParaRPr lang="en-US"/>
          </a:p>
        </p:txBody>
      </p:sp>
      <p:sp>
        <p:nvSpPr>
          <p:cNvPr id="8" name="Slide Number Placeholder 7"/>
          <p:cNvSpPr>
            <a:spLocks noGrp="1"/>
          </p:cNvSpPr>
          <p:nvPr>
            <p:ph type="sldNum" sz="quarter" idx="11"/>
          </p:nvPr>
        </p:nvSpPr>
        <p:spPr/>
        <p:txBody>
          <a:bodyPr/>
          <a:lstStyle/>
          <a:p>
            <a:fld id="{83AB6E83-21B8-BB45-B15B-5FF2D205A514}" type="slidenum">
              <a:rPr lang="en-US" smtClean="0"/>
              <a:pPr/>
              <a:t>‹#›</a:t>
            </a:fld>
            <a:endParaRPr lang="en-US"/>
          </a:p>
        </p:txBody>
      </p:sp>
      <p:sp>
        <p:nvSpPr>
          <p:cNvPr id="9" name="Footer Placeholder 8"/>
          <p:cNvSpPr>
            <a:spLocks noGrp="1"/>
          </p:cNvSpPr>
          <p:nvPr>
            <p:ph type="ftr" sz="quarter" idx="12"/>
          </p:nvPr>
        </p:nvSpPr>
        <p:spPr/>
        <p:txBody>
          <a:bodyPr/>
          <a:lstStyle/>
          <a:p>
            <a:r>
              <a:rPr lang="en-US" smtClean="0"/>
              <a:t>BURN</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36EBF1-2D92-42BA-AB54-E16763860B75}" type="datetime2">
              <a:rPr lang="en-US" smtClean="0"/>
              <a:t>Friday, November 13, 2015</a:t>
            </a:fld>
            <a:endParaRPr lang="en-US"/>
          </a:p>
        </p:txBody>
      </p:sp>
      <p:sp>
        <p:nvSpPr>
          <p:cNvPr id="3" name="Footer Placeholder 2"/>
          <p:cNvSpPr>
            <a:spLocks noGrp="1"/>
          </p:cNvSpPr>
          <p:nvPr>
            <p:ph type="ftr" sz="quarter" idx="11"/>
          </p:nvPr>
        </p:nvSpPr>
        <p:spPr/>
        <p:txBody>
          <a:bodyPr/>
          <a:lstStyle/>
          <a:p>
            <a:r>
              <a:rPr lang="en-US" smtClean="0"/>
              <a:t>BURN</a:t>
            </a:r>
            <a:endParaRPr lang="en-US"/>
          </a:p>
        </p:txBody>
      </p:sp>
      <p:sp>
        <p:nvSpPr>
          <p:cNvPr id="4" name="Slide Number Placeholder 3"/>
          <p:cNvSpPr>
            <a:spLocks noGrp="1"/>
          </p:cNvSpPr>
          <p:nvPr>
            <p:ph type="sldNum" sz="quarter" idx="12"/>
          </p:nvPr>
        </p:nvSpPr>
        <p:spPr/>
        <p:txBody>
          <a:bodyPr/>
          <a:lstStyle/>
          <a:p>
            <a:fld id="{83AB6E83-21B8-BB45-B15B-5FF2D205A51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C7E2778-6892-451C-8AD4-982B1CCF5420}" type="datetime2">
              <a:rPr lang="en-US" smtClean="0"/>
              <a:t>Friday, November 13, 2015</a:t>
            </a:fld>
            <a:endParaRPr lang="en-US"/>
          </a:p>
        </p:txBody>
      </p:sp>
      <p:sp>
        <p:nvSpPr>
          <p:cNvPr id="6" name="Footer Placeholder 5"/>
          <p:cNvSpPr>
            <a:spLocks noGrp="1"/>
          </p:cNvSpPr>
          <p:nvPr>
            <p:ph type="ftr" sz="quarter" idx="11"/>
          </p:nvPr>
        </p:nvSpPr>
        <p:spPr/>
        <p:txBody>
          <a:bodyPr/>
          <a:lstStyle/>
          <a:p>
            <a:r>
              <a:rPr lang="en-US" smtClean="0"/>
              <a:t>BURN</a:t>
            </a:r>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83AB6E83-21B8-BB45-B15B-5FF2D205A51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827FA578-6398-46B8-9425-4B039E025243}" type="datetime2">
              <a:rPr lang="en-US" smtClean="0"/>
              <a:t>Friday, November 13, 2015</a:t>
            </a:fld>
            <a:endParaRPr lang="en-US"/>
          </a:p>
        </p:txBody>
      </p:sp>
      <p:sp>
        <p:nvSpPr>
          <p:cNvPr id="6" name="Footer Placeholder 5"/>
          <p:cNvSpPr>
            <a:spLocks noGrp="1"/>
          </p:cNvSpPr>
          <p:nvPr>
            <p:ph type="ftr" sz="quarter" idx="11"/>
          </p:nvPr>
        </p:nvSpPr>
        <p:spPr/>
        <p:txBody>
          <a:bodyPr/>
          <a:lstStyle/>
          <a:p>
            <a:r>
              <a:rPr lang="en-US" smtClean="0"/>
              <a:t>BURN</a:t>
            </a:r>
            <a:endParaRPr lang="en-US"/>
          </a:p>
        </p:txBody>
      </p:sp>
      <p:sp>
        <p:nvSpPr>
          <p:cNvPr id="7" name="Slide Number Placeholder 6"/>
          <p:cNvSpPr>
            <a:spLocks noGrp="1"/>
          </p:cNvSpPr>
          <p:nvPr>
            <p:ph type="sldNum" sz="quarter" idx="12"/>
          </p:nvPr>
        </p:nvSpPr>
        <p:spPr/>
        <p:txBody>
          <a:bodyPr/>
          <a:lstStyle/>
          <a:p>
            <a:fld id="{83AB6E83-21B8-BB45-B15B-5FF2D205A51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714D2B9C-C3B5-4188-A778-EAE905BA5BB3}" type="datetime2">
              <a:rPr lang="en-US" smtClean="0"/>
              <a:t>Friday, November 13, 2015</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r>
              <a:rPr lang="en-US" smtClean="0"/>
              <a:t>BURN</a:t>
            </a:r>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83AB6E83-21B8-BB45-B15B-5FF2D205A51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hf sldNum="0" hdr="0" ftr="0" dt="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Acute burn management first 24 hours</a:t>
            </a:r>
            <a:endParaRPr lang="en-US" dirty="0"/>
          </a:p>
        </p:txBody>
      </p:sp>
      <p:sp>
        <p:nvSpPr>
          <p:cNvPr id="3" name="Subtitle 2"/>
          <p:cNvSpPr>
            <a:spLocks noGrp="1"/>
          </p:cNvSpPr>
          <p:nvPr>
            <p:ph type="subTitle" idx="1"/>
          </p:nvPr>
        </p:nvSpPr>
        <p:spPr/>
        <p:txBody>
          <a:bodyPr/>
          <a:lstStyle/>
          <a:p>
            <a:r>
              <a:rPr lang="en-US" dirty="0" smtClean="0"/>
              <a:t>13</a:t>
            </a:r>
            <a:r>
              <a:rPr lang="en-US" dirty="0" smtClean="0"/>
              <a:t>-11-2015 </a:t>
            </a:r>
            <a:r>
              <a:rPr lang="en-US" dirty="0"/>
              <a:t>Dr. Wanjiru</a:t>
            </a:r>
          </a:p>
          <a:p>
            <a:r>
              <a:rPr lang="en-US" dirty="0" err="1" smtClean="0"/>
              <a:t>Mmed</a:t>
            </a:r>
            <a:r>
              <a:rPr lang="en-US" dirty="0" smtClean="0"/>
              <a:t> Plastic</a:t>
            </a:r>
            <a:r>
              <a:rPr lang="en-US" dirty="0"/>
              <a:t>, </a:t>
            </a:r>
            <a:r>
              <a:rPr lang="en-US" dirty="0" smtClean="0"/>
              <a:t>Reconstructive </a:t>
            </a:r>
            <a:r>
              <a:rPr lang="en-US" dirty="0"/>
              <a:t>and </a:t>
            </a:r>
            <a:r>
              <a:rPr lang="en-US" dirty="0" smtClean="0"/>
              <a:t>Aesthetic surgery</a:t>
            </a:r>
          </a:p>
          <a:p>
            <a:r>
              <a:rPr lang="en-US" dirty="0" smtClean="0"/>
              <a:t>Tutorial Fellow</a:t>
            </a:r>
            <a:endParaRPr lang="en-US" dirty="0"/>
          </a:p>
          <a:p>
            <a:r>
              <a:rPr lang="en-US" dirty="0"/>
              <a:t>University of N</a:t>
            </a:r>
            <a:r>
              <a:rPr lang="en-US" dirty="0" smtClean="0"/>
              <a:t>airobi</a:t>
            </a:r>
            <a:r>
              <a:rPr lang="en-US" dirty="0"/>
              <a:t>, </a:t>
            </a:r>
            <a:r>
              <a:rPr lang="en-US" dirty="0" smtClean="0"/>
              <a:t>Kenya</a:t>
            </a:r>
            <a:endParaRPr lang="en-US" dirty="0"/>
          </a:p>
          <a:p>
            <a:endParaRPr lang="en-US" dirty="0"/>
          </a:p>
        </p:txBody>
      </p:sp>
    </p:spTree>
    <p:extLst>
      <p:ext uri="{BB962C8B-B14F-4D97-AF65-F5344CB8AC3E}">
        <p14:creationId xmlns:p14="http://schemas.microsoft.com/office/powerpoint/2010/main" val="845109805"/>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Palatino Linotype" charset="0"/>
              </a:rPr>
              <a:t>Burn Depth</a:t>
            </a:r>
            <a:r>
              <a:rPr lang="en-US" b="1" dirty="0">
                <a:latin typeface="Palatino Linotype" charset="0"/>
              </a:rPr>
              <a:t/>
            </a:r>
            <a:br>
              <a:rPr lang="en-US" b="1" dirty="0">
                <a:latin typeface="Palatino Linotype" charset="0"/>
              </a:rPr>
            </a:br>
            <a:endParaRPr lang="en-US" dirty="0"/>
          </a:p>
        </p:txBody>
      </p:sp>
      <p:sp>
        <p:nvSpPr>
          <p:cNvPr id="5" name="Content Placeholder 3"/>
          <p:cNvSpPr>
            <a:spLocks noGrp="1"/>
          </p:cNvSpPr>
          <p:nvPr>
            <p:ph idx="1"/>
          </p:nvPr>
        </p:nvSpPr>
        <p:spPr/>
        <p:txBody>
          <a:bodyPr/>
          <a:lstStyle/>
          <a:p>
            <a:pPr lvl="1">
              <a:buClr>
                <a:schemeClr val="tx1"/>
              </a:buClr>
              <a:buFont typeface="Wingdings" charset="2"/>
              <a:buChar char="v"/>
            </a:pPr>
            <a:r>
              <a:rPr lang="en-US" sz="2800" dirty="0" smtClean="0">
                <a:latin typeface="Palatino Linotype" charset="0"/>
              </a:rPr>
              <a:t>Superficial </a:t>
            </a:r>
            <a:r>
              <a:rPr lang="en-US" sz="2800" dirty="0">
                <a:latin typeface="Palatino Linotype" charset="0"/>
              </a:rPr>
              <a:t>burn</a:t>
            </a:r>
          </a:p>
          <a:p>
            <a:pPr lvl="2">
              <a:buFont typeface="Wingdings" charset="2"/>
              <a:buChar char="v"/>
            </a:pPr>
            <a:r>
              <a:rPr lang="en-US" sz="2800" dirty="0" err="1">
                <a:latin typeface="Palatino Linotype" charset="0"/>
              </a:rPr>
              <a:t>Epidemal</a:t>
            </a:r>
            <a:endParaRPr lang="en-US" sz="2800" dirty="0">
              <a:latin typeface="Palatino Linotype" charset="0"/>
            </a:endParaRPr>
          </a:p>
          <a:p>
            <a:pPr lvl="2">
              <a:buFont typeface="Wingdings" charset="2"/>
              <a:buChar char="v"/>
            </a:pPr>
            <a:r>
              <a:rPr lang="en-US" sz="2800" dirty="0">
                <a:latin typeface="Palatino Linotype" charset="0"/>
              </a:rPr>
              <a:t>Dermal</a:t>
            </a:r>
          </a:p>
          <a:p>
            <a:pPr lvl="1">
              <a:buClr>
                <a:schemeClr val="tx1"/>
              </a:buClr>
              <a:buFont typeface="Wingdings" charset="2"/>
              <a:buChar char="v"/>
            </a:pPr>
            <a:r>
              <a:rPr lang="en-US" sz="2800" dirty="0">
                <a:latin typeface="Palatino Linotype" charset="0"/>
              </a:rPr>
              <a:t>Deep burn</a:t>
            </a:r>
          </a:p>
          <a:p>
            <a:pPr lvl="2">
              <a:buFont typeface="Wingdings" charset="2"/>
              <a:buChar char="v"/>
            </a:pPr>
            <a:r>
              <a:rPr lang="en-US" sz="2800" dirty="0">
                <a:latin typeface="Palatino Linotype" charset="0"/>
              </a:rPr>
              <a:t>Dermal</a:t>
            </a:r>
          </a:p>
          <a:p>
            <a:pPr lvl="2">
              <a:buFont typeface="Wingdings" charset="2"/>
              <a:buChar char="v"/>
            </a:pPr>
            <a:r>
              <a:rPr lang="en-US" sz="2800" dirty="0">
                <a:latin typeface="Palatino Linotype" charset="0"/>
              </a:rPr>
              <a:t>Full thickness</a:t>
            </a:r>
          </a:p>
          <a:p>
            <a:pPr lvl="1">
              <a:buClr>
                <a:schemeClr val="tx1"/>
              </a:buClr>
              <a:buFont typeface="Wingdings" charset="2"/>
              <a:buChar char="v"/>
            </a:pPr>
            <a:r>
              <a:rPr lang="en-US" sz="2800" dirty="0">
                <a:latin typeface="Palatino Linotype" charset="0"/>
              </a:rPr>
              <a:t>Mixed burn</a:t>
            </a:r>
          </a:p>
          <a:p>
            <a:pPr>
              <a:buFont typeface="Wingdings" charset="2"/>
              <a:buChar char="v"/>
            </a:pPr>
            <a:endParaRPr lang="en-US" dirty="0">
              <a:latin typeface="Palatino Linotype" charset="0"/>
            </a:endParaRPr>
          </a:p>
        </p:txBody>
      </p:sp>
    </p:spTree>
    <p:extLst>
      <p:ext uri="{BB962C8B-B14F-4D97-AF65-F5344CB8AC3E}">
        <p14:creationId xmlns:p14="http://schemas.microsoft.com/office/powerpoint/2010/main" val="210798593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Palatino Linotype" charset="0"/>
              </a:rPr>
              <a:t>Degree </a:t>
            </a:r>
            <a:r>
              <a:rPr lang="en-US" b="1" dirty="0">
                <a:latin typeface="Palatino Linotype" charset="0"/>
              </a:rPr>
              <a:t>of tissue injury</a:t>
            </a:r>
            <a:br>
              <a:rPr lang="en-US" b="1" dirty="0">
                <a:latin typeface="Palatino Linotype" charset="0"/>
              </a:rPr>
            </a:br>
            <a:endParaRPr lang="en-US" dirty="0"/>
          </a:p>
        </p:txBody>
      </p:sp>
      <p:sp>
        <p:nvSpPr>
          <p:cNvPr id="89091" name="Content Placeholder 2"/>
          <p:cNvSpPr>
            <a:spLocks noGrp="1"/>
          </p:cNvSpPr>
          <p:nvPr>
            <p:ph idx="4294967295"/>
          </p:nvPr>
        </p:nvSpPr>
        <p:spPr>
          <a:xfrm>
            <a:off x="457200" y="1295400"/>
            <a:ext cx="8686800" cy="5410200"/>
          </a:xfrm>
        </p:spPr>
        <p:txBody>
          <a:bodyPr/>
          <a:lstStyle/>
          <a:p>
            <a:pPr lvl="1">
              <a:buFont typeface="Wingdings" charset="2"/>
              <a:buChar char=""/>
            </a:pPr>
            <a:r>
              <a:rPr lang="en-US" dirty="0" smtClean="0">
                <a:latin typeface="Palatino Linotype" charset="0"/>
              </a:rPr>
              <a:t>First </a:t>
            </a:r>
            <a:r>
              <a:rPr lang="en-US" dirty="0">
                <a:latin typeface="Palatino Linotype" charset="0"/>
              </a:rPr>
              <a:t>degree burn</a:t>
            </a:r>
          </a:p>
          <a:p>
            <a:pPr lvl="1">
              <a:buFont typeface="Wingdings" charset="2"/>
              <a:buChar char=""/>
            </a:pPr>
            <a:endParaRPr lang="en-US" dirty="0" smtClean="0">
              <a:latin typeface="Palatino Linotype" charset="0"/>
            </a:endParaRPr>
          </a:p>
          <a:p>
            <a:pPr lvl="1">
              <a:buFont typeface="Wingdings" charset="2"/>
              <a:buChar char=""/>
            </a:pPr>
            <a:r>
              <a:rPr lang="en-US" dirty="0" smtClean="0">
                <a:latin typeface="Palatino Linotype" charset="0"/>
              </a:rPr>
              <a:t>Second </a:t>
            </a:r>
            <a:r>
              <a:rPr lang="en-US" dirty="0">
                <a:latin typeface="Palatino Linotype" charset="0"/>
              </a:rPr>
              <a:t>degree burn</a:t>
            </a:r>
          </a:p>
          <a:p>
            <a:pPr lvl="3">
              <a:buClr>
                <a:schemeClr val="accent1"/>
              </a:buClr>
              <a:buFont typeface="Wingdings" charset="2"/>
              <a:buChar char=""/>
            </a:pPr>
            <a:r>
              <a:rPr lang="en-US" dirty="0">
                <a:latin typeface="Palatino Linotype" charset="0"/>
              </a:rPr>
              <a:t>2</a:t>
            </a:r>
            <a:r>
              <a:rPr lang="en-US" baseline="30000" dirty="0">
                <a:latin typeface="Palatino Linotype" charset="0"/>
              </a:rPr>
              <a:t>nd</a:t>
            </a:r>
            <a:r>
              <a:rPr lang="en-US" dirty="0">
                <a:latin typeface="Palatino Linotype" charset="0"/>
              </a:rPr>
              <a:t> Degree Superficial (superficial Dermal)</a:t>
            </a:r>
          </a:p>
          <a:p>
            <a:pPr lvl="3">
              <a:buClr>
                <a:schemeClr val="accent1"/>
              </a:buClr>
              <a:buFont typeface="Wingdings" charset="2"/>
              <a:buChar char=""/>
            </a:pPr>
            <a:r>
              <a:rPr lang="en-US" dirty="0">
                <a:latin typeface="Palatino Linotype" charset="0"/>
              </a:rPr>
              <a:t>2</a:t>
            </a:r>
            <a:r>
              <a:rPr lang="en-US" baseline="30000" dirty="0">
                <a:latin typeface="Palatino Linotype" charset="0"/>
              </a:rPr>
              <a:t>nd</a:t>
            </a:r>
            <a:r>
              <a:rPr lang="en-US" dirty="0">
                <a:latin typeface="Palatino Linotype" charset="0"/>
              </a:rPr>
              <a:t> Degree Deep (deep Dermal)</a:t>
            </a:r>
          </a:p>
          <a:p>
            <a:pPr lvl="1">
              <a:buFont typeface="Wingdings" charset="2"/>
              <a:buChar char=""/>
            </a:pPr>
            <a:endParaRPr lang="en-US" dirty="0">
              <a:latin typeface="Palatino Linotype" charset="0"/>
            </a:endParaRPr>
          </a:p>
          <a:p>
            <a:pPr lvl="1">
              <a:buFont typeface="Wingdings" charset="2"/>
              <a:buChar char=""/>
            </a:pPr>
            <a:r>
              <a:rPr lang="en-US" dirty="0">
                <a:latin typeface="Palatino Linotype" charset="0"/>
              </a:rPr>
              <a:t>Third degree burn</a:t>
            </a:r>
          </a:p>
          <a:p>
            <a:pPr lvl="1">
              <a:buFont typeface="Wingdings" charset="2"/>
              <a:buChar char=""/>
            </a:pPr>
            <a:endParaRPr lang="en-US" dirty="0">
              <a:latin typeface="Palatino Linotype" charset="0"/>
            </a:endParaRPr>
          </a:p>
          <a:p>
            <a:pPr lvl="1">
              <a:buFont typeface="Wingdings" charset="2"/>
              <a:buChar char=""/>
            </a:pPr>
            <a:r>
              <a:rPr lang="en-US" dirty="0">
                <a:latin typeface="Palatino Linotype" charset="0"/>
              </a:rPr>
              <a:t>Fourth degree </a:t>
            </a:r>
            <a:r>
              <a:rPr lang="en-US" dirty="0" smtClean="0">
                <a:latin typeface="Palatino Linotype" charset="0"/>
              </a:rPr>
              <a:t>burn</a:t>
            </a:r>
            <a:endParaRPr lang="en-US" dirty="0">
              <a:latin typeface="Palatino Linotype" charset="0"/>
            </a:endParaRPr>
          </a:p>
        </p:txBody>
      </p:sp>
    </p:spTree>
    <p:extLst>
      <p:ext uri="{BB962C8B-B14F-4D97-AF65-F5344CB8AC3E}">
        <p14:creationId xmlns:p14="http://schemas.microsoft.com/office/powerpoint/2010/main" val="2119376782"/>
      </p:ext>
    </p:extLst>
  </p:cSld>
  <p:clrMapOvr>
    <a:masterClrMapping/>
  </p:clrMapOvr>
  <p:transition spd="slow">
    <p:wheel spokes="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Content Placeholder 2"/>
          <p:cNvSpPr>
            <a:spLocks noGrp="1"/>
          </p:cNvSpPr>
          <p:nvPr>
            <p:ph idx="4294967295"/>
          </p:nvPr>
        </p:nvSpPr>
        <p:spPr/>
        <p:txBody>
          <a:bodyPr/>
          <a:lstStyle/>
          <a:p>
            <a:pPr>
              <a:buClr>
                <a:srgbClr val="0070C0"/>
              </a:buClr>
              <a:buSzPct val="105000"/>
              <a:buFont typeface="Wingdings 2" charset="0"/>
              <a:buNone/>
            </a:pPr>
            <a:r>
              <a:rPr lang="en-US" b="1">
                <a:latin typeface="Palatino Linotype" charset="0"/>
              </a:rPr>
              <a:t> Size/Extent </a:t>
            </a:r>
          </a:p>
          <a:p>
            <a:pPr lvl="1">
              <a:spcAft>
                <a:spcPct val="10000"/>
              </a:spcAft>
              <a:buClr>
                <a:schemeClr val="tx1"/>
              </a:buClr>
              <a:buSzPct val="80000"/>
              <a:buFont typeface="Wingdings 2" charset="0"/>
              <a:buNone/>
            </a:pPr>
            <a:r>
              <a:rPr lang="en-US">
                <a:latin typeface="Palatino Linotype" charset="0"/>
              </a:rPr>
              <a:t>Total body surface area (TBSA) burned</a:t>
            </a:r>
          </a:p>
          <a:p>
            <a:pPr>
              <a:spcAft>
                <a:spcPct val="10000"/>
              </a:spcAft>
              <a:buClr>
                <a:srgbClr val="0070C0"/>
              </a:buClr>
              <a:buSzPct val="104000"/>
              <a:buFont typeface="Wingdings 2" charset="0"/>
              <a:buNone/>
            </a:pPr>
            <a:endParaRPr lang="en-US" b="1">
              <a:latin typeface="Palatino Linotype" charset="0"/>
            </a:endParaRPr>
          </a:p>
          <a:p>
            <a:pPr>
              <a:spcAft>
                <a:spcPct val="10000"/>
              </a:spcAft>
              <a:buClr>
                <a:srgbClr val="0070C0"/>
              </a:buClr>
              <a:buSzPct val="104000"/>
              <a:buFont typeface="Wingdings 2" charset="0"/>
              <a:buNone/>
            </a:pPr>
            <a:r>
              <a:rPr lang="en-US" b="1">
                <a:latin typeface="Palatino Linotype" charset="0"/>
              </a:rPr>
              <a:t> severity of burn</a:t>
            </a:r>
          </a:p>
          <a:p>
            <a:pPr lvl="1">
              <a:spcAft>
                <a:spcPct val="10000"/>
              </a:spcAft>
              <a:buFontTx/>
              <a:buChar char="•"/>
            </a:pPr>
            <a:r>
              <a:rPr lang="en-US">
                <a:latin typeface="Palatino Linotype" charset="0"/>
              </a:rPr>
              <a:t>Minor burn</a:t>
            </a:r>
          </a:p>
          <a:p>
            <a:pPr lvl="1">
              <a:spcAft>
                <a:spcPct val="10000"/>
              </a:spcAft>
              <a:buFontTx/>
              <a:buChar char="•"/>
            </a:pPr>
            <a:r>
              <a:rPr lang="en-US">
                <a:latin typeface="Palatino Linotype" charset="0"/>
              </a:rPr>
              <a:t>Moderate burn</a:t>
            </a:r>
          </a:p>
          <a:p>
            <a:pPr lvl="1">
              <a:spcAft>
                <a:spcPct val="10000"/>
              </a:spcAft>
              <a:buFontTx/>
              <a:buChar char="•"/>
            </a:pPr>
            <a:r>
              <a:rPr lang="en-US">
                <a:latin typeface="Palatino Linotype" charset="0"/>
              </a:rPr>
              <a:t>Major burn</a:t>
            </a:r>
          </a:p>
          <a:p>
            <a:endParaRPr lang="en-US">
              <a:latin typeface="Palatino Linotype" charset="0"/>
            </a:endParaRPr>
          </a:p>
        </p:txBody>
      </p:sp>
    </p:spTree>
    <p:extLst>
      <p:ext uri="{BB962C8B-B14F-4D97-AF65-F5344CB8AC3E}">
        <p14:creationId xmlns:p14="http://schemas.microsoft.com/office/powerpoint/2010/main" val="35574457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Garamond" charset="0"/>
              </a:rPr>
              <a:t>PATHOPHYSIOLOGY</a:t>
            </a:r>
            <a:br>
              <a:rPr lang="en-US" b="1" dirty="0">
                <a:latin typeface="Garamond" charset="0"/>
              </a:rPr>
            </a:br>
            <a:endParaRPr lang="en-US" dirty="0"/>
          </a:p>
        </p:txBody>
      </p:sp>
      <p:sp>
        <p:nvSpPr>
          <p:cNvPr id="91141" name="Rectangle 3"/>
          <p:cNvSpPr>
            <a:spLocks noGrp="1" noChangeArrowheads="1"/>
          </p:cNvSpPr>
          <p:nvPr>
            <p:ph type="body" idx="4294967295"/>
          </p:nvPr>
        </p:nvSpPr>
        <p:spPr>
          <a:xfrm>
            <a:off x="0" y="1600200"/>
            <a:ext cx="7467600" cy="4525963"/>
          </a:xfrm>
        </p:spPr>
        <p:txBody>
          <a:bodyPr/>
          <a:lstStyle/>
          <a:p>
            <a:r>
              <a:rPr lang="en-US" b="1" dirty="0" smtClean="0">
                <a:latin typeface="Garamond" charset="0"/>
              </a:rPr>
              <a:t>    Burn </a:t>
            </a:r>
            <a:r>
              <a:rPr lang="en-US" b="1" dirty="0">
                <a:latin typeface="Garamond" charset="0"/>
              </a:rPr>
              <a:t>injuries result in:-</a:t>
            </a:r>
          </a:p>
          <a:p>
            <a:pPr lvl="1">
              <a:buSzPct val="80000"/>
            </a:pPr>
            <a:r>
              <a:rPr lang="en-US" sz="3200" dirty="0" smtClean="0">
                <a:latin typeface="Garamond" charset="0"/>
              </a:rPr>
              <a:t>	local </a:t>
            </a:r>
            <a:r>
              <a:rPr lang="en-US" sz="3200" dirty="0">
                <a:latin typeface="Garamond" charset="0"/>
              </a:rPr>
              <a:t>response</a:t>
            </a:r>
          </a:p>
          <a:p>
            <a:pPr lvl="1">
              <a:buSzPct val="80000"/>
              <a:buFont typeface="Wingdings" charset="0"/>
              <a:buChar char="N"/>
            </a:pPr>
            <a:endParaRPr lang="en-US" sz="3200" dirty="0">
              <a:latin typeface="Garamond" charset="0"/>
            </a:endParaRPr>
          </a:p>
          <a:p>
            <a:pPr lvl="1">
              <a:buSzPct val="80000"/>
            </a:pPr>
            <a:r>
              <a:rPr lang="en-US" sz="3200" dirty="0" smtClean="0">
                <a:latin typeface="Garamond" charset="0"/>
              </a:rPr>
              <a:t> systemic </a:t>
            </a:r>
            <a:r>
              <a:rPr lang="en-US" sz="3200" dirty="0">
                <a:latin typeface="Garamond" charset="0"/>
              </a:rPr>
              <a:t>response</a:t>
            </a:r>
          </a:p>
        </p:txBody>
      </p:sp>
      <p:sp>
        <p:nvSpPr>
          <p:cNvPr id="4" name="Date Placeholder 3"/>
          <p:cNvSpPr txBox="1">
            <a:spLocks noGrp="1"/>
          </p:cNvSpPr>
          <p:nvPr/>
        </p:nvSpPr>
        <p:spPr>
          <a:xfrm>
            <a:off x="6477000" y="76200"/>
            <a:ext cx="2514600" cy="288925"/>
          </a:xfrm>
          <a:prstGeom prst="rect">
            <a:avLst/>
          </a:prstGeom>
          <a:noFill/>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endParaRPr lang="en-US" sz="1200">
              <a:solidFill>
                <a:srgbClr val="D38E27"/>
              </a:solidFill>
            </a:endParaRPr>
          </a:p>
        </p:txBody>
      </p:sp>
      <p:sp>
        <p:nvSpPr>
          <p:cNvPr id="6" name="Slide Number Placeholder 5"/>
          <p:cNvSpPr txBox="1">
            <a:spLocks noGrp="1"/>
          </p:cNvSpPr>
          <p:nvPr/>
        </p:nvSpPr>
        <p:spPr>
          <a:xfrm>
            <a:off x="8229600" y="6473825"/>
            <a:ext cx="758825" cy="247650"/>
          </a:xfrm>
          <a:prstGeom prst="rect">
            <a:avLst/>
          </a:prstGeom>
          <a:noFill/>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r"/>
            <a:endParaRPr lang="en-US" sz="1200">
              <a:solidFill>
                <a:srgbClr val="D38E27"/>
              </a:solidFill>
            </a:endParaRPr>
          </a:p>
        </p:txBody>
      </p:sp>
    </p:spTree>
    <p:extLst>
      <p:ext uri="{BB962C8B-B14F-4D97-AF65-F5344CB8AC3E}">
        <p14:creationId xmlns:p14="http://schemas.microsoft.com/office/powerpoint/2010/main" val="270851382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Content Placeholder 2"/>
          <p:cNvSpPr>
            <a:spLocks noGrp="1"/>
          </p:cNvSpPr>
          <p:nvPr>
            <p:ph sz="half" idx="4294967295"/>
          </p:nvPr>
        </p:nvSpPr>
        <p:spPr>
          <a:xfrm>
            <a:off x="0" y="1681789"/>
            <a:ext cx="4191000" cy="5105400"/>
          </a:xfrm>
        </p:spPr>
        <p:txBody>
          <a:bodyPr/>
          <a:lstStyle/>
          <a:p>
            <a:pPr>
              <a:buFontTx/>
              <a:buNone/>
            </a:pPr>
            <a:r>
              <a:rPr lang="en-US" sz="2800" b="1" dirty="0">
                <a:latin typeface="Palatino Linotype" charset="0"/>
              </a:rPr>
              <a:t>LOCAL RESPONSE</a:t>
            </a:r>
          </a:p>
          <a:p>
            <a:r>
              <a:rPr lang="en-GB" sz="2800" dirty="0">
                <a:latin typeface="Palatino Linotype" charset="0"/>
              </a:rPr>
              <a:t>Inflammation</a:t>
            </a:r>
          </a:p>
          <a:p>
            <a:r>
              <a:rPr lang="en-US" sz="2400" dirty="0">
                <a:latin typeface="Palatino Linotype" charset="0"/>
              </a:rPr>
              <a:t>Jackson zones </a:t>
            </a:r>
            <a:r>
              <a:rPr lang="en-US" sz="2000" i="1" dirty="0">
                <a:latin typeface="Palatino Linotype" charset="0"/>
              </a:rPr>
              <a:t>(1947)</a:t>
            </a:r>
          </a:p>
          <a:p>
            <a:pPr lvl="2">
              <a:buFont typeface="Wingdings" charset="0"/>
              <a:buChar char="S"/>
            </a:pPr>
            <a:r>
              <a:rPr lang="en-US" dirty="0">
                <a:latin typeface="Palatino Linotype" charset="0"/>
              </a:rPr>
              <a:t>coagulation /necrosis</a:t>
            </a:r>
          </a:p>
          <a:p>
            <a:pPr lvl="2">
              <a:buFont typeface="Wingdings" charset="0"/>
              <a:buChar char="S"/>
            </a:pPr>
            <a:r>
              <a:rPr lang="en-US" dirty="0">
                <a:latin typeface="Palatino Linotype" charset="0"/>
              </a:rPr>
              <a:t> Stasis/</a:t>
            </a:r>
            <a:r>
              <a:rPr lang="en-US" dirty="0" err="1">
                <a:latin typeface="Palatino Linotype" charset="0"/>
              </a:rPr>
              <a:t>ischaemia</a:t>
            </a:r>
            <a:endParaRPr lang="en-US" dirty="0">
              <a:latin typeface="Palatino Linotype" charset="0"/>
            </a:endParaRPr>
          </a:p>
          <a:p>
            <a:pPr lvl="2">
              <a:buFont typeface="Wingdings" charset="0"/>
              <a:buChar char="S"/>
            </a:pPr>
            <a:r>
              <a:rPr lang="en-US" dirty="0">
                <a:latin typeface="Palatino Linotype" charset="0"/>
              </a:rPr>
              <a:t> hyperemia</a:t>
            </a:r>
          </a:p>
          <a:p>
            <a:pPr>
              <a:buFont typeface="Wingdings" charset="0"/>
              <a:buChar char="S"/>
            </a:pPr>
            <a:endParaRPr lang="en-US" sz="2400" dirty="0">
              <a:latin typeface="Palatino Linotype" charset="0"/>
            </a:endParaRPr>
          </a:p>
        </p:txBody>
      </p:sp>
      <p:sp>
        <p:nvSpPr>
          <p:cNvPr id="92165" name="Rectangle 5"/>
          <p:cNvSpPr>
            <a:spLocks noChangeArrowheads="1"/>
          </p:cNvSpPr>
          <p:nvPr/>
        </p:nvSpPr>
        <p:spPr bwMode="auto">
          <a:xfrm>
            <a:off x="914400" y="457200"/>
            <a:ext cx="4117975"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sz="3600" dirty="0" smtClean="0"/>
              <a:t>Pathophysiology</a:t>
            </a:r>
            <a:endParaRPr lang="en-US" sz="2400" dirty="0"/>
          </a:p>
        </p:txBody>
      </p:sp>
      <p:pic>
        <p:nvPicPr>
          <p:cNvPr id="2" name="Picture 1" descr="Screen Shot 2014-02-18 at 10.47.5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2480" y="2116550"/>
            <a:ext cx="5223121" cy="3567009"/>
          </a:xfrm>
          <a:prstGeom prst="rect">
            <a:avLst/>
          </a:prstGeom>
        </p:spPr>
      </p:pic>
    </p:spTree>
    <p:extLst>
      <p:ext uri="{BB962C8B-B14F-4D97-AF65-F5344CB8AC3E}">
        <p14:creationId xmlns:p14="http://schemas.microsoft.com/office/powerpoint/2010/main" val="427028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txBox="1">
            <a:spLocks noGrp="1"/>
          </p:cNvSpPr>
          <p:nvPr/>
        </p:nvSpPr>
        <p:spPr>
          <a:xfrm>
            <a:off x="8229600" y="6473825"/>
            <a:ext cx="758825" cy="247650"/>
          </a:xfrm>
          <a:prstGeom prst="rect">
            <a:avLst/>
          </a:prstGeom>
          <a:noFill/>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r"/>
            <a:endParaRPr lang="en-US" sz="1200">
              <a:solidFill>
                <a:srgbClr val="D38E27"/>
              </a:solidFill>
            </a:endParaRPr>
          </a:p>
        </p:txBody>
      </p:sp>
      <p:sp>
        <p:nvSpPr>
          <p:cNvPr id="98309" name="Rectangle 3"/>
          <p:cNvSpPr>
            <a:spLocks noGrp="1" noChangeArrowheads="1"/>
          </p:cNvSpPr>
          <p:nvPr>
            <p:ph type="body" idx="4294967295"/>
          </p:nvPr>
        </p:nvSpPr>
        <p:spPr>
          <a:xfrm>
            <a:off x="457200" y="1932796"/>
            <a:ext cx="7467600" cy="4525963"/>
          </a:xfrm>
        </p:spPr>
        <p:txBody>
          <a:bodyPr/>
          <a:lstStyle/>
          <a:p>
            <a:pPr>
              <a:buFontTx/>
              <a:buNone/>
            </a:pPr>
            <a:r>
              <a:rPr lang="en-US" b="1" dirty="0">
                <a:latin typeface="Garamond" charset="0"/>
              </a:rPr>
              <a:t>SYSTEMIC RESPONSE:-</a:t>
            </a:r>
          </a:p>
          <a:p>
            <a:pPr>
              <a:buClr>
                <a:srgbClr val="0070C0"/>
              </a:buClr>
              <a:buSzPct val="93000"/>
              <a:buFont typeface="Garamond" charset="0"/>
              <a:buNone/>
            </a:pPr>
            <a:r>
              <a:rPr lang="en-US" dirty="0">
                <a:latin typeface="Garamond" charset="0"/>
              </a:rPr>
              <a:t>Significant </a:t>
            </a:r>
            <a:r>
              <a:rPr lang="en-US" dirty="0" smtClean="0">
                <a:latin typeface="Garamond" charset="0"/>
              </a:rPr>
              <a:t>burn  </a:t>
            </a:r>
            <a:r>
              <a:rPr lang="en-US" dirty="0">
                <a:latin typeface="Garamond" charset="0"/>
                <a:sym typeface="Wingdings" charset="0"/>
              </a:rPr>
              <a:t> massive release</a:t>
            </a:r>
            <a:r>
              <a:rPr lang="en-US" dirty="0">
                <a:latin typeface="Garamond" charset="0"/>
              </a:rPr>
              <a:t> of inflammatory mediators, both in the wound and other sites.</a:t>
            </a:r>
          </a:p>
        </p:txBody>
      </p:sp>
      <p:sp>
        <p:nvSpPr>
          <p:cNvPr id="98310" name="Rectangle 6"/>
          <p:cNvSpPr>
            <a:spLocks noChangeArrowheads="1"/>
          </p:cNvSpPr>
          <p:nvPr/>
        </p:nvSpPr>
        <p:spPr bwMode="auto">
          <a:xfrm>
            <a:off x="914400" y="401366"/>
            <a:ext cx="4816475"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sz="4000" dirty="0" smtClean="0"/>
              <a:t>Pathophysiology</a:t>
            </a:r>
            <a:endParaRPr lang="en-US" sz="3200" dirty="0"/>
          </a:p>
        </p:txBody>
      </p:sp>
    </p:spTree>
    <p:extLst>
      <p:ext uri="{BB962C8B-B14F-4D97-AF65-F5344CB8AC3E}">
        <p14:creationId xmlns:p14="http://schemas.microsoft.com/office/powerpoint/2010/main" val="88643598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endParaRPr lang="en-US"/>
          </a:p>
        </p:txBody>
      </p:sp>
      <p:sp>
        <p:nvSpPr>
          <p:cNvPr id="161795" name="Rectangle 3"/>
          <p:cNvSpPr>
            <a:spLocks noGrp="1" noChangeArrowheads="1"/>
          </p:cNvSpPr>
          <p:nvPr>
            <p:ph type="body" idx="1"/>
          </p:nvPr>
        </p:nvSpPr>
        <p:spPr/>
        <p:txBody>
          <a:bodyPr/>
          <a:lstStyle/>
          <a:p>
            <a:pPr>
              <a:lnSpc>
                <a:spcPct val="90000"/>
              </a:lnSpc>
              <a:buFontTx/>
              <a:buNone/>
            </a:pPr>
            <a:r>
              <a:rPr lang="en-US" sz="2800" b="1" i="1" dirty="0" smtClean="0">
                <a:latin typeface="Palatino Linotype" charset="0"/>
              </a:rPr>
              <a:t>Following </a:t>
            </a:r>
            <a:r>
              <a:rPr lang="en-US" sz="2800" b="1" i="1" dirty="0">
                <a:latin typeface="Palatino Linotype" charset="0"/>
              </a:rPr>
              <a:t>burn </a:t>
            </a:r>
            <a:r>
              <a:rPr lang="en-US" sz="2800" b="1" i="1" dirty="0" smtClean="0">
                <a:latin typeface="Palatino Linotype" charset="0"/>
              </a:rPr>
              <a:t>injury, </a:t>
            </a:r>
            <a:r>
              <a:rPr lang="en-US" sz="2800" b="1" i="1" dirty="0" err="1" smtClean="0">
                <a:latin typeface="Palatino Linotype" charset="0"/>
              </a:rPr>
              <a:t>neutrophils,</a:t>
            </a:r>
            <a:r>
              <a:rPr lang="en-US" sz="2800" b="1" i="1" dirty="0" err="1">
                <a:latin typeface="Palatino Linotype" charset="0"/>
              </a:rPr>
              <a:t>monocytes</a:t>
            </a:r>
            <a:r>
              <a:rPr lang="en-US" sz="2800" b="1" i="1" dirty="0">
                <a:latin typeface="Palatino Linotype" charset="0"/>
              </a:rPr>
              <a:t> &amp; platelets migrate into burn wound</a:t>
            </a:r>
          </a:p>
          <a:p>
            <a:pPr>
              <a:lnSpc>
                <a:spcPct val="90000"/>
              </a:lnSpc>
              <a:buFont typeface="Wingdings 3" charset="0"/>
              <a:buChar char="#"/>
            </a:pPr>
            <a:r>
              <a:rPr lang="en-US" sz="2800" dirty="0">
                <a:latin typeface="Palatino Linotype" charset="0"/>
                <a:sym typeface="Wingdings" charset="0"/>
              </a:rPr>
              <a:t>Capillary permeability  locally &amp; in distinct  organs.</a:t>
            </a:r>
          </a:p>
          <a:p>
            <a:pPr>
              <a:lnSpc>
                <a:spcPct val="90000"/>
              </a:lnSpc>
              <a:buClr>
                <a:schemeClr val="tx1"/>
              </a:buClr>
              <a:buSzPct val="95000"/>
              <a:buFont typeface="Franklin Gothic Book" charset="0"/>
              <a:buChar char="↓"/>
            </a:pPr>
            <a:r>
              <a:rPr lang="en-US" sz="2800" dirty="0">
                <a:latin typeface="Palatino Linotype" charset="0"/>
                <a:sym typeface="Wingdings" charset="0"/>
              </a:rPr>
              <a:t>Plasma oncotic pressure </a:t>
            </a:r>
          </a:p>
          <a:p>
            <a:pPr>
              <a:lnSpc>
                <a:spcPct val="90000"/>
              </a:lnSpc>
              <a:buClr>
                <a:schemeClr val="tx1"/>
              </a:buClr>
              <a:buSzPct val="95000"/>
              <a:buFont typeface="Franklin Gothic Book" charset="0"/>
              <a:buChar char="↑"/>
            </a:pPr>
            <a:r>
              <a:rPr lang="en-US" sz="2800" dirty="0">
                <a:latin typeface="Palatino Linotype" charset="0"/>
                <a:sym typeface="Wingdings" charset="0"/>
              </a:rPr>
              <a:t>Interstitial oncotic pressure  due to increased capillary permeability  protein loss  edema in burned &amp; un-burned tissues</a:t>
            </a:r>
            <a:endParaRPr lang="en-US" sz="2800" dirty="0">
              <a:latin typeface="Palatino Linotype" charset="0"/>
            </a:endParaRPr>
          </a:p>
          <a:p>
            <a:pPr>
              <a:lnSpc>
                <a:spcPct val="90000"/>
              </a:lnSpc>
            </a:pPr>
            <a:endParaRPr lang="en-US" sz="2800" dirty="0">
              <a:latin typeface="Palatino Linotype" charset="0"/>
            </a:endParaRPr>
          </a:p>
        </p:txBody>
      </p:sp>
    </p:spTree>
    <p:extLst>
      <p:ext uri="{BB962C8B-B14F-4D97-AF65-F5344CB8AC3E}">
        <p14:creationId xmlns:p14="http://schemas.microsoft.com/office/powerpoint/2010/main" val="4977629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Burn Assessment</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5512455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txBox="1">
            <a:spLocks noGrp="1"/>
          </p:cNvSpPr>
          <p:nvPr/>
        </p:nvSpPr>
        <p:spPr>
          <a:xfrm>
            <a:off x="6477000" y="76200"/>
            <a:ext cx="2514600" cy="288925"/>
          </a:xfrm>
          <a:prstGeom prst="rect">
            <a:avLst/>
          </a:prstGeom>
          <a:noFill/>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endParaRPr lang="en-US" sz="1200">
              <a:solidFill>
                <a:srgbClr val="D38E27"/>
              </a:solidFill>
            </a:endParaRPr>
          </a:p>
        </p:txBody>
      </p:sp>
      <p:sp>
        <p:nvSpPr>
          <p:cNvPr id="6" name="Slide Number Placeholder 5"/>
          <p:cNvSpPr txBox="1">
            <a:spLocks noGrp="1"/>
          </p:cNvSpPr>
          <p:nvPr/>
        </p:nvSpPr>
        <p:spPr>
          <a:xfrm>
            <a:off x="8229600" y="6473825"/>
            <a:ext cx="758825" cy="247650"/>
          </a:xfrm>
          <a:prstGeom prst="rect">
            <a:avLst/>
          </a:prstGeom>
          <a:noFill/>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r"/>
            <a:endParaRPr lang="en-US" sz="1200">
              <a:solidFill>
                <a:srgbClr val="D38E27"/>
              </a:solidFill>
            </a:endParaRPr>
          </a:p>
        </p:txBody>
      </p:sp>
      <p:sp>
        <p:nvSpPr>
          <p:cNvPr id="126981" name="Rectangle 3"/>
          <p:cNvSpPr>
            <a:spLocks noGrp="1" noChangeArrowheads="1"/>
          </p:cNvSpPr>
          <p:nvPr>
            <p:ph type="body" idx="4294967295"/>
          </p:nvPr>
        </p:nvSpPr>
        <p:spPr>
          <a:xfrm>
            <a:off x="457200" y="1143000"/>
            <a:ext cx="8077200" cy="5334000"/>
          </a:xfrm>
        </p:spPr>
        <p:txBody>
          <a:bodyPr/>
          <a:lstStyle/>
          <a:p>
            <a:pPr algn="ctr">
              <a:buSzPct val="106000"/>
              <a:buFont typeface="Wingdings 2" charset="0"/>
              <a:buNone/>
            </a:pPr>
            <a:r>
              <a:rPr lang="en-GB" b="1" dirty="0">
                <a:latin typeface="Palatino Linotype" charset="0"/>
              </a:rPr>
              <a:t>Clinical  assessment</a:t>
            </a:r>
            <a:endParaRPr lang="en-US" b="1" dirty="0">
              <a:latin typeface="Palatino Linotype" charset="0"/>
            </a:endParaRPr>
          </a:p>
          <a:p>
            <a:pPr>
              <a:buSzPct val="106000"/>
              <a:buFont typeface="Wingdings 2" charset="0"/>
              <a:buNone/>
            </a:pPr>
            <a:endParaRPr lang="en-US" b="1" dirty="0">
              <a:latin typeface="Palatino Linotype" charset="0"/>
            </a:endParaRPr>
          </a:p>
          <a:p>
            <a:pPr>
              <a:buSzPct val="106000"/>
              <a:buFont typeface="Wingdings 2" charset="0"/>
              <a:buNone/>
            </a:pPr>
            <a:r>
              <a:rPr lang="en-US" dirty="0">
                <a:latin typeface="Palatino Linotype" charset="0"/>
              </a:rPr>
              <a:t>History </a:t>
            </a:r>
          </a:p>
          <a:p>
            <a:pPr>
              <a:buSzPct val="106000"/>
              <a:buFont typeface="Wingdings 2" charset="0"/>
              <a:buNone/>
            </a:pPr>
            <a:endParaRPr lang="en-US" dirty="0">
              <a:latin typeface="Palatino Linotype" charset="0"/>
            </a:endParaRPr>
          </a:p>
          <a:p>
            <a:pPr>
              <a:buSzPct val="106000"/>
              <a:buFont typeface="Wingdings 2" charset="0"/>
              <a:buNone/>
            </a:pPr>
            <a:r>
              <a:rPr lang="en-US" dirty="0">
                <a:latin typeface="Palatino Linotype" charset="0"/>
              </a:rPr>
              <a:t>Physical examination</a:t>
            </a:r>
          </a:p>
          <a:p>
            <a:pPr lvl="1">
              <a:buSzPct val="94000"/>
              <a:buFont typeface="Wingdings 2" charset="0"/>
              <a:buChar char=""/>
            </a:pPr>
            <a:r>
              <a:rPr lang="en-US" dirty="0">
                <a:latin typeface="Palatino Linotype" charset="0"/>
              </a:rPr>
              <a:t>General</a:t>
            </a:r>
          </a:p>
          <a:p>
            <a:pPr lvl="1">
              <a:buSzPct val="94000"/>
              <a:buFont typeface="Wingdings 2" charset="0"/>
              <a:buChar char=""/>
            </a:pPr>
            <a:r>
              <a:rPr lang="en-US" dirty="0">
                <a:latin typeface="Palatino Linotype" charset="0"/>
              </a:rPr>
              <a:t> Local </a:t>
            </a:r>
          </a:p>
          <a:p>
            <a:pPr lvl="1">
              <a:buSzPct val="94000"/>
              <a:buFont typeface="Wingdings 2" charset="0"/>
              <a:buChar char=""/>
            </a:pPr>
            <a:r>
              <a:rPr lang="en-US" dirty="0">
                <a:latin typeface="Palatino Linotype" charset="0"/>
              </a:rPr>
              <a:t>Systemic </a:t>
            </a:r>
          </a:p>
        </p:txBody>
      </p:sp>
    </p:spTree>
    <p:extLst>
      <p:ext uri="{BB962C8B-B14F-4D97-AF65-F5344CB8AC3E}">
        <p14:creationId xmlns:p14="http://schemas.microsoft.com/office/powerpoint/2010/main" val="396006578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130053" name="Rectangle 3"/>
          <p:cNvSpPr>
            <a:spLocks noGrp="1" noChangeArrowheads="1"/>
          </p:cNvSpPr>
          <p:nvPr>
            <p:ph sz="half" idx="1"/>
          </p:nvPr>
        </p:nvSpPr>
        <p:spPr/>
        <p:txBody>
          <a:bodyPr>
            <a:normAutofit lnSpcReduction="10000"/>
          </a:bodyPr>
          <a:lstStyle/>
          <a:p>
            <a:pPr>
              <a:buFontTx/>
              <a:buNone/>
            </a:pPr>
            <a:r>
              <a:rPr lang="en-US" b="1" dirty="0">
                <a:latin typeface="Garamond" charset="0"/>
              </a:rPr>
              <a:t>General Exam</a:t>
            </a:r>
          </a:p>
          <a:p>
            <a:pPr lvl="1">
              <a:buFontTx/>
              <a:buNone/>
            </a:pPr>
            <a:r>
              <a:rPr lang="en-US" dirty="0">
                <a:latin typeface="Palatino Linotype" charset="0"/>
              </a:rPr>
              <a:t>Body weight</a:t>
            </a:r>
          </a:p>
          <a:p>
            <a:pPr lvl="1">
              <a:buFontTx/>
              <a:buNone/>
            </a:pPr>
            <a:r>
              <a:rPr lang="en-US" dirty="0">
                <a:latin typeface="Palatino Linotype" charset="0"/>
              </a:rPr>
              <a:t>Shock </a:t>
            </a:r>
          </a:p>
          <a:p>
            <a:pPr lvl="1">
              <a:buFontTx/>
              <a:buNone/>
            </a:pPr>
            <a:r>
              <a:rPr lang="en-US" dirty="0">
                <a:latin typeface="Palatino Linotype" charset="0"/>
              </a:rPr>
              <a:t>Level of consciousness </a:t>
            </a:r>
          </a:p>
          <a:p>
            <a:pPr lvl="1">
              <a:buFontTx/>
              <a:buNone/>
            </a:pPr>
            <a:r>
              <a:rPr lang="en-US" dirty="0" err="1">
                <a:latin typeface="Palatino Linotype" charset="0"/>
              </a:rPr>
              <a:t>Dyspnoea</a:t>
            </a:r>
            <a:endParaRPr lang="en-US" dirty="0">
              <a:latin typeface="Palatino Linotype" charset="0"/>
            </a:endParaRPr>
          </a:p>
          <a:p>
            <a:pPr lvl="1">
              <a:buFontTx/>
              <a:buNone/>
            </a:pPr>
            <a:r>
              <a:rPr lang="en-US" dirty="0">
                <a:latin typeface="Palatino Linotype" charset="0"/>
              </a:rPr>
              <a:t>In pain </a:t>
            </a:r>
          </a:p>
          <a:p>
            <a:pPr lvl="1">
              <a:buFontTx/>
              <a:buNone/>
            </a:pPr>
            <a:r>
              <a:rPr lang="en-US" dirty="0">
                <a:latin typeface="Palatino Linotype" charset="0"/>
              </a:rPr>
              <a:t>Restless ± gasping</a:t>
            </a:r>
          </a:p>
          <a:p>
            <a:pPr lvl="1">
              <a:buFontTx/>
              <a:buNone/>
            </a:pPr>
            <a:r>
              <a:rPr lang="en-US" dirty="0" err="1">
                <a:latin typeface="Palatino Linotype" charset="0"/>
              </a:rPr>
              <a:t>Anaemic</a:t>
            </a:r>
            <a:endParaRPr lang="en-US" dirty="0">
              <a:latin typeface="Palatino Linotype" charset="0"/>
            </a:endParaRPr>
          </a:p>
          <a:p>
            <a:pPr lvl="1">
              <a:buFontTx/>
              <a:buNone/>
            </a:pPr>
            <a:r>
              <a:rPr lang="en-US" dirty="0">
                <a:latin typeface="Palatino Linotype" charset="0"/>
              </a:rPr>
              <a:t>Dehydration </a:t>
            </a:r>
          </a:p>
        </p:txBody>
      </p:sp>
      <p:sp>
        <p:nvSpPr>
          <p:cNvPr id="3" name="Content Placeholder 2"/>
          <p:cNvSpPr>
            <a:spLocks noGrp="1"/>
          </p:cNvSpPr>
          <p:nvPr>
            <p:ph sz="half" idx="2"/>
          </p:nvPr>
        </p:nvSpPr>
        <p:spPr/>
        <p:txBody>
          <a:bodyPr>
            <a:normAutofit lnSpcReduction="10000"/>
          </a:bodyPr>
          <a:lstStyle/>
          <a:p>
            <a:r>
              <a:rPr lang="en-US" dirty="0" smtClean="0"/>
              <a:t>Local Exam</a:t>
            </a:r>
          </a:p>
          <a:p>
            <a:pPr>
              <a:buFont typeface="Wingdings" charset="2"/>
              <a:buChar char="Ø"/>
            </a:pPr>
            <a:r>
              <a:rPr lang="en-GB" sz="2800" dirty="0">
                <a:latin typeface="Palatino Linotype" charset="0"/>
              </a:rPr>
              <a:t>Examine the wound</a:t>
            </a:r>
            <a:endParaRPr lang="en-US" sz="2800" dirty="0">
              <a:latin typeface="Palatino Linotype" charset="0"/>
            </a:endParaRPr>
          </a:p>
          <a:p>
            <a:pPr lvl="1">
              <a:buFont typeface="Wingdings" charset="2"/>
              <a:buChar char="Ø"/>
            </a:pPr>
            <a:r>
              <a:rPr lang="en-US" sz="2400" dirty="0">
                <a:latin typeface="Palatino Linotype" charset="0"/>
              </a:rPr>
              <a:t>Body region burned</a:t>
            </a:r>
          </a:p>
          <a:p>
            <a:pPr lvl="1">
              <a:buFont typeface="Wingdings" charset="2"/>
              <a:buChar char="Ø"/>
            </a:pPr>
            <a:r>
              <a:rPr lang="en-US" sz="2400" dirty="0">
                <a:latin typeface="Palatino Linotype" charset="0"/>
              </a:rPr>
              <a:t>Extent of burn</a:t>
            </a:r>
          </a:p>
          <a:p>
            <a:pPr lvl="1">
              <a:buFont typeface="Wingdings" charset="2"/>
              <a:buChar char="Ø"/>
            </a:pPr>
            <a:r>
              <a:rPr lang="en-US" sz="2400" dirty="0">
                <a:latin typeface="Palatino Linotype" charset="0"/>
              </a:rPr>
              <a:t>Burn depth</a:t>
            </a:r>
          </a:p>
          <a:p>
            <a:pPr lvl="1">
              <a:buFont typeface="Wingdings" charset="2"/>
              <a:buChar char="Ø"/>
            </a:pPr>
            <a:r>
              <a:rPr lang="en-US" sz="2400" dirty="0">
                <a:latin typeface="Palatino Linotype" charset="0"/>
              </a:rPr>
              <a:t>Severity of burn</a:t>
            </a:r>
          </a:p>
          <a:p>
            <a:pPr lvl="1">
              <a:buFont typeface="Wingdings" charset="2"/>
              <a:buChar char="Ø"/>
            </a:pPr>
            <a:endParaRPr lang="en-US" dirty="0"/>
          </a:p>
          <a:p>
            <a:endParaRPr lang="en-US" dirty="0" smtClean="0"/>
          </a:p>
          <a:p>
            <a:r>
              <a:rPr lang="en-US" dirty="0" smtClean="0"/>
              <a:t>Systemic Exam</a:t>
            </a:r>
            <a:endParaRPr lang="en-US" dirty="0"/>
          </a:p>
        </p:txBody>
      </p:sp>
      <p:sp>
        <p:nvSpPr>
          <p:cNvPr id="4" name="Date Placeholder 3"/>
          <p:cNvSpPr txBox="1">
            <a:spLocks noGrp="1"/>
          </p:cNvSpPr>
          <p:nvPr/>
        </p:nvSpPr>
        <p:spPr>
          <a:xfrm>
            <a:off x="6477000" y="76200"/>
            <a:ext cx="2514600" cy="288925"/>
          </a:xfrm>
          <a:prstGeom prst="rect">
            <a:avLst/>
          </a:prstGeom>
          <a:noFill/>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endParaRPr lang="en-US" sz="1200">
              <a:solidFill>
                <a:srgbClr val="D38E27"/>
              </a:solidFill>
            </a:endParaRPr>
          </a:p>
        </p:txBody>
      </p:sp>
      <p:sp>
        <p:nvSpPr>
          <p:cNvPr id="6" name="Slide Number Placeholder 5"/>
          <p:cNvSpPr txBox="1">
            <a:spLocks noGrp="1"/>
          </p:cNvSpPr>
          <p:nvPr/>
        </p:nvSpPr>
        <p:spPr>
          <a:xfrm>
            <a:off x="8229600" y="6473825"/>
            <a:ext cx="758825" cy="247650"/>
          </a:xfrm>
          <a:prstGeom prst="rect">
            <a:avLst/>
          </a:prstGeom>
          <a:noFill/>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r"/>
            <a:endParaRPr lang="en-US" sz="1200">
              <a:solidFill>
                <a:srgbClr val="D38E27"/>
              </a:solidFill>
            </a:endParaRPr>
          </a:p>
        </p:txBody>
      </p:sp>
    </p:spTree>
    <p:extLst>
      <p:ext uri="{BB962C8B-B14F-4D97-AF65-F5344CB8AC3E}">
        <p14:creationId xmlns:p14="http://schemas.microsoft.com/office/powerpoint/2010/main" val="332603001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p:txBody>
          <a:bodyPr/>
          <a:lstStyle/>
          <a:p>
            <a:pPr algn="r"/>
            <a:r>
              <a:rPr lang="en-GB"/>
              <a:t>Objectives</a:t>
            </a:r>
            <a:endParaRPr lang="en-US"/>
          </a:p>
        </p:txBody>
      </p:sp>
      <p:sp>
        <p:nvSpPr>
          <p:cNvPr id="278531" name="Rectangle 3"/>
          <p:cNvSpPr>
            <a:spLocks noGrp="1" noChangeArrowheads="1"/>
          </p:cNvSpPr>
          <p:nvPr>
            <p:ph type="body" idx="1"/>
          </p:nvPr>
        </p:nvSpPr>
        <p:spPr/>
        <p:txBody>
          <a:bodyPr/>
          <a:lstStyle/>
          <a:p>
            <a:pPr>
              <a:lnSpc>
                <a:spcPct val="90000"/>
              </a:lnSpc>
            </a:pPr>
            <a:r>
              <a:rPr lang="en-GB" dirty="0"/>
              <a:t>Describe epidemiology of burn injury</a:t>
            </a:r>
          </a:p>
          <a:p>
            <a:pPr>
              <a:lnSpc>
                <a:spcPct val="90000"/>
              </a:lnSpc>
            </a:pPr>
            <a:r>
              <a:rPr lang="en-GB" dirty="0"/>
              <a:t>Discuss causes of burn injury</a:t>
            </a:r>
          </a:p>
          <a:p>
            <a:pPr>
              <a:lnSpc>
                <a:spcPct val="90000"/>
              </a:lnSpc>
            </a:pPr>
            <a:r>
              <a:rPr lang="en-GB" dirty="0"/>
              <a:t>Classify burn injuries</a:t>
            </a:r>
          </a:p>
          <a:p>
            <a:pPr>
              <a:lnSpc>
                <a:spcPct val="90000"/>
              </a:lnSpc>
            </a:pPr>
            <a:r>
              <a:rPr lang="en-GB" dirty="0" smtClean="0"/>
              <a:t>Discuss </a:t>
            </a:r>
            <a:r>
              <a:rPr lang="en-GB" dirty="0"/>
              <a:t>Pathophysiology of burn injury</a:t>
            </a:r>
          </a:p>
          <a:p>
            <a:pPr>
              <a:lnSpc>
                <a:spcPct val="90000"/>
              </a:lnSpc>
            </a:pPr>
            <a:r>
              <a:rPr lang="en-GB" dirty="0"/>
              <a:t>Assessment of burn </a:t>
            </a:r>
            <a:r>
              <a:rPr lang="en-GB" dirty="0" smtClean="0"/>
              <a:t>patient</a:t>
            </a:r>
            <a:endParaRPr lang="en-GB" dirty="0"/>
          </a:p>
          <a:p>
            <a:pPr>
              <a:lnSpc>
                <a:spcPct val="90000"/>
              </a:lnSpc>
            </a:pPr>
            <a:r>
              <a:rPr lang="en-GB" dirty="0"/>
              <a:t>Describe treatment plans for burn </a:t>
            </a:r>
          </a:p>
          <a:p>
            <a:pPr marL="36576" indent="0">
              <a:lnSpc>
                <a:spcPct val="90000"/>
              </a:lnSpc>
              <a:buNone/>
            </a:pPr>
            <a:endParaRPr lang="en-GB" dirty="0"/>
          </a:p>
          <a:p>
            <a:pPr>
              <a:lnSpc>
                <a:spcPct val="90000"/>
              </a:lnSpc>
            </a:pPr>
            <a:endParaRPr lang="en-US" dirty="0"/>
          </a:p>
        </p:txBody>
      </p:sp>
      <p:sp>
        <p:nvSpPr>
          <p:cNvPr id="2" name="TextBox 1"/>
          <p:cNvSpPr txBox="1"/>
          <p:nvPr/>
        </p:nvSpPr>
        <p:spPr>
          <a:xfrm>
            <a:off x="-846737" y="476223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347947551"/>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8" name="Rectangle 4"/>
          <p:cNvSpPr>
            <a:spLocks noGrp="1" noChangeArrowheads="1"/>
          </p:cNvSpPr>
          <p:nvPr>
            <p:ph type="title"/>
          </p:nvPr>
        </p:nvSpPr>
        <p:spPr/>
        <p:txBody>
          <a:bodyPr/>
          <a:lstStyle/>
          <a:p>
            <a:r>
              <a:rPr lang="en-GB"/>
              <a:t>Extent of burn</a:t>
            </a:r>
            <a:endParaRPr lang="en-US"/>
          </a:p>
        </p:txBody>
      </p:sp>
      <p:sp>
        <p:nvSpPr>
          <p:cNvPr id="134149" name="Rectangle 5"/>
          <p:cNvSpPr>
            <a:spLocks noGrp="1" noChangeArrowheads="1"/>
          </p:cNvSpPr>
          <p:nvPr>
            <p:ph type="body" sz="half" idx="1"/>
          </p:nvPr>
        </p:nvSpPr>
        <p:spPr/>
        <p:txBody>
          <a:bodyPr/>
          <a:lstStyle/>
          <a:p>
            <a:pPr lvl="2">
              <a:spcAft>
                <a:spcPct val="10000"/>
              </a:spcAft>
              <a:buFontTx/>
              <a:buNone/>
            </a:pPr>
            <a:r>
              <a:rPr lang="en-US" u="sng" dirty="0">
                <a:latin typeface="Palatino Linotype" charset="0"/>
              </a:rPr>
              <a:t>Palmar Method</a:t>
            </a:r>
          </a:p>
          <a:p>
            <a:pPr lvl="1">
              <a:spcAft>
                <a:spcPct val="10000"/>
              </a:spcAft>
            </a:pPr>
            <a:r>
              <a:rPr lang="en-US" sz="2400" dirty="0">
                <a:latin typeface="Palatino Linotype" charset="0"/>
              </a:rPr>
              <a:t>A quick method to evaluate scattered or localized burns</a:t>
            </a:r>
          </a:p>
          <a:p>
            <a:pPr lvl="1">
              <a:spcAft>
                <a:spcPct val="10000"/>
              </a:spcAft>
            </a:pPr>
            <a:r>
              <a:rPr lang="en-US" sz="2400" dirty="0" smtClean="0">
                <a:latin typeface="Palatino Linotype" charset="0"/>
              </a:rPr>
              <a:t>Patient’s </a:t>
            </a:r>
            <a:r>
              <a:rPr lang="en-US" sz="2400" dirty="0">
                <a:latin typeface="Palatino Linotype" charset="0"/>
              </a:rPr>
              <a:t>palm = 1 % </a:t>
            </a:r>
            <a:r>
              <a:rPr lang="en-US" sz="2400" dirty="0" err="1">
                <a:latin typeface="Palatino Linotype" charset="0"/>
              </a:rPr>
              <a:t>TBSA</a:t>
            </a:r>
            <a:endParaRPr lang="en-US" sz="2400" dirty="0">
              <a:latin typeface="Palatino Linotype" charset="0"/>
            </a:endParaRPr>
          </a:p>
          <a:p>
            <a:endParaRPr lang="en-US" sz="2400" dirty="0"/>
          </a:p>
        </p:txBody>
      </p:sp>
      <p:pic>
        <p:nvPicPr>
          <p:cNvPr id="134147" name="Picture 4" descr="20"/>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791200" y="1600200"/>
            <a:ext cx="1751013" cy="4525963"/>
          </a:xfrm>
        </p:spPr>
      </p:pic>
    </p:spTree>
    <p:extLst>
      <p:ext uri="{BB962C8B-B14F-4D97-AF65-F5344CB8AC3E}">
        <p14:creationId xmlns:p14="http://schemas.microsoft.com/office/powerpoint/2010/main" val="170226990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2" name="Rectangle 4"/>
          <p:cNvSpPr>
            <a:spLocks noGrp="1" noChangeArrowheads="1"/>
          </p:cNvSpPr>
          <p:nvPr>
            <p:ph type="title"/>
          </p:nvPr>
        </p:nvSpPr>
        <p:spPr/>
        <p:txBody>
          <a:bodyPr>
            <a:normAutofit/>
          </a:bodyPr>
          <a:lstStyle/>
          <a:p>
            <a:pPr lvl="2" algn="l" rtl="0">
              <a:spcBef>
                <a:spcPct val="0"/>
              </a:spcBef>
            </a:pPr>
            <a:r>
              <a:rPr lang="en-US" sz="3200" u="sng" dirty="0" smtClean="0">
                <a:solidFill>
                  <a:srgbClr val="FFFFFF"/>
                </a:solidFill>
                <a:latin typeface="Palatino Linotype" charset="0"/>
              </a:rPr>
              <a:t>Rule of Nines (Wallace</a:t>
            </a:r>
            <a:r>
              <a:rPr lang="ja-JP" altLang="en-US" sz="3200" u="sng" dirty="0" smtClean="0">
                <a:solidFill>
                  <a:srgbClr val="FFFFFF"/>
                </a:solidFill>
                <a:latin typeface="Palatino Linotype" charset="0"/>
              </a:rPr>
              <a:t>’</a:t>
            </a:r>
            <a:r>
              <a:rPr lang="en-US" sz="3200" u="sng" dirty="0" smtClean="0">
                <a:solidFill>
                  <a:srgbClr val="FFFFFF"/>
                </a:solidFill>
                <a:latin typeface="Palatino Linotype" charset="0"/>
              </a:rPr>
              <a:t>s)</a:t>
            </a:r>
            <a:br>
              <a:rPr lang="en-US" sz="3200" u="sng" dirty="0" smtClean="0">
                <a:solidFill>
                  <a:srgbClr val="FFFFFF"/>
                </a:solidFill>
                <a:latin typeface="Palatino Linotype" charset="0"/>
              </a:rPr>
            </a:br>
            <a:endParaRPr lang="en-US" sz="2800" dirty="0">
              <a:solidFill>
                <a:srgbClr val="FFFFFF"/>
              </a:solidFill>
            </a:endParaRPr>
          </a:p>
        </p:txBody>
      </p:sp>
      <p:sp>
        <p:nvSpPr>
          <p:cNvPr id="135173" name="Rectangle 5"/>
          <p:cNvSpPr>
            <a:spLocks noGrp="1" noChangeArrowheads="1"/>
          </p:cNvSpPr>
          <p:nvPr>
            <p:ph type="body" sz="half" idx="1"/>
          </p:nvPr>
        </p:nvSpPr>
        <p:spPr/>
        <p:txBody>
          <a:bodyPr/>
          <a:lstStyle/>
          <a:p>
            <a:pPr>
              <a:spcAft>
                <a:spcPct val="10000"/>
              </a:spcAft>
            </a:pPr>
            <a:r>
              <a:rPr lang="en-US" sz="2400" dirty="0" smtClean="0">
                <a:latin typeface="Palatino Linotype" charset="0"/>
              </a:rPr>
              <a:t>A </a:t>
            </a:r>
            <a:r>
              <a:rPr lang="en-US" sz="2400" dirty="0">
                <a:latin typeface="Palatino Linotype" charset="0"/>
              </a:rPr>
              <a:t>quick method to evaluate the extent of burns</a:t>
            </a:r>
          </a:p>
          <a:p>
            <a:pPr>
              <a:spcAft>
                <a:spcPct val="10000"/>
              </a:spcAft>
            </a:pPr>
            <a:r>
              <a:rPr lang="en-US" sz="2400" dirty="0">
                <a:latin typeface="Palatino Linotype" charset="0"/>
              </a:rPr>
              <a:t>Major body surface areas divided into multiples of nine</a:t>
            </a:r>
          </a:p>
          <a:p>
            <a:pPr>
              <a:spcAft>
                <a:spcPct val="10000"/>
              </a:spcAft>
            </a:pPr>
            <a:r>
              <a:rPr lang="en-US" sz="2400" dirty="0">
                <a:latin typeface="Palatino Linotype" charset="0"/>
              </a:rPr>
              <a:t>Modified version for children and infants (Rule of Sevens )</a:t>
            </a:r>
          </a:p>
          <a:p>
            <a:endParaRPr lang="en-US" sz="2400" dirty="0"/>
          </a:p>
        </p:txBody>
      </p:sp>
      <p:pic>
        <p:nvPicPr>
          <p:cNvPr id="135171" name="Picture 24" descr="rul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188322" y="1043157"/>
            <a:ext cx="4974660" cy="5819413"/>
          </a:xfrm>
          <a:solidFill>
            <a:schemeClr val="tx1"/>
          </a:solidFill>
        </p:spPr>
      </p:pic>
    </p:spTree>
    <p:extLst>
      <p:ext uri="{BB962C8B-B14F-4D97-AF65-F5344CB8AC3E}">
        <p14:creationId xmlns:p14="http://schemas.microsoft.com/office/powerpoint/2010/main" val="11677901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5171"/>
                                        </p:tgtEl>
                                        <p:attrNameLst>
                                          <p:attrName>style.visibility</p:attrName>
                                        </p:attrNameLst>
                                      </p:cBhvr>
                                      <p:to>
                                        <p:strVal val="visible"/>
                                      </p:to>
                                    </p:set>
                                    <p:animEffect transition="in" filter="blinds(horizontal)">
                                      <p:cBhvr>
                                        <p:cTn id="7" dur="500"/>
                                        <p:tgtEl>
                                          <p:spTgt spid="135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6" name="Rectangle 4"/>
          <p:cNvSpPr>
            <a:spLocks noGrp="1" noChangeArrowheads="1"/>
          </p:cNvSpPr>
          <p:nvPr>
            <p:ph type="title"/>
          </p:nvPr>
        </p:nvSpPr>
        <p:spPr>
          <a:xfrm>
            <a:off x="472320" y="-163786"/>
            <a:ext cx="7467600" cy="1143000"/>
          </a:xfrm>
        </p:spPr>
        <p:txBody>
          <a:bodyPr/>
          <a:lstStyle/>
          <a:p>
            <a:r>
              <a:rPr lang="en-US" sz="4000" u="sng" dirty="0">
                <a:latin typeface="Palatino Linotype" charset="0"/>
              </a:rPr>
              <a:t>Lund-Browder Method</a:t>
            </a:r>
          </a:p>
        </p:txBody>
      </p:sp>
      <p:sp>
        <p:nvSpPr>
          <p:cNvPr id="136197" name="Rectangle 5"/>
          <p:cNvSpPr>
            <a:spLocks noGrp="1" noChangeArrowheads="1"/>
          </p:cNvSpPr>
          <p:nvPr>
            <p:ph type="body" idx="1"/>
          </p:nvPr>
        </p:nvSpPr>
        <p:spPr/>
        <p:txBody>
          <a:bodyPr/>
          <a:lstStyle/>
          <a:p>
            <a:endParaRPr lang="en-US"/>
          </a:p>
        </p:txBody>
      </p:sp>
      <p:pic>
        <p:nvPicPr>
          <p:cNvPr id="136195" name="Picture 6" descr="b"/>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533400" y="1066800"/>
            <a:ext cx="8085170" cy="5787280"/>
          </a:xfrm>
        </p:spPr>
      </p:pic>
    </p:spTree>
    <p:extLst>
      <p:ext uri="{BB962C8B-B14F-4D97-AF65-F5344CB8AC3E}">
        <p14:creationId xmlns:p14="http://schemas.microsoft.com/office/powerpoint/2010/main" val="24840936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Burn Depth assessment</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1809504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Usually an experience burn surgeon may need to make this assessment</a:t>
            </a:r>
          </a:p>
          <a:p>
            <a:r>
              <a:rPr lang="en-US" dirty="0" smtClean="0"/>
              <a:t>Technologies Laser Doppler scan is a more objective way  </a:t>
            </a:r>
          </a:p>
          <a:p>
            <a:endParaRPr lang="en-US" dirty="0"/>
          </a:p>
          <a:p>
            <a:r>
              <a:rPr lang="en-US" dirty="0" smtClean="0"/>
              <a:t>Assessment important due to its bearing on management</a:t>
            </a:r>
            <a:endParaRPr lang="en-US" dirty="0"/>
          </a:p>
        </p:txBody>
      </p:sp>
    </p:spTree>
    <p:extLst>
      <p:ext uri="{BB962C8B-B14F-4D97-AF65-F5344CB8AC3E}">
        <p14:creationId xmlns:p14="http://schemas.microsoft.com/office/powerpoint/2010/main" val="352807547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800" b="1" dirty="0" smtClean="0">
                <a:latin typeface="Palatino Linotype" charset="0"/>
              </a:rPr>
              <a:t>first </a:t>
            </a:r>
            <a:r>
              <a:rPr lang="en-GB" sz="4800" b="1" dirty="0">
                <a:latin typeface="Palatino Linotype" charset="0"/>
              </a:rPr>
              <a:t>degree burn</a:t>
            </a:r>
            <a:r>
              <a:rPr lang="en-US" sz="4800" dirty="0">
                <a:latin typeface="Palatino Linotype" charset="0"/>
              </a:rPr>
              <a:t/>
            </a:r>
            <a:br>
              <a:rPr lang="en-US" sz="4800" dirty="0">
                <a:latin typeface="Palatino Linotype" charset="0"/>
              </a:rPr>
            </a:br>
            <a:endParaRPr lang="en-US" dirty="0"/>
          </a:p>
        </p:txBody>
      </p:sp>
      <p:sp>
        <p:nvSpPr>
          <p:cNvPr id="51203" name="Rectangle 3"/>
          <p:cNvSpPr>
            <a:spLocks noGrp="1" noChangeArrowheads="1"/>
          </p:cNvSpPr>
          <p:nvPr>
            <p:ph idx="1"/>
          </p:nvPr>
        </p:nvSpPr>
        <p:spPr>
          <a:xfrm>
            <a:off x="154800" y="1600200"/>
            <a:ext cx="7467600" cy="4525963"/>
          </a:xfrm>
        </p:spPr>
        <p:txBody>
          <a:bodyPr>
            <a:normAutofit/>
          </a:bodyPr>
          <a:lstStyle/>
          <a:p>
            <a:pPr>
              <a:lnSpc>
                <a:spcPct val="90000"/>
              </a:lnSpc>
              <a:spcBef>
                <a:spcPct val="10000"/>
              </a:spcBef>
              <a:buFontTx/>
              <a:buNone/>
            </a:pPr>
            <a:r>
              <a:rPr lang="en-GB" sz="2000" i="1" dirty="0" smtClean="0">
                <a:latin typeface="Palatino Linotype" charset="0"/>
              </a:rPr>
              <a:t>Epidermis</a:t>
            </a:r>
            <a:endParaRPr lang="en-US" sz="2000" i="1" dirty="0">
              <a:latin typeface="Palatino Linotype" charset="0"/>
            </a:endParaRPr>
          </a:p>
          <a:p>
            <a:pPr>
              <a:lnSpc>
                <a:spcPct val="90000"/>
              </a:lnSpc>
              <a:spcBef>
                <a:spcPct val="10000"/>
              </a:spcBef>
              <a:buFontTx/>
              <a:buNone/>
            </a:pPr>
            <a:r>
              <a:rPr lang="en-US" sz="2000" dirty="0">
                <a:latin typeface="Palatino Linotype" charset="0"/>
              </a:rPr>
              <a:t>Wound Appearance: </a:t>
            </a:r>
          </a:p>
          <a:p>
            <a:pPr lvl="1">
              <a:lnSpc>
                <a:spcPct val="90000"/>
              </a:lnSpc>
              <a:spcBef>
                <a:spcPct val="10000"/>
              </a:spcBef>
            </a:pPr>
            <a:r>
              <a:rPr lang="en-US" sz="2000" dirty="0">
                <a:latin typeface="Palatino Linotype" charset="0"/>
              </a:rPr>
              <a:t>Red to pink (light skin)</a:t>
            </a:r>
          </a:p>
          <a:p>
            <a:pPr lvl="1">
              <a:lnSpc>
                <a:spcPct val="90000"/>
              </a:lnSpc>
              <a:spcBef>
                <a:spcPct val="10000"/>
              </a:spcBef>
            </a:pPr>
            <a:r>
              <a:rPr lang="en-US" sz="2000" dirty="0">
                <a:latin typeface="Palatino Linotype" charset="0"/>
              </a:rPr>
              <a:t>Mild edema </a:t>
            </a:r>
          </a:p>
          <a:p>
            <a:pPr lvl="1">
              <a:lnSpc>
                <a:spcPct val="90000"/>
              </a:lnSpc>
              <a:spcBef>
                <a:spcPct val="10000"/>
              </a:spcBef>
            </a:pPr>
            <a:r>
              <a:rPr lang="en-US" sz="2000" dirty="0">
                <a:latin typeface="Palatino Linotype" charset="0"/>
              </a:rPr>
              <a:t>Dry and no blistering</a:t>
            </a:r>
          </a:p>
          <a:p>
            <a:pPr lvl="1">
              <a:lnSpc>
                <a:spcPct val="90000"/>
              </a:lnSpc>
              <a:spcBef>
                <a:spcPct val="10000"/>
              </a:spcBef>
            </a:pPr>
            <a:r>
              <a:rPr lang="en-US" sz="2000" dirty="0">
                <a:latin typeface="Palatino Linotype" charset="0"/>
              </a:rPr>
              <a:t>Pain / hypersensitivity to touch </a:t>
            </a:r>
          </a:p>
          <a:p>
            <a:pPr lvl="2">
              <a:lnSpc>
                <a:spcPct val="90000"/>
              </a:lnSpc>
              <a:spcBef>
                <a:spcPct val="10000"/>
              </a:spcBef>
            </a:pPr>
            <a:r>
              <a:rPr lang="en-US" sz="2000" dirty="0">
                <a:latin typeface="Palatino Linotype" charset="0"/>
              </a:rPr>
              <a:t>i.e. Classic sunburn</a:t>
            </a:r>
          </a:p>
          <a:p>
            <a:pPr lvl="1">
              <a:lnSpc>
                <a:spcPct val="90000"/>
              </a:lnSpc>
              <a:spcBef>
                <a:spcPct val="10000"/>
              </a:spcBef>
            </a:pPr>
            <a:r>
              <a:rPr lang="en-US" sz="2000" dirty="0">
                <a:latin typeface="Palatino Linotype" charset="0"/>
              </a:rPr>
              <a:t>Desquamation occurs 2-3 days</a:t>
            </a:r>
          </a:p>
          <a:p>
            <a:pPr>
              <a:lnSpc>
                <a:spcPct val="90000"/>
              </a:lnSpc>
              <a:spcBef>
                <a:spcPct val="10000"/>
              </a:spcBef>
              <a:buFontTx/>
              <a:buNone/>
            </a:pPr>
            <a:r>
              <a:rPr lang="en-US" sz="2000" dirty="0">
                <a:latin typeface="Palatino Linotype" charset="0"/>
              </a:rPr>
              <a:t>Wound Healing</a:t>
            </a:r>
          </a:p>
          <a:p>
            <a:pPr lvl="1">
              <a:lnSpc>
                <a:spcPct val="90000"/>
              </a:lnSpc>
              <a:spcBef>
                <a:spcPct val="10000"/>
              </a:spcBef>
            </a:pPr>
            <a:r>
              <a:rPr lang="en-US" sz="2000" dirty="0">
                <a:latin typeface="Palatino Linotype" charset="0"/>
              </a:rPr>
              <a:t> Wound Healing spontaneous</a:t>
            </a:r>
          </a:p>
          <a:p>
            <a:pPr lvl="1">
              <a:lnSpc>
                <a:spcPct val="90000"/>
              </a:lnSpc>
              <a:spcBef>
                <a:spcPct val="10000"/>
              </a:spcBef>
            </a:pPr>
            <a:r>
              <a:rPr lang="en-US" sz="2000" dirty="0">
                <a:latin typeface="Palatino Linotype" charset="0"/>
              </a:rPr>
              <a:t>Duration  3 to 5 days </a:t>
            </a:r>
          </a:p>
          <a:p>
            <a:pPr lvl="1">
              <a:lnSpc>
                <a:spcPct val="90000"/>
              </a:lnSpc>
              <a:spcBef>
                <a:spcPct val="10000"/>
              </a:spcBef>
            </a:pPr>
            <a:r>
              <a:rPr lang="en-US" sz="2000" dirty="0">
                <a:latin typeface="Palatino Linotype" charset="0"/>
              </a:rPr>
              <a:t>No scarring / other complications </a:t>
            </a:r>
          </a:p>
          <a:p>
            <a:pPr>
              <a:lnSpc>
                <a:spcPct val="90000"/>
              </a:lnSpc>
            </a:pPr>
            <a:endParaRPr lang="en-US" sz="2000" dirty="0">
              <a:latin typeface="Palatino Linotype" charset="0"/>
            </a:endParaRPr>
          </a:p>
        </p:txBody>
      </p:sp>
      <p:pic>
        <p:nvPicPr>
          <p:cNvPr id="138246" name="Picture 11" descr="Burns01"/>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800600" y="914400"/>
            <a:ext cx="4343400" cy="3475038"/>
          </a:xfrm>
        </p:spPr>
      </p:pic>
      <p:sp>
        <p:nvSpPr>
          <p:cNvPr id="4" name="Date Placeholder 3"/>
          <p:cNvSpPr txBox="1">
            <a:spLocks noGrp="1"/>
          </p:cNvSpPr>
          <p:nvPr/>
        </p:nvSpPr>
        <p:spPr>
          <a:xfrm>
            <a:off x="6477000" y="76200"/>
            <a:ext cx="2514600" cy="288925"/>
          </a:xfrm>
          <a:prstGeom prst="rect">
            <a:avLst/>
          </a:prstGeom>
          <a:noFill/>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endParaRPr lang="en-US" sz="1200">
              <a:solidFill>
                <a:srgbClr val="D38E27"/>
              </a:solidFill>
            </a:endParaRPr>
          </a:p>
        </p:txBody>
      </p:sp>
      <p:sp>
        <p:nvSpPr>
          <p:cNvPr id="6" name="Slide Number Placeholder 5"/>
          <p:cNvSpPr txBox="1">
            <a:spLocks noGrp="1"/>
          </p:cNvSpPr>
          <p:nvPr/>
        </p:nvSpPr>
        <p:spPr>
          <a:xfrm>
            <a:off x="8229600" y="6477000"/>
            <a:ext cx="762000" cy="244475"/>
          </a:xfrm>
          <a:prstGeom prst="rect">
            <a:avLst/>
          </a:prstGeom>
          <a:noFill/>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r"/>
            <a:fld id="{BCD6A306-BBB6-6144-99F1-B19EABC8010E}" type="slidenum">
              <a:rPr lang="en-US" sz="1200">
                <a:solidFill>
                  <a:srgbClr val="D38E27"/>
                </a:solidFill>
              </a:rPr>
              <a:pPr algn="r"/>
              <a:t>25</a:t>
            </a:fld>
            <a:endParaRPr lang="en-US" sz="1200">
              <a:solidFill>
                <a:srgbClr val="D38E27"/>
              </a:solidFill>
            </a:endParaRPr>
          </a:p>
        </p:txBody>
      </p:sp>
      <p:pic>
        <p:nvPicPr>
          <p:cNvPr id="138247" name="Picture 6" descr="Burn1"/>
          <p:cNvPicPr>
            <a:picLocks noChangeAspect="1"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4800600" y="4183063"/>
            <a:ext cx="4344775" cy="2674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9706454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38246"/>
                                        </p:tgtEl>
                                        <p:attrNameLst>
                                          <p:attrName>style.visibility</p:attrName>
                                        </p:attrNameLst>
                                      </p:cBhvr>
                                      <p:to>
                                        <p:strVal val="visible"/>
                                      </p:to>
                                    </p:set>
                                    <p:animEffect transition="in" filter="fade">
                                      <p:cBhvr>
                                        <p:cTn id="7" dur="1000"/>
                                        <p:tgtEl>
                                          <p:spTgt spid="138246"/>
                                        </p:tgtEl>
                                      </p:cBhvr>
                                    </p:animEffect>
                                    <p:anim calcmode="lin" valueType="num">
                                      <p:cBhvr>
                                        <p:cTn id="8" dur="1000" fill="hold"/>
                                        <p:tgtEl>
                                          <p:spTgt spid="138246"/>
                                        </p:tgtEl>
                                        <p:attrNameLst>
                                          <p:attrName>ppt_x</p:attrName>
                                        </p:attrNameLst>
                                      </p:cBhvr>
                                      <p:tavLst>
                                        <p:tav tm="0">
                                          <p:val>
                                            <p:strVal val="#ppt_x"/>
                                          </p:val>
                                        </p:tav>
                                        <p:tav tm="100000">
                                          <p:val>
                                            <p:strVal val="#ppt_x"/>
                                          </p:val>
                                        </p:tav>
                                      </p:tavLst>
                                    </p:anim>
                                    <p:anim calcmode="lin" valueType="num">
                                      <p:cBhvr>
                                        <p:cTn id="9" dur="900" decel="100000" fill="hold"/>
                                        <p:tgtEl>
                                          <p:spTgt spid="13824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8246"/>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38247"/>
                                        </p:tgtEl>
                                        <p:attrNameLst>
                                          <p:attrName>style.visibility</p:attrName>
                                        </p:attrNameLst>
                                      </p:cBhvr>
                                      <p:to>
                                        <p:strVal val="visible"/>
                                      </p:to>
                                    </p:set>
                                    <p:animEffect transition="in" filter="fade">
                                      <p:cBhvr>
                                        <p:cTn id="13" dur="1000"/>
                                        <p:tgtEl>
                                          <p:spTgt spid="138247"/>
                                        </p:tgtEl>
                                      </p:cBhvr>
                                    </p:animEffect>
                                    <p:anim calcmode="lin" valueType="num">
                                      <p:cBhvr>
                                        <p:cTn id="14" dur="1000" fill="hold"/>
                                        <p:tgtEl>
                                          <p:spTgt spid="138247"/>
                                        </p:tgtEl>
                                        <p:attrNameLst>
                                          <p:attrName>ppt_x</p:attrName>
                                        </p:attrNameLst>
                                      </p:cBhvr>
                                      <p:tavLst>
                                        <p:tav tm="0">
                                          <p:val>
                                            <p:strVal val="#ppt_x"/>
                                          </p:val>
                                        </p:tav>
                                        <p:tav tm="100000">
                                          <p:val>
                                            <p:strVal val="#ppt_x"/>
                                          </p:val>
                                        </p:tav>
                                      </p:tavLst>
                                    </p:anim>
                                    <p:anim calcmode="lin" valueType="num">
                                      <p:cBhvr>
                                        <p:cTn id="15" dur="900" decel="100000" fill="hold"/>
                                        <p:tgtEl>
                                          <p:spTgt spid="13824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382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800" b="1" dirty="0" smtClean="0">
                <a:latin typeface="Palatino Linotype" charset="0"/>
              </a:rPr>
              <a:t/>
            </a:r>
            <a:br>
              <a:rPr lang="en-GB" sz="4800" b="1" dirty="0" smtClean="0">
                <a:latin typeface="Palatino Linotype" charset="0"/>
              </a:rPr>
            </a:br>
            <a:r>
              <a:rPr lang="en-GB" sz="4800" b="1" dirty="0" smtClean="0">
                <a:latin typeface="Palatino Linotype" charset="0"/>
              </a:rPr>
              <a:t>Superficial </a:t>
            </a:r>
            <a:r>
              <a:rPr lang="en-GB" sz="4800" b="1" dirty="0">
                <a:latin typeface="Palatino Linotype" charset="0"/>
              </a:rPr>
              <a:t>second degree burn</a:t>
            </a:r>
            <a:r>
              <a:rPr lang="en-US" sz="4800" b="1" dirty="0">
                <a:latin typeface="Palatino Linotype" charset="0"/>
              </a:rPr>
              <a:t/>
            </a:r>
            <a:br>
              <a:rPr lang="en-US" sz="4800" b="1" dirty="0">
                <a:latin typeface="Palatino Linotype" charset="0"/>
              </a:rPr>
            </a:br>
            <a:endParaRPr lang="en-US" dirty="0"/>
          </a:p>
        </p:txBody>
      </p:sp>
      <p:sp>
        <p:nvSpPr>
          <p:cNvPr id="54275" name="Rectangle 3"/>
          <p:cNvSpPr>
            <a:spLocks noGrp="1" noChangeArrowheads="1"/>
          </p:cNvSpPr>
          <p:nvPr>
            <p:ph idx="1"/>
          </p:nvPr>
        </p:nvSpPr>
        <p:spPr>
          <a:xfrm>
            <a:off x="48960" y="1600200"/>
            <a:ext cx="7467600" cy="4525963"/>
          </a:xfrm>
        </p:spPr>
        <p:txBody>
          <a:bodyPr>
            <a:normAutofit/>
          </a:bodyPr>
          <a:lstStyle/>
          <a:p>
            <a:pPr>
              <a:lnSpc>
                <a:spcPct val="90000"/>
              </a:lnSpc>
              <a:spcAft>
                <a:spcPct val="10000"/>
              </a:spcAft>
              <a:buSzPct val="104000"/>
            </a:pPr>
            <a:r>
              <a:rPr lang="en-US" sz="2000" i="1" dirty="0" smtClean="0">
                <a:latin typeface="Palatino Linotype" charset="0"/>
              </a:rPr>
              <a:t>upper </a:t>
            </a:r>
            <a:r>
              <a:rPr lang="en-US" sz="2000" i="1" dirty="0">
                <a:latin typeface="Palatino Linotype" charset="0"/>
              </a:rPr>
              <a:t>1/3 of dermis</a:t>
            </a:r>
          </a:p>
          <a:p>
            <a:pPr>
              <a:lnSpc>
                <a:spcPct val="90000"/>
              </a:lnSpc>
              <a:spcAft>
                <a:spcPct val="10000"/>
              </a:spcAft>
            </a:pPr>
            <a:r>
              <a:rPr lang="en-US" sz="2000" dirty="0">
                <a:latin typeface="Palatino Linotype" charset="0"/>
              </a:rPr>
              <a:t>Wound Appearance</a:t>
            </a:r>
          </a:p>
          <a:p>
            <a:pPr lvl="1">
              <a:lnSpc>
                <a:spcPct val="90000"/>
              </a:lnSpc>
              <a:spcAft>
                <a:spcPct val="10000"/>
              </a:spcAft>
            </a:pPr>
            <a:r>
              <a:rPr lang="en-US" sz="2000" dirty="0">
                <a:latin typeface="Palatino Linotype" charset="0"/>
              </a:rPr>
              <a:t>Red to pink</a:t>
            </a:r>
          </a:p>
          <a:p>
            <a:pPr lvl="1">
              <a:lnSpc>
                <a:spcPct val="90000"/>
              </a:lnSpc>
              <a:spcAft>
                <a:spcPct val="10000"/>
              </a:spcAft>
            </a:pPr>
            <a:r>
              <a:rPr lang="en-US" sz="2000" dirty="0">
                <a:latin typeface="Palatino Linotype" charset="0"/>
              </a:rPr>
              <a:t>Wet and weeping wounds</a:t>
            </a:r>
          </a:p>
          <a:p>
            <a:pPr lvl="1">
              <a:lnSpc>
                <a:spcPct val="90000"/>
              </a:lnSpc>
              <a:spcAft>
                <a:spcPct val="10000"/>
              </a:spcAft>
            </a:pPr>
            <a:r>
              <a:rPr lang="en-US" sz="2000" dirty="0">
                <a:latin typeface="Palatino Linotype" charset="0"/>
              </a:rPr>
              <a:t>Thin-walled, fluid-filled blisters</a:t>
            </a:r>
          </a:p>
          <a:p>
            <a:pPr lvl="1">
              <a:lnSpc>
                <a:spcPct val="90000"/>
              </a:lnSpc>
              <a:spcAft>
                <a:spcPct val="10000"/>
              </a:spcAft>
            </a:pPr>
            <a:r>
              <a:rPr lang="en-US" sz="2000" dirty="0">
                <a:latin typeface="Palatino Linotype" charset="0"/>
              </a:rPr>
              <a:t>Mild to moderate edema</a:t>
            </a:r>
          </a:p>
          <a:p>
            <a:pPr lvl="1">
              <a:lnSpc>
                <a:spcPct val="90000"/>
              </a:lnSpc>
              <a:spcAft>
                <a:spcPct val="10000"/>
              </a:spcAft>
            </a:pPr>
            <a:r>
              <a:rPr lang="en-US" sz="2000" dirty="0">
                <a:latin typeface="Palatino Linotype" charset="0"/>
              </a:rPr>
              <a:t>Extremely painful </a:t>
            </a:r>
          </a:p>
          <a:p>
            <a:pPr>
              <a:lnSpc>
                <a:spcPct val="90000"/>
              </a:lnSpc>
              <a:spcAft>
                <a:spcPct val="10000"/>
              </a:spcAft>
            </a:pPr>
            <a:r>
              <a:rPr lang="en-US" sz="2000" dirty="0">
                <a:latin typeface="Palatino Linotype" charset="0"/>
              </a:rPr>
              <a:t>Wound Healing</a:t>
            </a:r>
          </a:p>
          <a:p>
            <a:pPr lvl="1">
              <a:lnSpc>
                <a:spcPct val="90000"/>
              </a:lnSpc>
              <a:spcAft>
                <a:spcPct val="10000"/>
              </a:spcAft>
            </a:pPr>
            <a:r>
              <a:rPr lang="en-US" sz="2000" dirty="0">
                <a:latin typeface="Palatino Linotype" charset="0"/>
              </a:rPr>
              <a:t>In 2 weeks (spontaneous)</a:t>
            </a:r>
          </a:p>
          <a:p>
            <a:pPr lvl="1">
              <a:lnSpc>
                <a:spcPct val="90000"/>
              </a:lnSpc>
              <a:spcAft>
                <a:spcPct val="10000"/>
              </a:spcAft>
            </a:pPr>
            <a:r>
              <a:rPr lang="en-US" sz="2000" dirty="0">
                <a:latin typeface="Palatino Linotype" charset="0"/>
              </a:rPr>
              <a:t>Minimal scarring; minor </a:t>
            </a:r>
            <a:r>
              <a:rPr lang="en-US" sz="2000" dirty="0" smtClean="0">
                <a:latin typeface="Palatino Linotype" charset="0"/>
              </a:rPr>
              <a:t>pigment</a:t>
            </a:r>
          </a:p>
          <a:p>
            <a:pPr lvl="1">
              <a:lnSpc>
                <a:spcPct val="90000"/>
              </a:lnSpc>
              <a:spcAft>
                <a:spcPct val="10000"/>
              </a:spcAft>
            </a:pPr>
            <a:r>
              <a:rPr lang="en-US" sz="2000" dirty="0" smtClean="0">
                <a:latin typeface="Palatino Linotype" charset="0"/>
              </a:rPr>
              <a:t>Discoloration </a:t>
            </a:r>
            <a:r>
              <a:rPr lang="en-US" sz="2000" dirty="0">
                <a:latin typeface="Palatino Linotype" charset="0"/>
              </a:rPr>
              <a:t>may occur </a:t>
            </a:r>
          </a:p>
          <a:p>
            <a:pPr>
              <a:lnSpc>
                <a:spcPct val="90000"/>
              </a:lnSpc>
            </a:pPr>
            <a:endParaRPr lang="en-US" sz="2000" dirty="0">
              <a:latin typeface="Palatino Linotype" charset="0"/>
            </a:endParaRPr>
          </a:p>
        </p:txBody>
      </p:sp>
      <p:pic>
        <p:nvPicPr>
          <p:cNvPr id="139270" name="Picture 8" descr="burns02"/>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800600" y="914400"/>
            <a:ext cx="4343400" cy="3475038"/>
          </a:xfrm>
        </p:spPr>
      </p:pic>
      <p:sp>
        <p:nvSpPr>
          <p:cNvPr id="4" name="Date Placeholder 3"/>
          <p:cNvSpPr txBox="1">
            <a:spLocks noGrp="1"/>
          </p:cNvSpPr>
          <p:nvPr/>
        </p:nvSpPr>
        <p:spPr>
          <a:xfrm>
            <a:off x="6477000" y="76200"/>
            <a:ext cx="2514600" cy="288925"/>
          </a:xfrm>
          <a:prstGeom prst="rect">
            <a:avLst/>
          </a:prstGeom>
          <a:noFill/>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endParaRPr lang="en-US" sz="1200">
              <a:solidFill>
                <a:srgbClr val="D38E27"/>
              </a:solidFill>
            </a:endParaRPr>
          </a:p>
        </p:txBody>
      </p:sp>
      <p:sp>
        <p:nvSpPr>
          <p:cNvPr id="6" name="Slide Number Placeholder 5"/>
          <p:cNvSpPr txBox="1">
            <a:spLocks noGrp="1"/>
          </p:cNvSpPr>
          <p:nvPr/>
        </p:nvSpPr>
        <p:spPr>
          <a:xfrm>
            <a:off x="8229600" y="6477000"/>
            <a:ext cx="762000" cy="244475"/>
          </a:xfrm>
          <a:prstGeom prst="rect">
            <a:avLst/>
          </a:prstGeom>
          <a:noFill/>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r"/>
            <a:endParaRPr lang="en-US" sz="1200">
              <a:solidFill>
                <a:srgbClr val="D38E27"/>
              </a:solidFill>
            </a:endParaRPr>
          </a:p>
        </p:txBody>
      </p:sp>
      <p:pic>
        <p:nvPicPr>
          <p:cNvPr id="139271" name="Picture 7" descr="Burn2"/>
          <p:cNvPicPr>
            <a:picLocks noChangeAspect="1" noChangeArrowheads="1"/>
          </p:cNvPicPr>
          <p:nvPr/>
        </p:nvPicPr>
        <p:blipFill>
          <a:blip r:embed="rId3">
            <a:lum bright="28000" contrast="12000"/>
            <a:extLst>
              <a:ext uri="{28A0092B-C50C-407E-A947-70E740481C1C}">
                <a14:useLocalDpi xmlns:a14="http://schemas.microsoft.com/office/drawing/2010/main" val="0"/>
              </a:ext>
            </a:extLst>
          </a:blip>
          <a:srcRect/>
          <a:stretch>
            <a:fillRect/>
          </a:stretch>
        </p:blipFill>
        <p:spPr bwMode="auto">
          <a:xfrm>
            <a:off x="4800600" y="4114800"/>
            <a:ext cx="4329055" cy="236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458162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39270"/>
                                        </p:tgtEl>
                                        <p:attrNameLst>
                                          <p:attrName>style.visibility</p:attrName>
                                        </p:attrNameLst>
                                      </p:cBhvr>
                                      <p:to>
                                        <p:strVal val="visible"/>
                                      </p:to>
                                    </p:set>
                                    <p:animEffect transition="in" filter="fade">
                                      <p:cBhvr>
                                        <p:cTn id="7" dur="1000"/>
                                        <p:tgtEl>
                                          <p:spTgt spid="139270"/>
                                        </p:tgtEl>
                                      </p:cBhvr>
                                    </p:animEffect>
                                    <p:anim calcmode="lin" valueType="num">
                                      <p:cBhvr>
                                        <p:cTn id="8" dur="1000" fill="hold"/>
                                        <p:tgtEl>
                                          <p:spTgt spid="139270"/>
                                        </p:tgtEl>
                                        <p:attrNameLst>
                                          <p:attrName>ppt_x</p:attrName>
                                        </p:attrNameLst>
                                      </p:cBhvr>
                                      <p:tavLst>
                                        <p:tav tm="0">
                                          <p:val>
                                            <p:strVal val="#ppt_x"/>
                                          </p:val>
                                        </p:tav>
                                        <p:tav tm="100000">
                                          <p:val>
                                            <p:strVal val="#ppt_x"/>
                                          </p:val>
                                        </p:tav>
                                      </p:tavLst>
                                    </p:anim>
                                    <p:anim calcmode="lin" valueType="num">
                                      <p:cBhvr>
                                        <p:cTn id="9" dur="900" decel="100000" fill="hold"/>
                                        <p:tgtEl>
                                          <p:spTgt spid="13927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9270"/>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39271"/>
                                        </p:tgtEl>
                                        <p:attrNameLst>
                                          <p:attrName>style.visibility</p:attrName>
                                        </p:attrNameLst>
                                      </p:cBhvr>
                                      <p:to>
                                        <p:strVal val="visible"/>
                                      </p:to>
                                    </p:set>
                                    <p:animEffect transition="in" filter="fade">
                                      <p:cBhvr>
                                        <p:cTn id="13" dur="1000"/>
                                        <p:tgtEl>
                                          <p:spTgt spid="139271"/>
                                        </p:tgtEl>
                                      </p:cBhvr>
                                    </p:animEffect>
                                    <p:anim calcmode="lin" valueType="num">
                                      <p:cBhvr>
                                        <p:cTn id="14" dur="1000" fill="hold"/>
                                        <p:tgtEl>
                                          <p:spTgt spid="139271"/>
                                        </p:tgtEl>
                                        <p:attrNameLst>
                                          <p:attrName>ppt_x</p:attrName>
                                        </p:attrNameLst>
                                      </p:cBhvr>
                                      <p:tavLst>
                                        <p:tav tm="0">
                                          <p:val>
                                            <p:strVal val="#ppt_x"/>
                                          </p:val>
                                        </p:tav>
                                        <p:tav tm="100000">
                                          <p:val>
                                            <p:strVal val="#ppt_x"/>
                                          </p:val>
                                        </p:tav>
                                      </p:tavLst>
                                    </p:anim>
                                    <p:anim calcmode="lin" valueType="num">
                                      <p:cBhvr>
                                        <p:cTn id="15" dur="900" decel="100000" fill="hold"/>
                                        <p:tgtEl>
                                          <p:spTgt spid="139271"/>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3927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800" b="1" dirty="0">
                <a:latin typeface="Palatino Linotype" charset="0"/>
              </a:rPr>
              <a:t>Deep second degree burn</a:t>
            </a:r>
            <a:r>
              <a:rPr lang="en-US" sz="4800" b="1" dirty="0">
                <a:latin typeface="Palatino Linotype" charset="0"/>
              </a:rPr>
              <a:t/>
            </a:r>
            <a:br>
              <a:rPr lang="en-US" sz="4800" b="1" dirty="0">
                <a:latin typeface="Palatino Linotype" charset="0"/>
              </a:rPr>
            </a:br>
            <a:endParaRPr lang="en-US" dirty="0"/>
          </a:p>
        </p:txBody>
      </p:sp>
      <p:sp>
        <p:nvSpPr>
          <p:cNvPr id="56323" name="Rectangle 3"/>
          <p:cNvSpPr>
            <a:spLocks noGrp="1" noChangeArrowheads="1"/>
          </p:cNvSpPr>
          <p:nvPr>
            <p:ph idx="1"/>
          </p:nvPr>
        </p:nvSpPr>
        <p:spPr>
          <a:xfrm>
            <a:off x="48960" y="1600200"/>
            <a:ext cx="7467600" cy="4525963"/>
          </a:xfrm>
        </p:spPr>
        <p:txBody>
          <a:bodyPr>
            <a:normAutofit/>
          </a:bodyPr>
          <a:lstStyle/>
          <a:p>
            <a:pPr>
              <a:lnSpc>
                <a:spcPct val="85000"/>
              </a:lnSpc>
              <a:spcBef>
                <a:spcPct val="15000"/>
              </a:spcBef>
              <a:buSzPct val="105000"/>
            </a:pPr>
            <a:r>
              <a:rPr lang="en-US" sz="1800" b="1" i="1" dirty="0" smtClean="0">
                <a:latin typeface="Palatino Linotype" charset="0"/>
              </a:rPr>
              <a:t>deep </a:t>
            </a:r>
            <a:r>
              <a:rPr lang="en-US" sz="1800" b="1" i="1" dirty="0">
                <a:latin typeface="Palatino Linotype" charset="0"/>
              </a:rPr>
              <a:t>dermis layer</a:t>
            </a:r>
          </a:p>
          <a:p>
            <a:pPr>
              <a:lnSpc>
                <a:spcPct val="85000"/>
              </a:lnSpc>
              <a:spcBef>
                <a:spcPct val="15000"/>
              </a:spcBef>
            </a:pPr>
            <a:r>
              <a:rPr lang="en-US" sz="1800" dirty="0">
                <a:latin typeface="Palatino Linotype" charset="0"/>
              </a:rPr>
              <a:t>Wound Appearance</a:t>
            </a:r>
          </a:p>
          <a:p>
            <a:pPr lvl="1">
              <a:lnSpc>
                <a:spcPct val="85000"/>
              </a:lnSpc>
              <a:spcBef>
                <a:spcPct val="15000"/>
              </a:spcBef>
            </a:pPr>
            <a:r>
              <a:rPr lang="en-US" sz="1800" dirty="0">
                <a:latin typeface="Palatino Linotype" charset="0"/>
              </a:rPr>
              <a:t>Mottled: Red, pink, to white surface</a:t>
            </a:r>
          </a:p>
          <a:p>
            <a:pPr lvl="1">
              <a:lnSpc>
                <a:spcPct val="85000"/>
              </a:lnSpc>
              <a:spcBef>
                <a:spcPct val="15000"/>
              </a:spcBef>
            </a:pPr>
            <a:r>
              <a:rPr lang="en-US" sz="1800" dirty="0">
                <a:latin typeface="Palatino Linotype" charset="0"/>
              </a:rPr>
              <a:t>Moist</a:t>
            </a:r>
          </a:p>
          <a:p>
            <a:pPr lvl="1">
              <a:lnSpc>
                <a:spcPct val="85000"/>
              </a:lnSpc>
              <a:spcBef>
                <a:spcPct val="15000"/>
              </a:spcBef>
            </a:pPr>
            <a:r>
              <a:rPr lang="en-US" sz="1800" dirty="0">
                <a:latin typeface="Palatino Linotype" charset="0"/>
              </a:rPr>
              <a:t>Moderate edema</a:t>
            </a:r>
          </a:p>
          <a:p>
            <a:pPr lvl="1">
              <a:lnSpc>
                <a:spcPct val="85000"/>
              </a:lnSpc>
              <a:spcBef>
                <a:spcPct val="15000"/>
              </a:spcBef>
            </a:pPr>
            <a:r>
              <a:rPr lang="en-US" sz="1800" dirty="0">
                <a:latin typeface="Palatino Linotype" charset="0"/>
              </a:rPr>
              <a:t>Painful; usually less severe than superficial 2</a:t>
            </a:r>
            <a:r>
              <a:rPr lang="en-US" sz="1800" baseline="30000" dirty="0">
                <a:latin typeface="Palatino Linotype" charset="0"/>
              </a:rPr>
              <a:t>nd</a:t>
            </a:r>
            <a:r>
              <a:rPr lang="en-US" sz="1800" dirty="0">
                <a:latin typeface="Palatino Linotype" charset="0"/>
              </a:rPr>
              <a:t> Degree superficial.</a:t>
            </a:r>
          </a:p>
          <a:p>
            <a:pPr lvl="1">
              <a:lnSpc>
                <a:spcPct val="85000"/>
              </a:lnSpc>
              <a:spcBef>
                <a:spcPct val="15000"/>
              </a:spcBef>
            </a:pPr>
            <a:r>
              <a:rPr lang="en-US" sz="1800" dirty="0">
                <a:latin typeface="Palatino Linotype" charset="0"/>
              </a:rPr>
              <a:t>No blisters </a:t>
            </a:r>
          </a:p>
          <a:p>
            <a:pPr>
              <a:lnSpc>
                <a:spcPct val="85000"/>
              </a:lnSpc>
              <a:spcBef>
                <a:spcPct val="15000"/>
              </a:spcBef>
            </a:pPr>
            <a:r>
              <a:rPr lang="en-US" sz="1800" dirty="0">
                <a:latin typeface="Palatino Linotype" charset="0"/>
              </a:rPr>
              <a:t>Wound Healing</a:t>
            </a:r>
          </a:p>
          <a:p>
            <a:pPr lvl="1">
              <a:lnSpc>
                <a:spcPct val="85000"/>
              </a:lnSpc>
              <a:spcBef>
                <a:spcPct val="15000"/>
              </a:spcBef>
            </a:pPr>
            <a:r>
              <a:rPr lang="en-US" sz="1800" dirty="0">
                <a:latin typeface="Palatino Linotype" charset="0"/>
              </a:rPr>
              <a:t>May heal spontaneously 2-6 weeks</a:t>
            </a:r>
          </a:p>
          <a:p>
            <a:pPr lvl="1">
              <a:lnSpc>
                <a:spcPct val="85000"/>
              </a:lnSpc>
              <a:spcBef>
                <a:spcPct val="15000"/>
              </a:spcBef>
            </a:pPr>
            <a:r>
              <a:rPr lang="en-US" sz="1800" dirty="0">
                <a:latin typeface="Palatino Linotype" charset="0"/>
              </a:rPr>
              <a:t>If so Hypertrophic scarring / formation of contractures</a:t>
            </a:r>
          </a:p>
          <a:p>
            <a:pPr>
              <a:lnSpc>
                <a:spcPct val="85000"/>
              </a:lnSpc>
              <a:spcBef>
                <a:spcPct val="15000"/>
              </a:spcBef>
            </a:pPr>
            <a:r>
              <a:rPr lang="en-US" sz="1800" dirty="0">
                <a:latin typeface="Palatino Linotype" charset="0"/>
              </a:rPr>
              <a:t>Wound Management:</a:t>
            </a:r>
          </a:p>
          <a:p>
            <a:pPr lvl="1">
              <a:lnSpc>
                <a:spcPct val="85000"/>
              </a:lnSpc>
              <a:spcBef>
                <a:spcPct val="15000"/>
              </a:spcBef>
            </a:pPr>
            <a:r>
              <a:rPr lang="en-US" sz="1800" dirty="0">
                <a:latin typeface="Palatino Linotype" charset="0"/>
              </a:rPr>
              <a:t>Treatment of choice</a:t>
            </a:r>
            <a:r>
              <a:rPr lang="en-US" sz="1800" dirty="0">
                <a:latin typeface="Palatino Linotype" charset="0"/>
                <a:sym typeface="Wingdings" charset="0"/>
              </a:rPr>
              <a:t></a:t>
            </a:r>
            <a:r>
              <a:rPr lang="en-US" sz="1800" dirty="0">
                <a:latin typeface="Palatino Linotype" charset="0"/>
              </a:rPr>
              <a:t> surgical excision &amp; skin grafting</a:t>
            </a:r>
          </a:p>
        </p:txBody>
      </p:sp>
      <p:graphicFrame>
        <p:nvGraphicFramePr>
          <p:cNvPr id="141318" name="Object 2"/>
          <p:cNvGraphicFramePr>
            <a:graphicFrameLocks noGrp="1" noChangeAspect="1"/>
          </p:cNvGraphicFramePr>
          <p:nvPr>
            <p:ph sz="quarter" idx="4294967295"/>
            <p:extLst>
              <p:ext uri="{D42A27DB-BD31-4B8C-83A1-F6EECF244321}">
                <p14:modId xmlns:p14="http://schemas.microsoft.com/office/powerpoint/2010/main" val="2461031861"/>
              </p:ext>
            </p:extLst>
          </p:nvPr>
        </p:nvGraphicFramePr>
        <p:xfrm>
          <a:off x="5130308" y="1600200"/>
          <a:ext cx="3957526" cy="4007325"/>
        </p:xfrm>
        <a:graphic>
          <a:graphicData uri="http://schemas.openxmlformats.org/presentationml/2006/ole">
            <mc:AlternateContent xmlns:mc="http://schemas.openxmlformats.org/markup-compatibility/2006">
              <mc:Choice xmlns:v="urn:schemas-microsoft-com:vml" Requires="v">
                <p:oleObj spid="_x0000_s26646" name="Photo Editor Photo" r:id="rId3" imgW="6095238" imgH="4571429" progId="">
                  <p:embed/>
                </p:oleObj>
              </mc:Choice>
              <mc:Fallback>
                <p:oleObj name="Photo Editor Photo" r:id="rId3" imgW="6095238" imgH="4571429" progId="">
                  <p:embed/>
                  <p:pic>
                    <p:nvPicPr>
                      <p:cNvPr id="0" name="Picture 18"/>
                      <p:cNvPicPr>
                        <a:picLocks noGrp="1" noChangeAspect="1" noChangeArrowheads="1"/>
                      </p:cNvPicPr>
                      <p:nvPr/>
                    </p:nvPicPr>
                    <p:blipFill>
                      <a:blip r:embed="rId4">
                        <a:lum bright="20000"/>
                        <a:extLst>
                          <a:ext uri="{28A0092B-C50C-407E-A947-70E740481C1C}">
                            <a14:useLocalDpi xmlns:a14="http://schemas.microsoft.com/office/drawing/2010/main" val="0"/>
                          </a:ext>
                        </a:extLst>
                      </a:blip>
                      <a:srcRect/>
                      <a:stretch>
                        <a:fillRect/>
                      </a:stretch>
                    </p:blipFill>
                    <p:spPr bwMode="auto">
                      <a:xfrm>
                        <a:off x="5130308" y="1600200"/>
                        <a:ext cx="3957526" cy="4007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Date Placeholder 3"/>
          <p:cNvSpPr txBox="1">
            <a:spLocks noGrp="1"/>
          </p:cNvSpPr>
          <p:nvPr/>
        </p:nvSpPr>
        <p:spPr>
          <a:xfrm>
            <a:off x="6477000" y="76200"/>
            <a:ext cx="2514600" cy="288925"/>
          </a:xfrm>
          <a:prstGeom prst="rect">
            <a:avLst/>
          </a:prstGeom>
          <a:noFill/>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endParaRPr lang="en-US" sz="1200">
              <a:solidFill>
                <a:srgbClr val="D38E27"/>
              </a:solidFill>
            </a:endParaRPr>
          </a:p>
        </p:txBody>
      </p:sp>
      <p:sp>
        <p:nvSpPr>
          <p:cNvPr id="6" name="Slide Number Placeholder 5"/>
          <p:cNvSpPr txBox="1">
            <a:spLocks noGrp="1"/>
          </p:cNvSpPr>
          <p:nvPr/>
        </p:nvSpPr>
        <p:spPr>
          <a:xfrm>
            <a:off x="8229600" y="6477000"/>
            <a:ext cx="762000" cy="247650"/>
          </a:xfrm>
          <a:prstGeom prst="rect">
            <a:avLst/>
          </a:prstGeom>
          <a:noFill/>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r"/>
            <a:endParaRPr lang="en-US" sz="1200">
              <a:solidFill>
                <a:srgbClr val="D38E27"/>
              </a:solidFill>
            </a:endParaRPr>
          </a:p>
        </p:txBody>
      </p:sp>
    </p:spTree>
    <p:extLst>
      <p:ext uri="{BB962C8B-B14F-4D97-AF65-F5344CB8AC3E}">
        <p14:creationId xmlns:p14="http://schemas.microsoft.com/office/powerpoint/2010/main" val="10382549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1318"/>
                                        </p:tgtEl>
                                        <p:attrNameLst>
                                          <p:attrName>style.visibility</p:attrName>
                                        </p:attrNameLst>
                                      </p:cBhvr>
                                      <p:to>
                                        <p:strVal val="visible"/>
                                      </p:to>
                                    </p:set>
                                    <p:animEffect transition="in" filter="fade">
                                      <p:cBhvr>
                                        <p:cTn id="7" dur="1000"/>
                                        <p:tgtEl>
                                          <p:spTgt spid="141318"/>
                                        </p:tgtEl>
                                      </p:cBhvr>
                                    </p:animEffect>
                                    <p:anim calcmode="lin" valueType="num">
                                      <p:cBhvr>
                                        <p:cTn id="8" dur="1000" fill="hold"/>
                                        <p:tgtEl>
                                          <p:spTgt spid="141318"/>
                                        </p:tgtEl>
                                        <p:attrNameLst>
                                          <p:attrName>ppt_x</p:attrName>
                                        </p:attrNameLst>
                                      </p:cBhvr>
                                      <p:tavLst>
                                        <p:tav tm="0">
                                          <p:val>
                                            <p:strVal val="#ppt_x"/>
                                          </p:val>
                                        </p:tav>
                                        <p:tav tm="100000">
                                          <p:val>
                                            <p:strVal val="#ppt_x"/>
                                          </p:val>
                                        </p:tav>
                                      </p:tavLst>
                                    </p:anim>
                                    <p:anim calcmode="lin" valueType="num">
                                      <p:cBhvr>
                                        <p:cTn id="9" dur="1000" fill="hold"/>
                                        <p:tgtEl>
                                          <p:spTgt spid="1413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5110"/>
            <a:ext cx="7467600" cy="1143000"/>
          </a:xfrm>
        </p:spPr>
        <p:txBody>
          <a:bodyPr>
            <a:normAutofit fontScale="90000"/>
          </a:bodyPr>
          <a:lstStyle/>
          <a:p>
            <a:r>
              <a:rPr lang="en-GB" sz="4800" b="1" dirty="0">
                <a:latin typeface="Palatino Linotype" charset="0"/>
              </a:rPr>
              <a:t>Full thickness third degree burn</a:t>
            </a:r>
            <a:r>
              <a:rPr lang="en-US" sz="4800" b="1" dirty="0">
                <a:latin typeface="Palatino Linotype" charset="0"/>
              </a:rPr>
              <a:t/>
            </a:r>
            <a:br>
              <a:rPr lang="en-US" sz="4800" b="1" dirty="0">
                <a:latin typeface="Palatino Linotype" charset="0"/>
              </a:rPr>
            </a:br>
            <a:endParaRPr lang="en-US" dirty="0"/>
          </a:p>
        </p:txBody>
      </p:sp>
      <p:sp>
        <p:nvSpPr>
          <p:cNvPr id="59395" name="Rectangle 3"/>
          <p:cNvSpPr>
            <a:spLocks noGrp="1" noChangeArrowheads="1"/>
          </p:cNvSpPr>
          <p:nvPr>
            <p:ph idx="1"/>
          </p:nvPr>
        </p:nvSpPr>
        <p:spPr>
          <a:xfrm>
            <a:off x="-11529" y="1781616"/>
            <a:ext cx="7467600" cy="4525963"/>
          </a:xfrm>
        </p:spPr>
        <p:txBody>
          <a:bodyPr>
            <a:normAutofit/>
          </a:bodyPr>
          <a:lstStyle/>
          <a:p>
            <a:pPr>
              <a:lnSpc>
                <a:spcPct val="90000"/>
              </a:lnSpc>
              <a:spcBef>
                <a:spcPct val="10000"/>
              </a:spcBef>
              <a:spcAft>
                <a:spcPct val="5000"/>
              </a:spcAft>
              <a:buSzPct val="105000"/>
            </a:pPr>
            <a:r>
              <a:rPr lang="en-US" sz="2000" b="1" i="1" dirty="0">
                <a:latin typeface="Palatino Linotype" charset="0"/>
              </a:rPr>
              <a:t>E</a:t>
            </a:r>
            <a:r>
              <a:rPr lang="en-US" sz="2000" b="1" i="1" dirty="0" smtClean="0">
                <a:latin typeface="Palatino Linotype" charset="0"/>
              </a:rPr>
              <a:t>ntire </a:t>
            </a:r>
            <a:r>
              <a:rPr lang="en-US" sz="2000" b="1" i="1" dirty="0">
                <a:latin typeface="Palatino Linotype" charset="0"/>
              </a:rPr>
              <a:t>epidermis and </a:t>
            </a:r>
            <a:r>
              <a:rPr lang="en-US" sz="2000" b="1" i="1" dirty="0" err="1">
                <a:latin typeface="Palatino Linotype" charset="0"/>
              </a:rPr>
              <a:t>dermis</a:t>
            </a:r>
            <a:r>
              <a:rPr lang="en-US" sz="2000" b="1" i="1" dirty="0" err="1">
                <a:latin typeface="Palatino Linotype" charset="0"/>
                <a:sym typeface="Wingdings" charset="0"/>
              </a:rPr>
              <a:t>Subcutaneous</a:t>
            </a:r>
            <a:r>
              <a:rPr lang="en-US" sz="2000" b="1" i="1" dirty="0">
                <a:latin typeface="Palatino Linotype" charset="0"/>
                <a:sym typeface="Wingdings" charset="0"/>
              </a:rPr>
              <a:t> fat</a:t>
            </a:r>
            <a:endParaRPr lang="en-US" sz="2000" b="1" i="1" dirty="0">
              <a:latin typeface="Palatino Linotype" charset="0"/>
            </a:endParaRPr>
          </a:p>
          <a:p>
            <a:pPr>
              <a:lnSpc>
                <a:spcPct val="90000"/>
              </a:lnSpc>
              <a:spcBef>
                <a:spcPct val="10000"/>
              </a:spcBef>
              <a:spcAft>
                <a:spcPct val="5000"/>
              </a:spcAft>
            </a:pPr>
            <a:r>
              <a:rPr lang="en-US" sz="2000" dirty="0">
                <a:latin typeface="Palatino Linotype" charset="0"/>
              </a:rPr>
              <a:t>Wound Appearance</a:t>
            </a:r>
          </a:p>
          <a:p>
            <a:pPr lvl="1">
              <a:lnSpc>
                <a:spcPct val="90000"/>
              </a:lnSpc>
              <a:spcBef>
                <a:spcPct val="10000"/>
              </a:spcBef>
              <a:spcAft>
                <a:spcPct val="5000"/>
              </a:spcAft>
            </a:pPr>
            <a:r>
              <a:rPr lang="en-US" sz="2000" dirty="0">
                <a:latin typeface="Palatino Linotype" charset="0"/>
              </a:rPr>
              <a:t>Dry, leathery and rigid</a:t>
            </a:r>
          </a:p>
          <a:p>
            <a:pPr lvl="1">
              <a:lnSpc>
                <a:spcPct val="90000"/>
              </a:lnSpc>
              <a:spcBef>
                <a:spcPct val="10000"/>
              </a:spcBef>
              <a:spcAft>
                <a:spcPct val="5000"/>
              </a:spcAft>
            </a:pPr>
            <a:r>
              <a:rPr lang="en-US" sz="2000" dirty="0">
                <a:latin typeface="Palatino Linotype" charset="0"/>
              </a:rPr>
              <a:t>+ </a:t>
            </a:r>
            <a:r>
              <a:rPr lang="en-US" sz="2000" dirty="0" err="1">
                <a:latin typeface="Palatino Linotype" charset="0"/>
              </a:rPr>
              <a:t>Eschar</a:t>
            </a:r>
            <a:r>
              <a:rPr lang="en-US" sz="2000" dirty="0">
                <a:latin typeface="Palatino Linotype" charset="0"/>
              </a:rPr>
              <a:t> (hard and in-elastic)</a:t>
            </a:r>
          </a:p>
          <a:p>
            <a:pPr lvl="1">
              <a:lnSpc>
                <a:spcPct val="90000"/>
              </a:lnSpc>
              <a:spcBef>
                <a:spcPct val="10000"/>
              </a:spcBef>
              <a:spcAft>
                <a:spcPct val="5000"/>
              </a:spcAft>
            </a:pPr>
            <a:r>
              <a:rPr lang="en-US" sz="2000" dirty="0">
                <a:latin typeface="Palatino Linotype" charset="0"/>
              </a:rPr>
              <a:t>Red, white, yellow, brown or black</a:t>
            </a:r>
          </a:p>
          <a:p>
            <a:pPr lvl="1">
              <a:lnSpc>
                <a:spcPct val="90000"/>
              </a:lnSpc>
              <a:spcBef>
                <a:spcPct val="10000"/>
              </a:spcBef>
              <a:spcAft>
                <a:spcPct val="5000"/>
              </a:spcAft>
            </a:pPr>
            <a:r>
              <a:rPr lang="en-US" sz="2000" dirty="0">
                <a:latin typeface="Palatino Linotype" charset="0"/>
              </a:rPr>
              <a:t>Severe edema</a:t>
            </a:r>
          </a:p>
          <a:p>
            <a:pPr lvl="1">
              <a:lnSpc>
                <a:spcPct val="90000"/>
              </a:lnSpc>
              <a:spcBef>
                <a:spcPct val="10000"/>
              </a:spcBef>
              <a:spcAft>
                <a:spcPct val="5000"/>
              </a:spcAft>
            </a:pPr>
            <a:r>
              <a:rPr lang="en-US" sz="2000" dirty="0">
                <a:latin typeface="Palatino Linotype" charset="0"/>
              </a:rPr>
              <a:t>Painless &amp; insensitive to palpation</a:t>
            </a:r>
          </a:p>
          <a:p>
            <a:pPr>
              <a:lnSpc>
                <a:spcPct val="90000"/>
              </a:lnSpc>
            </a:pPr>
            <a:endParaRPr lang="en-US" sz="2000" dirty="0">
              <a:latin typeface="Palatino Linotype" charset="0"/>
            </a:endParaRPr>
          </a:p>
        </p:txBody>
      </p:sp>
      <p:pic>
        <p:nvPicPr>
          <p:cNvPr id="142342" name="Content Placeholder 7" descr="burns03"/>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800600" y="838200"/>
            <a:ext cx="4343400" cy="3475038"/>
          </a:xfrm>
        </p:spPr>
      </p:pic>
      <p:sp>
        <p:nvSpPr>
          <p:cNvPr id="4" name="Date Placeholder 3"/>
          <p:cNvSpPr txBox="1">
            <a:spLocks noGrp="1"/>
          </p:cNvSpPr>
          <p:nvPr/>
        </p:nvSpPr>
        <p:spPr>
          <a:xfrm>
            <a:off x="6477000" y="76200"/>
            <a:ext cx="2514600" cy="288925"/>
          </a:xfrm>
          <a:prstGeom prst="rect">
            <a:avLst/>
          </a:prstGeom>
          <a:noFill/>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endParaRPr lang="en-US" sz="1200">
              <a:solidFill>
                <a:srgbClr val="D38E27"/>
              </a:solidFill>
            </a:endParaRPr>
          </a:p>
        </p:txBody>
      </p:sp>
      <p:sp>
        <p:nvSpPr>
          <p:cNvPr id="6" name="Slide Number Placeholder 5"/>
          <p:cNvSpPr txBox="1">
            <a:spLocks noGrp="1"/>
          </p:cNvSpPr>
          <p:nvPr/>
        </p:nvSpPr>
        <p:spPr>
          <a:xfrm>
            <a:off x="8229600" y="6477000"/>
            <a:ext cx="762000" cy="244475"/>
          </a:xfrm>
          <a:prstGeom prst="rect">
            <a:avLst/>
          </a:prstGeom>
          <a:noFill/>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r"/>
            <a:endParaRPr lang="en-US" sz="1200">
              <a:solidFill>
                <a:srgbClr val="D38E27"/>
              </a:solidFill>
            </a:endParaRPr>
          </a:p>
        </p:txBody>
      </p:sp>
      <p:pic>
        <p:nvPicPr>
          <p:cNvPr id="142343" name="Picture 6" descr="Burn3"/>
          <p:cNvPicPr>
            <a:picLocks noChangeAspect="1" noChangeArrowheads="1"/>
          </p:cNvPicPr>
          <p:nvPr/>
        </p:nvPicPr>
        <p:blipFill>
          <a:blip r:embed="rId3">
            <a:lum bright="40000"/>
            <a:extLst>
              <a:ext uri="{28A0092B-C50C-407E-A947-70E740481C1C}">
                <a14:useLocalDpi xmlns:a14="http://schemas.microsoft.com/office/drawing/2010/main" val="0"/>
              </a:ext>
            </a:extLst>
          </a:blip>
          <a:srcRect/>
          <a:stretch>
            <a:fillRect/>
          </a:stretch>
        </p:blipFill>
        <p:spPr bwMode="auto">
          <a:xfrm>
            <a:off x="4799400" y="3962400"/>
            <a:ext cx="4346575" cy="251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8880356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42342"/>
                                        </p:tgtEl>
                                        <p:attrNameLst>
                                          <p:attrName>style.visibility</p:attrName>
                                        </p:attrNameLst>
                                      </p:cBhvr>
                                      <p:to>
                                        <p:strVal val="visible"/>
                                      </p:to>
                                    </p:set>
                                    <p:anim calcmode="lin" valueType="num">
                                      <p:cBhvr>
                                        <p:cTn id="7" dur="500" fill="hold"/>
                                        <p:tgtEl>
                                          <p:spTgt spid="142342"/>
                                        </p:tgtEl>
                                        <p:attrNameLst>
                                          <p:attrName>ppt_w</p:attrName>
                                        </p:attrNameLst>
                                      </p:cBhvr>
                                      <p:tavLst>
                                        <p:tav tm="0">
                                          <p:val>
                                            <p:fltVal val="0"/>
                                          </p:val>
                                        </p:tav>
                                        <p:tav tm="100000">
                                          <p:val>
                                            <p:strVal val="#ppt_w"/>
                                          </p:val>
                                        </p:tav>
                                      </p:tavLst>
                                    </p:anim>
                                    <p:anim calcmode="lin" valueType="num">
                                      <p:cBhvr>
                                        <p:cTn id="8" dur="500" fill="hold"/>
                                        <p:tgtEl>
                                          <p:spTgt spid="142342"/>
                                        </p:tgtEl>
                                        <p:attrNameLst>
                                          <p:attrName>ppt_h</p:attrName>
                                        </p:attrNameLst>
                                      </p:cBhvr>
                                      <p:tavLst>
                                        <p:tav tm="0">
                                          <p:val>
                                            <p:fltVal val="0"/>
                                          </p:val>
                                        </p:tav>
                                        <p:tav tm="100000">
                                          <p:val>
                                            <p:strVal val="#ppt_h"/>
                                          </p:val>
                                        </p:tav>
                                      </p:tavLst>
                                    </p:anim>
                                    <p:anim calcmode="lin" valueType="num">
                                      <p:cBhvr>
                                        <p:cTn id="9" dur="500" fill="hold"/>
                                        <p:tgtEl>
                                          <p:spTgt spid="142342"/>
                                        </p:tgtEl>
                                        <p:attrNameLst>
                                          <p:attrName>style.rotation</p:attrName>
                                        </p:attrNameLst>
                                      </p:cBhvr>
                                      <p:tavLst>
                                        <p:tav tm="0">
                                          <p:val>
                                            <p:fltVal val="360"/>
                                          </p:val>
                                        </p:tav>
                                        <p:tav tm="100000">
                                          <p:val>
                                            <p:fltVal val="0"/>
                                          </p:val>
                                        </p:tav>
                                      </p:tavLst>
                                    </p:anim>
                                    <p:animEffect transition="in" filter="fade">
                                      <p:cBhvr>
                                        <p:cTn id="10" dur="500"/>
                                        <p:tgtEl>
                                          <p:spTgt spid="142342"/>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142343"/>
                                        </p:tgtEl>
                                        <p:attrNameLst>
                                          <p:attrName>style.visibility</p:attrName>
                                        </p:attrNameLst>
                                      </p:cBhvr>
                                      <p:to>
                                        <p:strVal val="visible"/>
                                      </p:to>
                                    </p:set>
                                    <p:anim calcmode="lin" valueType="num">
                                      <p:cBhvr>
                                        <p:cTn id="13" dur="500" fill="hold"/>
                                        <p:tgtEl>
                                          <p:spTgt spid="142343"/>
                                        </p:tgtEl>
                                        <p:attrNameLst>
                                          <p:attrName>ppt_w</p:attrName>
                                        </p:attrNameLst>
                                      </p:cBhvr>
                                      <p:tavLst>
                                        <p:tav tm="0">
                                          <p:val>
                                            <p:fltVal val="0"/>
                                          </p:val>
                                        </p:tav>
                                        <p:tav tm="100000">
                                          <p:val>
                                            <p:strVal val="#ppt_w"/>
                                          </p:val>
                                        </p:tav>
                                      </p:tavLst>
                                    </p:anim>
                                    <p:anim calcmode="lin" valueType="num">
                                      <p:cBhvr>
                                        <p:cTn id="14" dur="500" fill="hold"/>
                                        <p:tgtEl>
                                          <p:spTgt spid="142343"/>
                                        </p:tgtEl>
                                        <p:attrNameLst>
                                          <p:attrName>ppt_h</p:attrName>
                                        </p:attrNameLst>
                                      </p:cBhvr>
                                      <p:tavLst>
                                        <p:tav tm="0">
                                          <p:val>
                                            <p:fltVal val="0"/>
                                          </p:val>
                                        </p:tav>
                                        <p:tav tm="100000">
                                          <p:val>
                                            <p:strVal val="#ppt_h"/>
                                          </p:val>
                                        </p:tav>
                                      </p:tavLst>
                                    </p:anim>
                                    <p:anim calcmode="lin" valueType="num">
                                      <p:cBhvr>
                                        <p:cTn id="15" dur="500" fill="hold"/>
                                        <p:tgtEl>
                                          <p:spTgt spid="142343"/>
                                        </p:tgtEl>
                                        <p:attrNameLst>
                                          <p:attrName>style.rotation</p:attrName>
                                        </p:attrNameLst>
                                      </p:cBhvr>
                                      <p:tavLst>
                                        <p:tav tm="0">
                                          <p:val>
                                            <p:fltVal val="360"/>
                                          </p:val>
                                        </p:tav>
                                        <p:tav tm="100000">
                                          <p:val>
                                            <p:fltVal val="0"/>
                                          </p:val>
                                        </p:tav>
                                      </p:tavLst>
                                    </p:anim>
                                    <p:animEffect transition="in" filter="fade">
                                      <p:cBhvr>
                                        <p:cTn id="16" dur="500"/>
                                        <p:tgtEl>
                                          <p:spTgt spid="142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Burn Management</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1976365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800" b="1" dirty="0">
                <a:latin typeface="Palatino Linotype" charset="0"/>
              </a:rPr>
              <a:t>Epidemiology</a:t>
            </a:r>
            <a:r>
              <a:rPr lang="en-US" sz="4800" b="1" dirty="0">
                <a:latin typeface="Palatino Linotype" charset="0"/>
              </a:rPr>
              <a:t/>
            </a:r>
            <a:br>
              <a:rPr lang="en-US" sz="4800" b="1" dirty="0">
                <a:latin typeface="Palatino Linotype" charset="0"/>
              </a:rPr>
            </a:br>
            <a:endParaRPr lang="en-US" dirty="0"/>
          </a:p>
        </p:txBody>
      </p:sp>
      <p:sp>
        <p:nvSpPr>
          <p:cNvPr id="34819" name="Rectangle 3"/>
          <p:cNvSpPr>
            <a:spLocks noGrp="1" noChangeArrowheads="1"/>
          </p:cNvSpPr>
          <p:nvPr>
            <p:ph idx="1"/>
          </p:nvPr>
        </p:nvSpPr>
        <p:spPr/>
        <p:txBody>
          <a:bodyPr/>
          <a:lstStyle/>
          <a:p>
            <a:r>
              <a:rPr lang="en-US" sz="2000" dirty="0" smtClean="0">
                <a:latin typeface="Palatino Linotype" charset="0"/>
              </a:rPr>
              <a:t>1</a:t>
            </a:r>
            <a:r>
              <a:rPr lang="en-US" sz="2000" dirty="0">
                <a:latin typeface="Palatino Linotype" charset="0"/>
              </a:rPr>
              <a:t>% of the world population each year</a:t>
            </a:r>
          </a:p>
          <a:p>
            <a:endParaRPr lang="en-US" sz="2000" dirty="0">
              <a:latin typeface="Palatino Linotype" charset="0"/>
            </a:endParaRPr>
          </a:p>
          <a:p>
            <a:r>
              <a:rPr lang="en-US" sz="2000" dirty="0">
                <a:latin typeface="Palatino Linotype" charset="0"/>
              </a:rPr>
              <a:t>USA ~ 2.4 million burn injuries/ </a:t>
            </a:r>
            <a:r>
              <a:rPr lang="en-US" sz="2000" dirty="0" err="1">
                <a:latin typeface="Palatino Linotype" charset="0"/>
              </a:rPr>
              <a:t>yr</a:t>
            </a:r>
            <a:r>
              <a:rPr lang="en-US" sz="2000" dirty="0">
                <a:latin typeface="Palatino Linotype" charset="0"/>
              </a:rPr>
              <a:t>  &amp; 10,000 death/</a:t>
            </a:r>
            <a:r>
              <a:rPr lang="en-US" sz="2000" dirty="0" err="1">
                <a:latin typeface="Palatino Linotype" charset="0"/>
              </a:rPr>
              <a:t>yr</a:t>
            </a:r>
            <a:endParaRPr lang="en-US" sz="2000" dirty="0">
              <a:latin typeface="Palatino Linotype" charset="0"/>
            </a:endParaRPr>
          </a:p>
          <a:p>
            <a:endParaRPr lang="en-US" sz="2000" dirty="0">
              <a:latin typeface="Palatino Linotype" charset="0"/>
            </a:endParaRPr>
          </a:p>
          <a:p>
            <a:r>
              <a:rPr lang="en-GB" sz="2000" dirty="0">
                <a:latin typeface="Palatino Linotype" charset="0"/>
              </a:rPr>
              <a:t> UK ~ 250,000 patients treated with burns &amp; 700 deaths/yr.</a:t>
            </a:r>
            <a:endParaRPr lang="en-US" sz="2000" dirty="0">
              <a:latin typeface="Palatino Linotype" charset="0"/>
            </a:endParaRPr>
          </a:p>
          <a:p>
            <a:pPr marL="36576" indent="0">
              <a:buNone/>
            </a:pPr>
            <a:r>
              <a:rPr lang="en-US" sz="2000" dirty="0">
                <a:latin typeface="Palatino Linotype" charset="0"/>
              </a:rPr>
              <a:t> </a:t>
            </a:r>
          </a:p>
          <a:p>
            <a:r>
              <a:rPr lang="en-US" sz="2000" dirty="0" err="1" smtClean="0">
                <a:latin typeface="Palatino Linotype" charset="0"/>
              </a:rPr>
              <a:t>TZ</a:t>
            </a:r>
            <a:r>
              <a:rPr lang="en-US" sz="2000" dirty="0">
                <a:latin typeface="Palatino Linotype" charset="0"/>
              </a:rPr>
              <a:t>(</a:t>
            </a:r>
            <a:r>
              <a:rPr lang="en-US" sz="2000" dirty="0" err="1">
                <a:latin typeface="Palatino Linotype" charset="0"/>
              </a:rPr>
              <a:t>MNH</a:t>
            </a:r>
            <a:r>
              <a:rPr lang="en-US" sz="2000" dirty="0">
                <a:latin typeface="Palatino Linotype" charset="0"/>
              </a:rPr>
              <a:t>)  10% of admission in pediatric surgical ward</a:t>
            </a:r>
          </a:p>
          <a:p>
            <a:endParaRPr lang="en-GB" sz="2000" dirty="0" smtClean="0">
              <a:latin typeface="Palatino Linotype" charset="0"/>
            </a:endParaRPr>
          </a:p>
          <a:p>
            <a:r>
              <a:rPr lang="en-GB" sz="2000" dirty="0">
                <a:latin typeface="Palatino Linotype" charset="0"/>
              </a:rPr>
              <a:t>In </a:t>
            </a:r>
            <a:r>
              <a:rPr lang="en-GB" sz="2000" dirty="0" smtClean="0">
                <a:latin typeface="Palatino Linotype" charset="0"/>
              </a:rPr>
              <a:t>Kenya </a:t>
            </a:r>
            <a:r>
              <a:rPr lang="en-GB" sz="2000" dirty="0" err="1" smtClean="0">
                <a:latin typeface="Palatino Linotype" charset="0"/>
              </a:rPr>
              <a:t>Epidem</a:t>
            </a:r>
            <a:r>
              <a:rPr lang="en-GB" sz="2000" dirty="0" smtClean="0">
                <a:latin typeface="Palatino Linotype" charset="0"/>
              </a:rPr>
              <a:t> not known but 5,000 </a:t>
            </a:r>
            <a:r>
              <a:rPr lang="en-GB" sz="2000" dirty="0">
                <a:latin typeface="Palatino Linotype" charset="0"/>
              </a:rPr>
              <a:t>deaths/</a:t>
            </a:r>
            <a:r>
              <a:rPr lang="en-GB" sz="2000" dirty="0" err="1">
                <a:latin typeface="Palatino Linotype" charset="0"/>
              </a:rPr>
              <a:t>yr</a:t>
            </a:r>
            <a:r>
              <a:rPr lang="en-US" sz="2000" dirty="0">
                <a:latin typeface="Palatino Linotype" charset="0"/>
              </a:rPr>
              <a:t> </a:t>
            </a:r>
            <a:endParaRPr lang="en-US" sz="2000" dirty="0" smtClean="0">
              <a:latin typeface="Palatino Linotype" charset="0"/>
            </a:endParaRPr>
          </a:p>
          <a:p>
            <a:pPr lvl="1"/>
            <a:r>
              <a:rPr lang="en-US" sz="1600" dirty="0" smtClean="0">
                <a:latin typeface="Palatino Linotype" charset="0"/>
              </a:rPr>
              <a:t>53% males, 60% in &lt;</a:t>
            </a:r>
            <a:r>
              <a:rPr lang="en-US" sz="1600" dirty="0" err="1" smtClean="0">
                <a:latin typeface="Palatino Linotype" charset="0"/>
              </a:rPr>
              <a:t>5yrs</a:t>
            </a:r>
            <a:r>
              <a:rPr lang="en-US" sz="1600" baseline="30000" dirty="0" err="1" smtClean="0">
                <a:latin typeface="Palatino Linotype" charset="0"/>
              </a:rPr>
              <a:t>a</a:t>
            </a:r>
            <a:r>
              <a:rPr lang="en-US" sz="1600" dirty="0" smtClean="0">
                <a:latin typeface="Palatino Linotype" charset="0"/>
              </a:rPr>
              <a:t> ,</a:t>
            </a:r>
            <a:r>
              <a:rPr lang="en-US" sz="1600" dirty="0" err="1" smtClean="0">
                <a:latin typeface="Palatino Linotype" charset="0"/>
              </a:rPr>
              <a:t>KNH</a:t>
            </a:r>
            <a:r>
              <a:rPr lang="en-US" sz="1600" dirty="0" smtClean="0">
                <a:latin typeface="Palatino Linotype" charset="0"/>
              </a:rPr>
              <a:t> </a:t>
            </a:r>
            <a:r>
              <a:rPr lang="en-US" sz="1600" dirty="0" err="1" smtClean="0">
                <a:latin typeface="Palatino Linotype" charset="0"/>
              </a:rPr>
              <a:t>mediann</a:t>
            </a:r>
            <a:r>
              <a:rPr lang="en-US" sz="1600" dirty="0" smtClean="0">
                <a:latin typeface="Palatino Linotype" charset="0"/>
              </a:rPr>
              <a:t> age </a:t>
            </a:r>
            <a:r>
              <a:rPr lang="en-US" sz="1600" dirty="0" err="1">
                <a:latin typeface="Palatino Linotype" charset="0"/>
              </a:rPr>
              <a:t>7</a:t>
            </a:r>
            <a:r>
              <a:rPr lang="en-US" sz="1600" dirty="0" err="1" smtClean="0">
                <a:latin typeface="Palatino Linotype" charset="0"/>
              </a:rPr>
              <a:t>yrs</a:t>
            </a:r>
            <a:r>
              <a:rPr lang="en-US" sz="1600" dirty="0" smtClean="0">
                <a:latin typeface="Palatino Linotype" charset="0"/>
              </a:rPr>
              <a:t>, 50% children</a:t>
            </a:r>
            <a:endParaRPr lang="en-US" sz="1600" baseline="30000" dirty="0">
              <a:latin typeface="Palatino Linotype" charset="0"/>
            </a:endParaRPr>
          </a:p>
          <a:p>
            <a:endParaRPr lang="en-US" sz="2000" dirty="0">
              <a:latin typeface="Palatino Linotype" charset="0"/>
            </a:endParaRPr>
          </a:p>
          <a:p>
            <a:endParaRPr lang="en-GB" sz="2000" dirty="0">
              <a:latin typeface="Palatino Linotype" charset="0"/>
            </a:endParaRPr>
          </a:p>
          <a:p>
            <a:endParaRPr lang="en-US" sz="2000" dirty="0">
              <a:latin typeface="Palatino Linotype" charset="0"/>
            </a:endParaRPr>
          </a:p>
          <a:p>
            <a:endParaRPr lang="en-GB" sz="2000" dirty="0">
              <a:latin typeface="Palatino Linotype" charset="0"/>
            </a:endParaRPr>
          </a:p>
          <a:p>
            <a:endParaRPr lang="en-US" sz="2000" dirty="0">
              <a:latin typeface="Palatino Linotype" charset="0"/>
            </a:endParaRPr>
          </a:p>
        </p:txBody>
      </p:sp>
      <p:sp>
        <p:nvSpPr>
          <p:cNvPr id="4" name="Date Placeholder 3"/>
          <p:cNvSpPr txBox="1">
            <a:spLocks noGrp="1"/>
          </p:cNvSpPr>
          <p:nvPr/>
        </p:nvSpPr>
        <p:spPr>
          <a:xfrm>
            <a:off x="6477000" y="76200"/>
            <a:ext cx="2514600" cy="288925"/>
          </a:xfrm>
          <a:prstGeom prst="rect">
            <a:avLst/>
          </a:prstGeom>
          <a:noFill/>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endParaRPr lang="en-US" sz="1200"/>
          </a:p>
        </p:txBody>
      </p:sp>
      <p:sp>
        <p:nvSpPr>
          <p:cNvPr id="6" name="Slide Number Placeholder 5"/>
          <p:cNvSpPr txBox="1">
            <a:spLocks noGrp="1"/>
          </p:cNvSpPr>
          <p:nvPr/>
        </p:nvSpPr>
        <p:spPr>
          <a:xfrm>
            <a:off x="8229600" y="6473825"/>
            <a:ext cx="758825" cy="247650"/>
          </a:xfrm>
          <a:prstGeom prst="rect">
            <a:avLst/>
          </a:prstGeom>
          <a:noFill/>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r"/>
            <a:endParaRPr lang="en-US" sz="1200"/>
          </a:p>
        </p:txBody>
      </p:sp>
    </p:spTree>
    <p:extLst>
      <p:ext uri="{BB962C8B-B14F-4D97-AF65-F5344CB8AC3E}">
        <p14:creationId xmlns:p14="http://schemas.microsoft.com/office/powerpoint/2010/main" val="37755441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idx="4294967295"/>
          </p:nvPr>
        </p:nvSpPr>
        <p:spPr/>
        <p:txBody>
          <a:bodyPr lIns="92075" tIns="46038" rIns="92075" bIns="46038"/>
          <a:lstStyle/>
          <a:p>
            <a:r>
              <a:rPr lang="en-GB" b="1" dirty="0" smtClean="0">
                <a:solidFill>
                  <a:schemeClr val="tx1"/>
                </a:solidFill>
                <a:latin typeface="Palatino Linotype" charset="0"/>
              </a:rPr>
              <a:t>Management Aims</a:t>
            </a:r>
            <a:endParaRPr lang="en-US" b="1" dirty="0">
              <a:solidFill>
                <a:schemeClr val="tx1"/>
              </a:solidFill>
              <a:latin typeface="Palatino Linotype" charset="0"/>
            </a:endParaRPr>
          </a:p>
        </p:txBody>
      </p:sp>
      <p:sp>
        <p:nvSpPr>
          <p:cNvPr id="163843" name="Rectangle 3"/>
          <p:cNvSpPr>
            <a:spLocks noGrp="1" noChangeArrowheads="1"/>
          </p:cNvSpPr>
          <p:nvPr>
            <p:ph idx="4294967295"/>
          </p:nvPr>
        </p:nvSpPr>
        <p:spPr/>
        <p:txBody>
          <a:bodyPr lIns="92075" tIns="46038" rIns="92075" bIns="46038"/>
          <a:lstStyle/>
          <a:p>
            <a:pPr marL="36576" indent="0">
              <a:buNone/>
            </a:pPr>
            <a:endParaRPr lang="en-US" b="1" dirty="0">
              <a:latin typeface="Palatino Linotype" charset="0"/>
            </a:endParaRPr>
          </a:p>
          <a:p>
            <a:r>
              <a:rPr lang="en-US" dirty="0" smtClean="0">
                <a:latin typeface="Palatino Linotype" charset="0"/>
              </a:rPr>
              <a:t>Prevent </a:t>
            </a:r>
            <a:r>
              <a:rPr lang="en-US" dirty="0">
                <a:latin typeface="Palatino Linotype" charset="0"/>
              </a:rPr>
              <a:t>fluid and electrolyte imbalance </a:t>
            </a:r>
          </a:p>
          <a:p>
            <a:r>
              <a:rPr lang="en-US" dirty="0" smtClean="0">
                <a:latin typeface="Palatino Linotype" charset="0"/>
              </a:rPr>
              <a:t>Rapid </a:t>
            </a:r>
            <a:r>
              <a:rPr lang="en-US" dirty="0">
                <a:latin typeface="Palatino Linotype" charset="0"/>
              </a:rPr>
              <a:t>and painless healing</a:t>
            </a:r>
          </a:p>
          <a:p>
            <a:r>
              <a:rPr lang="en-US" dirty="0" smtClean="0">
                <a:latin typeface="Palatino Linotype" charset="0"/>
              </a:rPr>
              <a:t>Prevent </a:t>
            </a:r>
            <a:r>
              <a:rPr lang="en-US" dirty="0">
                <a:latin typeface="Palatino Linotype" charset="0"/>
              </a:rPr>
              <a:t>complications </a:t>
            </a:r>
          </a:p>
          <a:p>
            <a:r>
              <a:rPr lang="en-US" dirty="0" smtClean="0">
                <a:latin typeface="Palatino Linotype" charset="0"/>
              </a:rPr>
              <a:t>Rehabilitation</a:t>
            </a:r>
            <a:r>
              <a:rPr lang="en-US" b="1" dirty="0" smtClean="0">
                <a:latin typeface="Palatino Linotype" charset="0"/>
              </a:rPr>
              <a:t>   </a:t>
            </a:r>
            <a:r>
              <a:rPr lang="en-US" dirty="0" smtClean="0">
                <a:latin typeface="Palatino Linotype" charset="0"/>
              </a:rPr>
              <a:t> </a:t>
            </a:r>
            <a:endParaRPr lang="en-US" dirty="0">
              <a:latin typeface="Palatino Linotype" charset="0"/>
            </a:endParaRPr>
          </a:p>
          <a:p>
            <a:endParaRPr lang="en-US" dirty="0">
              <a:latin typeface="Palatino Linotype" charset="0"/>
            </a:endParaRPr>
          </a:p>
        </p:txBody>
      </p:sp>
      <p:sp>
        <p:nvSpPr>
          <p:cNvPr id="5124" name="Date Placeholder 3"/>
          <p:cNvSpPr txBox="1">
            <a:spLocks noGrp="1"/>
          </p:cNvSpPr>
          <p:nvPr/>
        </p:nvSpPr>
        <p:spPr bwMode="auto">
          <a:xfrm>
            <a:off x="1447800" y="6324600"/>
            <a:ext cx="1409700" cy="490538"/>
          </a:xfrm>
          <a:prstGeom prst="rect">
            <a:avLst/>
          </a:prstGeom>
          <a:noFill/>
          <a:ln>
            <a:miter lim="800000"/>
            <a:headEnd/>
            <a:tailEnd/>
          </a:ln>
        </p:spPr>
        <p:txBody>
          <a:bodyPr lIns="92075" tIns="46038" rIns="92075" bIns="46038"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endParaRPr lang="en-US" sz="1400">
              <a:latin typeface="Palatino Linotype" charset="0"/>
            </a:endParaRPr>
          </a:p>
        </p:txBody>
      </p:sp>
    </p:spTree>
    <p:extLst>
      <p:ext uri="{BB962C8B-B14F-4D97-AF65-F5344CB8AC3E}">
        <p14:creationId xmlns:p14="http://schemas.microsoft.com/office/powerpoint/2010/main" val="14085280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idx="4294967295"/>
          </p:nvPr>
        </p:nvSpPr>
        <p:spPr>
          <a:xfrm>
            <a:off x="1500188" y="0"/>
            <a:ext cx="7491412" cy="990600"/>
          </a:xfrm>
        </p:spPr>
        <p:txBody>
          <a:bodyPr lIns="92075" tIns="46038" rIns="92075" bIns="46038"/>
          <a:lstStyle/>
          <a:p>
            <a:r>
              <a:rPr lang="en-US" b="1">
                <a:solidFill>
                  <a:schemeClr val="tx1"/>
                </a:solidFill>
                <a:latin typeface="Palatino Linotype" charset="0"/>
              </a:rPr>
              <a:t>Burn team</a:t>
            </a:r>
          </a:p>
        </p:txBody>
      </p:sp>
      <p:sp>
        <p:nvSpPr>
          <p:cNvPr id="164867" name="Rectangle 3"/>
          <p:cNvSpPr>
            <a:spLocks noGrp="1" noChangeArrowheads="1"/>
          </p:cNvSpPr>
          <p:nvPr>
            <p:ph idx="4294967295"/>
          </p:nvPr>
        </p:nvSpPr>
        <p:spPr>
          <a:xfrm>
            <a:off x="1122211" y="1095206"/>
            <a:ext cx="7491412" cy="6019800"/>
          </a:xfrm>
        </p:spPr>
        <p:txBody>
          <a:bodyPr lIns="92075" tIns="46038" rIns="92075" bIns="46038"/>
          <a:lstStyle/>
          <a:p>
            <a:pPr>
              <a:lnSpc>
                <a:spcPct val="80000"/>
              </a:lnSpc>
            </a:pPr>
            <a:r>
              <a:rPr lang="en-US" sz="2800" dirty="0" smtClean="0">
                <a:latin typeface="Palatino Linotype" charset="0"/>
              </a:rPr>
              <a:t> Surgeons </a:t>
            </a:r>
            <a:r>
              <a:rPr lang="en-US" sz="2800" dirty="0">
                <a:latin typeface="Palatino Linotype" charset="0"/>
              </a:rPr>
              <a:t>–reconstructive (plastic), General or </a:t>
            </a:r>
            <a:r>
              <a:rPr lang="en-US" sz="2800" dirty="0" smtClean="0">
                <a:latin typeface="Palatino Linotype" charset="0"/>
              </a:rPr>
              <a:t>   trauma </a:t>
            </a:r>
            <a:r>
              <a:rPr lang="en-US" sz="2800" dirty="0">
                <a:latin typeface="Palatino Linotype" charset="0"/>
              </a:rPr>
              <a:t>surgeon, </a:t>
            </a:r>
            <a:r>
              <a:rPr lang="en-US" sz="2800" dirty="0" err="1">
                <a:latin typeface="Palatino Linotype" charset="0"/>
              </a:rPr>
              <a:t>Paediatric</a:t>
            </a:r>
            <a:r>
              <a:rPr lang="en-US" sz="2800" dirty="0">
                <a:latin typeface="Palatino Linotype" charset="0"/>
              </a:rPr>
              <a:t> </a:t>
            </a:r>
            <a:r>
              <a:rPr lang="en-US" sz="2800" dirty="0" smtClean="0">
                <a:latin typeface="Palatino Linotype" charset="0"/>
              </a:rPr>
              <a:t>surgeon</a:t>
            </a:r>
          </a:p>
          <a:p>
            <a:pPr>
              <a:lnSpc>
                <a:spcPct val="80000"/>
              </a:lnSpc>
            </a:pPr>
            <a:r>
              <a:rPr lang="en-US" sz="2400" dirty="0" smtClean="0">
                <a:latin typeface="Palatino Linotype" charset="0"/>
              </a:rPr>
              <a:t>Nurses</a:t>
            </a:r>
          </a:p>
          <a:p>
            <a:pPr>
              <a:lnSpc>
                <a:spcPct val="80000"/>
              </a:lnSpc>
            </a:pPr>
            <a:r>
              <a:rPr lang="en-US" sz="2400" dirty="0" smtClean="0">
                <a:latin typeface="Palatino Linotype" charset="0"/>
              </a:rPr>
              <a:t> Anesthetist </a:t>
            </a:r>
          </a:p>
          <a:p>
            <a:pPr>
              <a:lnSpc>
                <a:spcPct val="80000"/>
              </a:lnSpc>
            </a:pPr>
            <a:r>
              <a:rPr lang="en-US" sz="2400" dirty="0" smtClean="0">
                <a:latin typeface="Palatino Linotype" charset="0"/>
              </a:rPr>
              <a:t> ICU </a:t>
            </a:r>
            <a:r>
              <a:rPr lang="en-US" sz="2400" dirty="0">
                <a:latin typeface="Palatino Linotype" charset="0"/>
              </a:rPr>
              <a:t>team  </a:t>
            </a:r>
            <a:endParaRPr lang="en-US" sz="2400" dirty="0" smtClean="0">
              <a:latin typeface="Palatino Linotype" charset="0"/>
            </a:endParaRPr>
          </a:p>
          <a:p>
            <a:pPr>
              <a:lnSpc>
                <a:spcPct val="80000"/>
              </a:lnSpc>
            </a:pPr>
            <a:r>
              <a:rPr lang="en-US" sz="2400" dirty="0" smtClean="0">
                <a:latin typeface="Palatino Linotype" charset="0"/>
              </a:rPr>
              <a:t> Physiotherapist </a:t>
            </a:r>
          </a:p>
          <a:p>
            <a:pPr>
              <a:lnSpc>
                <a:spcPct val="80000"/>
              </a:lnSpc>
            </a:pPr>
            <a:r>
              <a:rPr lang="en-US" sz="2400" dirty="0" smtClean="0">
                <a:latin typeface="Palatino Linotype" charset="0"/>
              </a:rPr>
              <a:t> Occupational </a:t>
            </a:r>
            <a:r>
              <a:rPr lang="en-US" sz="2400" dirty="0">
                <a:latin typeface="Palatino Linotype" charset="0"/>
              </a:rPr>
              <a:t>therapist </a:t>
            </a:r>
            <a:endParaRPr lang="en-US" sz="2400" dirty="0" smtClean="0">
              <a:latin typeface="Palatino Linotype" charset="0"/>
            </a:endParaRPr>
          </a:p>
          <a:p>
            <a:pPr>
              <a:lnSpc>
                <a:spcPct val="80000"/>
              </a:lnSpc>
            </a:pPr>
            <a:r>
              <a:rPr lang="en-US" sz="2400" dirty="0" smtClean="0">
                <a:latin typeface="Palatino Linotype" charset="0"/>
              </a:rPr>
              <a:t> Social workers</a:t>
            </a:r>
          </a:p>
          <a:p>
            <a:pPr>
              <a:lnSpc>
                <a:spcPct val="80000"/>
              </a:lnSpc>
            </a:pPr>
            <a:r>
              <a:rPr lang="en-US" sz="2400" dirty="0" smtClean="0">
                <a:latin typeface="Palatino Linotype" charset="0"/>
              </a:rPr>
              <a:t> Psychologists </a:t>
            </a:r>
          </a:p>
          <a:p>
            <a:pPr>
              <a:lnSpc>
                <a:spcPct val="80000"/>
              </a:lnSpc>
            </a:pPr>
            <a:r>
              <a:rPr lang="en-US" sz="2400" dirty="0" smtClean="0">
                <a:latin typeface="Palatino Linotype" charset="0"/>
              </a:rPr>
              <a:t> Psychiatrist</a:t>
            </a:r>
          </a:p>
          <a:p>
            <a:pPr>
              <a:lnSpc>
                <a:spcPct val="80000"/>
              </a:lnSpc>
            </a:pPr>
            <a:r>
              <a:rPr lang="en-US" sz="2400" dirty="0" smtClean="0">
                <a:latin typeface="Palatino Linotype" charset="0"/>
              </a:rPr>
              <a:t> Nutritionists </a:t>
            </a:r>
            <a:endParaRPr lang="en-US" sz="2400" dirty="0">
              <a:latin typeface="Palatino Linotype" charset="0"/>
            </a:endParaRPr>
          </a:p>
        </p:txBody>
      </p:sp>
      <p:sp>
        <p:nvSpPr>
          <p:cNvPr id="6148" name="Date Placeholder 3"/>
          <p:cNvSpPr txBox="1">
            <a:spLocks noGrp="1"/>
          </p:cNvSpPr>
          <p:nvPr/>
        </p:nvSpPr>
        <p:spPr bwMode="auto">
          <a:xfrm>
            <a:off x="1447800" y="6324600"/>
            <a:ext cx="1409700" cy="490538"/>
          </a:xfrm>
          <a:prstGeom prst="rect">
            <a:avLst/>
          </a:prstGeom>
          <a:noFill/>
          <a:ln>
            <a:miter lim="800000"/>
            <a:headEnd/>
            <a:tailEnd/>
          </a:ln>
        </p:spPr>
        <p:txBody>
          <a:bodyPr lIns="92075" tIns="46038" rIns="92075" bIns="46038"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endParaRPr lang="en-US" sz="1400">
              <a:latin typeface="Palatino Linotype" charset="0"/>
            </a:endParaRPr>
          </a:p>
        </p:txBody>
      </p:sp>
    </p:spTree>
    <p:extLst>
      <p:ext uri="{BB962C8B-B14F-4D97-AF65-F5344CB8AC3E}">
        <p14:creationId xmlns:p14="http://schemas.microsoft.com/office/powerpoint/2010/main" val="23843086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idx="4294967295"/>
          </p:nvPr>
        </p:nvSpPr>
        <p:spPr>
          <a:xfrm>
            <a:off x="1500188" y="0"/>
            <a:ext cx="7491412" cy="914400"/>
          </a:xfrm>
        </p:spPr>
        <p:txBody>
          <a:bodyPr lIns="92075" tIns="46038" rIns="92075" bIns="46038"/>
          <a:lstStyle/>
          <a:p>
            <a:r>
              <a:rPr lang="en-US" b="1">
                <a:solidFill>
                  <a:schemeClr val="tx1"/>
                </a:solidFill>
                <a:latin typeface="Palatino Linotype" charset="0"/>
              </a:rPr>
              <a:t>Criteria for admission</a:t>
            </a:r>
          </a:p>
        </p:txBody>
      </p:sp>
      <p:sp>
        <p:nvSpPr>
          <p:cNvPr id="165891" name="Rectangle 3"/>
          <p:cNvSpPr>
            <a:spLocks noGrp="1" noChangeArrowheads="1"/>
          </p:cNvSpPr>
          <p:nvPr>
            <p:ph idx="4294967295"/>
          </p:nvPr>
        </p:nvSpPr>
        <p:spPr>
          <a:xfrm>
            <a:off x="342240" y="838200"/>
            <a:ext cx="7924800" cy="5791200"/>
          </a:xfrm>
        </p:spPr>
        <p:txBody>
          <a:bodyPr lIns="92075" tIns="46038" rIns="92075" bIns="46038">
            <a:normAutofit/>
          </a:bodyPr>
          <a:lstStyle/>
          <a:p>
            <a:pPr>
              <a:lnSpc>
                <a:spcPct val="90000"/>
              </a:lnSpc>
            </a:pPr>
            <a:r>
              <a:rPr lang="en-US" sz="2800" dirty="0">
                <a:latin typeface="Palatino Linotype" charset="0"/>
              </a:rPr>
              <a:t>Type of burn</a:t>
            </a:r>
          </a:p>
          <a:p>
            <a:pPr lvl="1">
              <a:lnSpc>
                <a:spcPct val="90000"/>
              </a:lnSpc>
            </a:pPr>
            <a:r>
              <a:rPr lang="en-US" sz="2400" dirty="0" smtClean="0">
                <a:latin typeface="Palatino Linotype" charset="0"/>
              </a:rPr>
              <a:t>Inhalation</a:t>
            </a:r>
          </a:p>
          <a:p>
            <a:pPr lvl="1">
              <a:lnSpc>
                <a:spcPct val="90000"/>
              </a:lnSpc>
            </a:pPr>
            <a:r>
              <a:rPr lang="en-US" sz="2400" dirty="0" smtClean="0">
                <a:latin typeface="Palatino Linotype" charset="0"/>
              </a:rPr>
              <a:t>Electrical </a:t>
            </a:r>
            <a:endParaRPr lang="en-US" sz="2400" dirty="0">
              <a:latin typeface="Palatino Linotype" charset="0"/>
            </a:endParaRPr>
          </a:p>
          <a:p>
            <a:pPr lvl="1">
              <a:lnSpc>
                <a:spcPct val="90000"/>
              </a:lnSpc>
            </a:pPr>
            <a:r>
              <a:rPr lang="en-US" sz="2400" dirty="0">
                <a:latin typeface="Palatino Linotype" charset="0"/>
              </a:rPr>
              <a:t>Chemical </a:t>
            </a:r>
          </a:p>
          <a:p>
            <a:pPr lvl="1">
              <a:lnSpc>
                <a:spcPct val="90000"/>
              </a:lnSpc>
            </a:pPr>
            <a:r>
              <a:rPr lang="en-US" sz="2400" dirty="0" smtClean="0">
                <a:latin typeface="Palatino Linotype" charset="0"/>
              </a:rPr>
              <a:t>Lightening </a:t>
            </a:r>
          </a:p>
          <a:p>
            <a:pPr>
              <a:lnSpc>
                <a:spcPct val="90000"/>
              </a:lnSpc>
            </a:pPr>
            <a:r>
              <a:rPr lang="en-US" sz="2800" dirty="0" smtClean="0">
                <a:latin typeface="Palatino Linotype" charset="0"/>
              </a:rPr>
              <a:t>%</a:t>
            </a:r>
            <a:r>
              <a:rPr lang="en-US" sz="2800" dirty="0" err="1" smtClean="0">
                <a:latin typeface="Palatino Linotype" charset="0"/>
              </a:rPr>
              <a:t>TBSA</a:t>
            </a:r>
            <a:endParaRPr lang="en-US" sz="2800" dirty="0">
              <a:latin typeface="Palatino Linotype" charset="0"/>
            </a:endParaRPr>
          </a:p>
          <a:p>
            <a:pPr lvl="1">
              <a:lnSpc>
                <a:spcPct val="90000"/>
              </a:lnSpc>
            </a:pPr>
            <a:r>
              <a:rPr lang="en-US" sz="2400" dirty="0">
                <a:latin typeface="Palatino Linotype" charset="0"/>
              </a:rPr>
              <a:t>&gt;15% in adult </a:t>
            </a:r>
          </a:p>
          <a:p>
            <a:pPr lvl="1">
              <a:lnSpc>
                <a:spcPct val="90000"/>
              </a:lnSpc>
            </a:pPr>
            <a:r>
              <a:rPr lang="en-US" sz="2400" dirty="0">
                <a:latin typeface="Palatino Linotype" charset="0"/>
              </a:rPr>
              <a:t>&gt;10% in children </a:t>
            </a:r>
          </a:p>
          <a:p>
            <a:pPr>
              <a:lnSpc>
                <a:spcPct val="90000"/>
              </a:lnSpc>
            </a:pPr>
            <a:r>
              <a:rPr lang="en-US" sz="2800" dirty="0">
                <a:latin typeface="Palatino Linotype" charset="0"/>
              </a:rPr>
              <a:t>Body site affected: </a:t>
            </a:r>
            <a:r>
              <a:rPr lang="en-US" sz="2800" i="1" dirty="0">
                <a:latin typeface="Palatino Linotype" charset="0"/>
              </a:rPr>
              <a:t>face, hands, perineum, genitalia </a:t>
            </a:r>
          </a:p>
          <a:p>
            <a:pPr>
              <a:lnSpc>
                <a:spcPct val="90000"/>
              </a:lnSpc>
            </a:pPr>
            <a:r>
              <a:rPr lang="en-US" sz="2800" dirty="0" smtClean="0">
                <a:latin typeface="Palatino Linotype" charset="0"/>
              </a:rPr>
              <a:t>Associated injuries </a:t>
            </a:r>
            <a:endParaRPr lang="en-US" sz="2800" i="1" dirty="0">
              <a:latin typeface="Palatino Linotype" charset="0"/>
            </a:endParaRPr>
          </a:p>
          <a:p>
            <a:pPr>
              <a:lnSpc>
                <a:spcPct val="90000"/>
              </a:lnSpc>
            </a:pPr>
            <a:r>
              <a:rPr lang="en-US" sz="2800" dirty="0">
                <a:latin typeface="Palatino Linotype" charset="0"/>
              </a:rPr>
              <a:t>Circumferential burns of the limbs or chest </a:t>
            </a:r>
            <a:endParaRPr lang="en-US" sz="2800" dirty="0" smtClean="0">
              <a:latin typeface="Palatino Linotype" charset="0"/>
            </a:endParaRPr>
          </a:p>
          <a:p>
            <a:pPr>
              <a:lnSpc>
                <a:spcPct val="90000"/>
              </a:lnSpc>
            </a:pPr>
            <a:r>
              <a:rPr lang="en-US" sz="2800" dirty="0" smtClean="0">
                <a:latin typeface="Palatino Linotype" charset="0"/>
              </a:rPr>
              <a:t>Suspected child abuse</a:t>
            </a:r>
            <a:endParaRPr lang="en-US" sz="2800" dirty="0">
              <a:latin typeface="Palatino Linotype" charset="0"/>
            </a:endParaRPr>
          </a:p>
          <a:p>
            <a:pPr>
              <a:lnSpc>
                <a:spcPct val="90000"/>
              </a:lnSpc>
            </a:pPr>
            <a:endParaRPr lang="en-US" sz="2800" dirty="0">
              <a:latin typeface="Palatino Linotype" charset="0"/>
            </a:endParaRPr>
          </a:p>
          <a:p>
            <a:pPr>
              <a:lnSpc>
                <a:spcPct val="90000"/>
              </a:lnSpc>
            </a:pPr>
            <a:endParaRPr lang="en-US" sz="2800" i="1" dirty="0">
              <a:latin typeface="Palatino Linotype" charset="0"/>
            </a:endParaRPr>
          </a:p>
          <a:p>
            <a:pPr>
              <a:lnSpc>
                <a:spcPct val="90000"/>
              </a:lnSpc>
            </a:pPr>
            <a:endParaRPr lang="en-US" sz="2800" b="1" dirty="0">
              <a:latin typeface="Palatino Linotype" charset="0"/>
            </a:endParaRPr>
          </a:p>
        </p:txBody>
      </p:sp>
      <p:sp>
        <p:nvSpPr>
          <p:cNvPr id="7172" name="Date Placeholder 3"/>
          <p:cNvSpPr txBox="1">
            <a:spLocks noGrp="1"/>
          </p:cNvSpPr>
          <p:nvPr/>
        </p:nvSpPr>
        <p:spPr bwMode="auto">
          <a:xfrm>
            <a:off x="1447800" y="6324600"/>
            <a:ext cx="1409700" cy="490538"/>
          </a:xfrm>
          <a:prstGeom prst="rect">
            <a:avLst/>
          </a:prstGeom>
          <a:noFill/>
          <a:ln>
            <a:miter lim="800000"/>
            <a:headEnd/>
            <a:tailEnd/>
          </a:ln>
        </p:spPr>
        <p:txBody>
          <a:bodyPr lIns="92075" tIns="46038" rIns="92075" bIns="46038"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endParaRPr lang="en-US" sz="1400">
              <a:latin typeface="Palatino Linotype" charset="0"/>
            </a:endParaRPr>
          </a:p>
        </p:txBody>
      </p:sp>
    </p:spTree>
    <p:extLst>
      <p:ext uri="{BB962C8B-B14F-4D97-AF65-F5344CB8AC3E}">
        <p14:creationId xmlns:p14="http://schemas.microsoft.com/office/powerpoint/2010/main" val="3896477679"/>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2-20 at 10.36.1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010" y="816384"/>
            <a:ext cx="7195652" cy="5109956"/>
          </a:xfrm>
          <a:prstGeom prst="rect">
            <a:avLst/>
          </a:prstGeom>
        </p:spPr>
      </p:pic>
    </p:spTree>
    <p:extLst>
      <p:ext uri="{BB962C8B-B14F-4D97-AF65-F5344CB8AC3E}">
        <p14:creationId xmlns:p14="http://schemas.microsoft.com/office/powerpoint/2010/main" val="27414116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p:txBody>
          <a:bodyPr>
            <a:normAutofit fontScale="92500"/>
          </a:bodyPr>
          <a:lstStyle/>
          <a:p>
            <a:r>
              <a:rPr lang="en-US" dirty="0" smtClean="0"/>
              <a:t>Begins with the </a:t>
            </a:r>
            <a:r>
              <a:rPr lang="en-US" dirty="0" err="1" smtClean="0"/>
              <a:t>ATLS</a:t>
            </a:r>
            <a:r>
              <a:rPr lang="en-US" dirty="0" smtClean="0"/>
              <a:t> protocol</a:t>
            </a:r>
          </a:p>
          <a:p>
            <a:pPr lvl="1"/>
            <a:r>
              <a:rPr lang="en-US" dirty="0" smtClean="0"/>
              <a:t>Primary </a:t>
            </a:r>
            <a:r>
              <a:rPr lang="en-US" dirty="0" err="1" smtClean="0"/>
              <a:t>Survery</a:t>
            </a:r>
            <a:endParaRPr lang="en-US" dirty="0" smtClean="0"/>
          </a:p>
          <a:p>
            <a:pPr lvl="1"/>
            <a:r>
              <a:rPr lang="en-US" dirty="0" smtClean="0"/>
              <a:t>ABC’s</a:t>
            </a:r>
          </a:p>
          <a:p>
            <a:pPr lvl="1"/>
            <a:r>
              <a:rPr lang="en-US" dirty="0" smtClean="0"/>
              <a:t>Have high index of suspicion for inhalation burn</a:t>
            </a:r>
          </a:p>
          <a:p>
            <a:pPr lvl="1"/>
            <a:r>
              <a:rPr lang="en-US" dirty="0" smtClean="0"/>
              <a:t>Secondary survey</a:t>
            </a:r>
          </a:p>
          <a:p>
            <a:r>
              <a:rPr lang="en-US" dirty="0" smtClean="0"/>
              <a:t>Base line Investigations</a:t>
            </a:r>
          </a:p>
          <a:p>
            <a:pPr lvl="1"/>
            <a:r>
              <a:rPr lang="en-US" dirty="0" err="1" smtClean="0"/>
              <a:t>FHG,LFT,U</a:t>
            </a:r>
            <a:r>
              <a:rPr lang="en-US" dirty="0" smtClean="0"/>
              <a:t>/E/CR’S </a:t>
            </a:r>
            <a:r>
              <a:rPr lang="en-US" dirty="0" err="1" smtClean="0"/>
              <a:t>GXM,BGAs,HBCo,ECG</a:t>
            </a:r>
            <a:endParaRPr lang="en-US" dirty="0" smtClean="0"/>
          </a:p>
          <a:p>
            <a:pPr lvl="1"/>
            <a:r>
              <a:rPr lang="en-US" dirty="0" smtClean="0"/>
              <a:t>C-</a:t>
            </a:r>
            <a:r>
              <a:rPr lang="en-US" dirty="0" err="1" smtClean="0"/>
              <a:t>xray</a:t>
            </a:r>
            <a:endParaRPr lang="en-US" dirty="0" smtClean="0"/>
          </a:p>
          <a:p>
            <a:r>
              <a:rPr lang="en-US" dirty="0" smtClean="0"/>
              <a:t>Base line bronchoscopy for inhalation burn</a:t>
            </a:r>
            <a:endParaRPr lang="en-US" dirty="0"/>
          </a:p>
        </p:txBody>
      </p:sp>
    </p:spTree>
    <p:extLst>
      <p:ext uri="{BB962C8B-B14F-4D97-AF65-F5344CB8AC3E}">
        <p14:creationId xmlns:p14="http://schemas.microsoft.com/office/powerpoint/2010/main" val="43815483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Date Placeholder 3"/>
          <p:cNvSpPr txBox="1">
            <a:spLocks noGrp="1"/>
          </p:cNvSpPr>
          <p:nvPr/>
        </p:nvSpPr>
        <p:spPr bwMode="auto">
          <a:xfrm>
            <a:off x="1447800" y="6324600"/>
            <a:ext cx="1409700" cy="490538"/>
          </a:xfrm>
          <a:prstGeom prst="rect">
            <a:avLst/>
          </a:prstGeom>
          <a:noFill/>
          <a:ln>
            <a:miter lim="800000"/>
            <a:headEnd/>
            <a:tailEnd/>
          </a:ln>
        </p:spPr>
        <p:txBody>
          <a:bodyPr lIns="92075" tIns="46038" rIns="92075" bIns="46038"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endParaRPr lang="en-US" sz="1400">
              <a:latin typeface="Palatino Linotype" charset="0"/>
            </a:endParaRPr>
          </a:p>
        </p:txBody>
      </p:sp>
      <p:sp>
        <p:nvSpPr>
          <p:cNvPr id="176131" name="Rectangle 2"/>
          <p:cNvSpPr>
            <a:spLocks noGrp="1" noChangeArrowheads="1"/>
          </p:cNvSpPr>
          <p:nvPr>
            <p:ph type="title" idx="4294967295"/>
          </p:nvPr>
        </p:nvSpPr>
        <p:spPr/>
        <p:txBody>
          <a:bodyPr lIns="92075" tIns="46038" rIns="92075" bIns="46038"/>
          <a:lstStyle/>
          <a:p>
            <a:r>
              <a:rPr lang="en-US" sz="3200" b="1">
                <a:solidFill>
                  <a:schemeClr val="tx1"/>
                </a:solidFill>
                <a:latin typeface="Palatino Linotype" charset="0"/>
              </a:rPr>
              <a:t>Fluid Resuscitation </a:t>
            </a:r>
          </a:p>
        </p:txBody>
      </p:sp>
      <p:sp>
        <p:nvSpPr>
          <p:cNvPr id="176132" name="Rectangle 3"/>
          <p:cNvSpPr>
            <a:spLocks noGrp="1" noChangeArrowheads="1"/>
          </p:cNvSpPr>
          <p:nvPr>
            <p:ph type="body" idx="4294967295"/>
          </p:nvPr>
        </p:nvSpPr>
        <p:spPr>
          <a:xfrm>
            <a:off x="524280" y="1524000"/>
            <a:ext cx="7696200" cy="4714875"/>
          </a:xfrm>
        </p:spPr>
        <p:txBody>
          <a:bodyPr lIns="92075" tIns="46038" rIns="92075" bIns="46038">
            <a:normAutofit fontScale="92500" lnSpcReduction="10000"/>
          </a:bodyPr>
          <a:lstStyle/>
          <a:p>
            <a:pPr>
              <a:lnSpc>
                <a:spcPct val="80000"/>
              </a:lnSpc>
              <a:spcBef>
                <a:spcPct val="0"/>
              </a:spcBef>
            </a:pPr>
            <a:r>
              <a:rPr lang="en-US" sz="2800" dirty="0" smtClean="0">
                <a:latin typeface="Palatino Linotype" charset="0"/>
              </a:rPr>
              <a:t>Aim, Maintain </a:t>
            </a:r>
            <a:r>
              <a:rPr lang="en-US" sz="2800" dirty="0">
                <a:latin typeface="Palatino Linotype" charset="0"/>
              </a:rPr>
              <a:t>tissue perfusion to the zone of stasis and so prevent the burn from deepening </a:t>
            </a:r>
            <a:endParaRPr lang="en-US" sz="2800" dirty="0" smtClean="0">
              <a:latin typeface="Palatino Linotype" charset="0"/>
            </a:endParaRPr>
          </a:p>
          <a:p>
            <a:pPr>
              <a:lnSpc>
                <a:spcPct val="80000"/>
              </a:lnSpc>
              <a:spcBef>
                <a:spcPct val="0"/>
              </a:spcBef>
            </a:pPr>
            <a:endParaRPr lang="en-US" sz="2800" dirty="0" smtClean="0">
              <a:latin typeface="Palatino Linotype" charset="0"/>
            </a:endParaRPr>
          </a:p>
          <a:p>
            <a:pPr>
              <a:lnSpc>
                <a:spcPct val="80000"/>
              </a:lnSpc>
              <a:spcBef>
                <a:spcPct val="0"/>
              </a:spcBef>
            </a:pPr>
            <a:r>
              <a:rPr lang="en-US" sz="2800" dirty="0" smtClean="0">
                <a:latin typeface="Palatino Linotype" charset="0"/>
              </a:rPr>
              <a:t>Maintain other organ perfusion</a:t>
            </a:r>
            <a:endParaRPr lang="en-US" sz="2800" dirty="0">
              <a:latin typeface="Palatino Linotype" charset="0"/>
            </a:endParaRPr>
          </a:p>
          <a:p>
            <a:pPr>
              <a:lnSpc>
                <a:spcPct val="80000"/>
              </a:lnSpc>
              <a:spcBef>
                <a:spcPct val="0"/>
              </a:spcBef>
              <a:buFontTx/>
              <a:buNone/>
            </a:pPr>
            <a:endParaRPr lang="en-GB" sz="2800" dirty="0">
              <a:latin typeface="Palatino Linotype" charset="0"/>
            </a:endParaRPr>
          </a:p>
          <a:p>
            <a:pPr>
              <a:lnSpc>
                <a:spcPct val="80000"/>
              </a:lnSpc>
              <a:spcBef>
                <a:spcPct val="0"/>
              </a:spcBef>
              <a:buFontTx/>
              <a:buNone/>
            </a:pPr>
            <a:r>
              <a:rPr lang="en-GB" sz="2800" dirty="0">
                <a:latin typeface="Palatino Linotype" charset="0"/>
              </a:rPr>
              <a:t>Indication= </a:t>
            </a:r>
            <a:r>
              <a:rPr lang="en-GB" sz="2800" dirty="0" err="1" smtClean="0">
                <a:latin typeface="Palatino Linotype" charset="0"/>
              </a:rPr>
              <a:t>peads</a:t>
            </a:r>
            <a:r>
              <a:rPr lang="en-GB" sz="2800" dirty="0" smtClean="0">
                <a:latin typeface="Palatino Linotype" charset="0"/>
              </a:rPr>
              <a:t> </a:t>
            </a:r>
            <a:r>
              <a:rPr lang="en-GB" sz="2800" dirty="0">
                <a:latin typeface="Palatino Linotype" charset="0"/>
              </a:rPr>
              <a:t>10%, adult 15%</a:t>
            </a:r>
            <a:endParaRPr lang="en-US" sz="2800" dirty="0">
              <a:latin typeface="Palatino Linotype" charset="0"/>
            </a:endParaRPr>
          </a:p>
          <a:p>
            <a:pPr>
              <a:lnSpc>
                <a:spcPct val="80000"/>
              </a:lnSpc>
              <a:spcBef>
                <a:spcPct val="0"/>
              </a:spcBef>
              <a:buFontTx/>
              <a:buNone/>
            </a:pPr>
            <a:endParaRPr lang="en-US" sz="2800" dirty="0">
              <a:latin typeface="Palatino Linotype" charset="0"/>
            </a:endParaRPr>
          </a:p>
          <a:p>
            <a:pPr>
              <a:lnSpc>
                <a:spcPct val="80000"/>
              </a:lnSpc>
              <a:spcBef>
                <a:spcPct val="0"/>
              </a:spcBef>
              <a:buFontTx/>
              <a:buNone/>
            </a:pPr>
            <a:r>
              <a:rPr lang="en-US" sz="2800" dirty="0">
                <a:latin typeface="Palatino Linotype" charset="0"/>
              </a:rPr>
              <a:t>Fluid  resuscitation formula</a:t>
            </a:r>
          </a:p>
          <a:p>
            <a:pPr lvl="1">
              <a:lnSpc>
                <a:spcPct val="80000"/>
              </a:lnSpc>
            </a:pPr>
            <a:r>
              <a:rPr lang="en-GB" sz="2400" dirty="0">
                <a:latin typeface="Palatino Linotype" charset="0"/>
              </a:rPr>
              <a:t>   </a:t>
            </a:r>
            <a:r>
              <a:rPr lang="en-GB" sz="2400" dirty="0" smtClean="0">
                <a:latin typeface="Palatino Linotype" charset="0"/>
              </a:rPr>
              <a:t>no ideal formula</a:t>
            </a:r>
            <a:endParaRPr lang="en-US" sz="2400" dirty="0">
              <a:latin typeface="Palatino Linotype" charset="0"/>
            </a:endParaRPr>
          </a:p>
          <a:p>
            <a:pPr lvl="1">
              <a:lnSpc>
                <a:spcPct val="80000"/>
              </a:lnSpc>
            </a:pPr>
            <a:r>
              <a:rPr lang="en-US" sz="2400" dirty="0">
                <a:latin typeface="Palatino Linotype" charset="0"/>
              </a:rPr>
              <a:t>   guidelines </a:t>
            </a:r>
          </a:p>
          <a:p>
            <a:pPr>
              <a:lnSpc>
                <a:spcPct val="80000"/>
              </a:lnSpc>
              <a:buFont typeface="Wingdings" charset="0"/>
              <a:buNone/>
            </a:pPr>
            <a:endParaRPr lang="en-US" sz="2800" i="1" dirty="0" smtClean="0">
              <a:latin typeface="Palatino Linotype" charset="0"/>
            </a:endParaRPr>
          </a:p>
          <a:p>
            <a:pPr>
              <a:lnSpc>
                <a:spcPct val="80000"/>
              </a:lnSpc>
              <a:buFont typeface="Wingdings" charset="0"/>
              <a:buNone/>
            </a:pPr>
            <a:r>
              <a:rPr lang="en-US" sz="2800" i="1" dirty="0" smtClean="0">
                <a:latin typeface="Palatino Linotype" charset="0"/>
              </a:rPr>
              <a:t>success </a:t>
            </a:r>
            <a:r>
              <a:rPr lang="en-US" sz="2800" i="1" dirty="0">
                <a:latin typeface="Palatino Linotype" charset="0"/>
              </a:rPr>
              <a:t>relies on adjusting the amount of resuscitation fluid ↔ against monitored physiological parameters </a:t>
            </a:r>
            <a:endParaRPr lang="en-US" sz="2800" i="1" dirty="0" smtClean="0">
              <a:latin typeface="Palatino Linotype" charset="0"/>
            </a:endParaRPr>
          </a:p>
          <a:p>
            <a:pPr>
              <a:lnSpc>
                <a:spcPct val="80000"/>
              </a:lnSpc>
              <a:buFont typeface="Wingdings" charset="0"/>
              <a:buNone/>
            </a:pPr>
            <a:r>
              <a:rPr lang="en-US" sz="2800" dirty="0" smtClean="0">
                <a:latin typeface="Palatino Linotype" charset="0"/>
              </a:rPr>
              <a:t> </a:t>
            </a:r>
            <a:endParaRPr lang="en-US" sz="2800" dirty="0">
              <a:latin typeface="Palatino Linotype" charset="0"/>
            </a:endParaRPr>
          </a:p>
        </p:txBody>
      </p:sp>
    </p:spTree>
    <p:extLst>
      <p:ext uri="{BB962C8B-B14F-4D97-AF65-F5344CB8AC3E}">
        <p14:creationId xmlns:p14="http://schemas.microsoft.com/office/powerpoint/2010/main" val="19690236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Date Placeholder 3"/>
          <p:cNvSpPr txBox="1">
            <a:spLocks noGrp="1"/>
          </p:cNvSpPr>
          <p:nvPr/>
        </p:nvSpPr>
        <p:spPr bwMode="auto">
          <a:xfrm>
            <a:off x="1447800" y="6324600"/>
            <a:ext cx="1409700" cy="490538"/>
          </a:xfrm>
          <a:prstGeom prst="rect">
            <a:avLst/>
          </a:prstGeom>
          <a:noFill/>
          <a:ln>
            <a:miter lim="800000"/>
            <a:headEnd/>
            <a:tailEnd/>
          </a:ln>
        </p:spPr>
        <p:txBody>
          <a:bodyPr lIns="92075" tIns="46038" rIns="92075" bIns="46038"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endParaRPr lang="en-US" sz="1400">
              <a:latin typeface="Palatino Linotype" charset="0"/>
            </a:endParaRPr>
          </a:p>
        </p:txBody>
      </p:sp>
      <p:sp>
        <p:nvSpPr>
          <p:cNvPr id="179203" name="Rectangle 2"/>
          <p:cNvSpPr>
            <a:spLocks noGrp="1" noChangeArrowheads="1"/>
          </p:cNvSpPr>
          <p:nvPr>
            <p:ph type="title" idx="4294967295"/>
          </p:nvPr>
        </p:nvSpPr>
        <p:spPr>
          <a:xfrm>
            <a:off x="1500188" y="0"/>
            <a:ext cx="7491412" cy="1066800"/>
          </a:xfrm>
        </p:spPr>
        <p:txBody>
          <a:bodyPr lIns="92075" tIns="46038" rIns="92075" bIns="46038"/>
          <a:lstStyle/>
          <a:p>
            <a:endParaRPr lang="en-US" b="1" dirty="0">
              <a:solidFill>
                <a:schemeClr val="tx1"/>
              </a:solidFill>
              <a:latin typeface="Palatino Linotype" charset="0"/>
            </a:endParaRPr>
          </a:p>
        </p:txBody>
      </p:sp>
      <p:sp>
        <p:nvSpPr>
          <p:cNvPr id="179204" name="Rectangle 3"/>
          <p:cNvSpPr>
            <a:spLocks noGrp="1" noChangeArrowheads="1"/>
          </p:cNvSpPr>
          <p:nvPr>
            <p:ph type="body" idx="4294967295"/>
          </p:nvPr>
        </p:nvSpPr>
        <p:spPr>
          <a:xfrm>
            <a:off x="373080" y="1219200"/>
            <a:ext cx="7696200" cy="5019675"/>
          </a:xfrm>
        </p:spPr>
        <p:txBody>
          <a:bodyPr lIns="92075" tIns="46038" rIns="92075" bIns="46038"/>
          <a:lstStyle/>
          <a:p>
            <a:r>
              <a:rPr lang="en-US" i="1" dirty="0">
                <a:latin typeface="Palatino Linotype" charset="0"/>
              </a:rPr>
              <a:t>Parkland </a:t>
            </a:r>
            <a:r>
              <a:rPr lang="en-US" i="1" dirty="0" smtClean="0">
                <a:latin typeface="Palatino Linotype" charset="0"/>
              </a:rPr>
              <a:t>formula for the 1</a:t>
            </a:r>
            <a:r>
              <a:rPr lang="en-US" i="1" baseline="30000" dirty="0" smtClean="0">
                <a:latin typeface="Palatino Linotype" charset="0"/>
              </a:rPr>
              <a:t>st</a:t>
            </a:r>
            <a:r>
              <a:rPr lang="en-US" i="1" dirty="0" smtClean="0">
                <a:latin typeface="Palatino Linotype" charset="0"/>
              </a:rPr>
              <a:t> 24 hours</a:t>
            </a:r>
            <a:r>
              <a:rPr lang="en-US" dirty="0" smtClean="0">
                <a:latin typeface="Palatino Linotype" charset="0"/>
              </a:rPr>
              <a:t> </a:t>
            </a:r>
            <a:endParaRPr lang="en-US" dirty="0">
              <a:latin typeface="Palatino Linotype" charset="0"/>
            </a:endParaRPr>
          </a:p>
          <a:p>
            <a:pPr lvl="1"/>
            <a:r>
              <a:rPr lang="en-US" b="1" dirty="0" err="1">
                <a:latin typeface="Palatino Linotype" charset="0"/>
              </a:rPr>
              <a:t>4mls</a:t>
            </a:r>
            <a:r>
              <a:rPr lang="en-US" b="1" dirty="0">
                <a:latin typeface="Palatino Linotype" charset="0"/>
              </a:rPr>
              <a:t> x </a:t>
            </a:r>
            <a:r>
              <a:rPr lang="en-US" b="1" dirty="0" err="1">
                <a:latin typeface="Palatino Linotype" charset="0"/>
              </a:rPr>
              <a:t>KgBwt</a:t>
            </a:r>
            <a:r>
              <a:rPr lang="en-US" b="1" dirty="0">
                <a:latin typeface="Palatino Linotype" charset="0"/>
              </a:rPr>
              <a:t> x %</a:t>
            </a:r>
            <a:r>
              <a:rPr lang="en-US" b="1" dirty="0" err="1">
                <a:latin typeface="Palatino Linotype" charset="0"/>
              </a:rPr>
              <a:t>TBSA</a:t>
            </a:r>
            <a:r>
              <a:rPr lang="en-US" b="1" dirty="0" err="1">
                <a:latin typeface="Palatino Linotype" charset="0"/>
                <a:sym typeface="Wingdings" charset="0"/>
              </a:rPr>
              <a:t>1</a:t>
            </a:r>
            <a:r>
              <a:rPr lang="en-US" b="1" baseline="30000" dirty="0" err="1">
                <a:latin typeface="Palatino Linotype" charset="0"/>
                <a:sym typeface="Wingdings" charset="0"/>
              </a:rPr>
              <a:t>st</a:t>
            </a:r>
            <a:r>
              <a:rPr lang="en-US" b="1" dirty="0">
                <a:latin typeface="Palatino Linotype" charset="0"/>
                <a:sym typeface="Wingdings" charset="0"/>
              </a:rPr>
              <a:t> </a:t>
            </a:r>
            <a:r>
              <a:rPr lang="en-US" b="1" dirty="0" err="1">
                <a:latin typeface="Palatino Linotype" charset="0"/>
                <a:sym typeface="Wingdings" charset="0"/>
              </a:rPr>
              <a:t>24hrs</a:t>
            </a:r>
            <a:endParaRPr lang="en-US" b="1" dirty="0">
              <a:latin typeface="Palatino Linotype" charset="0"/>
              <a:sym typeface="Wingdings" charset="0"/>
            </a:endParaRPr>
          </a:p>
          <a:p>
            <a:pPr lvl="1"/>
            <a:r>
              <a:rPr lang="en-US" dirty="0">
                <a:latin typeface="Palatino Linotype" charset="0"/>
              </a:rPr>
              <a:t>crystalloid </a:t>
            </a:r>
            <a:r>
              <a:rPr lang="en-US" dirty="0" smtClean="0">
                <a:latin typeface="Palatino Linotype" charset="0"/>
              </a:rPr>
              <a:t>formula (ringers lactate)  </a:t>
            </a:r>
            <a:endParaRPr lang="en-US" dirty="0">
              <a:latin typeface="Palatino Linotype" charset="0"/>
              <a:sym typeface="Wingdings" charset="0"/>
            </a:endParaRPr>
          </a:p>
          <a:p>
            <a:pPr lvl="1"/>
            <a:r>
              <a:rPr lang="en-US" dirty="0">
                <a:latin typeface="Palatino Linotype" charset="0"/>
                <a:sym typeface="Wingdings" charset="0"/>
              </a:rPr>
              <a:t>For burn &gt;50% </a:t>
            </a:r>
            <a:r>
              <a:rPr lang="en-US" dirty="0" err="1">
                <a:latin typeface="Palatino Linotype" charset="0"/>
                <a:sym typeface="Wingdings" charset="0"/>
              </a:rPr>
              <a:t>TBSA</a:t>
            </a:r>
            <a:r>
              <a:rPr lang="en-US" dirty="0">
                <a:latin typeface="Palatino Linotype" charset="0"/>
                <a:sym typeface="Wingdings" charset="0"/>
              </a:rPr>
              <a:t>, use 50% for calculation (to prevent fluid overload)</a:t>
            </a:r>
          </a:p>
          <a:p>
            <a:pPr lvl="1"/>
            <a:r>
              <a:rPr lang="en-US" dirty="0">
                <a:latin typeface="Palatino Linotype" charset="0"/>
                <a:sym typeface="Wingdings" charset="0"/>
              </a:rPr>
              <a:t>½ given in 1</a:t>
            </a:r>
            <a:r>
              <a:rPr lang="en-US" baseline="30000" dirty="0">
                <a:latin typeface="Palatino Linotype" charset="0"/>
                <a:sym typeface="Wingdings" charset="0"/>
              </a:rPr>
              <a:t>st</a:t>
            </a:r>
            <a:r>
              <a:rPr lang="en-US" dirty="0">
                <a:latin typeface="Palatino Linotype" charset="0"/>
                <a:sym typeface="Wingdings" charset="0"/>
              </a:rPr>
              <a:t> 8 hrs &amp; ½ next 16hrs</a:t>
            </a:r>
            <a:r>
              <a:rPr lang="en-US" dirty="0" smtClean="0">
                <a:latin typeface="Palatino Linotype" charset="0"/>
                <a:sym typeface="Wingdings" charset="0"/>
              </a:rPr>
              <a:t>.</a:t>
            </a:r>
          </a:p>
          <a:p>
            <a:pPr marL="448056" lvl="1" indent="0">
              <a:buNone/>
            </a:pPr>
            <a:endParaRPr lang="en-US" dirty="0" smtClean="0">
              <a:latin typeface="Palatino Linotype" charset="0"/>
              <a:sym typeface="Wingdings" charset="0"/>
            </a:endParaRPr>
          </a:p>
          <a:p>
            <a:r>
              <a:rPr lang="en-US" dirty="0" smtClean="0">
                <a:latin typeface="Palatino Linotype" charset="0"/>
                <a:sym typeface="Wingdings" charset="0"/>
              </a:rPr>
              <a:t>Add </a:t>
            </a:r>
            <a:r>
              <a:rPr lang="en-US" dirty="0">
                <a:latin typeface="Palatino Linotype" charset="0"/>
                <a:sym typeface="Wingdings" charset="0"/>
              </a:rPr>
              <a:t>the maintenance </a:t>
            </a:r>
            <a:r>
              <a:rPr lang="en-US" dirty="0" smtClean="0">
                <a:latin typeface="Palatino Linotype" charset="0"/>
                <a:sym typeface="Wingdings" charset="0"/>
              </a:rPr>
              <a:t>fluid to the above</a:t>
            </a:r>
          </a:p>
          <a:p>
            <a:pPr lvl="1"/>
            <a:endParaRPr lang="en-US" dirty="0">
              <a:latin typeface="Palatino Linotype" charset="0"/>
              <a:sym typeface="Wingdings" charset="0"/>
            </a:endParaRPr>
          </a:p>
          <a:p>
            <a:endParaRPr lang="en-US" sz="2800" dirty="0">
              <a:latin typeface="Palatino Linotype" charset="0"/>
              <a:sym typeface="Wingdings" charset="0"/>
            </a:endParaRPr>
          </a:p>
          <a:p>
            <a:endParaRPr lang="en-US" sz="2800" dirty="0">
              <a:latin typeface="Palatino Linotype" charset="0"/>
            </a:endParaRPr>
          </a:p>
        </p:txBody>
      </p:sp>
    </p:spTree>
    <p:extLst>
      <p:ext uri="{BB962C8B-B14F-4D97-AF65-F5344CB8AC3E}">
        <p14:creationId xmlns:p14="http://schemas.microsoft.com/office/powerpoint/2010/main" val="1058910730"/>
      </p:ext>
    </p:extLst>
  </p:cSld>
  <p:clrMapOvr>
    <a:masterClrMapping/>
  </p:clrMapOvr>
  <p:transition spd="slow">
    <p:randomBar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1"/>
          <p:cNvSpPr>
            <a:spLocks noGrp="1"/>
          </p:cNvSpPr>
          <p:nvPr>
            <p:ph type="title" idx="4294967295"/>
          </p:nvPr>
        </p:nvSpPr>
        <p:spPr/>
        <p:txBody>
          <a:bodyPr lIns="92075" tIns="46038" rIns="92075" bIns="46038"/>
          <a:lstStyle/>
          <a:p>
            <a:r>
              <a:rPr lang="en-US" b="1" dirty="0" smtClean="0">
                <a:solidFill>
                  <a:schemeClr val="tx1"/>
                </a:solidFill>
                <a:latin typeface="Palatino Linotype" charset="0"/>
              </a:rPr>
              <a:t>Resuscitation</a:t>
            </a:r>
            <a:endParaRPr lang="en-US" b="1" dirty="0">
              <a:solidFill>
                <a:schemeClr val="tx1"/>
              </a:solidFill>
              <a:latin typeface="Palatino Linotype" charset="0"/>
            </a:endParaRPr>
          </a:p>
        </p:txBody>
      </p:sp>
      <p:sp>
        <p:nvSpPr>
          <p:cNvPr id="181251" name="Content Placeholder 2"/>
          <p:cNvSpPr>
            <a:spLocks noGrp="1"/>
          </p:cNvSpPr>
          <p:nvPr>
            <p:ph idx="4294967295"/>
          </p:nvPr>
        </p:nvSpPr>
        <p:spPr>
          <a:xfrm>
            <a:off x="1295400" y="1524000"/>
            <a:ext cx="7696200" cy="4714875"/>
          </a:xfrm>
        </p:spPr>
        <p:txBody>
          <a:bodyPr lIns="92075" tIns="46038" rIns="92075" bIns="46038"/>
          <a:lstStyle/>
          <a:p>
            <a:pPr>
              <a:buFontTx/>
              <a:buNone/>
            </a:pPr>
            <a:r>
              <a:rPr lang="en-US">
                <a:latin typeface="Palatino Linotype" charset="0"/>
              </a:rPr>
              <a:t>After 1</a:t>
            </a:r>
            <a:r>
              <a:rPr lang="en-US" baseline="30000">
                <a:latin typeface="Palatino Linotype" charset="0"/>
              </a:rPr>
              <a:t>st</a:t>
            </a:r>
            <a:r>
              <a:rPr lang="en-US">
                <a:latin typeface="Palatino Linotype" charset="0"/>
              </a:rPr>
              <a:t> 24 hrs, colloid infusion is started at a rate of:-</a:t>
            </a:r>
          </a:p>
          <a:p>
            <a:pPr lvl="2">
              <a:buFontTx/>
              <a:buNone/>
            </a:pPr>
            <a:r>
              <a:rPr lang="en-US" sz="2800" b="1">
                <a:latin typeface="Palatino Linotype" charset="0"/>
              </a:rPr>
              <a:t>0.5 ml× (%TBSA)×(Bwt in kg)</a:t>
            </a:r>
            <a:r>
              <a:rPr lang="en-US" sz="2800">
                <a:latin typeface="Palatino Linotype" charset="0"/>
              </a:rPr>
              <a:t> and</a:t>
            </a:r>
          </a:p>
          <a:p>
            <a:pPr>
              <a:buFontTx/>
              <a:buNone/>
            </a:pPr>
            <a:r>
              <a:rPr lang="en-US">
                <a:latin typeface="Palatino Linotype" charset="0"/>
              </a:rPr>
              <a:t>Maintenance crystalloid (usually DNS) is continued at a rate of </a:t>
            </a:r>
          </a:p>
          <a:p>
            <a:pPr lvl="2">
              <a:buFontTx/>
              <a:buNone/>
            </a:pPr>
            <a:r>
              <a:rPr lang="en-US" sz="2800" b="1">
                <a:latin typeface="Palatino Linotype" charset="0"/>
              </a:rPr>
              <a:t>1.5mlsx%TBSAxBwt</a:t>
            </a:r>
          </a:p>
          <a:p>
            <a:pPr>
              <a:buFontTx/>
              <a:buNone/>
            </a:pPr>
            <a:r>
              <a:rPr lang="en-US" sz="2800">
                <a:latin typeface="Palatino Linotype" charset="0"/>
              </a:rPr>
              <a:t>End point to aim is a </a:t>
            </a:r>
            <a:r>
              <a:rPr lang="en-US" sz="2800" i="1">
                <a:latin typeface="Palatino Linotype" charset="0"/>
              </a:rPr>
              <a:t>urine output </a:t>
            </a:r>
            <a:r>
              <a:rPr lang="en-US" sz="2800">
                <a:latin typeface="Palatino Linotype" charset="0"/>
              </a:rPr>
              <a:t>of:-</a:t>
            </a:r>
          </a:p>
          <a:p>
            <a:pPr lvl="2">
              <a:buFontTx/>
              <a:buNone/>
            </a:pPr>
            <a:r>
              <a:rPr lang="en-US" sz="2800">
                <a:latin typeface="Palatino Linotype" charset="0"/>
              </a:rPr>
              <a:t>0.5-1.0 ml/kg/hr in adults </a:t>
            </a:r>
          </a:p>
          <a:p>
            <a:pPr lvl="2">
              <a:buFontTx/>
              <a:buNone/>
            </a:pPr>
            <a:r>
              <a:rPr lang="en-US" sz="2800">
                <a:latin typeface="Palatino Linotype" charset="0"/>
              </a:rPr>
              <a:t>1.0-1.5 ml/kg/hr in children </a:t>
            </a:r>
          </a:p>
          <a:p>
            <a:endParaRPr lang="en-US">
              <a:latin typeface="Palatino Linotype" charset="0"/>
            </a:endParaRPr>
          </a:p>
        </p:txBody>
      </p:sp>
      <p:sp>
        <p:nvSpPr>
          <p:cNvPr id="4" name="Date Placeholder 3"/>
          <p:cNvSpPr txBox="1">
            <a:spLocks noGrp="1"/>
          </p:cNvSpPr>
          <p:nvPr/>
        </p:nvSpPr>
        <p:spPr bwMode="auto">
          <a:xfrm>
            <a:off x="1447800" y="6324600"/>
            <a:ext cx="1409700" cy="490538"/>
          </a:xfrm>
          <a:prstGeom prst="rect">
            <a:avLst/>
          </a:prstGeom>
          <a:noFill/>
          <a:ln>
            <a:miter lim="800000"/>
            <a:headEnd/>
            <a:tailEnd/>
          </a:ln>
        </p:spPr>
        <p:txBody>
          <a:bodyPr lIns="92075" tIns="46038" rIns="92075" bIns="46038"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endParaRPr lang="en-US" sz="1400">
              <a:latin typeface="Palatino Linotype" charset="0"/>
            </a:endParaRPr>
          </a:p>
        </p:txBody>
      </p:sp>
    </p:spTree>
    <p:extLst>
      <p:ext uri="{BB962C8B-B14F-4D97-AF65-F5344CB8AC3E}">
        <p14:creationId xmlns:p14="http://schemas.microsoft.com/office/powerpoint/2010/main" val="45421434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Date Placeholder 3"/>
          <p:cNvSpPr txBox="1">
            <a:spLocks noGrp="1"/>
          </p:cNvSpPr>
          <p:nvPr/>
        </p:nvSpPr>
        <p:spPr bwMode="auto">
          <a:xfrm>
            <a:off x="1447800" y="6324600"/>
            <a:ext cx="1409700" cy="490538"/>
          </a:xfrm>
          <a:prstGeom prst="rect">
            <a:avLst/>
          </a:prstGeom>
          <a:noFill/>
          <a:ln>
            <a:miter lim="800000"/>
            <a:headEnd/>
            <a:tailEnd/>
          </a:ln>
        </p:spPr>
        <p:txBody>
          <a:bodyPr lIns="92075" tIns="46038" rIns="92075" bIns="46038"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endParaRPr lang="en-US" sz="1400">
              <a:latin typeface="Palatino Linotype" charset="0"/>
            </a:endParaRPr>
          </a:p>
        </p:txBody>
      </p:sp>
      <p:sp>
        <p:nvSpPr>
          <p:cNvPr id="183299" name="Rectangle 2"/>
          <p:cNvSpPr>
            <a:spLocks noGrp="1" noChangeArrowheads="1"/>
          </p:cNvSpPr>
          <p:nvPr>
            <p:ph type="title" idx="4294967295"/>
          </p:nvPr>
        </p:nvSpPr>
        <p:spPr/>
        <p:txBody>
          <a:bodyPr lIns="92075" tIns="46038" rIns="92075" bIns="46038"/>
          <a:lstStyle/>
          <a:p>
            <a:r>
              <a:rPr lang="en-US" b="1" dirty="0">
                <a:solidFill>
                  <a:schemeClr val="tx1"/>
                </a:solidFill>
                <a:latin typeface="Palatino Linotype" charset="0"/>
              </a:rPr>
              <a:t>Resuscitation </a:t>
            </a:r>
          </a:p>
        </p:txBody>
      </p:sp>
      <p:sp>
        <p:nvSpPr>
          <p:cNvPr id="183300" name="Rectangle 3"/>
          <p:cNvSpPr>
            <a:spLocks noGrp="1" noChangeArrowheads="1"/>
          </p:cNvSpPr>
          <p:nvPr>
            <p:ph type="body" idx="4294967295"/>
          </p:nvPr>
        </p:nvSpPr>
        <p:spPr>
          <a:xfrm>
            <a:off x="372480" y="1524000"/>
            <a:ext cx="7772400" cy="4714875"/>
          </a:xfrm>
        </p:spPr>
        <p:txBody>
          <a:bodyPr lIns="92075" tIns="46038" rIns="92075" bIns="46038"/>
          <a:lstStyle/>
          <a:p>
            <a:pPr>
              <a:buFontTx/>
              <a:buNone/>
            </a:pPr>
            <a:r>
              <a:rPr lang="en-US" dirty="0">
                <a:latin typeface="Palatino Linotype" charset="0"/>
              </a:rPr>
              <a:t>Colloid use is controversial: </a:t>
            </a:r>
          </a:p>
          <a:p>
            <a:pPr lvl="2"/>
            <a:r>
              <a:rPr lang="en-US" sz="2800" dirty="0">
                <a:latin typeface="Palatino Linotype" charset="0"/>
              </a:rPr>
              <a:t>some units start colloid after 8 </a:t>
            </a:r>
            <a:r>
              <a:rPr lang="en-US" sz="2800" dirty="0" err="1">
                <a:latin typeface="Palatino Linotype" charset="0"/>
              </a:rPr>
              <a:t>hrs</a:t>
            </a:r>
            <a:r>
              <a:rPr lang="en-US" sz="2800" dirty="0">
                <a:latin typeface="Palatino Linotype" charset="0"/>
              </a:rPr>
              <a:t>( as the capillary leak begins to shut down) </a:t>
            </a:r>
          </a:p>
          <a:p>
            <a:pPr lvl="2"/>
            <a:r>
              <a:rPr lang="en-US" sz="2800" dirty="0">
                <a:latin typeface="Palatino Linotype" charset="0"/>
              </a:rPr>
              <a:t>whereas others wait until 24 </a:t>
            </a:r>
            <a:r>
              <a:rPr lang="en-US" sz="2800" dirty="0" err="1">
                <a:latin typeface="Palatino Linotype" charset="0"/>
              </a:rPr>
              <a:t>hrs</a:t>
            </a:r>
            <a:endParaRPr lang="en-US" sz="2800" dirty="0">
              <a:latin typeface="Palatino Linotype" charset="0"/>
            </a:endParaRPr>
          </a:p>
          <a:p>
            <a:pPr lvl="1">
              <a:buFontTx/>
              <a:buNone/>
            </a:pPr>
            <a:r>
              <a:rPr lang="en-US" dirty="0" err="1">
                <a:latin typeface="Palatino Linotype" charset="0"/>
              </a:rPr>
              <a:t>FFP</a:t>
            </a:r>
            <a:r>
              <a:rPr lang="en-US" dirty="0">
                <a:latin typeface="Palatino Linotype" charset="0"/>
              </a:rPr>
              <a:t> is often used in children, </a:t>
            </a:r>
          </a:p>
          <a:p>
            <a:pPr lvl="1">
              <a:buFontTx/>
              <a:buNone/>
            </a:pPr>
            <a:r>
              <a:rPr lang="en-US" dirty="0">
                <a:latin typeface="Palatino Linotype" charset="0"/>
              </a:rPr>
              <a:t>albumin or synthetic high molecular weight in adults.</a:t>
            </a:r>
            <a:endParaRPr lang="en-US" altLang="ko-KR" dirty="0">
              <a:latin typeface="Palatino Linotype" charset="0"/>
              <a:ea typeface="굴림" charset="0"/>
              <a:cs typeface="굴림" charset="0"/>
            </a:endParaRPr>
          </a:p>
        </p:txBody>
      </p:sp>
    </p:spTree>
    <p:extLst>
      <p:ext uri="{BB962C8B-B14F-4D97-AF65-F5344CB8AC3E}">
        <p14:creationId xmlns:p14="http://schemas.microsoft.com/office/powerpoint/2010/main" val="264760748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idx="4294967295"/>
          </p:nvPr>
        </p:nvSpPr>
        <p:spPr>
          <a:xfrm>
            <a:off x="986108" y="0"/>
            <a:ext cx="7491412" cy="1066800"/>
          </a:xfrm>
        </p:spPr>
        <p:txBody>
          <a:bodyPr lIns="92075" tIns="46038" rIns="92075" bIns="46038"/>
          <a:lstStyle/>
          <a:p>
            <a:r>
              <a:rPr lang="en-US" sz="4000" b="1" i="1" dirty="0" smtClean="0">
                <a:solidFill>
                  <a:schemeClr val="tx1"/>
                </a:solidFill>
                <a:latin typeface="Palatino Linotype" charset="0"/>
              </a:rPr>
              <a:t>Supportive </a:t>
            </a:r>
            <a:r>
              <a:rPr lang="en-US" sz="4000" b="1" i="1" dirty="0">
                <a:solidFill>
                  <a:schemeClr val="tx1"/>
                </a:solidFill>
                <a:latin typeface="Palatino Linotype" charset="0"/>
              </a:rPr>
              <a:t>care phase</a:t>
            </a:r>
          </a:p>
        </p:txBody>
      </p:sp>
      <p:sp>
        <p:nvSpPr>
          <p:cNvPr id="188419" name="Rectangle 3"/>
          <p:cNvSpPr>
            <a:spLocks noGrp="1" noChangeArrowheads="1"/>
          </p:cNvSpPr>
          <p:nvPr>
            <p:ph idx="4294967295"/>
          </p:nvPr>
        </p:nvSpPr>
        <p:spPr>
          <a:xfrm>
            <a:off x="523680" y="1049852"/>
            <a:ext cx="7772400" cy="6019800"/>
          </a:xfrm>
        </p:spPr>
        <p:txBody>
          <a:bodyPr lIns="92075" tIns="46038" rIns="92075" bIns="46038"/>
          <a:lstStyle/>
          <a:p>
            <a:pPr>
              <a:lnSpc>
                <a:spcPct val="90000"/>
              </a:lnSpc>
            </a:pPr>
            <a:r>
              <a:rPr lang="en-US" sz="2400" dirty="0">
                <a:latin typeface="Palatino Linotype" charset="0"/>
              </a:rPr>
              <a:t>Analgesics</a:t>
            </a:r>
          </a:p>
          <a:p>
            <a:pPr>
              <a:lnSpc>
                <a:spcPct val="90000"/>
              </a:lnSpc>
            </a:pPr>
            <a:r>
              <a:rPr lang="en-US" sz="2400" dirty="0" err="1">
                <a:latin typeface="Palatino Linotype" charset="0"/>
              </a:rPr>
              <a:t>Haematenics</a:t>
            </a:r>
            <a:endParaRPr lang="en-US" sz="2400" dirty="0">
              <a:latin typeface="Palatino Linotype" charset="0"/>
            </a:endParaRPr>
          </a:p>
          <a:p>
            <a:pPr>
              <a:lnSpc>
                <a:spcPct val="90000"/>
              </a:lnSpc>
            </a:pPr>
            <a:r>
              <a:rPr lang="en-US" sz="2400" dirty="0" smtClean="0">
                <a:latin typeface="Palatino Linotype" charset="0"/>
              </a:rPr>
              <a:t>Ulcer prophylaxis</a:t>
            </a:r>
            <a:endParaRPr lang="en-US" sz="2400" dirty="0">
              <a:latin typeface="Palatino Linotype" charset="0"/>
            </a:endParaRPr>
          </a:p>
          <a:p>
            <a:pPr>
              <a:lnSpc>
                <a:spcPct val="90000"/>
              </a:lnSpc>
            </a:pPr>
            <a:r>
              <a:rPr lang="en-US" sz="2400" dirty="0">
                <a:latin typeface="Palatino Linotype" charset="0"/>
              </a:rPr>
              <a:t>Systemic antibiotics against </a:t>
            </a:r>
            <a:r>
              <a:rPr lang="en-US" sz="2400" dirty="0" err="1">
                <a:latin typeface="Palatino Linotype" charset="0"/>
              </a:rPr>
              <a:t>ß</a:t>
            </a:r>
            <a:r>
              <a:rPr lang="en-US" sz="2400" dirty="0">
                <a:latin typeface="Palatino Linotype" charset="0"/>
              </a:rPr>
              <a:t>-  hemolytic </a:t>
            </a:r>
            <a:r>
              <a:rPr lang="en-US" sz="2400" i="1" dirty="0">
                <a:latin typeface="Palatino Linotype" charset="0"/>
              </a:rPr>
              <a:t>streptococcus</a:t>
            </a:r>
            <a:r>
              <a:rPr lang="en-US" sz="2400" dirty="0">
                <a:latin typeface="Palatino Linotype" charset="0"/>
              </a:rPr>
              <a:t> </a:t>
            </a:r>
            <a:r>
              <a:rPr lang="en-US" sz="2400" dirty="0" smtClean="0">
                <a:solidFill>
                  <a:srgbClr val="CCFFCC"/>
                </a:solidFill>
                <a:latin typeface="Palatino Linotype" charset="0"/>
              </a:rPr>
              <a:t>(</a:t>
            </a:r>
            <a:r>
              <a:rPr lang="en-US" sz="2400" dirty="0" err="1" smtClean="0">
                <a:solidFill>
                  <a:srgbClr val="CCFFCC"/>
                </a:solidFill>
                <a:latin typeface="Palatino Linotype" charset="0"/>
              </a:rPr>
              <a:t>Controvertial</a:t>
            </a:r>
            <a:r>
              <a:rPr lang="en-US" sz="2400" dirty="0" smtClean="0">
                <a:solidFill>
                  <a:srgbClr val="CCFFCC"/>
                </a:solidFill>
                <a:latin typeface="Palatino Linotype" charset="0"/>
              </a:rPr>
              <a:t>)</a:t>
            </a:r>
            <a:endParaRPr lang="en-US" sz="2400" dirty="0">
              <a:solidFill>
                <a:srgbClr val="CCFFCC"/>
              </a:solidFill>
              <a:latin typeface="Palatino Linotype" charset="0"/>
            </a:endParaRPr>
          </a:p>
          <a:p>
            <a:pPr>
              <a:lnSpc>
                <a:spcPct val="90000"/>
              </a:lnSpc>
            </a:pPr>
            <a:r>
              <a:rPr lang="en-US" sz="2400" dirty="0">
                <a:latin typeface="Palatino Linotype" charset="0"/>
              </a:rPr>
              <a:t>Tetanus  toxoid  </a:t>
            </a:r>
          </a:p>
          <a:p>
            <a:pPr>
              <a:lnSpc>
                <a:spcPct val="90000"/>
              </a:lnSpc>
            </a:pPr>
            <a:r>
              <a:rPr lang="en-US" sz="2400" dirty="0" err="1">
                <a:latin typeface="Palatino Linotype" charset="0"/>
              </a:rPr>
              <a:t>NGT</a:t>
            </a:r>
            <a:r>
              <a:rPr lang="en-US" sz="2400" dirty="0">
                <a:latin typeface="Palatino Linotype" charset="0"/>
              </a:rPr>
              <a:t> for </a:t>
            </a:r>
            <a:r>
              <a:rPr lang="en-US" sz="2400" dirty="0" err="1">
                <a:latin typeface="Palatino Linotype" charset="0"/>
              </a:rPr>
              <a:t>pts</a:t>
            </a:r>
            <a:r>
              <a:rPr lang="en-US" sz="2400" dirty="0">
                <a:latin typeface="Palatino Linotype" charset="0"/>
              </a:rPr>
              <a:t> with &gt; </a:t>
            </a:r>
            <a:r>
              <a:rPr lang="en-US" sz="2400" dirty="0" err="1">
                <a:latin typeface="Palatino Linotype" charset="0"/>
              </a:rPr>
              <a:t>20%</a:t>
            </a:r>
            <a:r>
              <a:rPr lang="en-US" sz="2400" dirty="0" err="1" smtClean="0">
                <a:latin typeface="Palatino Linotype" charset="0"/>
              </a:rPr>
              <a:t>TBSA</a:t>
            </a:r>
            <a:endParaRPr lang="en-US" sz="2400" dirty="0">
              <a:latin typeface="Palatino Linotype" charset="0"/>
            </a:endParaRPr>
          </a:p>
          <a:p>
            <a:pPr>
              <a:lnSpc>
                <a:spcPct val="90000"/>
              </a:lnSpc>
            </a:pPr>
            <a:r>
              <a:rPr lang="en-US" sz="2400" dirty="0" smtClean="0">
                <a:latin typeface="Palatino Linotype" charset="0"/>
              </a:rPr>
              <a:t>Maintain </a:t>
            </a:r>
            <a:r>
              <a:rPr lang="en-US" sz="2400" dirty="0">
                <a:latin typeface="Palatino Linotype" charset="0"/>
              </a:rPr>
              <a:t>body Temp  </a:t>
            </a:r>
          </a:p>
          <a:p>
            <a:pPr>
              <a:lnSpc>
                <a:spcPct val="90000"/>
              </a:lnSpc>
            </a:pPr>
            <a:r>
              <a:rPr lang="en-US" sz="2400" dirty="0">
                <a:latin typeface="Palatino Linotype" charset="0"/>
              </a:rPr>
              <a:t>Nutrition  support</a:t>
            </a:r>
          </a:p>
          <a:p>
            <a:pPr>
              <a:lnSpc>
                <a:spcPct val="90000"/>
              </a:lnSpc>
            </a:pPr>
            <a:r>
              <a:rPr lang="en-GB" sz="2400" dirty="0">
                <a:latin typeface="Palatino Linotype" charset="0"/>
              </a:rPr>
              <a:t>Elevate limbs</a:t>
            </a:r>
            <a:endParaRPr lang="en-US" sz="2400" dirty="0">
              <a:latin typeface="Palatino Linotype" charset="0"/>
            </a:endParaRPr>
          </a:p>
        </p:txBody>
      </p:sp>
      <p:sp>
        <p:nvSpPr>
          <p:cNvPr id="19460" name="Date Placeholder 3"/>
          <p:cNvSpPr txBox="1">
            <a:spLocks noGrp="1"/>
          </p:cNvSpPr>
          <p:nvPr/>
        </p:nvSpPr>
        <p:spPr bwMode="auto">
          <a:xfrm>
            <a:off x="1447800" y="6324600"/>
            <a:ext cx="1409700" cy="490538"/>
          </a:xfrm>
          <a:prstGeom prst="rect">
            <a:avLst/>
          </a:prstGeom>
          <a:noFill/>
          <a:ln>
            <a:miter lim="800000"/>
            <a:headEnd/>
            <a:tailEnd/>
          </a:ln>
        </p:spPr>
        <p:txBody>
          <a:bodyPr lIns="92075" tIns="46038" rIns="92075" bIns="46038"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endParaRPr lang="en-US" sz="1400">
              <a:latin typeface="Palatino Linotype" charset="0"/>
            </a:endParaRPr>
          </a:p>
        </p:txBody>
      </p:sp>
    </p:spTree>
    <p:extLst>
      <p:ext uri="{BB962C8B-B14F-4D97-AF65-F5344CB8AC3E}">
        <p14:creationId xmlns:p14="http://schemas.microsoft.com/office/powerpoint/2010/main" val="38053840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4294967295"/>
          </p:nvPr>
        </p:nvSpPr>
        <p:spPr>
          <a:xfrm>
            <a:off x="152400" y="762000"/>
            <a:ext cx="8839200" cy="5943600"/>
          </a:xfrm>
        </p:spPr>
        <p:txBody>
          <a:bodyPr/>
          <a:lstStyle/>
          <a:p>
            <a:pPr algn="r">
              <a:buFontTx/>
              <a:buNone/>
            </a:pPr>
            <a:r>
              <a:rPr lang="en-US" sz="2800" b="1" i="1" dirty="0">
                <a:latin typeface="Palatino Linotype" charset="0"/>
              </a:rPr>
              <a:t> </a:t>
            </a:r>
            <a:endParaRPr lang="en-GB" sz="2000" dirty="0">
              <a:latin typeface="Palatino Linotype" charset="0"/>
            </a:endParaRPr>
          </a:p>
          <a:p>
            <a:pPr>
              <a:buFontTx/>
              <a:buNone/>
            </a:pPr>
            <a:r>
              <a:rPr lang="en-US" sz="2800" b="1" i="1" dirty="0">
                <a:latin typeface="Palatino Linotype" charset="0"/>
              </a:rPr>
              <a:t>Age</a:t>
            </a:r>
          </a:p>
          <a:p>
            <a:pPr lvl="1">
              <a:buFontTx/>
              <a:buNone/>
            </a:pPr>
            <a:r>
              <a:rPr lang="en-US" dirty="0">
                <a:latin typeface="Palatino Linotype" charset="0"/>
              </a:rPr>
              <a:t>Scald - &lt; 5 year of age</a:t>
            </a:r>
          </a:p>
          <a:p>
            <a:pPr lvl="1">
              <a:buFontTx/>
              <a:buNone/>
            </a:pPr>
            <a:r>
              <a:rPr lang="en-US" dirty="0">
                <a:latin typeface="Palatino Linotype" charset="0"/>
              </a:rPr>
              <a:t>flame, electrical &amp; chemical burn - adult</a:t>
            </a:r>
          </a:p>
          <a:p>
            <a:pPr>
              <a:buFontTx/>
              <a:buNone/>
            </a:pPr>
            <a:r>
              <a:rPr lang="en-US" sz="2800" i="1" dirty="0">
                <a:latin typeface="Palatino Linotype" charset="0"/>
              </a:rPr>
              <a:t> </a:t>
            </a:r>
            <a:r>
              <a:rPr lang="en-US" sz="2800" b="1" i="1" dirty="0">
                <a:latin typeface="Palatino Linotype" charset="0"/>
              </a:rPr>
              <a:t>Sex</a:t>
            </a:r>
          </a:p>
          <a:p>
            <a:pPr lvl="1">
              <a:buFontTx/>
              <a:buNone/>
            </a:pPr>
            <a:r>
              <a:rPr lang="en-US" dirty="0">
                <a:latin typeface="Palatino Linotype" charset="0"/>
              </a:rPr>
              <a:t>domestic burn - females </a:t>
            </a:r>
          </a:p>
          <a:p>
            <a:pPr lvl="1">
              <a:buFontTx/>
              <a:buNone/>
            </a:pPr>
            <a:r>
              <a:rPr lang="en-US" dirty="0">
                <a:latin typeface="Palatino Linotype" charset="0"/>
              </a:rPr>
              <a:t>occupational - males </a:t>
            </a:r>
          </a:p>
          <a:p>
            <a:pPr>
              <a:buFontTx/>
              <a:buNone/>
            </a:pPr>
            <a:r>
              <a:rPr lang="en-US" sz="2800" i="1" dirty="0">
                <a:latin typeface="Palatino Linotype" charset="0"/>
              </a:rPr>
              <a:t> </a:t>
            </a:r>
            <a:r>
              <a:rPr lang="en-US" sz="2800" b="1" i="1" dirty="0">
                <a:latin typeface="Palatino Linotype" charset="0"/>
              </a:rPr>
              <a:t>Race</a:t>
            </a:r>
          </a:p>
          <a:p>
            <a:pPr lvl="1">
              <a:buFontTx/>
              <a:buNone/>
            </a:pPr>
            <a:r>
              <a:rPr lang="en-US" sz="2400" dirty="0">
                <a:latin typeface="Palatino Linotype" charset="0"/>
              </a:rPr>
              <a:t>No race predilection exists in burn injuries</a:t>
            </a:r>
          </a:p>
        </p:txBody>
      </p:sp>
      <p:sp>
        <p:nvSpPr>
          <p:cNvPr id="4" name="Date Placeholder 3"/>
          <p:cNvSpPr txBox="1">
            <a:spLocks noGrp="1"/>
          </p:cNvSpPr>
          <p:nvPr/>
        </p:nvSpPr>
        <p:spPr>
          <a:xfrm>
            <a:off x="6477000" y="76200"/>
            <a:ext cx="2514600" cy="288925"/>
          </a:xfrm>
          <a:prstGeom prst="rect">
            <a:avLst/>
          </a:prstGeom>
          <a:noFill/>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endParaRPr lang="en-US" sz="1200">
              <a:latin typeface="Palatino Linotype" charset="0"/>
            </a:endParaRPr>
          </a:p>
        </p:txBody>
      </p:sp>
      <p:sp>
        <p:nvSpPr>
          <p:cNvPr id="6" name="Slide Number Placeholder 5"/>
          <p:cNvSpPr txBox="1">
            <a:spLocks noGrp="1"/>
          </p:cNvSpPr>
          <p:nvPr/>
        </p:nvSpPr>
        <p:spPr>
          <a:xfrm>
            <a:off x="8229600" y="6473825"/>
            <a:ext cx="758825" cy="247650"/>
          </a:xfrm>
          <a:prstGeom prst="rect">
            <a:avLst/>
          </a:prstGeom>
          <a:noFill/>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r"/>
            <a:endParaRPr lang="en-US" sz="1200">
              <a:latin typeface="Palatino Linotype" charset="0"/>
            </a:endParaRPr>
          </a:p>
        </p:txBody>
      </p:sp>
    </p:spTree>
    <p:extLst>
      <p:ext uri="{BB962C8B-B14F-4D97-AF65-F5344CB8AC3E}">
        <p14:creationId xmlns:p14="http://schemas.microsoft.com/office/powerpoint/2010/main" val="30981931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Nutrition support</a:t>
            </a:r>
            <a:endParaRPr lang="en-US" dirty="0"/>
          </a:p>
        </p:txBody>
      </p:sp>
      <p:sp>
        <p:nvSpPr>
          <p:cNvPr id="3" name="Content Placeholder 2"/>
          <p:cNvSpPr>
            <a:spLocks noGrp="1"/>
          </p:cNvSpPr>
          <p:nvPr>
            <p:ph idx="1"/>
          </p:nvPr>
        </p:nvSpPr>
        <p:spPr/>
        <p:txBody>
          <a:bodyPr>
            <a:normAutofit lnSpcReduction="10000"/>
          </a:bodyPr>
          <a:lstStyle/>
          <a:p>
            <a:r>
              <a:rPr lang="en-US" dirty="0" smtClean="0"/>
              <a:t>Very critical in burns</a:t>
            </a:r>
          </a:p>
          <a:p>
            <a:pPr lvl="1"/>
            <a:r>
              <a:rPr lang="en-US" dirty="0" smtClean="0"/>
              <a:t>Hyper catabolic states</a:t>
            </a:r>
          </a:p>
          <a:p>
            <a:pPr lvl="1"/>
            <a:r>
              <a:rPr lang="en-US" dirty="0" smtClean="0"/>
              <a:t>Supplementation enterally</a:t>
            </a:r>
          </a:p>
          <a:p>
            <a:pPr lvl="1"/>
            <a:r>
              <a:rPr lang="en-US" dirty="0" smtClean="0"/>
              <a:t>Involve Nutritionists very early on</a:t>
            </a:r>
          </a:p>
          <a:p>
            <a:endParaRPr lang="en-US" dirty="0"/>
          </a:p>
          <a:p>
            <a:r>
              <a:rPr lang="en-US" dirty="0" smtClean="0"/>
              <a:t>Caloric requirements can be calculated</a:t>
            </a:r>
          </a:p>
          <a:p>
            <a:r>
              <a:rPr lang="en-US" dirty="0" smtClean="0"/>
              <a:t>Vitamins and trace element supplementation increase wound healing</a:t>
            </a:r>
            <a:endParaRPr lang="en-US" dirty="0"/>
          </a:p>
        </p:txBody>
      </p:sp>
    </p:spTree>
    <p:extLst>
      <p:ext uri="{BB962C8B-B14F-4D97-AF65-F5344CB8AC3E}">
        <p14:creationId xmlns:p14="http://schemas.microsoft.com/office/powerpoint/2010/main" val="24712153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4-02-20 at 7.52.36 PM.png"/>
          <p:cNvPicPr>
            <a:picLocks noGrp="1" noChangeAspect="1"/>
          </p:cNvPicPr>
          <p:nvPr>
            <p:ph idx="1"/>
          </p:nvPr>
        </p:nvPicPr>
        <p:blipFill>
          <a:blip r:embed="rId3">
            <a:extLst>
              <a:ext uri="{28A0092B-C50C-407E-A947-70E740481C1C}">
                <a14:useLocalDpi xmlns:a14="http://schemas.microsoft.com/office/drawing/2010/main" val="0"/>
              </a:ext>
            </a:extLst>
          </a:blip>
          <a:srcRect t="-1797" b="-1797"/>
          <a:stretch>
            <a:fillRect/>
          </a:stretch>
        </p:blipFill>
        <p:spPr>
          <a:xfrm>
            <a:off x="-37840" y="0"/>
            <a:ext cx="9209852" cy="6858000"/>
          </a:xfrm>
        </p:spPr>
      </p:pic>
    </p:spTree>
    <p:extLst>
      <p:ext uri="{BB962C8B-B14F-4D97-AF65-F5344CB8AC3E}">
        <p14:creationId xmlns:p14="http://schemas.microsoft.com/office/powerpoint/2010/main" val="4647000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Burn Wound treatment</a:t>
            </a:r>
            <a:endParaRPr lang="en-US" dirty="0"/>
          </a:p>
        </p:txBody>
      </p:sp>
      <p:sp>
        <p:nvSpPr>
          <p:cNvPr id="3" name="Content Placeholder 2"/>
          <p:cNvSpPr>
            <a:spLocks noGrp="1"/>
          </p:cNvSpPr>
          <p:nvPr>
            <p:ph idx="1"/>
          </p:nvPr>
        </p:nvSpPr>
        <p:spPr/>
        <p:txBody>
          <a:bodyPr/>
          <a:lstStyle/>
          <a:p>
            <a:r>
              <a:rPr lang="en-US" dirty="0" smtClean="0"/>
              <a:t>Debridement</a:t>
            </a:r>
          </a:p>
          <a:p>
            <a:pPr lvl="1"/>
            <a:r>
              <a:rPr lang="en-US" dirty="0" err="1" smtClean="0"/>
              <a:t>Dirty,septic</a:t>
            </a:r>
            <a:r>
              <a:rPr lang="en-US" dirty="0" smtClean="0"/>
              <a:t> wounds</a:t>
            </a:r>
          </a:p>
          <a:p>
            <a:r>
              <a:rPr lang="en-US" dirty="0" smtClean="0"/>
              <a:t>Blisters</a:t>
            </a:r>
          </a:p>
          <a:p>
            <a:pPr lvl="1"/>
            <a:r>
              <a:rPr lang="en-US" dirty="0" smtClean="0"/>
              <a:t>Rupture them (still controversial)</a:t>
            </a:r>
          </a:p>
          <a:p>
            <a:r>
              <a:rPr lang="en-US" dirty="0"/>
              <a:t>Apply burn </a:t>
            </a:r>
            <a:r>
              <a:rPr lang="en-US" dirty="0" smtClean="0"/>
              <a:t>dressing</a:t>
            </a:r>
          </a:p>
          <a:p>
            <a:r>
              <a:rPr lang="en-US" dirty="0" smtClean="0"/>
              <a:t>Surgical treatment</a:t>
            </a:r>
          </a:p>
          <a:p>
            <a:pPr lvl="1"/>
            <a:r>
              <a:rPr lang="en-US" dirty="0" smtClean="0"/>
              <a:t>Early burn excision and grafting</a:t>
            </a:r>
          </a:p>
          <a:p>
            <a:pPr lvl="2"/>
            <a:r>
              <a:rPr lang="en-US" dirty="0" smtClean="0"/>
              <a:t>Deep superficial/full thickness burns</a:t>
            </a:r>
          </a:p>
          <a:p>
            <a:endParaRPr lang="en-US" dirty="0" smtClean="0"/>
          </a:p>
        </p:txBody>
      </p:sp>
    </p:spTree>
    <p:extLst>
      <p:ext uri="{BB962C8B-B14F-4D97-AF65-F5344CB8AC3E}">
        <p14:creationId xmlns:p14="http://schemas.microsoft.com/office/powerpoint/2010/main" val="1270919338"/>
      </p:ext>
    </p:extLst>
  </p:cSld>
  <p:clrMapOvr>
    <a:masterClrMapping/>
  </p:clrMapOvr>
  <p:transition spd="slow">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idx="4294967295"/>
          </p:nvPr>
        </p:nvSpPr>
        <p:spPr>
          <a:xfrm>
            <a:off x="388200" y="228600"/>
            <a:ext cx="7848600" cy="1447800"/>
          </a:xfrm>
        </p:spPr>
        <p:txBody>
          <a:bodyPr lIns="92075" tIns="46038" rIns="92075" bIns="46038"/>
          <a:lstStyle/>
          <a:p>
            <a:r>
              <a:rPr lang="en-US" sz="4000" b="1" i="1" dirty="0" smtClean="0">
                <a:solidFill>
                  <a:schemeClr val="tx1"/>
                </a:solidFill>
                <a:latin typeface="Palatino Linotype" charset="0"/>
              </a:rPr>
              <a:t>Wound care</a:t>
            </a:r>
            <a:endParaRPr lang="en-US" sz="4000" b="1" i="1" dirty="0">
              <a:solidFill>
                <a:schemeClr val="tx1"/>
              </a:solidFill>
              <a:latin typeface="Palatino Linotype" charset="0"/>
            </a:endParaRPr>
          </a:p>
        </p:txBody>
      </p:sp>
      <p:sp>
        <p:nvSpPr>
          <p:cNvPr id="192515" name="Rectangle 3"/>
          <p:cNvSpPr>
            <a:spLocks noGrp="1" noChangeArrowheads="1"/>
          </p:cNvSpPr>
          <p:nvPr>
            <p:ph idx="4294967295"/>
          </p:nvPr>
        </p:nvSpPr>
        <p:spPr>
          <a:xfrm>
            <a:off x="426668" y="1750770"/>
            <a:ext cx="7491412" cy="5334000"/>
          </a:xfrm>
        </p:spPr>
        <p:txBody>
          <a:bodyPr lIns="92075" tIns="46038" rIns="92075" bIns="46038"/>
          <a:lstStyle/>
          <a:p>
            <a:r>
              <a:rPr lang="en-US" sz="2800" dirty="0" smtClean="0">
                <a:latin typeface="Palatino Linotype" charset="0"/>
              </a:rPr>
              <a:t>Dressing</a:t>
            </a:r>
          </a:p>
          <a:p>
            <a:r>
              <a:rPr lang="en-US" sz="2800" dirty="0" smtClean="0">
                <a:latin typeface="Palatino Linotype" charset="0"/>
              </a:rPr>
              <a:t>Skin grafting</a:t>
            </a:r>
          </a:p>
          <a:p>
            <a:r>
              <a:rPr lang="en-US" sz="2800" dirty="0" smtClean="0">
                <a:latin typeface="Palatino Linotype" charset="0"/>
              </a:rPr>
              <a:t>Debridement</a:t>
            </a:r>
          </a:p>
          <a:p>
            <a:r>
              <a:rPr lang="en-US" sz="2800" dirty="0" err="1" smtClean="0">
                <a:latin typeface="Palatino Linotype" charset="0"/>
              </a:rPr>
              <a:t>Escharotomy</a:t>
            </a:r>
            <a:r>
              <a:rPr lang="en-US" sz="2800" dirty="0" smtClean="0">
                <a:latin typeface="Palatino Linotype" charset="0"/>
              </a:rPr>
              <a:t> (if necessary) </a:t>
            </a:r>
          </a:p>
          <a:p>
            <a:r>
              <a:rPr lang="en-US" sz="2800" dirty="0" err="1" smtClean="0">
                <a:latin typeface="Palatino Linotype" charset="0"/>
              </a:rPr>
              <a:t>Fasciotomy</a:t>
            </a:r>
            <a:endParaRPr lang="en-US" sz="2800" dirty="0">
              <a:latin typeface="Palatino Linotype" charset="0"/>
            </a:endParaRPr>
          </a:p>
          <a:p>
            <a:r>
              <a:rPr lang="en-US" sz="2800" dirty="0" smtClean="0">
                <a:latin typeface="Palatino Linotype" charset="0"/>
              </a:rPr>
              <a:t>Splinting</a:t>
            </a:r>
            <a:endParaRPr lang="en-US" sz="2800" dirty="0">
              <a:latin typeface="Palatino Linotype" charset="0"/>
            </a:endParaRPr>
          </a:p>
          <a:p>
            <a:r>
              <a:rPr lang="en-US" sz="2800" dirty="0" smtClean="0">
                <a:latin typeface="Palatino Linotype" charset="0"/>
              </a:rPr>
              <a:t>Application of </a:t>
            </a:r>
            <a:r>
              <a:rPr lang="en-US" sz="2800" dirty="0" err="1" smtClean="0">
                <a:latin typeface="Palatino Linotype" charset="0"/>
              </a:rPr>
              <a:t>autograft</a:t>
            </a:r>
            <a:endParaRPr lang="en-US" sz="2800" dirty="0" smtClean="0">
              <a:latin typeface="Palatino Linotype" charset="0"/>
            </a:endParaRPr>
          </a:p>
          <a:p>
            <a:pPr marL="36576" indent="0">
              <a:buNone/>
            </a:pPr>
            <a:endParaRPr lang="en-US" sz="2800" dirty="0">
              <a:latin typeface="Palatino Linotype" charset="0"/>
            </a:endParaRPr>
          </a:p>
          <a:p>
            <a:endParaRPr lang="en-US" sz="2800" dirty="0">
              <a:latin typeface="Palatino Linotype" charset="0"/>
            </a:endParaRPr>
          </a:p>
        </p:txBody>
      </p:sp>
      <p:sp>
        <p:nvSpPr>
          <p:cNvPr id="20484" name="Date Placeholder 3"/>
          <p:cNvSpPr txBox="1">
            <a:spLocks noGrp="1"/>
          </p:cNvSpPr>
          <p:nvPr/>
        </p:nvSpPr>
        <p:spPr bwMode="auto">
          <a:xfrm>
            <a:off x="1447800" y="6324600"/>
            <a:ext cx="1409700" cy="490538"/>
          </a:xfrm>
          <a:prstGeom prst="rect">
            <a:avLst/>
          </a:prstGeom>
          <a:noFill/>
          <a:ln>
            <a:miter lim="800000"/>
            <a:headEnd/>
            <a:tailEnd/>
          </a:ln>
        </p:spPr>
        <p:txBody>
          <a:bodyPr lIns="92075" tIns="46038" rIns="92075" bIns="46038"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endParaRPr lang="en-US" sz="1400">
              <a:latin typeface="Palatino Linotype" charset="0"/>
            </a:endParaRPr>
          </a:p>
        </p:txBody>
      </p:sp>
    </p:spTree>
    <p:extLst>
      <p:ext uri="{BB962C8B-B14F-4D97-AF65-F5344CB8AC3E}">
        <p14:creationId xmlns:p14="http://schemas.microsoft.com/office/powerpoint/2010/main" val="3020294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2-20 at 6.47.3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148" y="0"/>
            <a:ext cx="8697961" cy="4406054"/>
          </a:xfrm>
          <a:prstGeom prst="rect">
            <a:avLst/>
          </a:prstGeom>
        </p:spPr>
      </p:pic>
      <p:pic>
        <p:nvPicPr>
          <p:cNvPr id="3" name="Picture 2" descr="Screen Shot 2014-02-20 at 6.47.4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178" y="3181074"/>
            <a:ext cx="4737100" cy="3822700"/>
          </a:xfrm>
          <a:prstGeom prst="rect">
            <a:avLst/>
          </a:prstGeom>
        </p:spPr>
      </p:pic>
    </p:spTree>
    <p:extLst>
      <p:ext uri="{BB962C8B-B14F-4D97-AF65-F5344CB8AC3E}">
        <p14:creationId xmlns:p14="http://schemas.microsoft.com/office/powerpoint/2010/main" val="64585402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2"/>
                                        </p:tgtEl>
                                        <p:attrNameLst>
                                          <p:attrName>style.visibility</p:attrName>
                                        </p:attrNameLst>
                                      </p:cBhvr>
                                      <p:to>
                                        <p:strVal val="hidden"/>
                                      </p:to>
                                    </p:set>
                                  </p:childTnLst>
                                </p:cTn>
                              </p:par>
                              <p:par>
                                <p:cTn id="14" presetID="3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800" decel="100000"/>
                                        <p:tgtEl>
                                          <p:spTgt spid="3"/>
                                        </p:tgtEl>
                                      </p:cBhvr>
                                    </p:animEffect>
                                    <p:anim calcmode="lin" valueType="num">
                                      <p:cBhvr>
                                        <p:cTn id="17" dur="800" decel="100000" fill="hold"/>
                                        <p:tgtEl>
                                          <p:spTgt spid="3"/>
                                        </p:tgtEl>
                                        <p:attrNameLst>
                                          <p:attrName>style.rotation</p:attrName>
                                        </p:attrNameLst>
                                      </p:cBhvr>
                                      <p:tavLst>
                                        <p:tav tm="0">
                                          <p:val>
                                            <p:fltVal val="-90"/>
                                          </p:val>
                                        </p:tav>
                                        <p:tav tm="100000">
                                          <p:val>
                                            <p:fltVal val="0"/>
                                          </p:val>
                                        </p:tav>
                                      </p:tavLst>
                                    </p:anim>
                                    <p:anim calcmode="lin" valueType="num">
                                      <p:cBhvr>
                                        <p:cTn id="18" dur="800" decel="100000" fill="hold"/>
                                        <p:tgtEl>
                                          <p:spTgt spid="3"/>
                                        </p:tgtEl>
                                        <p:attrNameLst>
                                          <p:attrName>ppt_x</p:attrName>
                                        </p:attrNameLst>
                                      </p:cBhvr>
                                      <p:tavLst>
                                        <p:tav tm="0">
                                          <p:val>
                                            <p:strVal val="#ppt_x+0.4"/>
                                          </p:val>
                                        </p:tav>
                                        <p:tav tm="100000">
                                          <p:val>
                                            <p:strVal val="#ppt_x-0.05"/>
                                          </p:val>
                                        </p:tav>
                                      </p:tavLst>
                                    </p:anim>
                                    <p:anim calcmode="lin" valueType="num">
                                      <p:cBhvr>
                                        <p:cTn id="19" dur="800" decel="100000" fill="hold"/>
                                        <p:tgtEl>
                                          <p:spTgt spid="3"/>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Other supportive measures</a:t>
            </a:r>
            <a:endParaRPr lang="en-US" dirty="0"/>
          </a:p>
        </p:txBody>
      </p:sp>
      <p:sp>
        <p:nvSpPr>
          <p:cNvPr id="5" name="Content Placeholder 4"/>
          <p:cNvSpPr>
            <a:spLocks noGrp="1"/>
          </p:cNvSpPr>
          <p:nvPr>
            <p:ph idx="1"/>
          </p:nvPr>
        </p:nvSpPr>
        <p:spPr/>
        <p:txBody>
          <a:bodyPr/>
          <a:lstStyle/>
          <a:p>
            <a:r>
              <a:rPr lang="en-US" dirty="0" smtClean="0"/>
              <a:t>Psychosocial </a:t>
            </a:r>
          </a:p>
          <a:p>
            <a:endParaRPr lang="en-US" dirty="0" smtClean="0"/>
          </a:p>
          <a:p>
            <a:r>
              <a:rPr lang="en-US" dirty="0" smtClean="0"/>
              <a:t>Physiotherapy</a:t>
            </a:r>
            <a:endParaRPr lang="en-US" dirty="0"/>
          </a:p>
        </p:txBody>
      </p:sp>
    </p:spTree>
    <p:extLst>
      <p:ext uri="{BB962C8B-B14F-4D97-AF65-F5344CB8AC3E}">
        <p14:creationId xmlns:p14="http://schemas.microsoft.com/office/powerpoint/2010/main" val="16126624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endParaRPr lang="en-US" dirty="0"/>
          </a:p>
          <a:p>
            <a:pPr marL="36576" indent="0">
              <a:buNone/>
            </a:pPr>
            <a:r>
              <a:rPr lang="en-US" dirty="0" smtClean="0"/>
              <a:t>	Thank you very much!!</a:t>
            </a:r>
            <a:endParaRPr lang="en-US" dirty="0"/>
          </a:p>
        </p:txBody>
      </p:sp>
    </p:spTree>
    <p:extLst>
      <p:ext uri="{BB962C8B-B14F-4D97-AF65-F5344CB8AC3E}">
        <p14:creationId xmlns:p14="http://schemas.microsoft.com/office/powerpoint/2010/main" val="11354686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latin typeface="Palatino Linotype" charset="0"/>
              </a:rPr>
              <a:t>Risks factors</a:t>
            </a:r>
            <a:br>
              <a:rPr lang="en-GB" b="1" dirty="0">
                <a:latin typeface="Palatino Linotype" charset="0"/>
              </a:rPr>
            </a:br>
            <a:endParaRPr lang="en-US" dirty="0"/>
          </a:p>
        </p:txBody>
      </p:sp>
      <p:sp>
        <p:nvSpPr>
          <p:cNvPr id="37891" name="Rectangle 2"/>
          <p:cNvSpPr>
            <a:spLocks noGrp="1" noChangeArrowheads="1"/>
          </p:cNvSpPr>
          <p:nvPr>
            <p:ph idx="1"/>
          </p:nvPr>
        </p:nvSpPr>
        <p:spPr>
          <a:xfrm>
            <a:off x="457200" y="1600200"/>
            <a:ext cx="7467600" cy="3877984"/>
          </a:xfrm>
        </p:spPr>
        <p:txBody>
          <a:bodyPr>
            <a:spAutoFit/>
          </a:bodyPr>
          <a:lstStyle/>
          <a:p>
            <a:pP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b="1" dirty="0">
              <a:latin typeface="Palatino Linotype" charset="0"/>
            </a:endParaRP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latin typeface="Palatino Linotype" charset="0"/>
              </a:rPr>
              <a:t>Diseases e.g. epilepsy, diabetes</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latin typeface="Palatino Linotype" charset="0"/>
              </a:rPr>
              <a:t>Children&lt; </a:t>
            </a:r>
            <a:r>
              <a:rPr lang="en-GB" dirty="0" err="1">
                <a:latin typeface="Palatino Linotype" charset="0"/>
              </a:rPr>
              <a:t>5years</a:t>
            </a:r>
            <a:r>
              <a:rPr lang="en-GB" dirty="0">
                <a:latin typeface="Palatino Linotype" charset="0"/>
              </a:rPr>
              <a:t>; Elderly &gt; 75 years</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latin typeface="Palatino Linotype" charset="0"/>
              </a:rPr>
              <a:t>Occupational – electricians/industrial</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latin typeface="Palatino Linotype" charset="0"/>
              </a:rPr>
              <a:t>Alcoholism</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latin typeface="Palatino Linotype" charset="0"/>
              </a:rPr>
              <a:t>Cold </a:t>
            </a:r>
            <a:r>
              <a:rPr lang="en-GB" dirty="0">
                <a:latin typeface="Palatino Linotype" charset="0"/>
              </a:rPr>
              <a:t>weather</a:t>
            </a:r>
          </a:p>
          <a:p>
            <a:pPr marL="36576" inden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dirty="0">
              <a:latin typeface="Palatino Linotype" charset="0"/>
            </a:endParaRPr>
          </a:p>
        </p:txBody>
      </p:sp>
    </p:spTree>
    <p:extLst>
      <p:ext uri="{BB962C8B-B14F-4D97-AF65-F5344CB8AC3E}">
        <p14:creationId xmlns:p14="http://schemas.microsoft.com/office/powerpoint/2010/main" val="2145171381"/>
      </p:ext>
    </p:extLst>
  </p:cSld>
  <p:clrMapOvr>
    <a:masterClrMapping/>
  </p:clrMapOvr>
  <p:transition spd="slow">
    <p:cove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p:txBody>
          <a:bodyPr/>
          <a:lstStyle/>
          <a:p>
            <a:endParaRPr lang="en-US"/>
          </a:p>
        </p:txBody>
      </p:sp>
      <p:sp>
        <p:nvSpPr>
          <p:cNvPr id="297987" name="Rectangle 3"/>
          <p:cNvSpPr>
            <a:spLocks noGrp="1" noChangeArrowheads="1"/>
          </p:cNvSpPr>
          <p:nvPr>
            <p:ph type="body" idx="1"/>
          </p:nvPr>
        </p:nvSpPr>
        <p:spPr/>
        <p:txBody>
          <a:bodyPr/>
          <a:lstStyle/>
          <a:p>
            <a:pPr algn="ctr">
              <a:buFont typeface="Wingdings" charset="0"/>
              <a:buNone/>
            </a:pPr>
            <a:endParaRPr lang="en-GB" dirty="0">
              <a:latin typeface="Palatino Linotype" charset="0"/>
            </a:endParaRPr>
          </a:p>
          <a:p>
            <a:pPr algn="ctr">
              <a:buFont typeface="Wingdings" charset="0"/>
              <a:buNone/>
            </a:pPr>
            <a:r>
              <a:rPr lang="en-GB" dirty="0" smtClean="0">
                <a:latin typeface="Palatino Linotype" charset="0"/>
              </a:rPr>
              <a:t>Burns carry</a:t>
            </a:r>
            <a:endParaRPr lang="en-GB" dirty="0">
              <a:latin typeface="Palatino Linotype" charset="0"/>
            </a:endParaRPr>
          </a:p>
          <a:p>
            <a:pPr algn="ctr">
              <a:buFont typeface="Wingdings" charset="0"/>
              <a:buNone/>
            </a:pPr>
            <a:r>
              <a:rPr lang="en-GB" dirty="0">
                <a:latin typeface="Palatino Linotype" charset="0"/>
              </a:rPr>
              <a:t>High morbidity and mortality</a:t>
            </a:r>
          </a:p>
          <a:p>
            <a:pPr algn="ctr">
              <a:buFont typeface="Wingdings" charset="0"/>
              <a:buNone/>
            </a:pPr>
            <a:r>
              <a:rPr lang="en-US" i="1" dirty="0">
                <a:latin typeface="Palatino Linotype" charset="0"/>
              </a:rPr>
              <a:t>emotional</a:t>
            </a:r>
            <a:r>
              <a:rPr lang="en-US" dirty="0">
                <a:latin typeface="Palatino Linotype" charset="0"/>
              </a:rPr>
              <a:t> &amp; </a:t>
            </a:r>
            <a:r>
              <a:rPr lang="en-US" i="1" dirty="0">
                <a:latin typeface="Palatino Linotype" charset="0"/>
              </a:rPr>
              <a:t>psychological</a:t>
            </a:r>
            <a:r>
              <a:rPr lang="en-US" dirty="0">
                <a:latin typeface="Palatino Linotype" charset="0"/>
              </a:rPr>
              <a:t> </a:t>
            </a:r>
          </a:p>
          <a:p>
            <a:endParaRPr lang="en-US" dirty="0"/>
          </a:p>
        </p:txBody>
      </p:sp>
    </p:spTree>
    <p:extLst>
      <p:ext uri="{BB962C8B-B14F-4D97-AF65-F5344CB8AC3E}">
        <p14:creationId xmlns:p14="http://schemas.microsoft.com/office/powerpoint/2010/main" val="1585242801"/>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800" b="1" dirty="0">
                <a:latin typeface="Palatino Linotype" charset="0"/>
              </a:rPr>
              <a:t>Anatomy</a:t>
            </a:r>
            <a:br>
              <a:rPr lang="en-GB" sz="4800" b="1" dirty="0">
                <a:latin typeface="Palatino Linotype" charset="0"/>
              </a:rPr>
            </a:br>
            <a:endParaRPr lang="en-US" dirty="0"/>
          </a:p>
        </p:txBody>
      </p:sp>
      <p:sp>
        <p:nvSpPr>
          <p:cNvPr id="40963" name="Content Placeholder 5"/>
          <p:cNvSpPr>
            <a:spLocks noGrp="1"/>
          </p:cNvSpPr>
          <p:nvPr>
            <p:ph idx="1"/>
          </p:nvPr>
        </p:nvSpPr>
        <p:spPr>
          <a:xfrm>
            <a:off x="457200" y="1690908"/>
            <a:ext cx="7467600" cy="4525963"/>
          </a:xfrm>
        </p:spPr>
        <p:txBody>
          <a:bodyPr/>
          <a:lstStyle/>
          <a:p>
            <a:pPr>
              <a:buFont typeface="Wingdings 2" charset="0"/>
              <a:buNone/>
            </a:pPr>
            <a:r>
              <a:rPr lang="en-GB" sz="2800" b="1" dirty="0" smtClean="0">
                <a:latin typeface="Palatino Linotype" charset="0"/>
              </a:rPr>
              <a:t>Skin</a:t>
            </a:r>
            <a:endParaRPr lang="en-US" sz="2800" b="1" dirty="0">
              <a:latin typeface="Palatino Linotype" charset="0"/>
            </a:endParaRPr>
          </a:p>
          <a:p>
            <a:pPr lvl="1">
              <a:buFont typeface="Wingdings 2" charset="0"/>
              <a:buNone/>
            </a:pPr>
            <a:r>
              <a:rPr lang="en-US" sz="2400" b="1" dirty="0">
                <a:latin typeface="Palatino Linotype" charset="0"/>
              </a:rPr>
              <a:t>The epidermis  </a:t>
            </a:r>
          </a:p>
          <a:p>
            <a:pPr lvl="2">
              <a:buFont typeface="Wingdings" charset="0"/>
              <a:buChar char="Ø"/>
            </a:pPr>
            <a:r>
              <a:rPr lang="en-US" dirty="0">
                <a:latin typeface="Palatino Linotype" charset="0"/>
              </a:rPr>
              <a:t>derived from ectoderm </a:t>
            </a:r>
          </a:p>
          <a:p>
            <a:pPr lvl="2">
              <a:buFont typeface="Wingdings" charset="0"/>
              <a:buChar char="Ø"/>
            </a:pPr>
            <a:r>
              <a:rPr lang="en-US" dirty="0">
                <a:latin typeface="Palatino Linotype" charset="0"/>
              </a:rPr>
              <a:t> it can regenerate.</a:t>
            </a:r>
          </a:p>
          <a:p>
            <a:pPr lvl="1">
              <a:buFont typeface="Wingdings 2" charset="0"/>
              <a:buNone/>
            </a:pPr>
            <a:r>
              <a:rPr lang="en-US" sz="2400" b="1" dirty="0">
                <a:latin typeface="Palatino Linotype" charset="0"/>
              </a:rPr>
              <a:t>The dermis </a:t>
            </a:r>
          </a:p>
          <a:p>
            <a:pPr lvl="2">
              <a:buFont typeface="Wingdings" charset="0"/>
              <a:buChar char="Ø"/>
            </a:pPr>
            <a:r>
              <a:rPr lang="en-US" dirty="0">
                <a:latin typeface="Palatino Linotype" charset="0"/>
              </a:rPr>
              <a:t>from mesoderm </a:t>
            </a:r>
          </a:p>
          <a:p>
            <a:pPr lvl="2">
              <a:buFont typeface="Wingdings" charset="0"/>
              <a:buChar char="Ø"/>
            </a:pPr>
            <a:r>
              <a:rPr lang="en-US" dirty="0">
                <a:latin typeface="Palatino Linotype" charset="0"/>
              </a:rPr>
              <a:t> cannot re-generate</a:t>
            </a:r>
            <a:r>
              <a:rPr lang="en-US" sz="2000" dirty="0">
                <a:latin typeface="Palatino Linotype" charset="0"/>
              </a:rPr>
              <a:t>,</a:t>
            </a:r>
          </a:p>
        </p:txBody>
      </p:sp>
      <p:pic>
        <p:nvPicPr>
          <p:cNvPr id="40965" name="Picture 2"/>
          <p:cNvPicPr>
            <a:picLocks noChangeAspect="1" noChangeArrowheads="1"/>
          </p:cNvPicPr>
          <p:nvPr/>
        </p:nvPicPr>
        <p:blipFill>
          <a:blip r:embed="rId2">
            <a:lum contrast="18000"/>
            <a:extLst>
              <a:ext uri="{28A0092B-C50C-407E-A947-70E740481C1C}">
                <a14:useLocalDpi xmlns:a14="http://schemas.microsoft.com/office/drawing/2010/main" val="0"/>
              </a:ext>
            </a:extLst>
          </a:blip>
          <a:srcRect/>
          <a:stretch>
            <a:fillRect/>
          </a:stretch>
        </p:blipFill>
        <p:spPr bwMode="auto">
          <a:xfrm>
            <a:off x="4800600" y="1676400"/>
            <a:ext cx="4191000" cy="4098925"/>
          </a:xfrm>
          <a:prstGeom prst="rect">
            <a:avLst/>
          </a:prstGeom>
          <a:noFill/>
          <a:ln w="38160">
            <a:solidFill>
              <a:srgbClr val="FF660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25918864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rtl="0">
              <a:spcBef>
                <a:spcPct val="0"/>
              </a:spcBef>
            </a:pPr>
            <a:r>
              <a:rPr lang="en-US" sz="3000" b="1" dirty="0" smtClean="0">
                <a:solidFill>
                  <a:schemeClr val="tx1"/>
                </a:solidFill>
                <a:latin typeface="Palatino Linotype" charset="0"/>
              </a:rPr>
              <a:t>AETIOLOGY</a:t>
            </a:r>
            <a:r>
              <a:rPr lang="en-US" sz="3000" b="1" dirty="0" smtClean="0">
                <a:latin typeface="Palatino Linotype" charset="0"/>
              </a:rPr>
              <a:t/>
            </a:r>
            <a:br>
              <a:rPr lang="en-US" sz="3000" b="1" dirty="0" smtClean="0">
                <a:latin typeface="Palatino Linotype" charset="0"/>
              </a:rPr>
            </a:br>
            <a:endParaRPr lang="en-US" dirty="0"/>
          </a:p>
        </p:txBody>
      </p:sp>
      <p:sp>
        <p:nvSpPr>
          <p:cNvPr id="8195" name="Rectangle 3"/>
          <p:cNvSpPr>
            <a:spLocks noGrp="1" noChangeArrowheads="1"/>
          </p:cNvSpPr>
          <p:nvPr>
            <p:ph type="body" idx="4294967295"/>
          </p:nvPr>
        </p:nvSpPr>
        <p:spPr>
          <a:xfrm>
            <a:off x="0" y="1600200"/>
            <a:ext cx="7467600" cy="4525963"/>
          </a:xfrm>
        </p:spPr>
        <p:txBody>
          <a:bodyPr>
            <a:normAutofit/>
          </a:bodyPr>
          <a:lstStyle/>
          <a:p>
            <a:pPr lvl="1">
              <a:lnSpc>
                <a:spcPct val="90000"/>
              </a:lnSpc>
              <a:buFont typeface="Wingdings" charset="2"/>
              <a:buChar char=""/>
            </a:pPr>
            <a:r>
              <a:rPr lang="en-US" sz="3000" dirty="0" smtClean="0">
                <a:latin typeface="Palatino Linotype" charset="0"/>
              </a:rPr>
              <a:t>Thermal </a:t>
            </a:r>
            <a:r>
              <a:rPr lang="en-US" sz="3000" dirty="0">
                <a:latin typeface="Palatino Linotype" charset="0"/>
              </a:rPr>
              <a:t>injuries</a:t>
            </a:r>
          </a:p>
          <a:p>
            <a:pPr lvl="3">
              <a:lnSpc>
                <a:spcPct val="90000"/>
              </a:lnSpc>
              <a:buClr>
                <a:schemeClr val="accent1"/>
              </a:buClr>
            </a:pPr>
            <a:r>
              <a:rPr lang="en-US" sz="2600" dirty="0">
                <a:latin typeface="Palatino Linotype" charset="0"/>
              </a:rPr>
              <a:t>Scald </a:t>
            </a:r>
          </a:p>
          <a:p>
            <a:pPr lvl="3">
              <a:lnSpc>
                <a:spcPct val="90000"/>
              </a:lnSpc>
              <a:buClr>
                <a:schemeClr val="accent1"/>
              </a:buClr>
            </a:pPr>
            <a:r>
              <a:rPr lang="en-US" sz="2600" dirty="0">
                <a:latin typeface="Palatino Linotype" charset="0"/>
              </a:rPr>
              <a:t>Flame</a:t>
            </a:r>
          </a:p>
          <a:p>
            <a:pPr lvl="3">
              <a:lnSpc>
                <a:spcPct val="90000"/>
              </a:lnSpc>
              <a:buClr>
                <a:schemeClr val="accent1"/>
              </a:buClr>
            </a:pPr>
            <a:r>
              <a:rPr lang="en-US" sz="2600" dirty="0">
                <a:latin typeface="Palatino Linotype" charset="0"/>
              </a:rPr>
              <a:t>Flash </a:t>
            </a:r>
          </a:p>
          <a:p>
            <a:pPr lvl="3">
              <a:lnSpc>
                <a:spcPct val="90000"/>
              </a:lnSpc>
              <a:buClr>
                <a:schemeClr val="accent1"/>
              </a:buClr>
            </a:pPr>
            <a:r>
              <a:rPr lang="en-US" sz="2600" dirty="0">
                <a:latin typeface="Palatino Linotype" charset="0"/>
              </a:rPr>
              <a:t>Contact</a:t>
            </a:r>
          </a:p>
          <a:p>
            <a:pPr lvl="1">
              <a:lnSpc>
                <a:spcPct val="90000"/>
              </a:lnSpc>
              <a:buFont typeface="Wingdings" charset="2"/>
              <a:buChar char=""/>
            </a:pPr>
            <a:r>
              <a:rPr lang="en-US" sz="3000" dirty="0">
                <a:latin typeface="Palatino Linotype" charset="0"/>
              </a:rPr>
              <a:t>Chemical injuries</a:t>
            </a:r>
          </a:p>
          <a:p>
            <a:pPr lvl="1">
              <a:lnSpc>
                <a:spcPct val="90000"/>
              </a:lnSpc>
              <a:buFont typeface="Wingdings" charset="2"/>
              <a:buChar char=""/>
            </a:pPr>
            <a:r>
              <a:rPr lang="en-US" sz="3000" dirty="0">
                <a:latin typeface="Palatino Linotype" charset="0"/>
              </a:rPr>
              <a:t>Electrical injuries</a:t>
            </a:r>
          </a:p>
          <a:p>
            <a:pPr lvl="1">
              <a:lnSpc>
                <a:spcPct val="90000"/>
              </a:lnSpc>
              <a:buFont typeface="Wingdings" charset="2"/>
              <a:buChar char=""/>
            </a:pPr>
            <a:r>
              <a:rPr lang="en-US" sz="3000" dirty="0">
                <a:latin typeface="Palatino Linotype" charset="0"/>
              </a:rPr>
              <a:t>Radiation injuries</a:t>
            </a:r>
          </a:p>
          <a:p>
            <a:pPr lvl="1">
              <a:lnSpc>
                <a:spcPct val="90000"/>
              </a:lnSpc>
              <a:buFont typeface="Wingdings" charset="2"/>
              <a:buChar char=""/>
            </a:pPr>
            <a:r>
              <a:rPr lang="en-US" sz="3000" dirty="0">
                <a:latin typeface="Palatino Linotype" charset="0"/>
              </a:rPr>
              <a:t>Cold injuries</a:t>
            </a:r>
          </a:p>
          <a:p>
            <a:pPr>
              <a:lnSpc>
                <a:spcPct val="90000"/>
              </a:lnSpc>
              <a:buFont typeface="Wingdings" charset="2"/>
              <a:buChar char=""/>
            </a:pPr>
            <a:endParaRPr lang="en-US" sz="3000" dirty="0">
              <a:latin typeface="Palatino Linotype" charset="0"/>
            </a:endParaRPr>
          </a:p>
        </p:txBody>
      </p:sp>
      <p:sp>
        <p:nvSpPr>
          <p:cNvPr id="4" name="Date Placeholder 3"/>
          <p:cNvSpPr txBox="1">
            <a:spLocks noGrp="1"/>
          </p:cNvSpPr>
          <p:nvPr/>
        </p:nvSpPr>
        <p:spPr>
          <a:xfrm>
            <a:off x="6477000" y="76200"/>
            <a:ext cx="2514600" cy="288925"/>
          </a:xfrm>
          <a:prstGeom prst="rect">
            <a:avLst/>
          </a:prstGeom>
          <a:noFill/>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endParaRPr lang="en-US" sz="1200">
              <a:solidFill>
                <a:srgbClr val="D38E27"/>
              </a:solidFill>
            </a:endParaRPr>
          </a:p>
        </p:txBody>
      </p:sp>
    </p:spTree>
    <p:extLst>
      <p:ext uri="{BB962C8B-B14F-4D97-AF65-F5344CB8AC3E}">
        <p14:creationId xmlns:p14="http://schemas.microsoft.com/office/powerpoint/2010/main" val="67241181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Palatino Linotype" charset="0"/>
              </a:rPr>
              <a:t>Classification</a:t>
            </a:r>
            <a:r>
              <a:rPr lang="en-US" b="1" dirty="0">
                <a:latin typeface="Palatino Linotype" charset="0"/>
              </a:rPr>
              <a:t/>
            </a:r>
            <a:br>
              <a:rPr lang="en-US" b="1" dirty="0">
                <a:latin typeface="Palatino Linotype" charset="0"/>
              </a:rPr>
            </a:br>
            <a:endParaRPr lang="en-US" dirty="0"/>
          </a:p>
        </p:txBody>
      </p:sp>
      <p:sp>
        <p:nvSpPr>
          <p:cNvPr id="86019" name="Content Placeholder 2"/>
          <p:cNvSpPr>
            <a:spLocks noGrp="1"/>
          </p:cNvSpPr>
          <p:nvPr>
            <p:ph idx="4294967295"/>
          </p:nvPr>
        </p:nvSpPr>
        <p:spPr>
          <a:xfrm>
            <a:off x="0" y="1436688"/>
            <a:ext cx="8229600" cy="4689475"/>
          </a:xfrm>
        </p:spPr>
        <p:txBody>
          <a:bodyPr>
            <a:normAutofit/>
          </a:bodyPr>
          <a:lstStyle/>
          <a:p>
            <a:pPr lvl="2">
              <a:buClr>
                <a:schemeClr val="accent1"/>
              </a:buClr>
              <a:buFont typeface="Wingdings" charset="2"/>
              <a:buChar char=""/>
            </a:pPr>
            <a:r>
              <a:rPr lang="en-US" sz="2800" dirty="0" smtClean="0">
                <a:latin typeface="Palatino Linotype" charset="0"/>
              </a:rPr>
              <a:t> Type </a:t>
            </a:r>
            <a:r>
              <a:rPr lang="en-US" sz="2800" dirty="0">
                <a:latin typeface="Palatino Linotype" charset="0"/>
              </a:rPr>
              <a:t>/cause</a:t>
            </a:r>
          </a:p>
          <a:p>
            <a:pPr lvl="2">
              <a:buClr>
                <a:schemeClr val="accent1"/>
              </a:buClr>
              <a:buFont typeface="Wingdings" charset="2"/>
              <a:buChar char=""/>
            </a:pPr>
            <a:endParaRPr lang="en-US" sz="2800" dirty="0">
              <a:latin typeface="Palatino Linotype" charset="0"/>
            </a:endParaRPr>
          </a:p>
          <a:p>
            <a:pPr lvl="2">
              <a:buClr>
                <a:schemeClr val="accent1"/>
              </a:buClr>
              <a:buFont typeface="Wingdings" charset="2"/>
              <a:buChar char=""/>
            </a:pPr>
            <a:r>
              <a:rPr lang="en-US" sz="2800" dirty="0" smtClean="0">
                <a:latin typeface="Palatino Linotype" charset="0"/>
              </a:rPr>
              <a:t> Body </a:t>
            </a:r>
            <a:r>
              <a:rPr lang="en-US" sz="2800" dirty="0">
                <a:latin typeface="Palatino Linotype" charset="0"/>
              </a:rPr>
              <a:t>site </a:t>
            </a:r>
          </a:p>
          <a:p>
            <a:pPr lvl="2">
              <a:buClr>
                <a:schemeClr val="accent1"/>
              </a:buClr>
              <a:buFont typeface="Wingdings" charset="2"/>
              <a:buChar char=""/>
            </a:pPr>
            <a:endParaRPr lang="en-US" sz="2800" dirty="0" smtClean="0">
              <a:latin typeface="Palatino Linotype" charset="0"/>
            </a:endParaRPr>
          </a:p>
          <a:p>
            <a:pPr lvl="2">
              <a:buClr>
                <a:schemeClr val="accent1"/>
              </a:buClr>
              <a:buFont typeface="Wingdings" charset="2"/>
              <a:buChar char=""/>
            </a:pPr>
            <a:r>
              <a:rPr lang="en-US" sz="2800" dirty="0" smtClean="0">
                <a:latin typeface="Palatino Linotype" charset="0"/>
              </a:rPr>
              <a:t> Degree/Depth </a:t>
            </a:r>
            <a:endParaRPr lang="en-US" sz="2800" dirty="0">
              <a:latin typeface="Palatino Linotype" charset="0"/>
            </a:endParaRPr>
          </a:p>
          <a:p>
            <a:pPr lvl="2">
              <a:buClr>
                <a:schemeClr val="accent1"/>
              </a:buClr>
              <a:buFont typeface="Wingdings" charset="2"/>
              <a:buChar char=""/>
            </a:pPr>
            <a:endParaRPr lang="en-US" sz="2800" dirty="0">
              <a:latin typeface="Palatino Linotype" charset="0"/>
            </a:endParaRPr>
          </a:p>
          <a:p>
            <a:pPr lvl="2">
              <a:buClr>
                <a:schemeClr val="accent1"/>
              </a:buClr>
              <a:buFont typeface="Wingdings" charset="2"/>
              <a:buChar char=""/>
            </a:pPr>
            <a:r>
              <a:rPr lang="en-US" sz="2800" dirty="0" smtClean="0">
                <a:latin typeface="Palatino Linotype" charset="0"/>
              </a:rPr>
              <a:t> Size</a:t>
            </a:r>
            <a:r>
              <a:rPr lang="en-US" sz="2800" dirty="0">
                <a:latin typeface="Palatino Linotype" charset="0"/>
              </a:rPr>
              <a:t>/extent </a:t>
            </a:r>
          </a:p>
          <a:p>
            <a:pPr lvl="2">
              <a:buClr>
                <a:schemeClr val="accent1"/>
              </a:buClr>
              <a:buFont typeface="Wingdings" charset="2"/>
              <a:buChar char=""/>
            </a:pPr>
            <a:endParaRPr lang="en-US" sz="2800" dirty="0">
              <a:latin typeface="Palatino Linotype" charset="0"/>
            </a:endParaRPr>
          </a:p>
          <a:p>
            <a:pPr lvl="2">
              <a:buClr>
                <a:schemeClr val="accent1"/>
              </a:buClr>
              <a:buFont typeface="Wingdings" charset="2"/>
              <a:buChar char=""/>
            </a:pPr>
            <a:r>
              <a:rPr lang="en-US" sz="2800" dirty="0" smtClean="0">
                <a:latin typeface="Palatino Linotype" charset="0"/>
              </a:rPr>
              <a:t> Severity </a:t>
            </a:r>
            <a:endParaRPr lang="en-US" dirty="0">
              <a:latin typeface="Palatino Linotype" charset="0"/>
            </a:endParaRPr>
          </a:p>
        </p:txBody>
      </p:sp>
    </p:spTree>
    <p:extLst>
      <p:ext uri="{BB962C8B-B14F-4D97-AF65-F5344CB8AC3E}">
        <p14:creationId xmlns:p14="http://schemas.microsoft.com/office/powerpoint/2010/main" val="141072365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Technic.thmx</Template>
  <TotalTime>3806</TotalTime>
  <Words>1454</Words>
  <Application>Microsoft Office PowerPoint</Application>
  <PresentationFormat>On-screen Show (4:3)</PresentationFormat>
  <Paragraphs>367</Paragraphs>
  <Slides>46</Slides>
  <Notes>13</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8" baseType="lpstr">
      <vt:lpstr>굴림</vt:lpstr>
      <vt:lpstr>ＭＳ Ｐゴシック</vt:lpstr>
      <vt:lpstr>Arial</vt:lpstr>
      <vt:lpstr>Calibri</vt:lpstr>
      <vt:lpstr>Franklin Gothic Book</vt:lpstr>
      <vt:lpstr>Garamond</vt:lpstr>
      <vt:lpstr>Palatino Linotype</vt:lpstr>
      <vt:lpstr>Wingdings</vt:lpstr>
      <vt:lpstr>Wingdings 2</vt:lpstr>
      <vt:lpstr>Wingdings 3</vt:lpstr>
      <vt:lpstr>Technic</vt:lpstr>
      <vt:lpstr>Photo Editor Photo</vt:lpstr>
      <vt:lpstr>Acute burn management first 24 hours</vt:lpstr>
      <vt:lpstr>Objectives</vt:lpstr>
      <vt:lpstr>Epidemiology </vt:lpstr>
      <vt:lpstr>PowerPoint Presentation</vt:lpstr>
      <vt:lpstr>Risks factors </vt:lpstr>
      <vt:lpstr>PowerPoint Presentation</vt:lpstr>
      <vt:lpstr>Anatomy </vt:lpstr>
      <vt:lpstr>AETIOLOGY </vt:lpstr>
      <vt:lpstr>Classification </vt:lpstr>
      <vt:lpstr>Burn Depth </vt:lpstr>
      <vt:lpstr>Degree of tissue injury </vt:lpstr>
      <vt:lpstr>PowerPoint Presentation</vt:lpstr>
      <vt:lpstr>PATHOPHYSIOLOGY </vt:lpstr>
      <vt:lpstr>PowerPoint Presentation</vt:lpstr>
      <vt:lpstr>PowerPoint Presentation</vt:lpstr>
      <vt:lpstr>PowerPoint Presentation</vt:lpstr>
      <vt:lpstr>Burn Assessment</vt:lpstr>
      <vt:lpstr>PowerPoint Presentation</vt:lpstr>
      <vt:lpstr>PowerPoint Presentation</vt:lpstr>
      <vt:lpstr>Extent of burn</vt:lpstr>
      <vt:lpstr>Rule of Nines (Wallace’s) </vt:lpstr>
      <vt:lpstr>Lund-Browder Method</vt:lpstr>
      <vt:lpstr>Burn Depth assessment</vt:lpstr>
      <vt:lpstr>PowerPoint Presentation</vt:lpstr>
      <vt:lpstr>first degree burn </vt:lpstr>
      <vt:lpstr> Superficial second degree burn </vt:lpstr>
      <vt:lpstr>Deep second degree burn </vt:lpstr>
      <vt:lpstr>Full thickness third degree burn </vt:lpstr>
      <vt:lpstr>Burn Management</vt:lpstr>
      <vt:lpstr>Management Aims</vt:lpstr>
      <vt:lpstr>Burn team</vt:lpstr>
      <vt:lpstr>Criteria for admission</vt:lpstr>
      <vt:lpstr>PowerPoint Presentation</vt:lpstr>
      <vt:lpstr>Treatment</vt:lpstr>
      <vt:lpstr>Fluid Resuscitation </vt:lpstr>
      <vt:lpstr>PowerPoint Presentation</vt:lpstr>
      <vt:lpstr>Resuscitation</vt:lpstr>
      <vt:lpstr>Resuscitation </vt:lpstr>
      <vt:lpstr>Supportive care phase</vt:lpstr>
      <vt:lpstr>Nutrition support</vt:lpstr>
      <vt:lpstr>PowerPoint Presentation</vt:lpstr>
      <vt:lpstr>Burn Wound treatment</vt:lpstr>
      <vt:lpstr>Wound care</vt:lpstr>
      <vt:lpstr>PowerPoint Presentation</vt:lpstr>
      <vt:lpstr>Other supportive measures</vt:lpstr>
      <vt:lpstr>PowerPoint Presentation</vt:lpstr>
    </vt:vector>
  </TitlesOfParts>
  <Company>Catholic University of Health &amp; Allied Sciences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Acute burn management first 24 hours</dc:title>
  <dc:creator>Vihar Kotecha</dc:creator>
  <cp:lastModifiedBy>Faith</cp:lastModifiedBy>
  <cp:revision>34</cp:revision>
  <dcterms:created xsi:type="dcterms:W3CDTF">2014-02-18T18:12:17Z</dcterms:created>
  <dcterms:modified xsi:type="dcterms:W3CDTF">2015-11-14T01:35:29Z</dcterms:modified>
</cp:coreProperties>
</file>