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70" r:id="rId15"/>
    <p:sldId id="269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39F2A-9BE0-437C-B332-1E7E1424A33D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E6FBE-D73C-4AAF-805D-7C663A06E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549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39F2A-9BE0-437C-B332-1E7E1424A33D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E6FBE-D73C-4AAF-805D-7C663A06E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360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39F2A-9BE0-437C-B332-1E7E1424A33D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E6FBE-D73C-4AAF-805D-7C663A06E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008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60500"/>
            <a:ext cx="12192000" cy="53975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39F2A-9BE0-437C-B332-1E7E1424A33D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E6FBE-D73C-4AAF-805D-7C663A06E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930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39F2A-9BE0-437C-B332-1E7E1424A33D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E6FBE-D73C-4AAF-805D-7C663A06E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755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39F2A-9BE0-437C-B332-1E7E1424A33D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E6FBE-D73C-4AAF-805D-7C663A06E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88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39F2A-9BE0-437C-B332-1E7E1424A33D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E6FBE-D73C-4AAF-805D-7C663A06E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867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39F2A-9BE0-437C-B332-1E7E1424A33D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E6FBE-D73C-4AAF-805D-7C663A06E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24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39F2A-9BE0-437C-B332-1E7E1424A33D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E6FBE-D73C-4AAF-805D-7C663A06E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726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39F2A-9BE0-437C-B332-1E7E1424A33D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E6FBE-D73C-4AAF-805D-7C663A06E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149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39F2A-9BE0-437C-B332-1E7E1424A33D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E6FBE-D73C-4AAF-805D-7C663A06E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325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39F2A-9BE0-437C-B332-1E7E1424A33D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E6FBE-D73C-4AAF-805D-7C663A06E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860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MANAGEMENT OF MULTIPLE TRAUMA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15715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Revised trauma score</a:t>
            </a:r>
          </a:p>
          <a:p>
            <a:r>
              <a:rPr lang="en-US" dirty="0" smtClean="0"/>
              <a:t>GCS</a:t>
            </a:r>
          </a:p>
          <a:p>
            <a:r>
              <a:rPr lang="en-US" dirty="0" smtClean="0"/>
              <a:t>SBP (&lt;90 mmHg)</a:t>
            </a:r>
          </a:p>
          <a:p>
            <a:r>
              <a:rPr lang="en-US" dirty="0" smtClean="0"/>
              <a:t>RR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900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– CLEAR THE AIRWAY</a:t>
            </a:r>
          </a:p>
          <a:p>
            <a:pPr lvl="1"/>
            <a:r>
              <a:rPr lang="en-US" dirty="0" smtClean="0"/>
              <a:t>Chin lift or jaw thrust; immobilize the cervical spine until injury is ruled out</a:t>
            </a:r>
          </a:p>
          <a:p>
            <a:pPr lvl="1"/>
            <a:r>
              <a:rPr lang="en-US" dirty="0" smtClean="0"/>
              <a:t>May require definitive airway (orotracheal intubation; blind nasotracheal intubation; cricothyroidotomy, tracheostomy)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 – CHECK VENTILATION</a:t>
            </a:r>
          </a:p>
          <a:p>
            <a:pPr lvl="1"/>
            <a:r>
              <a:rPr lang="en-US" dirty="0" smtClean="0"/>
              <a:t>Administer oxygen 15L/minute</a:t>
            </a:r>
          </a:p>
          <a:p>
            <a:pPr lvl="1"/>
            <a:r>
              <a:rPr lang="en-US" dirty="0" smtClean="0"/>
              <a:t>Identify life-threatening deficits in breathing mechanisms: simple pneumothorax, tension pneumothorax, massive hemothorax, open pneumothorax/sucking chest wound, flail chest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429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 – CHECK FOR PULSES, SKIN PERFUSION AND CONSCIOUSNESS</a:t>
            </a:r>
          </a:p>
          <a:p>
            <a:pPr lvl="1"/>
            <a:r>
              <a:rPr lang="en-US" dirty="0" smtClean="0"/>
              <a:t>Identify obvious sources of blood loss</a:t>
            </a:r>
          </a:p>
          <a:p>
            <a:pPr lvl="1"/>
            <a:r>
              <a:rPr lang="en-US" dirty="0" smtClean="0"/>
              <a:t>Identify shock (inadequate organ perfusion</a:t>
            </a:r>
          </a:p>
          <a:p>
            <a:pPr lvl="1"/>
            <a:r>
              <a:rPr lang="en-US" dirty="0" smtClean="0"/>
              <a:t>May be: hemorrhage/hypovolemia, cardiogenic, neurogenic, sepsis.</a:t>
            </a:r>
          </a:p>
          <a:p>
            <a:pPr lvl="1"/>
            <a:r>
              <a:rPr lang="en-US" dirty="0" smtClean="0"/>
              <a:t>Treatment of hypovolemic shock: Direct pressure on external bleeding, initial 2L bolus of crystalloid fluid</a:t>
            </a:r>
          </a:p>
          <a:p>
            <a:pPr lvl="2"/>
            <a:r>
              <a:rPr lang="en-US" dirty="0" smtClean="0"/>
              <a:t>Responders – definitive treatment</a:t>
            </a:r>
          </a:p>
          <a:p>
            <a:pPr lvl="2"/>
            <a:r>
              <a:rPr lang="en-US" dirty="0" smtClean="0"/>
              <a:t>Non-responders – rush to theatre</a:t>
            </a:r>
          </a:p>
          <a:p>
            <a:pPr lvl="2"/>
            <a:r>
              <a:rPr lang="en-US" dirty="0" smtClean="0"/>
              <a:t>Transient responders – pressure comes up then goes down; give colloid or blood.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647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 – ASSESS THE LEVEL OF CONSCIOUSNESS WITH A.V.P.U</a:t>
            </a:r>
          </a:p>
          <a:p>
            <a:pPr lvl="1"/>
            <a:r>
              <a:rPr lang="en-US" dirty="0" smtClean="0"/>
              <a:t>A - Alert</a:t>
            </a:r>
          </a:p>
          <a:p>
            <a:pPr lvl="1"/>
            <a:r>
              <a:rPr lang="en-US" dirty="0" smtClean="0"/>
              <a:t>V – responds to verbal communication</a:t>
            </a:r>
          </a:p>
          <a:p>
            <a:pPr lvl="1"/>
            <a:r>
              <a:rPr lang="en-US" dirty="0" smtClean="0"/>
              <a:t>P – responds to pain</a:t>
            </a:r>
          </a:p>
          <a:p>
            <a:pPr lvl="1"/>
            <a:r>
              <a:rPr lang="en-US" dirty="0" smtClean="0"/>
              <a:t>U – Unconscious or conscious</a:t>
            </a:r>
          </a:p>
          <a:p>
            <a:pPr lvl="1"/>
            <a:r>
              <a:rPr lang="en-US" dirty="0" smtClean="0"/>
              <a:t>Look for neurologic deficit</a:t>
            </a:r>
          </a:p>
          <a:p>
            <a:pPr lvl="1"/>
            <a:r>
              <a:rPr lang="en-US" dirty="0" smtClean="0"/>
              <a:t>Do GCS (if less than 8 requires intubation)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8775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 - EXPOSURE/ENVIRONMENT</a:t>
            </a:r>
          </a:p>
          <a:p>
            <a:pPr lvl="1"/>
            <a:r>
              <a:rPr lang="en-US" dirty="0" smtClean="0"/>
              <a:t>Complete exposure – head to toe examination</a:t>
            </a:r>
          </a:p>
          <a:p>
            <a:pPr lvl="1"/>
            <a:r>
              <a:rPr lang="en-US" dirty="0" smtClean="0"/>
              <a:t>Warm environment</a:t>
            </a:r>
          </a:p>
          <a:p>
            <a:pPr lvl="1"/>
            <a:r>
              <a:rPr lang="en-US" dirty="0" smtClean="0"/>
              <a:t>Pitfalls:</a:t>
            </a:r>
          </a:p>
          <a:p>
            <a:pPr lvl="2"/>
            <a:r>
              <a:rPr lang="en-US" dirty="0" smtClean="0"/>
              <a:t>Maintenance of spine precautions</a:t>
            </a:r>
          </a:p>
          <a:p>
            <a:pPr lvl="2"/>
            <a:r>
              <a:rPr lang="en-US" dirty="0" smtClean="0"/>
              <a:t>Prevention of heat loss</a:t>
            </a:r>
          </a:p>
          <a:p>
            <a:pPr lvl="2"/>
            <a:r>
              <a:rPr lang="en-US" dirty="0" smtClean="0"/>
              <a:t>Cervical collar</a:t>
            </a:r>
          </a:p>
          <a:p>
            <a:pPr lvl="2"/>
            <a:r>
              <a:rPr lang="en-US" dirty="0" smtClean="0"/>
              <a:t>Check back and flanks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5103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ADJUNCTS TO PRIMARY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CXR</a:t>
            </a:r>
          </a:p>
          <a:p>
            <a:endParaRPr lang="en-US" sz="3200" dirty="0" smtClean="0"/>
          </a:p>
          <a:p>
            <a:r>
              <a:rPr lang="en-US" sz="3200" dirty="0" smtClean="0"/>
              <a:t>Pelvis X-ray</a:t>
            </a:r>
          </a:p>
          <a:p>
            <a:endParaRPr lang="en-US" sz="3200" dirty="0" smtClean="0"/>
          </a:p>
          <a:p>
            <a:r>
              <a:rPr lang="en-US" sz="3200" dirty="0" smtClean="0"/>
              <a:t>FAST (Focused Abdominal Sonography for Trauma)</a:t>
            </a:r>
          </a:p>
          <a:p>
            <a:endParaRPr lang="en-US" sz="3200" dirty="0" smtClean="0"/>
          </a:p>
          <a:p>
            <a:r>
              <a:rPr lang="en-US" sz="3200" dirty="0" smtClean="0"/>
              <a:t>Diagnostic Peritoneal Lavage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102460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Recheck A,B,C and D</a:t>
            </a:r>
          </a:p>
          <a:p>
            <a:r>
              <a:rPr lang="en-US" dirty="0" smtClean="0"/>
              <a:t>Ensure patient is stable and analgesia</a:t>
            </a:r>
          </a:p>
          <a:p>
            <a:r>
              <a:rPr lang="en-US" dirty="0" smtClean="0"/>
              <a:t>Head to toe examination of the patient’s body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3181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A.M.P.L.E.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 smtClean="0"/>
              <a:t>A – Allergies</a:t>
            </a:r>
          </a:p>
          <a:p>
            <a:endParaRPr lang="en-US" sz="2800" dirty="0" smtClean="0"/>
          </a:p>
          <a:p>
            <a:r>
              <a:rPr lang="en-US" sz="2800" dirty="0" smtClean="0"/>
              <a:t>M – Medication (e.g. beta-blocker or warfarin)</a:t>
            </a:r>
          </a:p>
          <a:p>
            <a:endParaRPr lang="en-US" sz="2800" dirty="0" smtClean="0"/>
          </a:p>
          <a:p>
            <a:r>
              <a:rPr lang="en-US" sz="2800" dirty="0" smtClean="0"/>
              <a:t>P –  Previous medical history (e.g. previous surgery or anesthetic mishap)</a:t>
            </a:r>
          </a:p>
          <a:p>
            <a:endParaRPr lang="en-US" sz="2800" dirty="0" smtClean="0"/>
          </a:p>
          <a:p>
            <a:r>
              <a:rPr lang="en-US" sz="2800" dirty="0" smtClean="0"/>
              <a:t>L- Last mealtime (i.e. drink vs. major meal)</a:t>
            </a:r>
          </a:p>
          <a:p>
            <a:endParaRPr lang="en-US" sz="2800" dirty="0" smtClean="0"/>
          </a:p>
          <a:p>
            <a:r>
              <a:rPr lang="en-US" sz="2800" dirty="0" smtClean="0"/>
              <a:t>E – Events surrounding the incident (e.g. fell 5M with immediate loss of </a:t>
            </a:r>
            <a:r>
              <a:rPr lang="en-US" sz="2800" smtClean="0"/>
              <a:t>consciousness)</a:t>
            </a:r>
          </a:p>
          <a:p>
            <a:endParaRPr lang="en-US" sz="2800" dirty="0" smtClean="0"/>
          </a:p>
          <a:p>
            <a:r>
              <a:rPr lang="en-US" sz="2800" dirty="0" smtClean="0"/>
              <a:t>Examine each body region meticulously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135060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Head, Face, neck and chest</a:t>
            </a:r>
          </a:p>
          <a:p>
            <a:r>
              <a:rPr lang="en-US" sz="3200" dirty="0" smtClean="0"/>
              <a:t>Neurological exam</a:t>
            </a:r>
          </a:p>
          <a:p>
            <a:r>
              <a:rPr lang="en-US" sz="3200" dirty="0" smtClean="0"/>
              <a:t>Abdominal exam</a:t>
            </a:r>
          </a:p>
          <a:p>
            <a:r>
              <a:rPr lang="en-US" sz="3200" dirty="0" smtClean="0"/>
              <a:t>Orthopedic exam</a:t>
            </a:r>
          </a:p>
          <a:p>
            <a:r>
              <a:rPr lang="en-US" sz="3200" dirty="0" smtClean="0"/>
              <a:t>Eyes</a:t>
            </a:r>
          </a:p>
          <a:p>
            <a:r>
              <a:rPr lang="en-US" sz="3200" dirty="0" smtClean="0"/>
              <a:t>Mouth, mandible, zygoma, nose and ears</a:t>
            </a:r>
          </a:p>
          <a:p>
            <a:r>
              <a:rPr lang="en-US" sz="3200" dirty="0" smtClean="0"/>
              <a:t>Exclude mid-facial fracture or airway obstruction.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470606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Imaging in the resuscitation room:</a:t>
            </a:r>
          </a:p>
          <a:p>
            <a:pPr lvl="1"/>
            <a:r>
              <a:rPr lang="en-US" sz="2800" dirty="0" smtClean="0"/>
              <a:t>Cervical spine tit shoulder traction to see C7 and T1</a:t>
            </a:r>
          </a:p>
          <a:p>
            <a:pPr lvl="1"/>
            <a:r>
              <a:rPr lang="en-US" sz="2800" dirty="0" smtClean="0"/>
              <a:t>Chest X ray</a:t>
            </a:r>
          </a:p>
          <a:p>
            <a:pPr lvl="1"/>
            <a:r>
              <a:rPr lang="en-US" sz="2800" dirty="0" smtClean="0"/>
              <a:t>Pelvis</a:t>
            </a:r>
          </a:p>
          <a:p>
            <a:pPr lvl="1"/>
            <a:endParaRPr lang="en-US" sz="2800" dirty="0" smtClean="0"/>
          </a:p>
          <a:p>
            <a:r>
              <a:rPr lang="en-US" sz="2800" dirty="0" smtClean="0"/>
              <a:t>If patient is stable:</a:t>
            </a:r>
            <a:endParaRPr lang="en-US" sz="2800" dirty="0"/>
          </a:p>
          <a:p>
            <a:pPr lvl="1"/>
            <a:r>
              <a:rPr lang="en-US" sz="2800" dirty="0" smtClean="0"/>
              <a:t>CT scan</a:t>
            </a:r>
          </a:p>
          <a:p>
            <a:pPr lvl="1"/>
            <a:r>
              <a:rPr lang="en-US" sz="2800" dirty="0" smtClean="0"/>
              <a:t>Ultrasonography</a:t>
            </a:r>
          </a:p>
          <a:p>
            <a:pPr lvl="1"/>
            <a:r>
              <a:rPr lang="en-US" sz="2800" dirty="0" smtClean="0"/>
              <a:t>Angiography</a:t>
            </a:r>
          </a:p>
        </p:txBody>
      </p:sp>
    </p:spTree>
    <p:extLst>
      <p:ext uri="{BB962C8B-B14F-4D97-AF65-F5344CB8AC3E}">
        <p14:creationId xmlns:p14="http://schemas.microsoft.com/office/powerpoint/2010/main" val="3764987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Injuries, intentional and unintentional accounted for 16% of the global burden of disease in 1998</a:t>
            </a:r>
          </a:p>
          <a:p>
            <a:endParaRPr lang="en-US" sz="3200" dirty="0" smtClean="0"/>
          </a:p>
          <a:p>
            <a:r>
              <a:rPr lang="en-US" sz="3200" dirty="0" smtClean="0"/>
              <a:t>Globally injuries are responsible for one in six years of people living with disability</a:t>
            </a:r>
          </a:p>
          <a:p>
            <a:endParaRPr lang="en-US" sz="3200" dirty="0" smtClean="0"/>
          </a:p>
          <a:p>
            <a:r>
              <a:rPr lang="en-US" sz="3200" dirty="0" smtClean="0"/>
              <a:t>Traffic accidents are the biggest cause of ill-health and premature death for adult men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129112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 SHOCK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Class I – lost less than 15% of estimated blood volume; normal PR; Normal BP; Capillary refill of less than 2s and anxiety.</a:t>
            </a:r>
          </a:p>
          <a:p>
            <a:endParaRPr lang="en-US" sz="2800" dirty="0"/>
          </a:p>
          <a:p>
            <a:r>
              <a:rPr lang="en-US" sz="2800" dirty="0" smtClean="0"/>
              <a:t>Class 2- lost  15-30% blood loss; Pulse rate is over 100 but less than 120; reduced Pulse pressure; capillary refill is more than 2 s; anxiety.</a:t>
            </a:r>
          </a:p>
          <a:p>
            <a:endParaRPr lang="en-US" sz="2800" dirty="0"/>
          </a:p>
          <a:p>
            <a:r>
              <a:rPr lang="en-US" sz="2800" dirty="0" smtClean="0"/>
              <a:t>Class 3 - up to 40%; reduced SBP; drowsiness; anxiety; uncooperative (brain hypoxia); give IV fluids and colloids</a:t>
            </a:r>
          </a:p>
          <a:p>
            <a:endParaRPr lang="en-US" sz="2800" dirty="0"/>
          </a:p>
          <a:p>
            <a:r>
              <a:rPr lang="en-US" sz="2800" dirty="0" smtClean="0"/>
              <a:t>Class 4- more than 40%; low thread pulse; un-recordable BP; coma.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937935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RESUSCITATION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Restore organ perfusion</a:t>
            </a:r>
          </a:p>
          <a:p>
            <a:endParaRPr lang="en-US" sz="2800" dirty="0" smtClean="0"/>
          </a:p>
          <a:p>
            <a:r>
              <a:rPr lang="en-US" sz="2800" dirty="0" smtClean="0"/>
              <a:t>Endpoints:</a:t>
            </a:r>
          </a:p>
          <a:p>
            <a:pPr lvl="1"/>
            <a:r>
              <a:rPr lang="en-US" sz="2800" dirty="0" smtClean="0"/>
              <a:t>HR, BP, Urine output</a:t>
            </a:r>
          </a:p>
          <a:p>
            <a:pPr lvl="1"/>
            <a:r>
              <a:rPr lang="en-US" sz="2800" dirty="0" smtClean="0"/>
              <a:t>Organ specific indicators</a:t>
            </a:r>
          </a:p>
          <a:p>
            <a:pPr lvl="1"/>
            <a:r>
              <a:rPr lang="en-US" sz="2800" dirty="0" smtClean="0"/>
              <a:t>Global indicators of perfusion</a:t>
            </a:r>
          </a:p>
          <a:p>
            <a:pPr lvl="2"/>
            <a:r>
              <a:rPr lang="en-US" sz="2800" dirty="0" smtClean="0"/>
              <a:t>Lactic acid, Base deficit</a:t>
            </a:r>
          </a:p>
          <a:p>
            <a:pPr lvl="3"/>
            <a:r>
              <a:rPr lang="en-US" sz="2800" dirty="0" smtClean="0"/>
              <a:t>Reliable indicators; predictive of morbidity and mortality</a:t>
            </a:r>
          </a:p>
          <a:p>
            <a:pPr lvl="2"/>
            <a:r>
              <a:rPr lang="en-US" sz="2800" dirty="0" smtClean="0"/>
              <a:t>CO, oxygen delivery and consumption</a:t>
            </a:r>
          </a:p>
          <a:p>
            <a:pPr lvl="2"/>
            <a:r>
              <a:rPr lang="en-US" sz="2800" dirty="0" smtClean="0"/>
              <a:t>Mixed Venous Oxygen saturation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386098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DAMAGE-CONTROL LAPAROTOMY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Goals:</a:t>
            </a:r>
          </a:p>
          <a:p>
            <a:endParaRPr lang="en-US" sz="3600" dirty="0" smtClean="0"/>
          </a:p>
          <a:p>
            <a:pPr lvl="1"/>
            <a:r>
              <a:rPr lang="en-US" sz="3600" dirty="0" smtClean="0"/>
              <a:t>Stop bleeding</a:t>
            </a:r>
          </a:p>
          <a:p>
            <a:pPr lvl="1"/>
            <a:endParaRPr lang="en-US" sz="3600" dirty="0" smtClean="0"/>
          </a:p>
          <a:p>
            <a:pPr lvl="1"/>
            <a:r>
              <a:rPr lang="en-US" sz="3600" dirty="0" smtClean="0"/>
              <a:t>Control contamination</a:t>
            </a:r>
          </a:p>
          <a:p>
            <a:pPr lvl="1"/>
            <a:endParaRPr lang="en-US" sz="3600" dirty="0" smtClean="0"/>
          </a:p>
          <a:p>
            <a:pPr lvl="1"/>
            <a:r>
              <a:rPr lang="en-US" sz="3600" dirty="0" smtClean="0"/>
              <a:t>Temporary abdominal closure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424679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 INDICATIONS: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Stable patients</a:t>
            </a:r>
          </a:p>
          <a:p>
            <a:endParaRPr lang="en-US" sz="3200" dirty="0" smtClean="0"/>
          </a:p>
          <a:p>
            <a:r>
              <a:rPr lang="en-US" sz="3200" dirty="0" smtClean="0"/>
              <a:t>Utmost expediency</a:t>
            </a:r>
          </a:p>
          <a:p>
            <a:endParaRPr lang="en-US" sz="3200" dirty="0" smtClean="0"/>
          </a:p>
          <a:p>
            <a:r>
              <a:rPr lang="en-US" sz="3200" dirty="0" smtClean="0"/>
              <a:t>Appropriate center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03950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Derangement or injury which results from the transfer of energy to an individual</a:t>
            </a:r>
          </a:p>
          <a:p>
            <a:endParaRPr lang="en-US" sz="3200" dirty="0" smtClean="0"/>
          </a:p>
          <a:p>
            <a:r>
              <a:rPr lang="en-US" sz="3200" dirty="0" smtClean="0"/>
              <a:t>This derangement can be anatomical and/or physiological</a:t>
            </a:r>
          </a:p>
          <a:p>
            <a:endParaRPr lang="en-US" sz="3200" dirty="0" smtClean="0"/>
          </a:p>
          <a:p>
            <a:r>
              <a:rPr lang="en-US" sz="3200" dirty="0" smtClean="0"/>
              <a:t>The energy may be of different categories.</a:t>
            </a:r>
          </a:p>
          <a:p>
            <a:endParaRPr lang="en-US" sz="3200" dirty="0" smtClean="0"/>
          </a:p>
          <a:p>
            <a:r>
              <a:rPr lang="en-US" sz="3200" dirty="0" smtClean="0"/>
              <a:t>Major trauma: ISS &gt; 15, hospitalization &gt; 3days and results in fatality and permanent disability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40440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PROGNOSIS DEPENDS 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Concomitant cerebral injury</a:t>
            </a:r>
          </a:p>
          <a:p>
            <a:endParaRPr lang="en-US" sz="2800" dirty="0" smtClean="0"/>
          </a:p>
          <a:p>
            <a:r>
              <a:rPr lang="en-US" sz="2800" dirty="0" smtClean="0"/>
              <a:t>Abdominal injury</a:t>
            </a:r>
          </a:p>
          <a:p>
            <a:endParaRPr lang="en-US" sz="2800" dirty="0" smtClean="0"/>
          </a:p>
          <a:p>
            <a:r>
              <a:rPr lang="en-US" sz="2800" dirty="0" smtClean="0"/>
              <a:t>Thoracic trauma</a:t>
            </a:r>
          </a:p>
          <a:p>
            <a:endParaRPr lang="en-US" sz="2800" dirty="0" smtClean="0"/>
          </a:p>
          <a:p>
            <a:r>
              <a:rPr lang="en-US" sz="2800" dirty="0" smtClean="0"/>
              <a:t>Hypoxia and hypotension subsequent to shock induced by hemorrhagic trauma</a:t>
            </a:r>
          </a:p>
          <a:p>
            <a:endParaRPr lang="en-US" sz="2800" dirty="0" smtClean="0"/>
          </a:p>
          <a:p>
            <a:r>
              <a:rPr lang="en-US" sz="2800" dirty="0" smtClean="0"/>
              <a:t>Pre-clinical care</a:t>
            </a:r>
          </a:p>
          <a:p>
            <a:endParaRPr lang="en-US" sz="2800" dirty="0" smtClean="0"/>
          </a:p>
          <a:p>
            <a:r>
              <a:rPr lang="en-US" sz="2800" dirty="0" smtClean="0"/>
              <a:t>Care at A&amp;E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05682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SCOOP AND RUN!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not waste time</a:t>
            </a:r>
          </a:p>
          <a:p>
            <a:endParaRPr lang="en-US" dirty="0" smtClean="0"/>
          </a:p>
          <a:p>
            <a:r>
              <a:rPr lang="en-US" dirty="0" smtClean="0"/>
              <a:t>Management begins at the accident site</a:t>
            </a:r>
          </a:p>
          <a:p>
            <a:endParaRPr lang="en-US" dirty="0" smtClean="0"/>
          </a:p>
          <a:p>
            <a:r>
              <a:rPr lang="en-US" dirty="0" smtClean="0"/>
              <a:t>During transportation to health care facility</a:t>
            </a:r>
          </a:p>
          <a:p>
            <a:endParaRPr lang="en-US" dirty="0" smtClean="0"/>
          </a:p>
          <a:p>
            <a:r>
              <a:rPr lang="en-US" dirty="0" smtClean="0"/>
              <a:t>On site triad</a:t>
            </a:r>
          </a:p>
          <a:p>
            <a:endParaRPr lang="en-US" dirty="0" smtClean="0"/>
          </a:p>
          <a:p>
            <a:r>
              <a:rPr lang="en-US" dirty="0" smtClean="0"/>
              <a:t>All above impact on prognosis</a:t>
            </a:r>
          </a:p>
          <a:p>
            <a:endParaRPr lang="en-US" dirty="0" smtClean="0"/>
          </a:p>
          <a:p>
            <a:r>
              <a:rPr lang="en-US" dirty="0" smtClean="0"/>
              <a:t>Poor preclinical management results in increased mortality and morbidity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062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PRECLINICAL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Examining the injured patient</a:t>
            </a:r>
          </a:p>
          <a:p>
            <a:endParaRPr lang="en-US" dirty="0" smtClean="0"/>
          </a:p>
          <a:p>
            <a:r>
              <a:rPr lang="en-US" dirty="0" smtClean="0"/>
              <a:t>Immobilize the spine</a:t>
            </a:r>
          </a:p>
          <a:p>
            <a:endParaRPr lang="en-US" dirty="0" smtClean="0"/>
          </a:p>
          <a:p>
            <a:r>
              <a:rPr lang="en-US" dirty="0" smtClean="0"/>
              <a:t>Ensuring airway patency</a:t>
            </a:r>
          </a:p>
          <a:p>
            <a:endParaRPr lang="en-US" dirty="0" smtClean="0"/>
          </a:p>
          <a:p>
            <a:r>
              <a:rPr lang="en-US" dirty="0" smtClean="0"/>
              <a:t>Stabilizing cardiovascular status suiting the approach to the injury pattern</a:t>
            </a:r>
          </a:p>
          <a:p>
            <a:endParaRPr lang="en-US" dirty="0" smtClean="0"/>
          </a:p>
          <a:p>
            <a:r>
              <a:rPr lang="en-US" dirty="0" smtClean="0"/>
              <a:t>Commensurate care of partial injuries, pain therapy</a:t>
            </a:r>
          </a:p>
          <a:p>
            <a:endParaRPr lang="en-US" dirty="0" smtClean="0"/>
          </a:p>
          <a:p>
            <a:r>
              <a:rPr lang="en-US" dirty="0" smtClean="0"/>
              <a:t>Rapid and careful transportation to the nearest qualified trauma center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89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TRIMODAL DISTRIBUTION OF DEATH IN TRAUMA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Death after injury occurs within minutes in the case of massive injury to the brain, heart or spinal cord</a:t>
            </a:r>
          </a:p>
          <a:p>
            <a:endParaRPr lang="en-US" sz="3200" dirty="0"/>
          </a:p>
          <a:p>
            <a:r>
              <a:rPr lang="en-US" sz="3200" dirty="0" smtClean="0"/>
              <a:t>Within an hours or so (so-called golden hour) if reversible conditions like airway obstruction or hypovolemia are not promptly redressed</a:t>
            </a:r>
          </a:p>
          <a:p>
            <a:endParaRPr lang="en-US" sz="3200" dirty="0"/>
          </a:p>
          <a:p>
            <a:r>
              <a:rPr lang="en-US" sz="3200" dirty="0" smtClean="0"/>
              <a:t>Within weeks if poorly understood conditions such as poly-organ failure or sepsis syndromes set in.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89798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extent of the trauma reflects the amount of energy and the vulnerability of the victim involved</a:t>
            </a:r>
          </a:p>
          <a:p>
            <a:endParaRPr lang="en-US" dirty="0" smtClean="0"/>
          </a:p>
          <a:p>
            <a:r>
              <a:rPr lang="en-US" dirty="0" smtClean="0"/>
              <a:t>Proper care of the seriously injured patient requires organization</a:t>
            </a:r>
          </a:p>
          <a:p>
            <a:endParaRPr lang="en-US" dirty="0" smtClean="0"/>
          </a:p>
          <a:p>
            <a:r>
              <a:rPr lang="en-US" dirty="0" smtClean="0"/>
              <a:t>A systematic approach is recommended, Advanced Trauma Life Support course:</a:t>
            </a:r>
          </a:p>
          <a:p>
            <a:pPr lvl="1"/>
            <a:r>
              <a:rPr lang="en-US" dirty="0" smtClean="0"/>
              <a:t>Primary survey/resuscitation phase</a:t>
            </a:r>
          </a:p>
          <a:p>
            <a:pPr lvl="1"/>
            <a:r>
              <a:rPr lang="en-US" dirty="0" smtClean="0"/>
              <a:t>Secondary survey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 objective is to detect life-threatening conditions as quickly as possible, stabilize the patient and start definitive treatment as early as possible in a prioritized fashion.</a:t>
            </a:r>
          </a:p>
          <a:p>
            <a:endParaRPr lang="en-US" dirty="0" smtClean="0"/>
          </a:p>
          <a:p>
            <a:r>
              <a:rPr lang="en-US" dirty="0" smtClean="0"/>
              <a:t>All of these may be telescoped into one process with the severely injured and unstable victim.</a:t>
            </a:r>
          </a:p>
        </p:txBody>
      </p:sp>
    </p:spTree>
    <p:extLst>
      <p:ext uri="{BB962C8B-B14F-4D97-AF65-F5344CB8AC3E}">
        <p14:creationId xmlns:p14="http://schemas.microsoft.com/office/powerpoint/2010/main" val="3157337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DO WHEN A SERIOUSLY INJURED PATIENT IS EXPECTED OR HAS ARRIVED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Call for help and get the level of assistance that will be immediately required and notify other personnel of the potential for their early involvement.</a:t>
            </a:r>
          </a:p>
          <a:p>
            <a:endParaRPr lang="en-US" dirty="0" smtClean="0"/>
          </a:p>
          <a:p>
            <a:r>
              <a:rPr lang="en-US" dirty="0" smtClean="0"/>
              <a:t>Summon key personnel that will be required from the outset.</a:t>
            </a:r>
          </a:p>
          <a:p>
            <a:endParaRPr lang="en-US" dirty="0" smtClean="0"/>
          </a:p>
          <a:p>
            <a:r>
              <a:rPr lang="en-US" dirty="0" smtClean="0"/>
              <a:t>Identify a leader: experience local knowledge and training are the main considerations.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562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972</Words>
  <Application>Microsoft Office PowerPoint</Application>
  <PresentationFormat>Widescreen</PresentationFormat>
  <Paragraphs>189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Theme</vt:lpstr>
      <vt:lpstr>MANAGEMENT OF MULTIPLE TRAUMA</vt:lpstr>
      <vt:lpstr>INTRODUCTION</vt:lpstr>
      <vt:lpstr>DEFINITION</vt:lpstr>
      <vt:lpstr>PROGNOSIS DEPENDS ON:</vt:lpstr>
      <vt:lpstr>SCOOP AND RUN!</vt:lpstr>
      <vt:lpstr>PRECLINICAL MANAGEMENT</vt:lpstr>
      <vt:lpstr>TRIMODAL DISTRIBUTION OF DEATH IN TRAUMA</vt:lpstr>
      <vt:lpstr>CONT.</vt:lpstr>
      <vt:lpstr>WHAT TO DO WHEN A SERIOUSLY INJURED PATIENT IS EXPECTED OR HAS ARRIVED</vt:lpstr>
      <vt:lpstr>TRIAGE</vt:lpstr>
      <vt:lpstr>PRIMARY SURVEY</vt:lpstr>
      <vt:lpstr>CONT.</vt:lpstr>
      <vt:lpstr>CONT.</vt:lpstr>
      <vt:lpstr>CONT.</vt:lpstr>
      <vt:lpstr>ADJUNCTS TO PRIMARY SURVEY</vt:lpstr>
      <vt:lpstr>SECONDARY SURVEY</vt:lpstr>
      <vt:lpstr>A.M.P.L.E.</vt:lpstr>
      <vt:lpstr>EXAMINATION</vt:lpstr>
      <vt:lpstr>CONT.</vt:lpstr>
      <vt:lpstr>GRADING SHOCK</vt:lpstr>
      <vt:lpstr>RESUSCITATION</vt:lpstr>
      <vt:lpstr>DAMAGE-CONTROL LAPAROTOMY</vt:lpstr>
      <vt:lpstr>TRANSFER INDICATIONS: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OF MULTIPLE TRAUMA</dc:title>
  <dc:creator>Effie Nailah</dc:creator>
  <cp:lastModifiedBy>Effie Nailah</cp:lastModifiedBy>
  <cp:revision>5</cp:revision>
  <dcterms:created xsi:type="dcterms:W3CDTF">2016-07-28T09:16:29Z</dcterms:created>
  <dcterms:modified xsi:type="dcterms:W3CDTF">2016-08-11T11:25:11Z</dcterms:modified>
</cp:coreProperties>
</file>