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50"/>
  </p:notesMasterIdLst>
  <p:sldIdLst>
    <p:sldId id="272" r:id="rId2"/>
    <p:sldId id="273" r:id="rId3"/>
    <p:sldId id="274" r:id="rId4"/>
    <p:sldId id="317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18" r:id="rId35"/>
    <p:sldId id="304" r:id="rId36"/>
    <p:sldId id="305" r:id="rId37"/>
    <p:sldId id="319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Image Placeholder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lIns="91440" tIns="45720" rIns="91440" bIns="45720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11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 fibers are usually small caliber fibers.</a:t>
            </a:r>
          </a:p>
          <a:p>
            <a:r>
              <a:rPr lang="en-US" dirty="0" smtClean="0"/>
              <a:t>The foregut ends at the second part of the duodenum.</a:t>
            </a:r>
          </a:p>
          <a:p>
            <a:r>
              <a:rPr lang="en-US" dirty="0" smtClean="0"/>
              <a:t>The mid-gut ends at the proximal</a:t>
            </a:r>
            <a:r>
              <a:rPr lang="en-US" baseline="0" dirty="0" smtClean="0"/>
              <a:t> 2/3 of the transverse colon.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6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CXR – Can</a:t>
            </a:r>
            <a:r>
              <a:rPr lang="en-US" baseline="0" dirty="0" smtClean="0"/>
              <a:t> be taken in a decubitus</a:t>
            </a:r>
          </a:p>
          <a:p>
            <a:r>
              <a:rPr lang="en-US" baseline="0" dirty="0" smtClean="0"/>
              <a:t>Look for Air inside the peritoneum; air inside the gut and air outside the gut – </a:t>
            </a:r>
            <a:r>
              <a:rPr lang="en-US" baseline="0" dirty="0" err="1" smtClean="0"/>
              <a:t>Rigler’s</a:t>
            </a:r>
            <a:r>
              <a:rPr lang="en-US" baseline="0" dirty="0" smtClean="0"/>
              <a:t> 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1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6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4244975" y="6556375"/>
            <a:ext cx="2001837" cy="225425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249987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14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0"/>
          </p:nvPr>
        </p:nvSpPr>
        <p:spPr>
          <a:xfrm>
            <a:off x="4244975" y="6556375"/>
            <a:ext cx="2001837" cy="225425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249987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2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7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57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4244975" y="6556375"/>
            <a:ext cx="2001837" cy="225425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249987" y="6554787"/>
            <a:ext cx="587375" cy="228600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9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8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5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0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38DBA3-52F9-4AF4-A6A4-FA4D7DB2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 sz="4200" b="1" baseline="0">
                <a:solidFill>
                  <a:schemeClr val="lt1"/>
                </a:solidFill>
                <a:latin typeface="Trebuchet MS"/>
              </a:defRPr>
            </a:lvl1pPr>
          </a:lstStyle>
          <a:p>
            <a:pPr lvl="0"/>
            <a:r>
              <a:rPr/>
              <a:t>Acute Abdomen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80000"/>
              </a:lnSpc>
            </a:pPr>
            <a:r>
              <a:rPr lang="en-US" sz="2800" b="1" dirty="0" smtClean="0"/>
              <a:t>DR OJUKA</a:t>
            </a:r>
          </a:p>
          <a:p>
            <a:pPr lvl="0">
              <a:lnSpc>
                <a:spcPct val="80000"/>
              </a:lnSpc>
            </a:pPr>
            <a:endParaRPr lang="en-US" sz="2800" b="1" dirty="0"/>
          </a:p>
          <a:p>
            <a:pPr lvl="0">
              <a:lnSpc>
                <a:spcPct val="80000"/>
              </a:lnSpc>
            </a:pPr>
            <a:r>
              <a:rPr lang="en-US" sz="2800" b="1" dirty="0" smtClean="0"/>
              <a:t>11/8/2016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74209"/>
            <a:ext cx="9144000" cy="508379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Referred </a:t>
            </a:r>
            <a:r>
              <a:rPr sz="2400" dirty="0" smtClean="0"/>
              <a:t>pain</a:t>
            </a:r>
            <a:r>
              <a:rPr lang="en-US" sz="2400" dirty="0" smtClean="0"/>
              <a:t>:</a:t>
            </a:r>
            <a:endParaRPr sz="2400" dirty="0"/>
          </a:p>
          <a:p>
            <a:pPr lvl="1"/>
            <a:r>
              <a:rPr sz="2400" dirty="0"/>
              <a:t>Biliary disease → R shoulder or back</a:t>
            </a:r>
          </a:p>
          <a:p>
            <a:pPr lvl="1"/>
            <a:r>
              <a:rPr sz="2400" dirty="0"/>
              <a:t>Sub-left diaphragm abscess → L shoulder</a:t>
            </a:r>
          </a:p>
          <a:p>
            <a:pPr lvl="1"/>
            <a:r>
              <a:rPr sz="2400" dirty="0"/>
              <a:t>Above diaphragm(lungs) → Neck/shoulder</a:t>
            </a:r>
          </a:p>
          <a:p>
            <a:pPr lvl="0"/>
            <a:r>
              <a:rPr sz="2400" dirty="0"/>
              <a:t>Acute onset &amp; unrelenting pain = bad</a:t>
            </a:r>
          </a:p>
          <a:p>
            <a:pPr lvl="0"/>
            <a:r>
              <a:rPr sz="2400" dirty="0"/>
              <a:t>Pain which resolves </a:t>
            </a:r>
            <a:r>
              <a:rPr sz="2400" i="1" dirty="0"/>
              <a:t>usu</a:t>
            </a:r>
            <a:r>
              <a:rPr sz="2400" dirty="0"/>
              <a:t>. not surgical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GI symptoms</a:t>
            </a:r>
          </a:p>
          <a:p>
            <a:pPr lvl="1"/>
            <a:r>
              <a:rPr sz="2400" dirty="0"/>
              <a:t>Nausea, emesis (? bilious or bloody)</a:t>
            </a:r>
          </a:p>
          <a:p>
            <a:pPr lvl="1"/>
            <a:r>
              <a:rPr sz="2400" dirty="0"/>
              <a:t>Constipation, obstipation (last BM or flatus)</a:t>
            </a:r>
          </a:p>
          <a:p>
            <a:pPr lvl="1"/>
            <a:r>
              <a:rPr sz="2400" dirty="0"/>
              <a:t>Diarrhea (? bloody)</a:t>
            </a:r>
          </a:p>
          <a:p>
            <a:pPr lvl="1"/>
            <a:r>
              <a:rPr sz="2400" dirty="0"/>
              <a:t>Both Nausea/Diarrhea present </a:t>
            </a:r>
            <a:r>
              <a:rPr sz="2400" i="1" dirty="0"/>
              <a:t>usu.</a:t>
            </a:r>
            <a:r>
              <a:rPr sz="2400" dirty="0"/>
              <a:t> medical</a:t>
            </a:r>
          </a:p>
          <a:p>
            <a:pPr lvl="1"/>
            <a:r>
              <a:rPr sz="2400" dirty="0"/>
              <a:t>Change in symptom </a:t>
            </a:r>
            <a:r>
              <a:rPr sz="2400" dirty="0" smtClean="0"/>
              <a:t>with </a:t>
            </a:r>
            <a:r>
              <a:rPr sz="2400" dirty="0"/>
              <a:t>eating?</a:t>
            </a:r>
          </a:p>
          <a:p>
            <a:pPr lvl="0"/>
            <a:r>
              <a:rPr sz="2400" dirty="0"/>
              <a:t>NSAID use (perforated DU)</a:t>
            </a:r>
          </a:p>
          <a:p>
            <a:pPr lvl="0"/>
            <a:r>
              <a:rPr sz="2400" dirty="0"/>
              <a:t>Jaundice, </a:t>
            </a:r>
            <a:r>
              <a:rPr sz="2400" dirty="0" err="1"/>
              <a:t>acholic</a:t>
            </a:r>
            <a:r>
              <a:rPr sz="2400" dirty="0"/>
              <a:t> stools, dark urine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74209"/>
            <a:ext cx="9144000" cy="508379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Drinking history (pancreas)</a:t>
            </a:r>
          </a:p>
          <a:p>
            <a:pPr lvl="0"/>
            <a:r>
              <a:rPr sz="2400" dirty="0"/>
              <a:t>Prior surgeries (adhesions → SBO, ?still have gallbladder &amp; appendix)</a:t>
            </a:r>
          </a:p>
          <a:p>
            <a:pPr lvl="0"/>
            <a:r>
              <a:rPr sz="2400" dirty="0"/>
              <a:t>History of hernias</a:t>
            </a:r>
          </a:p>
          <a:p>
            <a:pPr lvl="0"/>
            <a:r>
              <a:rPr sz="2400" dirty="0"/>
              <a:t>Urine output (dehydrated)</a:t>
            </a:r>
          </a:p>
          <a:p>
            <a:pPr lvl="0"/>
            <a:r>
              <a:rPr sz="2400" dirty="0"/>
              <a:t>Constitutional Symptoms </a:t>
            </a:r>
          </a:p>
          <a:p>
            <a:pPr lvl="1"/>
            <a:r>
              <a:rPr sz="2400" dirty="0"/>
              <a:t>Fevers/chills</a:t>
            </a:r>
          </a:p>
          <a:p>
            <a:pPr lvl="0"/>
            <a:r>
              <a:rPr sz="2400" dirty="0"/>
              <a:t>Sexual history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31787"/>
            <a:ext cx="8229600" cy="79057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Clinical Diagnosis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648200" y="0"/>
            <a:ext cx="4495800" cy="68580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b="1" dirty="0"/>
              <a:t>Location of pain by organ</a:t>
            </a:r>
          </a:p>
          <a:p>
            <a:pPr lvl="0"/>
            <a:r>
              <a:rPr sz="2400" dirty="0"/>
              <a:t>RUQ</a:t>
            </a:r>
          </a:p>
          <a:p>
            <a:pPr lvl="1"/>
            <a:r>
              <a:rPr sz="2400" dirty="0"/>
              <a:t>Gallbladder</a:t>
            </a:r>
          </a:p>
          <a:p>
            <a:pPr lvl="0"/>
            <a:r>
              <a:rPr sz="2400" dirty="0" smtClean="0"/>
              <a:t>Epigastrium</a:t>
            </a:r>
            <a:endParaRPr sz="2400" dirty="0"/>
          </a:p>
          <a:p>
            <a:pPr lvl="1"/>
            <a:r>
              <a:rPr sz="2400" dirty="0"/>
              <a:t>Stomach</a:t>
            </a:r>
          </a:p>
          <a:p>
            <a:pPr lvl="1"/>
            <a:r>
              <a:rPr sz="2400" dirty="0"/>
              <a:t>Pancreas</a:t>
            </a:r>
          </a:p>
          <a:p>
            <a:pPr lvl="0"/>
            <a:r>
              <a:rPr sz="2400" dirty="0"/>
              <a:t>Mid abdomen</a:t>
            </a:r>
          </a:p>
          <a:p>
            <a:pPr lvl="1"/>
            <a:r>
              <a:rPr sz="2400" dirty="0"/>
              <a:t>Small intestine</a:t>
            </a:r>
          </a:p>
          <a:p>
            <a:pPr lvl="0"/>
            <a:r>
              <a:rPr sz="2400" dirty="0"/>
              <a:t>Lower abdomen</a:t>
            </a:r>
          </a:p>
          <a:p>
            <a:pPr lvl="1"/>
            <a:r>
              <a:rPr sz="2400" dirty="0"/>
              <a:t>Colon, GYN pathology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1427162"/>
            <a:ext cx="4343400" cy="478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7797" y="1596788"/>
            <a:ext cx="7328847" cy="45720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1023582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Clinical Diagnosis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Physical examination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15152"/>
            <a:ext cx="9144000" cy="50428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lvl="0">
              <a:defRPr/>
            </a:lvl1pPr>
          </a:lstStyle>
          <a:p>
            <a:pPr lvl="0"/>
            <a:r>
              <a:rPr b="1" dirty="0"/>
              <a:t>Inspection</a:t>
            </a:r>
            <a:r>
              <a:rPr dirty="0"/>
              <a:t>: </a:t>
            </a:r>
            <a:r>
              <a:rPr dirty="0" smtClean="0"/>
              <a:t>still </a:t>
            </a:r>
            <a:r>
              <a:rPr dirty="0"/>
              <a:t>in bed, flexed knee and hip. </a:t>
            </a:r>
            <a:endParaRPr lang="en-US" dirty="0" smtClean="0"/>
          </a:p>
          <a:p>
            <a:pPr lvl="1"/>
            <a:r>
              <a:rPr sz="2000" dirty="0" smtClean="0"/>
              <a:t>Ischemia</a:t>
            </a:r>
            <a:r>
              <a:rPr sz="2000" dirty="0"/>
              <a:t>, ureteric and biliary colicky has no irritation of the peritoneum so the patient shifts in </a:t>
            </a:r>
            <a:r>
              <a:rPr sz="2000" dirty="0" smtClean="0"/>
              <a:t>bed</a:t>
            </a:r>
            <a:r>
              <a:rPr lang="en-US" sz="2000" dirty="0"/>
              <a:t> </a:t>
            </a:r>
            <a:r>
              <a:rPr lang="en-US" sz="2000" dirty="0" smtClean="0"/>
              <a:t>and the abdomen moves with respiration.</a:t>
            </a:r>
            <a:endParaRPr lang="en-US" sz="2000" dirty="0" smtClean="0"/>
          </a:p>
          <a:p>
            <a:pPr lvl="1"/>
            <a:r>
              <a:rPr sz="2000" dirty="0" smtClean="0"/>
              <a:t>Pallor</a:t>
            </a:r>
            <a:r>
              <a:rPr sz="2000" dirty="0"/>
              <a:t>, diaphoresis important to </a:t>
            </a:r>
            <a:r>
              <a:rPr sz="2000" dirty="0" smtClean="0"/>
              <a:t>observe</a:t>
            </a:r>
            <a:endParaRPr lang="en-US" sz="2000" dirty="0" smtClean="0"/>
          </a:p>
          <a:p>
            <a:pPr lvl="1"/>
            <a:r>
              <a:rPr lang="en-US" sz="2000" dirty="0" smtClean="0"/>
              <a:t>Movement with respiration? Silent abdomen?</a:t>
            </a:r>
            <a:endParaRPr sz="2000" dirty="0"/>
          </a:p>
          <a:p>
            <a:pPr lvl="0"/>
            <a:r>
              <a:rPr b="1" dirty="0"/>
              <a:t>Auscultation</a:t>
            </a:r>
            <a:r>
              <a:rPr dirty="0"/>
              <a:t>:  Look for the </a:t>
            </a:r>
            <a:r>
              <a:rPr dirty="0" smtClean="0"/>
              <a:t>quality</a:t>
            </a:r>
            <a:r>
              <a:rPr lang="en-US" dirty="0" smtClean="0"/>
              <a:t> and numbers</a:t>
            </a:r>
            <a:r>
              <a:rPr dirty="0" smtClean="0"/>
              <a:t> </a:t>
            </a:r>
            <a:r>
              <a:rPr dirty="0"/>
              <a:t>of the </a:t>
            </a:r>
            <a:r>
              <a:rPr dirty="0" smtClean="0"/>
              <a:t>sound; </a:t>
            </a:r>
            <a:r>
              <a:rPr dirty="0"/>
              <a:t>Tinkling, echoing –</a:t>
            </a:r>
            <a:r>
              <a:rPr dirty="0" smtClean="0"/>
              <a:t>obstruction</a:t>
            </a:r>
            <a:endParaRPr lang="en-US" dirty="0" smtClean="0"/>
          </a:p>
          <a:p>
            <a:pPr lvl="1"/>
            <a:r>
              <a:rPr lang="en-US" sz="2000" dirty="0" smtClean="0"/>
              <a:t>Normal bowel sounds are 2-5 per minute</a:t>
            </a:r>
          </a:p>
          <a:p>
            <a:pPr lvl="1"/>
            <a:r>
              <a:rPr lang="en-US" sz="2000" dirty="0" smtClean="0"/>
              <a:t>To conclude that there are no bowel sounds, one has to listen to all the quadrants for five minutes each</a:t>
            </a:r>
            <a:endParaRPr sz="2000" dirty="0"/>
          </a:p>
          <a:p>
            <a:pPr lvl="0"/>
            <a:r>
              <a:rPr b="1" dirty="0" smtClean="0"/>
              <a:t>Percussion</a:t>
            </a:r>
            <a:r>
              <a:rPr lang="en-US" b="1" dirty="0" smtClean="0"/>
              <a:t>: </a:t>
            </a:r>
            <a:r>
              <a:rPr lang="en-US" dirty="0" smtClean="0"/>
              <a:t>Elicits tenderness</a:t>
            </a:r>
            <a:endParaRPr b="1" dirty="0"/>
          </a:p>
          <a:p>
            <a:pPr lvl="0"/>
            <a:r>
              <a:rPr b="1" dirty="0" smtClean="0"/>
              <a:t>Palpation</a:t>
            </a:r>
            <a:r>
              <a:rPr lang="en-US" b="1" dirty="0" smtClean="0"/>
              <a:t>: </a:t>
            </a:r>
            <a:r>
              <a:rPr lang="en-US" dirty="0" smtClean="0"/>
              <a:t>Look for rigidity, guarding</a:t>
            </a:r>
            <a:endParaRPr b="1" dirty="0"/>
          </a:p>
          <a:p>
            <a:pPr lvl="0"/>
            <a:r>
              <a:rPr b="1" dirty="0" smtClean="0"/>
              <a:t>Digital rectal </a:t>
            </a:r>
            <a:r>
              <a:rPr b="1" dirty="0"/>
              <a:t>examination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Special Circumstances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87857"/>
            <a:ext cx="9144000" cy="5070143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Situations making diagnosis difficult</a:t>
            </a:r>
          </a:p>
          <a:p>
            <a:pPr lvl="1"/>
            <a:r>
              <a:rPr sz="2400" dirty="0"/>
              <a:t>Stroke or spinal cord injury</a:t>
            </a:r>
          </a:p>
          <a:p>
            <a:pPr lvl="1"/>
            <a:r>
              <a:rPr sz="2400" dirty="0"/>
              <a:t>Influence of drugs or </a:t>
            </a:r>
            <a:r>
              <a:rPr sz="2400" dirty="0" smtClean="0"/>
              <a:t>alcohol</a:t>
            </a:r>
            <a:endParaRPr lang="en-US" sz="2400" dirty="0" smtClean="0"/>
          </a:p>
          <a:p>
            <a:pPr lvl="1"/>
            <a:endParaRPr sz="2400" dirty="0"/>
          </a:p>
          <a:p>
            <a:pPr lvl="0"/>
            <a:r>
              <a:rPr sz="2400" dirty="0"/>
              <a:t>Severity of disease can be masked by:</a:t>
            </a:r>
          </a:p>
          <a:p>
            <a:pPr lvl="1"/>
            <a:r>
              <a:rPr sz="2400" dirty="0"/>
              <a:t>Steroids</a:t>
            </a:r>
          </a:p>
          <a:p>
            <a:pPr lvl="1"/>
            <a:r>
              <a:rPr sz="2400" dirty="0"/>
              <a:t>Immunosuppression (i.e. AIDS)</a:t>
            </a:r>
          </a:p>
          <a:p>
            <a:pPr lvl="1"/>
            <a:r>
              <a:rPr sz="2400" dirty="0"/>
              <a:t>Threshold to operate must be even lower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244022"/>
            <a:ext cx="7290054" cy="1499616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Laboratory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43639"/>
            <a:ext cx="9144000" cy="511436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Inflammation  indicators : WBC, left </a:t>
            </a:r>
            <a:r>
              <a:rPr sz="2400" dirty="0" smtClean="0"/>
              <a:t>shift</a:t>
            </a:r>
            <a:r>
              <a:rPr lang="en-US" sz="2400" dirty="0" smtClean="0"/>
              <a:t> (increase in immature cells)</a:t>
            </a:r>
            <a:endParaRPr sz="2400" dirty="0"/>
          </a:p>
          <a:p>
            <a:pPr lvl="0"/>
            <a:r>
              <a:rPr sz="2400" dirty="0"/>
              <a:t>Third space /vomiting effect: Acidosis, dehydration(EUC</a:t>
            </a:r>
            <a:r>
              <a:rPr sz="2400" dirty="0" smtClean="0"/>
              <a:t>)</a:t>
            </a:r>
            <a:r>
              <a:rPr lang="en-US" sz="2400" dirty="0" smtClean="0"/>
              <a:t> – ascites, fluid in the joints etc.</a:t>
            </a:r>
          </a:p>
          <a:p>
            <a:pPr lvl="0"/>
            <a:r>
              <a:rPr lang="en-US" sz="2400" dirty="0" smtClean="0"/>
              <a:t>ABGs</a:t>
            </a:r>
            <a:endParaRPr sz="2400" dirty="0"/>
          </a:p>
          <a:p>
            <a:pPr lvl="0"/>
            <a:r>
              <a:rPr sz="2400" dirty="0"/>
              <a:t>Endocrine/ metabolic causes: UEC</a:t>
            </a:r>
          </a:p>
          <a:p>
            <a:pPr lvl="0"/>
            <a:r>
              <a:rPr sz="2400" dirty="0"/>
              <a:t>Pancreatic causes: amylase, </a:t>
            </a:r>
            <a:r>
              <a:rPr sz="2400" dirty="0" smtClean="0"/>
              <a:t>lipase(time)</a:t>
            </a:r>
            <a:endParaRPr lang="en-US" sz="2400" dirty="0" smtClean="0"/>
          </a:p>
          <a:p>
            <a:pPr lvl="1"/>
            <a:r>
              <a:rPr lang="en-US" sz="2400" dirty="0" smtClean="0"/>
              <a:t>?Levels of amylase that denote pancreatitis: &gt; 4-5 times</a:t>
            </a:r>
          </a:p>
          <a:p>
            <a:pPr lvl="1"/>
            <a:r>
              <a:rPr lang="en-US" sz="2400" dirty="0" smtClean="0"/>
              <a:t>Levels of lipase that denote pancreatitis: &gt; 2-3 times</a:t>
            </a:r>
          </a:p>
          <a:p>
            <a:pPr lvl="1"/>
            <a:r>
              <a:rPr lang="en-US" sz="2400" dirty="0" smtClean="0"/>
              <a:t>In pancreatitis amylase rises first but lipase lasts longer.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Laboratory test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Biliary causes: Liver function test</a:t>
            </a:r>
          </a:p>
          <a:p>
            <a:pPr lvl="0"/>
            <a:r>
              <a:rPr sz="2400" dirty="0"/>
              <a:t>Ischemia/ infarction: lactate</a:t>
            </a:r>
          </a:p>
          <a:p>
            <a:pPr lvl="0"/>
            <a:r>
              <a:rPr sz="2400" dirty="0"/>
              <a:t>Urinary </a:t>
            </a:r>
            <a:r>
              <a:rPr sz="2400" dirty="0" smtClean="0"/>
              <a:t>causes</a:t>
            </a:r>
            <a:r>
              <a:rPr lang="en-US" sz="2400" dirty="0" smtClean="0"/>
              <a:t> e.g. cystitis, </a:t>
            </a:r>
            <a:r>
              <a:rPr lang="en-US" sz="2400" dirty="0" err="1" smtClean="0"/>
              <a:t>strangury</a:t>
            </a:r>
            <a:r>
              <a:rPr lang="en-US" sz="2400" dirty="0" smtClean="0"/>
              <a:t> - urinalysis</a:t>
            </a:r>
            <a:endParaRPr sz="2400" dirty="0"/>
          </a:p>
          <a:p>
            <a:pPr lvl="0"/>
            <a:r>
              <a:rPr sz="2400" dirty="0"/>
              <a:t>Pregnancy test</a:t>
            </a:r>
          </a:p>
          <a:p>
            <a:pPr lvl="0"/>
            <a:r>
              <a:rPr sz="2400" dirty="0"/>
              <a:t>Stool test for occult blood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Radiological imaging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  <a:prstGeom prst="rect">
            <a:avLst/>
          </a:prstGeom>
          <a:noFill/>
        </p:spPr>
        <p:txBody>
          <a:bodyPr wrap="square">
            <a:normAutofit fontScale="99500"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Plain radiographs: </a:t>
            </a:r>
            <a:r>
              <a:rPr lang="en-US" sz="2400" dirty="0" smtClean="0"/>
              <a:t>CXR </a:t>
            </a:r>
            <a:endParaRPr sz="2400" dirty="0"/>
          </a:p>
          <a:p>
            <a:pPr lvl="1"/>
            <a:r>
              <a:rPr sz="2400" dirty="0" err="1" smtClean="0"/>
              <a:t>Pneumo</a:t>
            </a:r>
            <a:r>
              <a:rPr lang="en-US" sz="2400" dirty="0" smtClean="0"/>
              <a:t>-</a:t>
            </a:r>
            <a:r>
              <a:rPr sz="2400" dirty="0" smtClean="0"/>
              <a:t>peritoneum </a:t>
            </a:r>
            <a:r>
              <a:rPr sz="2400" dirty="0"/>
              <a:t>75% detection rate( 5-10ml of air</a:t>
            </a:r>
            <a:r>
              <a:rPr sz="2400" dirty="0" smtClean="0"/>
              <a:t>)</a:t>
            </a:r>
            <a:r>
              <a:rPr lang="en-US" sz="2400" dirty="0" smtClean="0"/>
              <a:t> – </a:t>
            </a:r>
            <a:r>
              <a:rPr lang="en-US" sz="2400" b="1" dirty="0" err="1" smtClean="0"/>
              <a:t>Rigler’s</a:t>
            </a:r>
            <a:r>
              <a:rPr lang="en-US" sz="2400" b="1" dirty="0" smtClean="0"/>
              <a:t> sign </a:t>
            </a:r>
            <a:endParaRPr sz="2400" b="1" dirty="0"/>
          </a:p>
          <a:p>
            <a:pPr lvl="1"/>
            <a:r>
              <a:rPr sz="2400" dirty="0"/>
              <a:t>Calcification  </a:t>
            </a:r>
            <a:r>
              <a:rPr sz="2400" dirty="0" err="1" smtClean="0"/>
              <a:t>appendicolith</a:t>
            </a:r>
            <a:r>
              <a:rPr lang="en-US" sz="2400" dirty="0" smtClean="0"/>
              <a:t> </a:t>
            </a:r>
            <a:r>
              <a:rPr sz="2400" dirty="0" smtClean="0"/>
              <a:t>(5</a:t>
            </a:r>
            <a:r>
              <a:rPr sz="2400" dirty="0"/>
              <a:t>%) Gallstone (10%) renal stones(90%) pancreatic</a:t>
            </a:r>
          </a:p>
          <a:p>
            <a:pPr lvl="1"/>
            <a:r>
              <a:rPr sz="2400" dirty="0"/>
              <a:t>Obstruction of small and large gut by the pattern of </a:t>
            </a:r>
            <a:r>
              <a:rPr sz="2400" dirty="0" smtClean="0"/>
              <a:t>air</a:t>
            </a:r>
            <a:endParaRPr lang="en-US" sz="2400" dirty="0" smtClean="0"/>
          </a:p>
          <a:p>
            <a:pPr lvl="1"/>
            <a:endParaRPr sz="2400" dirty="0"/>
          </a:p>
          <a:p>
            <a:pPr lvl="0"/>
            <a:r>
              <a:rPr sz="2400" dirty="0"/>
              <a:t>Ultrasound</a:t>
            </a:r>
          </a:p>
          <a:p>
            <a:pPr lvl="1"/>
            <a:r>
              <a:rPr sz="2400" dirty="0"/>
              <a:t>Biliary stones, gall </a:t>
            </a:r>
            <a:r>
              <a:rPr sz="2400" dirty="0" smtClean="0"/>
              <a:t>bladder</a:t>
            </a:r>
            <a:r>
              <a:rPr lang="en-US" sz="2400" dirty="0" smtClean="0"/>
              <a:t>: </a:t>
            </a:r>
            <a:r>
              <a:rPr sz="2400" dirty="0" smtClean="0"/>
              <a:t>wall </a:t>
            </a:r>
            <a:r>
              <a:rPr sz="2400" dirty="0"/>
              <a:t>thickness, diameter of ducts</a:t>
            </a:r>
          </a:p>
          <a:p>
            <a:pPr lvl="1"/>
            <a:r>
              <a:rPr sz="2400" dirty="0" smtClean="0"/>
              <a:t>Tans</a:t>
            </a:r>
            <a:r>
              <a:rPr lang="en-US" sz="2400" dirty="0" smtClean="0"/>
              <a:t>-</a:t>
            </a:r>
            <a:r>
              <a:rPr sz="2400" dirty="0" smtClean="0"/>
              <a:t>vaginal </a:t>
            </a:r>
            <a:r>
              <a:rPr sz="2400" dirty="0"/>
              <a:t>: ovarian </a:t>
            </a:r>
            <a:r>
              <a:rPr sz="2400" dirty="0" smtClean="0"/>
              <a:t>abnormalities</a:t>
            </a:r>
            <a:endParaRPr lang="en-US" sz="2400" dirty="0" smtClean="0"/>
          </a:p>
          <a:p>
            <a:pPr lvl="1"/>
            <a:endParaRPr sz="2400" dirty="0"/>
          </a:p>
          <a:p>
            <a:pPr lvl="0"/>
            <a:r>
              <a:rPr sz="2400" dirty="0"/>
              <a:t>Computerized Tomography</a:t>
            </a:r>
          </a:p>
          <a:p>
            <a:pPr lvl="1"/>
            <a:r>
              <a:rPr sz="2400" dirty="0"/>
              <a:t>Can detect all the problems hence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Overview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 sz="2800"/>
              <a:t>Definitions </a:t>
            </a:r>
          </a:p>
          <a:p>
            <a:pPr lvl="0">
              <a:lnSpc>
                <a:spcPct val="90000"/>
              </a:lnSpc>
            </a:pPr>
            <a:r>
              <a:rPr sz="2800"/>
              <a:t>Anatomy and physiology </a:t>
            </a:r>
          </a:p>
          <a:p>
            <a:pPr lvl="0">
              <a:lnSpc>
                <a:spcPct val="90000"/>
              </a:lnSpc>
            </a:pPr>
            <a:r>
              <a:rPr sz="2800"/>
              <a:t>History</a:t>
            </a:r>
          </a:p>
          <a:p>
            <a:pPr lvl="0">
              <a:lnSpc>
                <a:spcPct val="90000"/>
              </a:lnSpc>
            </a:pPr>
            <a:r>
              <a:rPr sz="2800"/>
              <a:t>Physical examination </a:t>
            </a:r>
          </a:p>
          <a:p>
            <a:pPr lvl="0">
              <a:lnSpc>
                <a:spcPct val="90000"/>
              </a:lnSpc>
            </a:pPr>
            <a:r>
              <a:rPr sz="2800"/>
              <a:t>Investigations</a:t>
            </a:r>
          </a:p>
          <a:p>
            <a:pPr lvl="0">
              <a:lnSpc>
                <a:spcPct val="90000"/>
              </a:lnSpc>
            </a:pPr>
            <a:r>
              <a:rPr sz="2800"/>
              <a:t>Treatment options </a:t>
            </a:r>
          </a:p>
          <a:p>
            <a:pPr lvl="0">
              <a:lnSpc>
                <a:spcPct val="90000"/>
              </a:lnSpc>
            </a:pPr>
            <a:r>
              <a:rPr sz="2800"/>
              <a:t>Atypical presentations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LAPAROSCOPY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56096"/>
            <a:ext cx="9144000" cy="500190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Highly sensitive  and specific</a:t>
            </a:r>
          </a:p>
          <a:p>
            <a:pPr lvl="0"/>
            <a:r>
              <a:rPr sz="2400" dirty="0"/>
              <a:t>Can be therapeutic </a:t>
            </a:r>
          </a:p>
          <a:p>
            <a:pPr lvl="0"/>
            <a:r>
              <a:rPr sz="2400" dirty="0"/>
              <a:t>Decreased morbidity and </a:t>
            </a:r>
            <a:r>
              <a:rPr sz="2400" dirty="0" smtClean="0"/>
              <a:t>mortality </a:t>
            </a:r>
            <a:endParaRPr sz="2400" dirty="0"/>
          </a:p>
          <a:p>
            <a:pPr lvl="0"/>
            <a:r>
              <a:rPr sz="2400" dirty="0"/>
              <a:t>Decrease hospital stay and cost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81743" y="817228"/>
            <a:ext cx="7290054" cy="101157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dirty="0"/>
              <a:t>Diagnostic peritoneal lavage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2183642"/>
            <a:ext cx="9144000" cy="467435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May be required in some instances</a:t>
            </a:r>
          </a:p>
          <a:p>
            <a:pPr lvl="0"/>
            <a:r>
              <a:rPr sz="2400" dirty="0"/>
              <a:t>In acute abdomen set up, the following denotes surgical disease</a:t>
            </a:r>
          </a:p>
          <a:p>
            <a:pPr lvl="1"/>
            <a:r>
              <a:rPr sz="2400" dirty="0"/>
              <a:t>Greater than 250 </a:t>
            </a:r>
            <a:r>
              <a:rPr lang="en-US" sz="2400" dirty="0" smtClean="0"/>
              <a:t>WBC </a:t>
            </a:r>
            <a:r>
              <a:rPr sz="2400" dirty="0" smtClean="0"/>
              <a:t>per </a:t>
            </a:r>
            <a:r>
              <a:rPr sz="2400" dirty="0"/>
              <a:t>cc</a:t>
            </a:r>
          </a:p>
          <a:p>
            <a:pPr lvl="1"/>
            <a:r>
              <a:rPr sz="2400" dirty="0"/>
              <a:t>Greater than 300,000 </a:t>
            </a:r>
            <a:r>
              <a:rPr lang="en-US" sz="2400" dirty="0" smtClean="0"/>
              <a:t>RBC </a:t>
            </a:r>
            <a:r>
              <a:rPr sz="2400" dirty="0" smtClean="0"/>
              <a:t>per </a:t>
            </a:r>
            <a:r>
              <a:rPr sz="2400" dirty="0"/>
              <a:t>cc</a:t>
            </a:r>
          </a:p>
          <a:p>
            <a:pPr lvl="1"/>
            <a:r>
              <a:rPr sz="2400" dirty="0"/>
              <a:t>Bilirubin level higher than plasma </a:t>
            </a:r>
            <a:r>
              <a:rPr sz="2400" dirty="0" smtClean="0"/>
              <a:t>level</a:t>
            </a:r>
            <a:r>
              <a:rPr lang="en-US" sz="2400" dirty="0" smtClean="0"/>
              <a:t> </a:t>
            </a:r>
            <a:r>
              <a:rPr sz="2400" dirty="0" smtClean="0"/>
              <a:t>(Biliary </a:t>
            </a:r>
            <a:r>
              <a:rPr sz="2400" dirty="0"/>
              <a:t>leak)</a:t>
            </a:r>
          </a:p>
          <a:p>
            <a:pPr lvl="1"/>
            <a:r>
              <a:rPr sz="2400" dirty="0"/>
              <a:t>Particulate matter</a:t>
            </a:r>
          </a:p>
          <a:p>
            <a:pPr lvl="1"/>
            <a:r>
              <a:rPr sz="2400" dirty="0"/>
              <a:t>Creatinine level higher than </a:t>
            </a:r>
            <a:r>
              <a:rPr sz="2400" dirty="0" smtClean="0"/>
              <a:t>plasma</a:t>
            </a:r>
            <a:r>
              <a:rPr lang="en-US" sz="2400" dirty="0" smtClean="0"/>
              <a:t> </a:t>
            </a:r>
            <a:r>
              <a:rPr sz="2400" dirty="0" smtClean="0"/>
              <a:t>(urine </a:t>
            </a:r>
            <a:r>
              <a:rPr sz="2400" dirty="0"/>
              <a:t>leak)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229936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 smtClean="0"/>
              <a:t>Differential </a:t>
            </a:r>
            <a:r>
              <a:rPr dirty="0"/>
              <a:t>diagnosis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15152"/>
            <a:ext cx="9144000" cy="504284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Knowledge of medical and surgical conditions that causes abdominal pain</a:t>
            </a:r>
          </a:p>
          <a:p>
            <a:pPr lvl="0"/>
            <a:r>
              <a:rPr sz="2400" dirty="0"/>
              <a:t>History and examination matched to demographics </a:t>
            </a:r>
          </a:p>
          <a:p>
            <a:pPr lvl="0"/>
            <a:r>
              <a:rPr sz="2400" dirty="0"/>
              <a:t>Laboratory and radiological findings correlated with surgical disease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Non-surgical causes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42448"/>
            <a:ext cx="9144000" cy="501555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Endocrine and metabolic</a:t>
            </a:r>
          </a:p>
          <a:p>
            <a:pPr lvl="2"/>
            <a:r>
              <a:rPr sz="2400" dirty="0" err="1"/>
              <a:t>Uraemia</a:t>
            </a:r>
            <a:endParaRPr sz="2400" dirty="0"/>
          </a:p>
          <a:p>
            <a:pPr lvl="2"/>
            <a:r>
              <a:rPr sz="2400" dirty="0"/>
              <a:t>Diabetic crisis </a:t>
            </a:r>
          </a:p>
          <a:p>
            <a:pPr lvl="2"/>
            <a:r>
              <a:rPr sz="2400" dirty="0" err="1" smtClean="0"/>
              <a:t>Addisonian</a:t>
            </a:r>
            <a:r>
              <a:rPr sz="2400" dirty="0" smtClean="0"/>
              <a:t> </a:t>
            </a:r>
            <a:r>
              <a:rPr sz="2400" dirty="0"/>
              <a:t>crisis</a:t>
            </a:r>
          </a:p>
          <a:p>
            <a:pPr lvl="2"/>
            <a:r>
              <a:rPr sz="2400" dirty="0"/>
              <a:t>Acute intermittent porphyria </a:t>
            </a:r>
          </a:p>
          <a:p>
            <a:pPr lvl="2"/>
            <a:r>
              <a:rPr sz="2400" dirty="0"/>
              <a:t>Hereditary Mediterranean fever </a:t>
            </a:r>
          </a:p>
          <a:p>
            <a:pPr lvl="0"/>
            <a:r>
              <a:rPr sz="2400" dirty="0"/>
              <a:t>Hematologic causes</a:t>
            </a:r>
          </a:p>
          <a:p>
            <a:pPr lvl="2"/>
            <a:r>
              <a:rPr sz="2400" dirty="0"/>
              <a:t>Sickle cell disease</a:t>
            </a:r>
          </a:p>
          <a:p>
            <a:pPr lvl="2"/>
            <a:r>
              <a:rPr sz="2400" dirty="0"/>
              <a:t>Acute </a:t>
            </a:r>
            <a:r>
              <a:rPr sz="2400" dirty="0" err="1"/>
              <a:t>leukaemia</a:t>
            </a:r>
            <a:r>
              <a:rPr sz="2400" dirty="0"/>
              <a:t> and other  blood </a:t>
            </a:r>
            <a:r>
              <a:rPr sz="2400" dirty="0" err="1"/>
              <a:t>dyscrasia</a:t>
            </a:r>
            <a:endParaRPr sz="2400" dirty="0"/>
          </a:p>
          <a:p>
            <a:pPr lvl="0"/>
            <a:endParaRPr sz="2400" dirty="0"/>
          </a:p>
          <a:p>
            <a:pPr lvl="0">
              <a:buNone/>
            </a:pPr>
            <a:endParaRPr sz="2400" dirty="0"/>
          </a:p>
          <a:p>
            <a:pPr lvl="0"/>
            <a:endParaRPr sz="2400" dirty="0"/>
          </a:p>
          <a:p>
            <a:pPr lvl="0"/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Non-surgical  causes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Toxin and drugs</a:t>
            </a:r>
          </a:p>
          <a:p>
            <a:pPr lvl="2"/>
            <a:r>
              <a:rPr sz="2400" dirty="0"/>
              <a:t>Lead poisoning and other heavy metal </a:t>
            </a:r>
          </a:p>
          <a:p>
            <a:pPr lvl="2"/>
            <a:r>
              <a:rPr sz="2400" dirty="0"/>
              <a:t>Narcotic withdrawal</a:t>
            </a:r>
          </a:p>
          <a:p>
            <a:pPr lvl="2"/>
            <a:r>
              <a:rPr sz="2400" dirty="0"/>
              <a:t>Black widow spider poisoning </a:t>
            </a:r>
            <a:endParaRPr lang="en-US" sz="2400" dirty="0" smtClean="0"/>
          </a:p>
          <a:p>
            <a:pPr lvl="2"/>
            <a:endParaRPr sz="2400" dirty="0"/>
          </a:p>
          <a:p>
            <a:pPr lvl="0"/>
            <a:r>
              <a:rPr sz="2400" dirty="0"/>
              <a:t>Infections </a:t>
            </a:r>
          </a:p>
          <a:p>
            <a:pPr lvl="2"/>
            <a:r>
              <a:rPr sz="2400" dirty="0"/>
              <a:t>Pneumonia </a:t>
            </a:r>
          </a:p>
          <a:p>
            <a:pPr lvl="2"/>
            <a:r>
              <a:rPr sz="2400" dirty="0"/>
              <a:t>UTI</a:t>
            </a:r>
          </a:p>
          <a:p>
            <a:pPr lvl="2"/>
            <a:r>
              <a:rPr sz="2400" dirty="0" err="1"/>
              <a:t>Tabes-dorsalis</a:t>
            </a:r>
            <a:endParaRPr sz="2400" dirty="0"/>
          </a:p>
          <a:p>
            <a:pPr lvl="2"/>
            <a:r>
              <a:rPr sz="2400" dirty="0"/>
              <a:t> Acute Hepatitis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Surgical causes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15152"/>
            <a:ext cx="9144000" cy="504284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Hemorrhagic</a:t>
            </a:r>
          </a:p>
          <a:p>
            <a:pPr lvl="0"/>
            <a:r>
              <a:rPr sz="2400" dirty="0"/>
              <a:t>Infection </a:t>
            </a:r>
          </a:p>
          <a:p>
            <a:pPr lvl="0"/>
            <a:r>
              <a:rPr sz="2400" dirty="0"/>
              <a:t>Perforation </a:t>
            </a:r>
          </a:p>
          <a:p>
            <a:pPr lvl="0"/>
            <a:r>
              <a:rPr sz="2400" dirty="0"/>
              <a:t>Obstruction </a:t>
            </a:r>
          </a:p>
          <a:p>
            <a:pPr lvl="0"/>
            <a:r>
              <a:rPr sz="2400" dirty="0"/>
              <a:t>Ischemia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Haemorrhagic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42448"/>
            <a:ext cx="9144000" cy="5015552"/>
          </a:xfrm>
          <a:prstGeom prst="rect">
            <a:avLst/>
          </a:prstGeom>
          <a:noFill/>
        </p:spPr>
        <p:txBody>
          <a:bodyPr wrap="square" numCol="2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Solid organ trauma</a:t>
            </a:r>
          </a:p>
          <a:p>
            <a:pPr lvl="0"/>
            <a:r>
              <a:rPr sz="2400" dirty="0"/>
              <a:t>Leaking or ruptured aneurysm </a:t>
            </a:r>
          </a:p>
          <a:p>
            <a:pPr lvl="0"/>
            <a:r>
              <a:rPr sz="2400" dirty="0"/>
              <a:t>Ruptured ectopic pregnancy </a:t>
            </a:r>
          </a:p>
          <a:p>
            <a:pPr lvl="0"/>
            <a:r>
              <a:rPr sz="2400" dirty="0"/>
              <a:t>Bleeding GIT diverticulum </a:t>
            </a:r>
          </a:p>
          <a:p>
            <a:pPr lvl="0"/>
            <a:r>
              <a:rPr sz="2400" dirty="0" err="1" smtClean="0"/>
              <a:t>Arterio</a:t>
            </a:r>
            <a:r>
              <a:rPr lang="en-US" sz="2400" dirty="0" smtClean="0"/>
              <a:t>-</a:t>
            </a:r>
            <a:r>
              <a:rPr sz="2400" dirty="0" smtClean="0"/>
              <a:t>venous </a:t>
            </a:r>
            <a:r>
              <a:rPr sz="2400" dirty="0"/>
              <a:t>malformation </a:t>
            </a:r>
          </a:p>
          <a:p>
            <a:pPr lvl="0"/>
            <a:r>
              <a:rPr sz="2400" dirty="0"/>
              <a:t>Intestinal ulceration </a:t>
            </a:r>
          </a:p>
          <a:p>
            <a:pPr lvl="0"/>
            <a:r>
              <a:rPr sz="2400" dirty="0" err="1"/>
              <a:t>Aorto</a:t>
            </a:r>
            <a:r>
              <a:rPr sz="2400" dirty="0"/>
              <a:t>-duodenal fistula after vascular graft</a:t>
            </a:r>
          </a:p>
          <a:p>
            <a:pPr lvl="0"/>
            <a:r>
              <a:rPr sz="2400" dirty="0" smtClean="0"/>
              <a:t>Hemorrhagic </a:t>
            </a:r>
            <a:r>
              <a:rPr sz="2400" dirty="0"/>
              <a:t>pancreatitis</a:t>
            </a:r>
          </a:p>
          <a:p>
            <a:pPr lvl="0"/>
            <a:r>
              <a:rPr sz="2400" dirty="0"/>
              <a:t>Mallory-Weis tear</a:t>
            </a:r>
          </a:p>
          <a:p>
            <a:pPr lvl="0"/>
            <a:r>
              <a:rPr sz="2400" dirty="0"/>
              <a:t>Spontaneous splenic rupture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Infection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74209"/>
            <a:ext cx="9144000" cy="508379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Appendicitis </a:t>
            </a:r>
          </a:p>
          <a:p>
            <a:pPr lvl="0"/>
            <a:r>
              <a:rPr sz="2400" dirty="0"/>
              <a:t>Cholecystitis </a:t>
            </a:r>
          </a:p>
          <a:p>
            <a:pPr lvl="0"/>
            <a:r>
              <a:rPr sz="2400" dirty="0" smtClean="0"/>
              <a:t>Me</a:t>
            </a:r>
            <a:r>
              <a:rPr lang="en-US" sz="2400" dirty="0" smtClean="0"/>
              <a:t>rk</a:t>
            </a:r>
            <a:r>
              <a:rPr sz="2400" dirty="0" smtClean="0"/>
              <a:t>el’s </a:t>
            </a:r>
            <a:r>
              <a:rPr sz="2400" dirty="0"/>
              <a:t>diverticulitis</a:t>
            </a:r>
          </a:p>
          <a:p>
            <a:pPr lvl="0"/>
            <a:r>
              <a:rPr sz="2400" dirty="0"/>
              <a:t>Hepatic abscess </a:t>
            </a:r>
          </a:p>
          <a:p>
            <a:pPr lvl="0"/>
            <a:r>
              <a:rPr sz="2400" dirty="0"/>
              <a:t>Diverticular abscess </a:t>
            </a:r>
          </a:p>
          <a:p>
            <a:pPr lvl="0"/>
            <a:r>
              <a:rPr sz="2400" dirty="0"/>
              <a:t>Psoas abscess</a:t>
            </a:r>
          </a:p>
          <a:p>
            <a:pPr lvl="0"/>
            <a:r>
              <a:rPr sz="2400" dirty="0" err="1"/>
              <a:t>Tubo</a:t>
            </a:r>
            <a:r>
              <a:rPr sz="2400" dirty="0"/>
              <a:t>-ovarian abscess</a:t>
            </a:r>
          </a:p>
          <a:p>
            <a:pPr lvl="0"/>
            <a:r>
              <a:rPr sz="2400" dirty="0"/>
              <a:t>Pneumonia </a:t>
            </a:r>
          </a:p>
          <a:p>
            <a:pPr lvl="0"/>
            <a:r>
              <a:rPr sz="2400" dirty="0" err="1"/>
              <a:t>Salpingitis</a:t>
            </a:r>
            <a:r>
              <a:rPr sz="24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Perforation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33266"/>
            <a:ext cx="9144000" cy="512473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Peptic ulcer </a:t>
            </a:r>
          </a:p>
          <a:p>
            <a:pPr lvl="0"/>
            <a:r>
              <a:rPr sz="2400" dirty="0"/>
              <a:t>GIT cancer</a:t>
            </a:r>
          </a:p>
          <a:p>
            <a:pPr lvl="0"/>
            <a:r>
              <a:rPr sz="2400" dirty="0" err="1"/>
              <a:t>Boerhave’s</a:t>
            </a:r>
            <a:r>
              <a:rPr sz="2400" dirty="0"/>
              <a:t> syndrome</a:t>
            </a:r>
          </a:p>
          <a:p>
            <a:pPr lvl="0"/>
            <a:r>
              <a:rPr sz="2400" dirty="0"/>
              <a:t>Perforated diverticulum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Obstruction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87857"/>
            <a:ext cx="9144000" cy="5070143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Adhesions</a:t>
            </a:r>
          </a:p>
          <a:p>
            <a:pPr lvl="0"/>
            <a:r>
              <a:rPr sz="2400" dirty="0"/>
              <a:t>Volvulus </a:t>
            </a:r>
          </a:p>
          <a:p>
            <a:pPr lvl="0"/>
            <a:r>
              <a:rPr sz="2400" dirty="0"/>
              <a:t>Incarcerated hernia</a:t>
            </a:r>
          </a:p>
          <a:p>
            <a:pPr lvl="0"/>
            <a:r>
              <a:rPr sz="2400" dirty="0"/>
              <a:t>Inflammatory bowel disease</a:t>
            </a:r>
          </a:p>
          <a:p>
            <a:pPr lvl="0"/>
            <a:r>
              <a:rPr sz="2400" dirty="0"/>
              <a:t>Gastrointestinal malignancies</a:t>
            </a:r>
          </a:p>
          <a:p>
            <a:pPr lvl="0"/>
            <a:r>
              <a:rPr sz="2400" dirty="0"/>
              <a:t>Intussusceptions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/>
              <a:t>Basic Definition and Principles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2084832"/>
            <a:ext cx="9144000" cy="477316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 sz="2400" dirty="0"/>
              <a:t>The term acute abdomen refers to a </a:t>
            </a:r>
            <a:r>
              <a:rPr sz="2400" u="sng" dirty="0"/>
              <a:t>sudden</a:t>
            </a:r>
            <a:r>
              <a:rPr sz="2400" dirty="0"/>
              <a:t>, </a:t>
            </a:r>
            <a:r>
              <a:rPr sz="2400" u="sng" dirty="0"/>
              <a:t>severe</a:t>
            </a:r>
            <a:r>
              <a:rPr sz="2400" dirty="0"/>
              <a:t> abdominal </a:t>
            </a:r>
            <a:r>
              <a:rPr sz="2400" u="sng" dirty="0"/>
              <a:t>pain</a:t>
            </a:r>
            <a:r>
              <a:rPr sz="2400" dirty="0"/>
              <a:t> and </a:t>
            </a:r>
            <a:r>
              <a:rPr sz="2400" u="sng" dirty="0"/>
              <a:t>tenderness</a:t>
            </a:r>
            <a:r>
              <a:rPr sz="2400" dirty="0"/>
              <a:t>  of unclear </a:t>
            </a:r>
            <a:r>
              <a:rPr sz="2400" dirty="0" smtClean="0"/>
              <a:t>etiology </a:t>
            </a:r>
            <a:r>
              <a:rPr sz="2400" dirty="0"/>
              <a:t>that is </a:t>
            </a:r>
            <a:r>
              <a:rPr sz="2400" u="sng" dirty="0"/>
              <a:t>less than 24 hours </a:t>
            </a:r>
            <a:r>
              <a:rPr sz="2400" dirty="0"/>
              <a:t>in duration. </a:t>
            </a:r>
          </a:p>
          <a:p>
            <a:pPr lvl="0">
              <a:lnSpc>
                <a:spcPct val="90000"/>
              </a:lnSpc>
            </a:pPr>
            <a:r>
              <a:rPr sz="2400" dirty="0"/>
              <a:t>Could be surgical or non surgical </a:t>
            </a:r>
          </a:p>
          <a:p>
            <a:pPr lvl="0">
              <a:lnSpc>
                <a:spcPct val="90000"/>
              </a:lnSpc>
            </a:pPr>
            <a:r>
              <a:rPr sz="2400" dirty="0" smtClean="0"/>
              <a:t>Etiology </a:t>
            </a:r>
            <a:r>
              <a:rPr sz="2400" dirty="0"/>
              <a:t>dependents on age and </a:t>
            </a:r>
            <a:r>
              <a:rPr sz="2400" dirty="0" smtClean="0"/>
              <a:t>gender</a:t>
            </a:r>
            <a:endParaRPr lang="en-US" sz="2400" dirty="0"/>
          </a:p>
          <a:p>
            <a:pPr lvl="1"/>
            <a:r>
              <a:rPr lang="en-US" sz="2400" dirty="0" smtClean="0"/>
              <a:t>Different genders may have different predispositions e.g. testicular torsion, ectopic pregnancy etc.</a:t>
            </a:r>
          </a:p>
          <a:p>
            <a:pPr lvl="1"/>
            <a:r>
              <a:rPr lang="en-US" sz="2400" dirty="0" smtClean="0"/>
              <a:t>Testicular torsion, appendicitis are commoner in younger patients.</a:t>
            </a:r>
            <a:endParaRPr lang="en-US" sz="2400" dirty="0"/>
          </a:p>
          <a:p>
            <a:pPr lvl="0">
              <a:lnSpc>
                <a:spcPct val="90000"/>
              </a:lnSpc>
            </a:pPr>
            <a:r>
              <a:rPr lang="en-US" sz="2400" dirty="0" smtClean="0"/>
              <a:t>Examples of acute abdomen: Acute pancreatitis, acute appendicitis, peritonitis</a:t>
            </a: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Ischemia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15152"/>
            <a:ext cx="9144000" cy="504284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Buerger’s disease</a:t>
            </a:r>
          </a:p>
          <a:p>
            <a:pPr lvl="0"/>
            <a:r>
              <a:rPr sz="2400" dirty="0"/>
              <a:t>Mesenteric thrombosis or embolism</a:t>
            </a:r>
          </a:p>
          <a:p>
            <a:pPr lvl="0"/>
            <a:r>
              <a:rPr sz="2400" dirty="0"/>
              <a:t>Ovarian torsions</a:t>
            </a:r>
          </a:p>
          <a:p>
            <a:pPr lvl="0"/>
            <a:r>
              <a:rPr sz="2400" dirty="0"/>
              <a:t>Ischemic colitis </a:t>
            </a:r>
          </a:p>
          <a:p>
            <a:pPr lvl="0"/>
            <a:r>
              <a:rPr sz="2400" dirty="0"/>
              <a:t>Testicular torsion </a:t>
            </a:r>
          </a:p>
          <a:p>
            <a:pPr lvl="0"/>
            <a:r>
              <a:rPr sz="2400" dirty="0"/>
              <a:t>Strangulated hernia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 smtClean="0"/>
              <a:t>Gynecologic </a:t>
            </a:r>
            <a:r>
              <a:rPr dirty="0"/>
              <a:t>causes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74209"/>
            <a:ext cx="9144000" cy="508379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Ovarian </a:t>
            </a:r>
          </a:p>
          <a:p>
            <a:pPr marL="800100" lvl="2" indent="0"/>
            <a:r>
              <a:rPr sz="2400" b="0" i="0" u="none" strike="noStrike" baseline="0" dirty="0">
                <a:solidFill>
                  <a:schemeClr val="tx1"/>
                </a:solidFill>
              </a:rPr>
              <a:t>Ruptured </a:t>
            </a:r>
            <a:r>
              <a:rPr lang="en-US" sz="2400" dirty="0" err="1"/>
              <a:t>G</a:t>
            </a:r>
            <a:r>
              <a:rPr sz="2400" b="0" i="0" u="none" strike="noStrike" baseline="0" dirty="0" err="1" smtClean="0">
                <a:solidFill>
                  <a:schemeClr val="tx1"/>
                </a:solidFill>
              </a:rPr>
              <a:t>raafian</a:t>
            </a:r>
            <a:r>
              <a:rPr sz="2400" b="0" i="0" u="none" strike="noStrike" baseline="0" dirty="0" smtClean="0">
                <a:solidFill>
                  <a:schemeClr val="tx1"/>
                </a:solidFill>
              </a:rPr>
              <a:t> </a:t>
            </a:r>
            <a:r>
              <a:rPr sz="2400" b="0" i="0" u="none" strike="noStrike" baseline="0" dirty="0">
                <a:solidFill>
                  <a:schemeClr val="tx1"/>
                </a:solidFill>
              </a:rPr>
              <a:t>follicle</a:t>
            </a:r>
          </a:p>
          <a:p>
            <a:pPr marL="800100" lvl="2" indent="0"/>
            <a:r>
              <a:rPr sz="2400" b="0" i="0" u="none" strike="noStrike" baseline="0" dirty="0">
                <a:solidFill>
                  <a:schemeClr val="tx1"/>
                </a:solidFill>
              </a:rPr>
              <a:t>Torsion of ovary</a:t>
            </a:r>
          </a:p>
          <a:p>
            <a:pPr marL="800100" lvl="2" indent="0"/>
            <a:r>
              <a:rPr sz="2400" b="0" i="0" u="none" strike="noStrike" baseline="0" dirty="0" err="1">
                <a:solidFill>
                  <a:schemeClr val="tx1"/>
                </a:solidFill>
              </a:rPr>
              <a:t>Tubo</a:t>
            </a:r>
            <a:r>
              <a:rPr sz="2400" b="0" i="0" u="none" strike="noStrike" baseline="0" dirty="0">
                <a:solidFill>
                  <a:schemeClr val="tx1"/>
                </a:solidFill>
              </a:rPr>
              <a:t>-ovarian abscess (</a:t>
            </a:r>
            <a:r>
              <a:rPr sz="2400" b="0" i="0" u="none" strike="noStrike" baseline="0" dirty="0" smtClean="0">
                <a:solidFill>
                  <a:schemeClr val="tx1"/>
                </a:solidFill>
              </a:rPr>
              <a:t>TOA</a:t>
            </a:r>
            <a:r>
              <a:rPr lang="en-US" sz="2400" dirty="0" smtClean="0"/>
              <a:t>, </a:t>
            </a:r>
            <a:r>
              <a:rPr sz="2400" dirty="0" smtClean="0"/>
              <a:t>Fallopian </a:t>
            </a:r>
            <a:r>
              <a:rPr lang="en-US" sz="2400" dirty="0"/>
              <a:t>T</a:t>
            </a:r>
            <a:r>
              <a:rPr sz="2400" dirty="0" smtClean="0"/>
              <a:t>ube</a:t>
            </a:r>
            <a:r>
              <a:rPr lang="en-US" sz="2400" dirty="0" smtClean="0"/>
              <a:t>)</a:t>
            </a:r>
            <a:endParaRPr sz="2400" dirty="0"/>
          </a:p>
          <a:p>
            <a:pPr lvl="0"/>
            <a:r>
              <a:rPr sz="2400" dirty="0"/>
              <a:t>Uterus </a:t>
            </a:r>
          </a:p>
          <a:p>
            <a:pPr marL="800100" lvl="2" indent="0"/>
            <a:r>
              <a:rPr sz="2400" b="0" i="0" u="none" strike="noStrike" baseline="0" dirty="0">
                <a:solidFill>
                  <a:schemeClr val="tx1"/>
                </a:solidFill>
              </a:rPr>
              <a:t>Uterine rupture</a:t>
            </a:r>
          </a:p>
          <a:p>
            <a:pPr marL="800100" lvl="2" indent="0"/>
            <a:r>
              <a:rPr sz="2400" b="0" i="0" u="none" strike="noStrike" baseline="0" dirty="0" err="1">
                <a:solidFill>
                  <a:schemeClr val="tx1"/>
                </a:solidFill>
              </a:rPr>
              <a:t>Endometritis</a:t>
            </a:r>
            <a:endParaRPr sz="2400" b="0" i="0" u="none" strike="noStrike" baseline="0" dirty="0">
              <a:solidFill>
                <a:schemeClr val="tx1"/>
              </a:solidFill>
            </a:endParaRPr>
          </a:p>
          <a:p>
            <a:pPr lvl="0"/>
            <a:r>
              <a:rPr sz="2400" dirty="0"/>
              <a:t>Fallopian tube</a:t>
            </a:r>
          </a:p>
          <a:p>
            <a:pPr marL="800100" lvl="2" indent="0"/>
            <a:r>
              <a:rPr sz="2400" b="0" i="0" u="none" strike="noStrike" baseline="0" dirty="0">
                <a:solidFill>
                  <a:schemeClr val="tx1"/>
                </a:solidFill>
              </a:rPr>
              <a:t>Ectopic pregnancy</a:t>
            </a:r>
          </a:p>
          <a:p>
            <a:pPr marL="800100" lvl="2" indent="0"/>
            <a:r>
              <a:rPr sz="2400" b="0" i="0" u="none" strike="noStrike" baseline="0" dirty="0">
                <a:solidFill>
                  <a:schemeClr val="tx1"/>
                </a:solidFill>
              </a:rPr>
              <a:t>Acute </a:t>
            </a:r>
            <a:r>
              <a:rPr sz="2400" b="0" i="0" u="none" strike="noStrike" baseline="0" dirty="0" err="1">
                <a:solidFill>
                  <a:schemeClr val="tx1"/>
                </a:solidFill>
              </a:rPr>
              <a:t>salpingitis</a:t>
            </a:r>
            <a:endParaRPr sz="2400" b="0" i="0" u="none" strike="noStrike" baseline="0" dirty="0">
              <a:solidFill>
                <a:schemeClr val="tx1"/>
              </a:solidFill>
            </a:endParaRPr>
          </a:p>
          <a:p>
            <a:pPr marL="800100" lvl="2" indent="0"/>
            <a:r>
              <a:rPr sz="2400" b="0" i="0" u="none" strike="noStrike" baseline="0" dirty="0" err="1">
                <a:solidFill>
                  <a:schemeClr val="tx1"/>
                </a:solidFill>
              </a:rPr>
              <a:t>Pyosalpinx</a:t>
            </a:r>
            <a:endParaRPr sz="2400" b="0" i="0" u="none" strike="noStrike" baseline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Atypical presentation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17469" y="1781032"/>
            <a:ext cx="9126531" cy="5076967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Pregnancy </a:t>
            </a:r>
          </a:p>
          <a:p>
            <a:pPr lvl="0"/>
            <a:r>
              <a:rPr sz="2400" dirty="0"/>
              <a:t>Critically ill patient </a:t>
            </a:r>
          </a:p>
          <a:p>
            <a:pPr lvl="0"/>
            <a:r>
              <a:rPr sz="2400" dirty="0" smtClean="0"/>
              <a:t>Immuno</a:t>
            </a:r>
            <a:r>
              <a:rPr lang="en-US" sz="2400" dirty="0" smtClean="0"/>
              <a:t>-</a:t>
            </a:r>
            <a:r>
              <a:rPr sz="2400" dirty="0" smtClean="0"/>
              <a:t>compromised </a:t>
            </a:r>
            <a:r>
              <a:rPr sz="2400" dirty="0"/>
              <a:t>patient</a:t>
            </a:r>
          </a:p>
          <a:p>
            <a:pPr lvl="0"/>
            <a:r>
              <a:rPr sz="2400" dirty="0"/>
              <a:t>Morbid obesity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Pregnancy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678675"/>
            <a:ext cx="9144000" cy="517932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lvl="0">
              <a:defRPr/>
            </a:lvl1pPr>
          </a:lstStyle>
          <a:p>
            <a:pPr lvl="0"/>
            <a:r>
              <a:rPr sz="2400" dirty="0" smtClean="0"/>
              <a:t>Delay</a:t>
            </a:r>
            <a:r>
              <a:rPr lang="en-US" sz="2400" dirty="0" smtClean="0"/>
              <a:t>:</a:t>
            </a:r>
            <a:endParaRPr sz="2400" dirty="0"/>
          </a:p>
          <a:p>
            <a:pPr lvl="6"/>
            <a:r>
              <a:rPr sz="2400" dirty="0"/>
              <a:t>Similar symptoms attributed to </a:t>
            </a:r>
            <a:r>
              <a:rPr sz="2400" dirty="0" smtClean="0"/>
              <a:t>pregnancy</a:t>
            </a:r>
            <a:endParaRPr sz="2400" dirty="0"/>
          </a:p>
          <a:p>
            <a:pPr lvl="6"/>
            <a:r>
              <a:rPr sz="2400" dirty="0"/>
              <a:t>Laboratory studies </a:t>
            </a:r>
            <a:r>
              <a:rPr sz="2400" dirty="0" smtClean="0"/>
              <a:t>e.g. </a:t>
            </a:r>
            <a:r>
              <a:rPr sz="2400" dirty="0"/>
              <a:t>WBC also raised in pregnancy </a:t>
            </a:r>
          </a:p>
          <a:p>
            <a:pPr lvl="6"/>
            <a:r>
              <a:rPr sz="2400" dirty="0"/>
              <a:t>Radiological  tools dangerous to the </a:t>
            </a:r>
            <a:r>
              <a:rPr sz="2400" dirty="0" smtClean="0"/>
              <a:t>fetus</a:t>
            </a:r>
            <a:endParaRPr sz="2400" dirty="0"/>
          </a:p>
          <a:p>
            <a:pPr lvl="6"/>
            <a:r>
              <a:rPr sz="2400" dirty="0"/>
              <a:t>Conservation is the most common default mode  because risk of </a:t>
            </a:r>
            <a:r>
              <a:rPr sz="2400" dirty="0" smtClean="0"/>
              <a:t>fetal </a:t>
            </a:r>
            <a:r>
              <a:rPr sz="2400" dirty="0"/>
              <a:t>loss range from 4-6% some have reported 38%.</a:t>
            </a:r>
          </a:p>
          <a:p>
            <a:pPr lvl="6"/>
            <a:r>
              <a:rPr sz="2400" dirty="0"/>
              <a:t>Avoid risk by  increasing oxygen, avoid manipulation to uterus</a:t>
            </a:r>
          </a:p>
          <a:p>
            <a:pPr lvl="0"/>
            <a:r>
              <a:rPr sz="2400" dirty="0"/>
              <a:t>Appendicitis most </a:t>
            </a:r>
            <a:r>
              <a:rPr sz="2400" dirty="0" smtClean="0"/>
              <a:t>common</a:t>
            </a:r>
            <a:r>
              <a:rPr lang="en-US" sz="2400" dirty="0" smtClean="0"/>
              <a:t>:</a:t>
            </a:r>
            <a:endParaRPr sz="2400" dirty="0"/>
          </a:p>
          <a:p>
            <a:pPr lvl="6"/>
            <a:r>
              <a:rPr sz="2400" dirty="0"/>
              <a:t>Diagnosis by ultrasound  or CT</a:t>
            </a:r>
          </a:p>
          <a:p>
            <a:pPr lvl="6"/>
            <a:r>
              <a:rPr sz="2400" dirty="0"/>
              <a:t>Fetal loss 3-5%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Biliary disease</a:t>
            </a:r>
          </a:p>
          <a:p>
            <a:pPr lvl="5"/>
            <a:r>
              <a:rPr lang="en-US" sz="2400" dirty="0"/>
              <a:t>Second most common, ultrasound good for diagnosis</a:t>
            </a:r>
          </a:p>
          <a:p>
            <a:pPr lvl="5"/>
            <a:r>
              <a:rPr lang="en-US" sz="2400" dirty="0"/>
              <a:t>Gall pancreatitis lethal-</a:t>
            </a:r>
            <a:r>
              <a:rPr lang="en-US" sz="2400" dirty="0" err="1"/>
              <a:t>foetal</a:t>
            </a:r>
            <a:r>
              <a:rPr lang="en-US" sz="2400" dirty="0"/>
              <a:t> loss 60%</a:t>
            </a:r>
          </a:p>
          <a:p>
            <a:pPr lvl="0"/>
            <a:r>
              <a:rPr lang="en-US" sz="2400" dirty="0"/>
              <a:t>Bowel obstruction </a:t>
            </a:r>
          </a:p>
          <a:p>
            <a:pPr lvl="5"/>
            <a:r>
              <a:rPr lang="en-US" sz="2400" dirty="0"/>
              <a:t>Adhesions and volvulus</a:t>
            </a:r>
          </a:p>
          <a:p>
            <a:pPr lvl="5"/>
            <a:r>
              <a:rPr lang="en-US" sz="2400" dirty="0"/>
              <a:t>Three episodes due to rapid change  in uterine size</a:t>
            </a:r>
          </a:p>
          <a:p>
            <a:pPr lvl="5"/>
            <a:r>
              <a:rPr lang="en-US" sz="2400" dirty="0"/>
              <a:t>16-20wks, 32-36wks, early post partum period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6568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Critically ill patient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83391"/>
            <a:ext cx="9144000" cy="4974609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Predispose to acute </a:t>
            </a:r>
            <a:r>
              <a:rPr sz="2400" dirty="0" smtClean="0"/>
              <a:t>abdomen </a:t>
            </a:r>
            <a:endParaRPr sz="2400" dirty="0"/>
          </a:p>
          <a:p>
            <a:pPr lvl="0"/>
            <a:r>
              <a:rPr sz="2400" dirty="0"/>
              <a:t>Abdominal illness can result in long term chronic illness</a:t>
            </a:r>
          </a:p>
          <a:p>
            <a:pPr lvl="0"/>
            <a:r>
              <a:rPr sz="2400" dirty="0"/>
              <a:t>Unable to appreciate symptoms </a:t>
            </a:r>
            <a:r>
              <a:rPr sz="2400" dirty="0" smtClean="0"/>
              <a:t>due </a:t>
            </a:r>
            <a:r>
              <a:rPr sz="2400" dirty="0"/>
              <a:t>to </a:t>
            </a:r>
            <a:r>
              <a:rPr sz="2400" dirty="0" smtClean="0"/>
              <a:t>nutri</a:t>
            </a:r>
            <a:r>
              <a:rPr lang="en-US" sz="2400" dirty="0" smtClean="0"/>
              <a:t>tio</a:t>
            </a:r>
            <a:r>
              <a:rPr sz="2400" dirty="0" smtClean="0"/>
              <a:t>nal</a:t>
            </a:r>
            <a:r>
              <a:rPr sz="2400" dirty="0"/>
              <a:t>, </a:t>
            </a:r>
            <a:r>
              <a:rPr sz="2400" dirty="0" smtClean="0"/>
              <a:t>immune </a:t>
            </a:r>
            <a:r>
              <a:rPr sz="2400" dirty="0"/>
              <a:t>compromise, narcotic  or </a:t>
            </a:r>
            <a:r>
              <a:rPr sz="2400" dirty="0" smtClean="0"/>
              <a:t>antibiotic </a:t>
            </a:r>
            <a:r>
              <a:rPr sz="2400" dirty="0"/>
              <a:t>use</a:t>
            </a:r>
          </a:p>
          <a:p>
            <a:pPr lvl="0"/>
            <a:r>
              <a:rPr sz="2400" dirty="0" smtClean="0"/>
              <a:t>Mesenteric ischemia, </a:t>
            </a:r>
            <a:r>
              <a:rPr sz="2400" dirty="0"/>
              <a:t>paralytic ileus, Ogilvie’s syndrome, stress peptic ulcers, acute </a:t>
            </a:r>
            <a:r>
              <a:rPr sz="2400" dirty="0" err="1" smtClean="0"/>
              <a:t>ac</a:t>
            </a:r>
            <a:r>
              <a:rPr lang="en-US" sz="2400" dirty="0" err="1" smtClean="0"/>
              <a:t>a</a:t>
            </a:r>
            <a:r>
              <a:rPr sz="2400" dirty="0" err="1" smtClean="0"/>
              <a:t>lculous</a:t>
            </a:r>
            <a:r>
              <a:rPr sz="2400" dirty="0" smtClean="0"/>
              <a:t> </a:t>
            </a:r>
            <a:r>
              <a:rPr sz="2400" dirty="0"/>
              <a:t>cholecystitis, acute pancreatitis </a:t>
            </a:r>
          </a:p>
          <a:p>
            <a:pPr lvl="0"/>
            <a:r>
              <a:rPr sz="2400" dirty="0"/>
              <a:t>Increased mortality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Immunocompromised patient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Mild-moderate</a:t>
            </a:r>
          </a:p>
          <a:p>
            <a:pPr lvl="5"/>
            <a:r>
              <a:rPr sz="2400" dirty="0"/>
              <a:t>Elderly ,Malnourished, cancer patient , renal failure</a:t>
            </a:r>
          </a:p>
          <a:p>
            <a:pPr lvl="5"/>
            <a:r>
              <a:rPr sz="2400" dirty="0"/>
              <a:t>Diabetic ,Transplant patient on routine maintenance therapy</a:t>
            </a:r>
          </a:p>
          <a:p>
            <a:pPr lvl="5"/>
            <a:r>
              <a:rPr sz="2400" dirty="0"/>
              <a:t>HIV with CD4 of above 200</a:t>
            </a:r>
          </a:p>
          <a:p>
            <a:pPr lvl="8"/>
            <a:r>
              <a:rPr sz="2400" dirty="0"/>
              <a:t>Similar illness with normal people but may have atypical presentation because they are unable to mount inflammation, delayed development of fever and blunted </a:t>
            </a:r>
            <a:r>
              <a:rPr sz="2400" dirty="0" smtClean="0"/>
              <a:t>leukocytosis</a:t>
            </a:r>
            <a:endParaRPr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1504"/>
            <a:ext cx="9144000" cy="505649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Severely </a:t>
            </a:r>
          </a:p>
          <a:p>
            <a:pPr lvl="5"/>
            <a:r>
              <a:rPr lang="en-US" sz="2400" dirty="0"/>
              <a:t>Transplant on High dose therapy for rejection</a:t>
            </a:r>
          </a:p>
          <a:p>
            <a:pPr lvl="5"/>
            <a:r>
              <a:rPr lang="en-US" sz="2400" dirty="0"/>
              <a:t>Cancer patient on chemotherapy</a:t>
            </a:r>
          </a:p>
          <a:p>
            <a:pPr lvl="5"/>
            <a:r>
              <a:rPr lang="en-US" sz="2400" dirty="0"/>
              <a:t>CD4 count less than 200 </a:t>
            </a:r>
          </a:p>
          <a:p>
            <a:pPr lvl="8"/>
            <a:r>
              <a:rPr lang="en-US" sz="2400" dirty="0"/>
              <a:t>Present late, no pain, no fever, vague constitutional symptoms, and possible systemic collapse from atypical infection like tuberculosis, aspergillosis.</a:t>
            </a:r>
          </a:p>
          <a:p>
            <a:pPr lvl="8"/>
            <a:r>
              <a:rPr lang="en-US" sz="2400" dirty="0"/>
              <a:t>Abdominal infection not walled off, high resolution CT and low threshold for laparoscopy and laparotomy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381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120754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Morbid </a:t>
            </a:r>
            <a:r>
              <a:rPr dirty="0" smtClean="0"/>
              <a:t>obesity </a:t>
            </a:r>
            <a:endParaRPr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05970"/>
            <a:ext cx="9144000" cy="515203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Altered signs </a:t>
            </a:r>
            <a:r>
              <a:rPr lang="en-US" sz="2400" dirty="0" smtClean="0"/>
              <a:t>(Morbid obesity masks the symptoms)</a:t>
            </a:r>
            <a:endParaRPr sz="2400" dirty="0"/>
          </a:p>
          <a:p>
            <a:pPr lvl="3"/>
            <a:r>
              <a:rPr sz="2400" dirty="0"/>
              <a:t>Present </a:t>
            </a:r>
            <a:r>
              <a:rPr sz="2400" dirty="0" smtClean="0"/>
              <a:t>late</a:t>
            </a:r>
            <a:r>
              <a:rPr lang="en-US" sz="2400" dirty="0" smtClean="0"/>
              <a:t> </a:t>
            </a:r>
            <a:r>
              <a:rPr sz="2400" dirty="0" smtClean="0"/>
              <a:t>hence </a:t>
            </a:r>
            <a:r>
              <a:rPr sz="2400" dirty="0"/>
              <a:t>may lead to sepsis and organ failure</a:t>
            </a:r>
          </a:p>
          <a:p>
            <a:pPr lvl="3"/>
            <a:r>
              <a:rPr sz="2400" dirty="0"/>
              <a:t>Malaise, shoulder pain, hiccups or shortness of breath</a:t>
            </a:r>
          </a:p>
          <a:p>
            <a:pPr lvl="3"/>
            <a:r>
              <a:rPr sz="2400" dirty="0"/>
              <a:t>Sever abdominal pain not common</a:t>
            </a:r>
          </a:p>
          <a:p>
            <a:pPr lvl="3"/>
            <a:r>
              <a:rPr sz="2400" dirty="0"/>
              <a:t>Tachycardia, tachypneic, pleural effusion , fever common </a:t>
            </a:r>
          </a:p>
          <a:p>
            <a:pPr lvl="3"/>
            <a:r>
              <a:rPr sz="2400" dirty="0"/>
              <a:t>Radiology difficult due to girth</a:t>
            </a:r>
          </a:p>
          <a:p>
            <a:pPr lvl="3"/>
            <a:r>
              <a:rPr sz="2400" dirty="0"/>
              <a:t>Laparoscopy may be helpful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Decision to operate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0561"/>
            <a:ext cx="9144000" cy="5097439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Peritonitis</a:t>
            </a:r>
          </a:p>
          <a:p>
            <a:pPr lvl="1"/>
            <a:r>
              <a:rPr sz="2400" dirty="0"/>
              <a:t>Tenderness w/ rebound, involuntary guarding</a:t>
            </a:r>
          </a:p>
          <a:p>
            <a:pPr lvl="0"/>
            <a:r>
              <a:rPr sz="2400" dirty="0"/>
              <a:t>Severe / unrelenting pain</a:t>
            </a:r>
          </a:p>
          <a:p>
            <a:pPr lvl="0"/>
            <a:r>
              <a:rPr sz="2400" dirty="0"/>
              <a:t>“Unstable” (</a:t>
            </a:r>
            <a:r>
              <a:rPr sz="2400" dirty="0" err="1"/>
              <a:t>hemodynamically</a:t>
            </a:r>
            <a:r>
              <a:rPr sz="2400" dirty="0"/>
              <a:t>, or septic)</a:t>
            </a:r>
          </a:p>
          <a:p>
            <a:pPr lvl="1"/>
            <a:r>
              <a:rPr sz="2400" dirty="0" err="1"/>
              <a:t>Tachycardic</a:t>
            </a:r>
            <a:r>
              <a:rPr sz="2400" dirty="0"/>
              <a:t>, hypotensive, white count</a:t>
            </a:r>
          </a:p>
          <a:p>
            <a:pPr lvl="0"/>
            <a:r>
              <a:rPr sz="2400" dirty="0"/>
              <a:t>Intestinal ischemia, including strangulation</a:t>
            </a:r>
          </a:p>
          <a:p>
            <a:pPr lvl="0"/>
            <a:r>
              <a:rPr sz="2400" dirty="0" err="1" smtClean="0"/>
              <a:t>Pneumo</a:t>
            </a:r>
            <a:r>
              <a:rPr lang="en-US" sz="2400" dirty="0" smtClean="0"/>
              <a:t>-</a:t>
            </a:r>
            <a:r>
              <a:rPr sz="2400" dirty="0" smtClean="0"/>
              <a:t>peritoneum</a:t>
            </a:r>
            <a:endParaRPr sz="2400" dirty="0"/>
          </a:p>
          <a:p>
            <a:pPr lvl="0"/>
            <a:r>
              <a:rPr sz="2400" dirty="0"/>
              <a:t>Complete or “high grade” obstruction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5152"/>
            <a:ext cx="9144000" cy="50428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35 year old man presents to your clinic with abdominal pain</a:t>
            </a:r>
          </a:p>
          <a:p>
            <a:endParaRPr lang="en-US" sz="2400" dirty="0"/>
          </a:p>
          <a:p>
            <a:r>
              <a:rPr lang="en-US" sz="2400" dirty="0" smtClean="0"/>
              <a:t>What will be the points to look for in your focused history</a:t>
            </a:r>
          </a:p>
          <a:p>
            <a:endParaRPr lang="en-US" sz="2400" dirty="0"/>
          </a:p>
          <a:p>
            <a:r>
              <a:rPr lang="en-US" sz="2400" dirty="0" smtClean="0"/>
              <a:t>If you were to examine the abdomen, how would you begin?</a:t>
            </a:r>
          </a:p>
          <a:p>
            <a:endParaRPr lang="en-US" sz="2400" dirty="0"/>
          </a:p>
          <a:p>
            <a:r>
              <a:rPr lang="en-US" sz="2400" dirty="0" smtClean="0"/>
              <a:t>What are your differentials?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3869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Decision-making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46913"/>
            <a:ext cx="9144000" cy="5111087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The decision must </a:t>
            </a:r>
            <a:r>
              <a:rPr sz="2400" dirty="0" smtClean="0"/>
              <a:t>be</a:t>
            </a:r>
            <a:r>
              <a:rPr lang="en-US" sz="2400" dirty="0" smtClean="0"/>
              <a:t> based</a:t>
            </a:r>
            <a:r>
              <a:rPr sz="2400" dirty="0" smtClean="0"/>
              <a:t> </a:t>
            </a:r>
            <a:r>
              <a:rPr sz="2400" dirty="0"/>
              <a:t>on physical examination </a:t>
            </a:r>
            <a:r>
              <a:rPr lang="en-US" sz="2400" dirty="0" smtClean="0"/>
              <a:t>and </a:t>
            </a:r>
            <a:r>
              <a:rPr sz="2400" dirty="0" smtClean="0"/>
              <a:t>not </a:t>
            </a:r>
            <a:r>
              <a:rPr sz="2400" dirty="0"/>
              <a:t>solely on investigations.</a:t>
            </a:r>
          </a:p>
          <a:p>
            <a:pPr lvl="0"/>
            <a:r>
              <a:rPr sz="2400" dirty="0"/>
              <a:t>Therefore exploration may be required </a:t>
            </a:r>
          </a:p>
          <a:p>
            <a:pPr lvl="0"/>
            <a:r>
              <a:rPr sz="2400" dirty="0"/>
              <a:t>In developed set up. Laparoscopy would be handy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management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15152"/>
            <a:ext cx="9144000" cy="504284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Regardless of whether surgical intervention is required all patient require</a:t>
            </a:r>
          </a:p>
          <a:p>
            <a:pPr lvl="1"/>
            <a:r>
              <a:rPr sz="2400" dirty="0"/>
              <a:t>Intravenous access, assess and correct any fluid and electrolyte and metabolic  abnormality</a:t>
            </a:r>
          </a:p>
          <a:p>
            <a:pPr lvl="1"/>
            <a:r>
              <a:rPr sz="2400" dirty="0"/>
              <a:t>Antibiotic infusions –empirically against gram-negative and anaerobes</a:t>
            </a:r>
          </a:p>
          <a:p>
            <a:pPr lvl="1"/>
            <a:r>
              <a:rPr sz="2400" dirty="0"/>
              <a:t>Nasogastric tube in those with ileus to reduce likelihood of vomiting and aspiration</a:t>
            </a:r>
          </a:p>
          <a:p>
            <a:pPr lvl="1"/>
            <a:r>
              <a:rPr sz="2400" dirty="0"/>
              <a:t>Foley catheter to assess output, measure adequacy of resuscitation.</a:t>
            </a:r>
          </a:p>
          <a:p>
            <a:pPr lvl="1"/>
            <a:r>
              <a:rPr sz="2400" dirty="0"/>
              <a:t>Rarely transfusion may be required </a:t>
            </a:r>
          </a:p>
          <a:p>
            <a:pPr lvl="1"/>
            <a:r>
              <a:rPr sz="2400" dirty="0" smtClean="0"/>
              <a:t>Analgesics, </a:t>
            </a:r>
            <a:r>
              <a:rPr sz="2400" dirty="0"/>
              <a:t>three modes depending on the severity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Acute onset, generalized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20480" t="20297" r="21374" b="8106"/>
          <a:stretch>
            <a:fillRect/>
          </a:stretch>
        </p:blipFill>
        <p:spPr>
          <a:xfrm>
            <a:off x="179387" y="1555750"/>
            <a:ext cx="8964613" cy="53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Gradual onset, generalized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20480" t="18705" r="29426" b="8106"/>
          <a:stretch>
            <a:fillRect/>
          </a:stretch>
        </p:blipFill>
        <p:spPr>
          <a:xfrm>
            <a:off x="0" y="1484312"/>
            <a:ext cx="9144000" cy="537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RUQ pain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19586" t="18705" r="20480" b="8106"/>
          <a:stretch>
            <a:fillRect/>
          </a:stretch>
        </p:blipFill>
        <p:spPr>
          <a:xfrm>
            <a:off x="0" y="1555750"/>
            <a:ext cx="9144000" cy="53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LUQ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16902" t="26661" r="32109" b="14469"/>
          <a:stretch>
            <a:fillRect/>
          </a:stretch>
        </p:blipFill>
        <p:spPr>
          <a:xfrm>
            <a:off x="0" y="1867184"/>
            <a:ext cx="9144000" cy="4990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RLQ pain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17796" t="28251" r="23164" b="9696"/>
          <a:stretch>
            <a:fillRect/>
          </a:stretch>
        </p:blipFill>
        <p:spPr>
          <a:xfrm>
            <a:off x="100368" y="1839154"/>
            <a:ext cx="9043632" cy="501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LLQ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15113" t="18705" r="18690" b="12879"/>
          <a:stretch>
            <a:fillRect/>
          </a:stretch>
        </p:blipFill>
        <p:spPr>
          <a:xfrm>
            <a:off x="0" y="1743620"/>
            <a:ext cx="9144000" cy="51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66382" y="696842"/>
            <a:ext cx="8229600" cy="1136650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sz="4000" dirty="0"/>
              <a:t>Take Home Points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833492"/>
            <a:ext cx="9144000" cy="502450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>
              <a:lnSpc>
                <a:spcPct val="90000"/>
              </a:lnSpc>
            </a:pPr>
            <a:r>
              <a:rPr sz="2400" dirty="0"/>
              <a:t>Careful history (pain, other GI symptoms)</a:t>
            </a:r>
          </a:p>
          <a:p>
            <a:pPr lvl="0">
              <a:lnSpc>
                <a:spcPct val="90000"/>
              </a:lnSpc>
            </a:pPr>
            <a:r>
              <a:rPr sz="2400" dirty="0"/>
              <a:t>Remember </a:t>
            </a:r>
            <a:r>
              <a:rPr sz="2400" dirty="0" err="1"/>
              <a:t>DDx</a:t>
            </a:r>
            <a:r>
              <a:rPr sz="2400" dirty="0"/>
              <a:t> in </a:t>
            </a:r>
            <a:r>
              <a:rPr sz="2400" b="1" dirty="0"/>
              <a:t>broad</a:t>
            </a:r>
            <a:r>
              <a:rPr sz="2400" dirty="0"/>
              <a:t> categories</a:t>
            </a:r>
          </a:p>
          <a:p>
            <a:pPr lvl="0">
              <a:lnSpc>
                <a:spcPct val="90000"/>
              </a:lnSpc>
            </a:pPr>
            <a:r>
              <a:rPr sz="2400" dirty="0"/>
              <a:t>Narrow </a:t>
            </a:r>
            <a:r>
              <a:rPr sz="2400" dirty="0" err="1"/>
              <a:t>DDx</a:t>
            </a:r>
            <a:r>
              <a:rPr sz="2400" dirty="0"/>
              <a:t> based on </a:t>
            </a:r>
            <a:r>
              <a:rPr lang="en-US" sz="2400" dirty="0" err="1" smtClean="0"/>
              <a:t>H</a:t>
            </a:r>
            <a:r>
              <a:rPr sz="2400" dirty="0" err="1" smtClean="0"/>
              <a:t>x</a:t>
            </a:r>
            <a:r>
              <a:rPr sz="2400" dirty="0"/>
              <a:t>, exam, labs, imaging</a:t>
            </a:r>
          </a:p>
          <a:p>
            <a:pPr lvl="0">
              <a:lnSpc>
                <a:spcPct val="90000"/>
              </a:lnSpc>
            </a:pPr>
            <a:r>
              <a:rPr sz="2400" dirty="0"/>
              <a:t>Always perform ABC, Resuscitate before </a:t>
            </a:r>
            <a:r>
              <a:rPr sz="2400" dirty="0" err="1"/>
              <a:t>Dx</a:t>
            </a:r>
            <a:endParaRPr sz="2400" dirty="0"/>
          </a:p>
          <a:p>
            <a:pPr lvl="0">
              <a:lnSpc>
                <a:spcPct val="90000"/>
              </a:lnSpc>
            </a:pPr>
            <a:r>
              <a:rPr sz="2400" dirty="0"/>
              <a:t>If patient’s sick or “toxic”, get to OR (surgical emergency)</a:t>
            </a:r>
          </a:p>
          <a:p>
            <a:pPr lvl="1">
              <a:lnSpc>
                <a:spcPct val="90000"/>
              </a:lnSpc>
            </a:pPr>
            <a:r>
              <a:rPr sz="2400" dirty="0"/>
              <a:t>Ideally, resuscitate patients before going to the OR</a:t>
            </a:r>
          </a:p>
          <a:p>
            <a:pPr lvl="0">
              <a:lnSpc>
                <a:spcPct val="90000"/>
              </a:lnSpc>
            </a:pPr>
            <a:r>
              <a:rPr sz="2400" dirty="0"/>
              <a:t>Don’t forget GYN/medical causes, special situations</a:t>
            </a:r>
          </a:p>
          <a:p>
            <a:pPr lvl="0">
              <a:lnSpc>
                <a:spcPct val="90000"/>
              </a:lnSpc>
            </a:pPr>
            <a:r>
              <a:rPr sz="2400" dirty="0"/>
              <a:t>For acute abdomen, think of these commonly (below)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7027" y="407795"/>
            <a:ext cx="7290054" cy="1325471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Anatomy and physiology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33266"/>
            <a:ext cx="9144000" cy="5124734"/>
          </a:xfrm>
          <a:prstGeom prst="rect">
            <a:avLst/>
          </a:prstGeom>
          <a:noFill/>
        </p:spPr>
        <p:txBody>
          <a:bodyPr wrap="square">
            <a:normAutofit fontScale="99500" lnSpcReduction="10000"/>
          </a:bodyPr>
          <a:lstStyle>
            <a:lvl1pPr lvl="0">
              <a:defRPr/>
            </a:lvl1pPr>
          </a:lstStyle>
          <a:p>
            <a:pPr lvl="0" algn="ctr"/>
            <a:r>
              <a:rPr sz="2400" b="1" u="sng" dirty="0"/>
              <a:t>Visceral , </a:t>
            </a:r>
            <a:r>
              <a:rPr lang="en-US" sz="2400" b="1" u="sng" dirty="0" smtClean="0"/>
              <a:t>P</a:t>
            </a:r>
            <a:r>
              <a:rPr sz="2400" b="1" u="sng" dirty="0" smtClean="0"/>
              <a:t>arietal </a:t>
            </a:r>
            <a:r>
              <a:rPr sz="2400" b="1" u="sng" dirty="0"/>
              <a:t>and </a:t>
            </a:r>
            <a:r>
              <a:rPr lang="en-US" sz="2400" b="1" u="sng" dirty="0" smtClean="0"/>
              <a:t>R</a:t>
            </a:r>
            <a:r>
              <a:rPr sz="2400" b="1" u="sng" dirty="0" smtClean="0"/>
              <a:t>eferred</a:t>
            </a:r>
            <a:endParaRPr sz="2400" b="1" u="sng" dirty="0"/>
          </a:p>
          <a:p>
            <a:pPr lvl="1"/>
            <a:r>
              <a:rPr sz="2400" dirty="0" smtClean="0"/>
              <a:t>Visceral</a:t>
            </a:r>
            <a:r>
              <a:rPr lang="en-US" sz="2400" dirty="0" smtClean="0"/>
              <a:t> -</a:t>
            </a:r>
            <a:r>
              <a:rPr sz="2400" dirty="0" smtClean="0"/>
              <a:t> </a:t>
            </a:r>
            <a:r>
              <a:rPr sz="2400" dirty="0"/>
              <a:t>vague, poorly </a:t>
            </a:r>
            <a:r>
              <a:rPr sz="2400" dirty="0" smtClean="0"/>
              <a:t>localized</a:t>
            </a:r>
            <a:r>
              <a:rPr lang="en-US" sz="2400" dirty="0" smtClean="0"/>
              <a:t>; s</a:t>
            </a:r>
            <a:r>
              <a:rPr sz="2400" dirty="0" smtClean="0"/>
              <a:t>ite depend</a:t>
            </a:r>
            <a:r>
              <a:rPr lang="en-US" sz="2400" dirty="0" smtClean="0"/>
              <a:t>s</a:t>
            </a:r>
            <a:r>
              <a:rPr sz="2400" dirty="0" smtClean="0"/>
              <a:t> </a:t>
            </a:r>
            <a:r>
              <a:rPr sz="2400" dirty="0"/>
              <a:t>on whether it is foregut, </a:t>
            </a:r>
            <a:r>
              <a:rPr sz="2400" dirty="0" smtClean="0"/>
              <a:t>mid</a:t>
            </a:r>
            <a:r>
              <a:rPr lang="en-US" sz="2400" dirty="0" smtClean="0"/>
              <a:t>-</a:t>
            </a:r>
            <a:r>
              <a:rPr sz="2400" dirty="0" smtClean="0"/>
              <a:t>gut </a:t>
            </a:r>
            <a:r>
              <a:rPr sz="2400" dirty="0"/>
              <a:t>or </a:t>
            </a:r>
            <a:r>
              <a:rPr sz="2400" dirty="0" smtClean="0"/>
              <a:t>hindgut</a:t>
            </a:r>
            <a:r>
              <a:rPr lang="en-US" sz="2400" dirty="0" smtClean="0"/>
              <a:t>;</a:t>
            </a:r>
            <a:r>
              <a:rPr sz="2400" dirty="0" smtClean="0"/>
              <a:t> </a:t>
            </a:r>
            <a:r>
              <a:rPr sz="2400" dirty="0"/>
              <a:t>caused by distension, inflammation or </a:t>
            </a:r>
            <a:r>
              <a:rPr sz="2400" dirty="0" smtClean="0"/>
              <a:t>ischemia</a:t>
            </a:r>
            <a:r>
              <a:rPr lang="en-US" sz="2400" dirty="0" smtClean="0"/>
              <a:t>; It is a dull pain that travels through small caliber C fibers. Foregut </a:t>
            </a:r>
            <a:r>
              <a:rPr lang="en-US" sz="2400" dirty="0" smtClean="0"/>
              <a:t>pain is referred to the epigastrium; Mid-gut pain is referred to the peri-umbilical region; Hind-gut pain is referred to the Hypogastric region,</a:t>
            </a:r>
            <a:endParaRPr sz="2400" dirty="0"/>
          </a:p>
          <a:p>
            <a:pPr lvl="1"/>
            <a:r>
              <a:rPr sz="2400" dirty="0" smtClean="0"/>
              <a:t>Parietal</a:t>
            </a:r>
            <a:r>
              <a:rPr lang="en-US" sz="2400" dirty="0" smtClean="0"/>
              <a:t> -</a:t>
            </a:r>
            <a:r>
              <a:rPr sz="2400" dirty="0" smtClean="0"/>
              <a:t> </a:t>
            </a:r>
            <a:r>
              <a:rPr sz="2400" dirty="0"/>
              <a:t>localized</a:t>
            </a:r>
          </a:p>
          <a:p>
            <a:pPr lvl="1"/>
            <a:r>
              <a:rPr sz="2400" dirty="0"/>
              <a:t>Referred </a:t>
            </a:r>
            <a:r>
              <a:rPr sz="2400" dirty="0" smtClean="0"/>
              <a:t>pain</a:t>
            </a:r>
            <a:r>
              <a:rPr lang="en-US" sz="2400" dirty="0" smtClean="0"/>
              <a:t> -</a:t>
            </a:r>
            <a:r>
              <a:rPr sz="2400" dirty="0" smtClean="0"/>
              <a:t> </a:t>
            </a:r>
            <a:r>
              <a:rPr sz="2400" dirty="0"/>
              <a:t>perceived at distant site</a:t>
            </a:r>
          </a:p>
          <a:p>
            <a:pPr lvl="0"/>
            <a:r>
              <a:rPr sz="2400" dirty="0"/>
              <a:t>Bacteria or </a:t>
            </a:r>
            <a:r>
              <a:rPr sz="2400" dirty="0" smtClean="0"/>
              <a:t>chemical</a:t>
            </a:r>
            <a:r>
              <a:rPr lang="en-US" sz="2400" dirty="0" smtClean="0"/>
              <a:t>s</a:t>
            </a:r>
            <a:r>
              <a:rPr sz="2400" dirty="0" smtClean="0"/>
              <a:t> result</a:t>
            </a:r>
            <a:r>
              <a:rPr lang="en-US" sz="2400" dirty="0" smtClean="0"/>
              <a:t> in </a:t>
            </a:r>
            <a:r>
              <a:rPr sz="2400" dirty="0" smtClean="0"/>
              <a:t>inflammatory </a:t>
            </a:r>
            <a:r>
              <a:rPr sz="2400" dirty="0"/>
              <a:t>fluid </a:t>
            </a:r>
            <a:r>
              <a:rPr sz="2400" dirty="0" smtClean="0"/>
              <a:t>production</a:t>
            </a:r>
            <a:r>
              <a:rPr lang="en-US" sz="2400" dirty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sz="2400" dirty="0" smtClean="0"/>
              <a:t> </a:t>
            </a:r>
            <a:r>
              <a:rPr sz="2400" dirty="0"/>
              <a:t>increased blood </a:t>
            </a:r>
            <a:r>
              <a:rPr sz="2400" dirty="0" smtClean="0"/>
              <a:t>flow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sz="2400" dirty="0" smtClean="0"/>
              <a:t>increased </a:t>
            </a:r>
            <a:r>
              <a:rPr sz="2400" dirty="0"/>
              <a:t>permeability and formation of fibrinous exudates</a:t>
            </a:r>
            <a:r>
              <a:rPr sz="2400" dirty="0" smtClean="0"/>
              <a:t>.</a:t>
            </a:r>
            <a:r>
              <a:rPr lang="en-US" sz="2400" dirty="0" smtClean="0"/>
              <a:t> </a:t>
            </a:r>
            <a:endParaRPr sz="2400" dirty="0"/>
          </a:p>
          <a:p>
            <a:pPr lvl="0"/>
            <a:r>
              <a:rPr sz="2400" dirty="0"/>
              <a:t>Bowel develop </a:t>
            </a:r>
            <a:r>
              <a:rPr sz="2400" dirty="0" smtClean="0"/>
              <a:t>localized </a:t>
            </a:r>
            <a:r>
              <a:rPr sz="2400" dirty="0"/>
              <a:t>paralysis and adhere to each other</a:t>
            </a:r>
          </a:p>
          <a:p>
            <a:pPr lvl="0"/>
            <a:r>
              <a:rPr sz="2400" dirty="0"/>
              <a:t>Peritonitis: Tenderness and guarding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188993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Peritonitis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74209"/>
            <a:ext cx="9144000" cy="508379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Primary </a:t>
            </a:r>
            <a:r>
              <a:rPr lang="en-US" sz="2400" dirty="0" smtClean="0"/>
              <a:t>– inflammation of the peritoneum; It occurs in immunosuppressed individuals</a:t>
            </a:r>
            <a:endParaRPr sz="2400" dirty="0"/>
          </a:p>
          <a:p>
            <a:pPr lvl="1"/>
            <a:r>
              <a:rPr sz="2400" dirty="0"/>
              <a:t>Common in </a:t>
            </a:r>
            <a:r>
              <a:rPr sz="2400" dirty="0" smtClean="0"/>
              <a:t>children, </a:t>
            </a:r>
            <a:r>
              <a:rPr sz="2400" i="1" dirty="0"/>
              <a:t>pneumococcus</a:t>
            </a:r>
            <a:r>
              <a:rPr sz="2400" dirty="0"/>
              <a:t> or </a:t>
            </a:r>
            <a:r>
              <a:rPr sz="2400" i="1" dirty="0"/>
              <a:t>streptococcus</a:t>
            </a:r>
          </a:p>
          <a:p>
            <a:pPr lvl="1"/>
            <a:r>
              <a:rPr sz="2400" dirty="0"/>
              <a:t>Adults </a:t>
            </a:r>
            <a:r>
              <a:rPr sz="2400" dirty="0" smtClean="0"/>
              <a:t>with </a:t>
            </a:r>
            <a:r>
              <a:rPr sz="2400" dirty="0"/>
              <a:t>end </a:t>
            </a:r>
            <a:r>
              <a:rPr sz="2400" dirty="0" smtClean="0"/>
              <a:t>stage</a:t>
            </a:r>
            <a:r>
              <a:rPr lang="en-US" sz="2400" dirty="0" smtClean="0"/>
              <a:t> </a:t>
            </a:r>
            <a:r>
              <a:rPr sz="2400" dirty="0" smtClean="0"/>
              <a:t>renal</a:t>
            </a:r>
            <a:r>
              <a:rPr lang="en-US" sz="2400" dirty="0" smtClean="0"/>
              <a:t> disease</a:t>
            </a:r>
            <a:r>
              <a:rPr sz="2400" dirty="0" smtClean="0"/>
              <a:t>, ascites, </a:t>
            </a:r>
            <a:r>
              <a:rPr sz="2400" dirty="0"/>
              <a:t>cirrhosis; </a:t>
            </a:r>
            <a:r>
              <a:rPr sz="2400" i="1" dirty="0" err="1"/>
              <a:t>Klebsiella</a:t>
            </a:r>
            <a:r>
              <a:rPr sz="2400" i="1" dirty="0"/>
              <a:t> or </a:t>
            </a:r>
            <a:r>
              <a:rPr sz="2400" i="1" dirty="0" smtClean="0"/>
              <a:t>E</a:t>
            </a:r>
            <a:r>
              <a:rPr lang="en-US" sz="2400" i="1" dirty="0" smtClean="0"/>
              <a:t>.</a:t>
            </a:r>
            <a:r>
              <a:rPr sz="2400" i="1" dirty="0" smtClean="0"/>
              <a:t> </a:t>
            </a:r>
            <a:r>
              <a:rPr sz="2400" i="1" dirty="0"/>
              <a:t>coli</a:t>
            </a:r>
          </a:p>
          <a:p>
            <a:pPr lvl="0"/>
            <a:endParaRPr sz="2400" i="1" dirty="0"/>
          </a:p>
          <a:p>
            <a:pPr lvl="0"/>
            <a:r>
              <a:rPr sz="2400" dirty="0" smtClean="0"/>
              <a:t>Secondary</a:t>
            </a:r>
            <a:endParaRPr lang="en-US" sz="2400" dirty="0" smtClean="0"/>
          </a:p>
          <a:p>
            <a:pPr lvl="1"/>
            <a:r>
              <a:rPr lang="en-US" sz="2400" dirty="0" smtClean="0"/>
              <a:t>Due to perforated viscus or appendicitis</a:t>
            </a:r>
            <a:r>
              <a:rPr sz="2400" dirty="0" smtClean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801504"/>
            <a:ext cx="9144000" cy="5056496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 dirty="0"/>
              <a:t>Onset and progression of pain</a:t>
            </a:r>
          </a:p>
          <a:p>
            <a:pPr lvl="0"/>
            <a:r>
              <a:rPr dirty="0"/>
              <a:t>Problems and associated symptoms</a:t>
            </a:r>
          </a:p>
          <a:p>
            <a:pPr lvl="0"/>
            <a:r>
              <a:rPr dirty="0"/>
              <a:t>History to rule out the many possible causes</a:t>
            </a:r>
          </a:p>
          <a:p>
            <a:pPr lvl="0"/>
            <a:r>
              <a:rPr dirty="0"/>
              <a:t>Medical and surgical history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99792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dirty="0" smtClean="0"/>
              <a:t>SOCRATES</a:t>
            </a:r>
            <a:endParaRPr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692322"/>
            <a:ext cx="9144000" cy="5165678"/>
          </a:xfrm>
          <a:prstGeom prst="rect">
            <a:avLst/>
          </a:prstGeom>
          <a:noFill/>
        </p:spPr>
        <p:txBody>
          <a:bodyPr wrap="square">
            <a:normAutofit fontScale="99500"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Site </a:t>
            </a:r>
          </a:p>
          <a:p>
            <a:pPr lvl="2"/>
            <a:r>
              <a:rPr sz="2400" dirty="0"/>
              <a:t>RUQ –cholecystitis, LLQ sigmoid colon, RLQ-appendix, flank-kidney</a:t>
            </a:r>
          </a:p>
          <a:p>
            <a:pPr lvl="0"/>
            <a:r>
              <a:rPr sz="2400" dirty="0"/>
              <a:t>Severity depends on amount of tissue damaged </a:t>
            </a:r>
          </a:p>
          <a:p>
            <a:pPr lvl="2"/>
            <a:r>
              <a:rPr sz="2400" dirty="0"/>
              <a:t>ischemia, perforation. </a:t>
            </a:r>
          </a:p>
          <a:p>
            <a:pPr lvl="2"/>
            <a:r>
              <a:rPr sz="2400" dirty="0"/>
              <a:t>Worsening with </a:t>
            </a:r>
            <a:r>
              <a:rPr sz="2400" dirty="0" smtClean="0"/>
              <a:t>time</a:t>
            </a:r>
            <a:r>
              <a:rPr lang="en-US" sz="2400" dirty="0" smtClean="0"/>
              <a:t> </a:t>
            </a:r>
            <a:r>
              <a:rPr sz="2400" dirty="0" smtClean="0"/>
              <a:t>-</a:t>
            </a:r>
            <a:r>
              <a:rPr lang="en-US" sz="2400" dirty="0" smtClean="0"/>
              <a:t> </a:t>
            </a:r>
            <a:r>
              <a:rPr sz="2400" dirty="0" smtClean="0"/>
              <a:t>inflammation</a:t>
            </a:r>
            <a:r>
              <a:rPr sz="2400" dirty="0"/>
              <a:t>.</a:t>
            </a:r>
          </a:p>
          <a:p>
            <a:pPr lvl="0"/>
            <a:r>
              <a:rPr sz="2400" dirty="0"/>
              <a:t>Colicky, crampy, intermittent</a:t>
            </a:r>
          </a:p>
          <a:p>
            <a:pPr lvl="2"/>
            <a:r>
              <a:rPr sz="2400" dirty="0"/>
              <a:t> biliary, ureteric, intestinal obstruction</a:t>
            </a:r>
          </a:p>
          <a:p>
            <a:pPr lvl="0"/>
            <a:r>
              <a:rPr sz="2400" dirty="0"/>
              <a:t>Sudden, </a:t>
            </a:r>
            <a:r>
              <a:rPr sz="2400" dirty="0" smtClean="0"/>
              <a:t>severe</a:t>
            </a:r>
            <a:endParaRPr sz="2400" dirty="0"/>
          </a:p>
          <a:p>
            <a:pPr lvl="2"/>
            <a:r>
              <a:rPr lang="en-US" sz="2400" dirty="0" smtClean="0"/>
              <a:t>U</a:t>
            </a:r>
            <a:r>
              <a:rPr sz="2400" dirty="0" smtClean="0"/>
              <a:t>reteric</a:t>
            </a:r>
            <a:r>
              <a:rPr lang="en-US" sz="2400" dirty="0" smtClean="0"/>
              <a:t>?</a:t>
            </a:r>
            <a:r>
              <a:rPr sz="2400" dirty="0" smtClean="0"/>
              <a:t> </a:t>
            </a:r>
            <a:r>
              <a:rPr sz="2400" dirty="0"/>
              <a:t>perforated </a:t>
            </a:r>
            <a:r>
              <a:rPr sz="2400" dirty="0" smtClean="0"/>
              <a:t>ulcer</a:t>
            </a:r>
            <a:r>
              <a:rPr lang="en-US" sz="2400" dirty="0" smtClean="0"/>
              <a:t>?</a:t>
            </a:r>
            <a:r>
              <a:rPr sz="2400" dirty="0" smtClean="0"/>
              <a:t> </a:t>
            </a:r>
            <a:r>
              <a:rPr sz="2400" dirty="0"/>
              <a:t>ruptured aneurysm</a:t>
            </a:r>
          </a:p>
          <a:p>
            <a:pPr lvl="0"/>
            <a:r>
              <a:rPr sz="2400" dirty="0"/>
              <a:t>Gradual, progressive </a:t>
            </a:r>
          </a:p>
          <a:p>
            <a:pPr lvl="2"/>
            <a:r>
              <a:rPr sz="2400" dirty="0"/>
              <a:t> Pancreatitis. Hepatitis, appendicitis, </a:t>
            </a:r>
            <a:r>
              <a:rPr sz="2400" dirty="0" err="1"/>
              <a:t>tubo</a:t>
            </a:r>
            <a:r>
              <a:rPr sz="2400" dirty="0"/>
              <a:t>-ovarian, diverticulitis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/>
            <a:r>
              <a:rPr/>
              <a:t>History 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692322"/>
            <a:ext cx="9144000" cy="5165678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lvl="0">
              <a:defRPr/>
            </a:lvl1pPr>
          </a:lstStyle>
          <a:p>
            <a:pPr lvl="0"/>
            <a:r>
              <a:rPr sz="2400" dirty="0"/>
              <a:t>Location</a:t>
            </a:r>
          </a:p>
          <a:p>
            <a:pPr lvl="1"/>
            <a:r>
              <a:rPr sz="2400" dirty="0"/>
              <a:t>Upper abdomen → PUD, </a:t>
            </a:r>
            <a:r>
              <a:rPr sz="2400" dirty="0" err="1"/>
              <a:t>chol’y</a:t>
            </a:r>
            <a:r>
              <a:rPr sz="2400" dirty="0"/>
              <a:t>, pancreatitis</a:t>
            </a:r>
          </a:p>
          <a:p>
            <a:pPr lvl="1"/>
            <a:r>
              <a:rPr sz="2400" dirty="0"/>
              <a:t>Lower abdomen → </a:t>
            </a:r>
            <a:r>
              <a:rPr sz="2400" dirty="0" err="1"/>
              <a:t>Divertic</a:t>
            </a:r>
            <a:r>
              <a:rPr sz="2400" dirty="0"/>
              <a:t>, ovary cyst, TOA</a:t>
            </a:r>
          </a:p>
          <a:p>
            <a:pPr lvl="1"/>
            <a:r>
              <a:rPr sz="2400" dirty="0"/>
              <a:t>Mid abdomen → early </a:t>
            </a:r>
            <a:r>
              <a:rPr sz="2400" dirty="0" err="1"/>
              <a:t>app’y</a:t>
            </a:r>
            <a:r>
              <a:rPr sz="2400" dirty="0"/>
              <a:t>, SBO</a:t>
            </a:r>
          </a:p>
          <a:p>
            <a:pPr lvl="0"/>
            <a:r>
              <a:rPr sz="2400" dirty="0"/>
              <a:t>Migratory pattern</a:t>
            </a:r>
          </a:p>
          <a:p>
            <a:pPr lvl="1"/>
            <a:r>
              <a:rPr sz="2400" dirty="0"/>
              <a:t>Epigastric → Peri-</a:t>
            </a:r>
            <a:r>
              <a:rPr sz="2400" dirty="0" err="1"/>
              <a:t>umbil</a:t>
            </a:r>
            <a:r>
              <a:rPr sz="2400" dirty="0"/>
              <a:t> → RLQ = Acute </a:t>
            </a:r>
            <a:r>
              <a:rPr sz="2400" dirty="0" err="1"/>
              <a:t>app’y</a:t>
            </a:r>
            <a:endParaRPr sz="2400" dirty="0"/>
          </a:p>
          <a:p>
            <a:pPr lvl="1"/>
            <a:r>
              <a:rPr sz="2400" dirty="0"/>
              <a:t>Localized pain → Diffuse = Diffuse peritonitis</a:t>
            </a:r>
          </a:p>
          <a:p>
            <a:pPr lvl="0"/>
            <a:r>
              <a:rPr sz="2400" b="1" dirty="0">
                <a:solidFill>
                  <a:srgbClr val="FF0000"/>
                </a:solidFill>
              </a:rPr>
              <a:t>Medical pain may be preceded with vomiting whereas surgical pain comes before vomiting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</TotalTime>
  <Words>1826</Words>
  <Application>Microsoft Office PowerPoint</Application>
  <PresentationFormat>On-screen Show (4:3)</PresentationFormat>
  <Paragraphs>343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Calibri</vt:lpstr>
      <vt:lpstr>Trebuchet MS</vt:lpstr>
      <vt:lpstr>Tw Cen MT</vt:lpstr>
      <vt:lpstr>Tw Cen MT Condensed</vt:lpstr>
      <vt:lpstr>Wingdings</vt:lpstr>
      <vt:lpstr>Wingdings 3</vt:lpstr>
      <vt:lpstr>Integral</vt:lpstr>
      <vt:lpstr>Acute Abdomen</vt:lpstr>
      <vt:lpstr>Overview</vt:lpstr>
      <vt:lpstr>Basic Definition and Principles</vt:lpstr>
      <vt:lpstr>CASE SCENARIO</vt:lpstr>
      <vt:lpstr>Anatomy and physiology </vt:lpstr>
      <vt:lpstr>Peritonitis</vt:lpstr>
      <vt:lpstr>History </vt:lpstr>
      <vt:lpstr>SOCRATES</vt:lpstr>
      <vt:lpstr>History </vt:lpstr>
      <vt:lpstr>History </vt:lpstr>
      <vt:lpstr>History </vt:lpstr>
      <vt:lpstr>History </vt:lpstr>
      <vt:lpstr>Clinical Diagnosis</vt:lpstr>
      <vt:lpstr>Clinical Diagnosis</vt:lpstr>
      <vt:lpstr>Physical examination </vt:lpstr>
      <vt:lpstr>Special Circumstances</vt:lpstr>
      <vt:lpstr>Laboratory </vt:lpstr>
      <vt:lpstr>Laboratory test</vt:lpstr>
      <vt:lpstr>Radiological imaging </vt:lpstr>
      <vt:lpstr>LAPAROSCOPY</vt:lpstr>
      <vt:lpstr>Diagnostic peritoneal lavage</vt:lpstr>
      <vt:lpstr>Differential diagnosis</vt:lpstr>
      <vt:lpstr>Non-surgical causes</vt:lpstr>
      <vt:lpstr>Non-surgical  causes </vt:lpstr>
      <vt:lpstr>Surgical causes</vt:lpstr>
      <vt:lpstr>Haemorrhagic </vt:lpstr>
      <vt:lpstr>Infection </vt:lpstr>
      <vt:lpstr>Perforation </vt:lpstr>
      <vt:lpstr>Obstruction </vt:lpstr>
      <vt:lpstr>Ischemia</vt:lpstr>
      <vt:lpstr>Gynecologic causes</vt:lpstr>
      <vt:lpstr>Atypical presentation</vt:lpstr>
      <vt:lpstr>Pregnancy </vt:lpstr>
      <vt:lpstr>CONT.</vt:lpstr>
      <vt:lpstr>Critically ill patient </vt:lpstr>
      <vt:lpstr>Immunocompromised patient </vt:lpstr>
      <vt:lpstr>CONT.</vt:lpstr>
      <vt:lpstr>Morbid obesity </vt:lpstr>
      <vt:lpstr>Decision to operate</vt:lpstr>
      <vt:lpstr>Decision-making</vt:lpstr>
      <vt:lpstr>management</vt:lpstr>
      <vt:lpstr>Acute onset, generalized </vt:lpstr>
      <vt:lpstr>Gradual onset, generalized </vt:lpstr>
      <vt:lpstr>RUQ pain </vt:lpstr>
      <vt:lpstr>LUQ</vt:lpstr>
      <vt:lpstr>RLQ pain </vt:lpstr>
      <vt:lpstr>LLQ</vt:lpstr>
      <vt:lpstr>Take Home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Abdomen</dc:title>
  <cp:lastModifiedBy>Effie Nailah</cp:lastModifiedBy>
  <cp:revision>8</cp:revision>
  <dcterms:modified xsi:type="dcterms:W3CDTF">2016-08-11T10:03:55Z</dcterms:modified>
</cp:coreProperties>
</file>