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2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4814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8801"/>
            <a:ext cx="103632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815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098670-948C-44E7-9A23-8BADE827890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C487A-1569-406F-BDDD-E3DF28D8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0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98670-948C-44E7-9A23-8BADE827890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C487A-1569-406F-BDDD-E3DF28D8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8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98670-948C-44E7-9A23-8BADE827890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C487A-1569-406F-BDDD-E3DF28D8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8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2192000" cy="571499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98670-948C-44E7-9A23-8BADE827890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C487A-1569-406F-BDDD-E3DF28D8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9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98670-948C-44E7-9A23-8BADE827890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C487A-1569-406F-BDDD-E3DF28D8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3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98670-948C-44E7-9A23-8BADE827890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C487A-1569-406F-BDDD-E3DF28D8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9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98670-948C-44E7-9A23-8BADE827890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C487A-1569-406F-BDDD-E3DF28D8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1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98670-948C-44E7-9A23-8BADE827890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C487A-1569-406F-BDDD-E3DF28D8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2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98670-948C-44E7-9A23-8BADE827890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C487A-1569-406F-BDDD-E3DF28D8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8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98670-948C-44E7-9A23-8BADE827890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C487A-1569-406F-BDDD-E3DF28D8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98670-948C-44E7-9A23-8BADE827890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C487A-1569-406F-BDDD-E3DF28D8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7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4711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4711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4712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712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4712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712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712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FE098670-948C-44E7-9A23-8BADE827890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712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712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7B8C487A-1569-406F-BDDD-E3DF28D8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INTESTINAL OBSTRUCTION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BY: DR. WAMBUGU</a:t>
            </a:r>
          </a:p>
          <a:p>
            <a:endParaRPr lang="en-US" dirty="0"/>
          </a:p>
          <a:p>
            <a:r>
              <a:rPr lang="en-US" dirty="0" smtClean="0"/>
              <a:t>DATE: 25/8/2016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257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 OF INTESTINAL OBSTRUCTION OR 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sz="4400" dirty="0" smtClean="0"/>
              <a:t>Fluid and electrolyte losses due to:</a:t>
            </a:r>
          </a:p>
          <a:p>
            <a:pPr lvl="1"/>
            <a:r>
              <a:rPr lang="en-US" sz="4400" dirty="0" smtClean="0"/>
              <a:t>Defective absorption of gases and fluid</a:t>
            </a:r>
          </a:p>
          <a:p>
            <a:pPr lvl="1"/>
            <a:r>
              <a:rPr lang="en-US" sz="4400" dirty="0" smtClean="0"/>
              <a:t>Sequestration or secretion into lumen fluids which is usually increased due to bowel wall permeability</a:t>
            </a:r>
          </a:p>
          <a:p>
            <a:pPr lvl="1"/>
            <a:r>
              <a:rPr lang="en-US" sz="4400" dirty="0" smtClean="0"/>
              <a:t>Vomiting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31351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STRANGULATION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when occlusion  of blood supply to a segment in addition to lumen obstruction</a:t>
            </a:r>
          </a:p>
          <a:p>
            <a:endParaRPr lang="en-US" dirty="0"/>
          </a:p>
          <a:p>
            <a:r>
              <a:rPr lang="en-US" dirty="0" smtClean="0"/>
              <a:t>Interference with the mesenteric blood supply is the most serious complication of intestinal obstruction and frequently occurs secondary to adhesive band obstruction, hernia and volvulus</a:t>
            </a:r>
          </a:p>
          <a:p>
            <a:endParaRPr lang="en-US" dirty="0" smtClean="0"/>
          </a:p>
          <a:p>
            <a:r>
              <a:rPr lang="en-US" dirty="0" smtClean="0"/>
              <a:t>Strangulated bowels results in loss of blood and plasma-like fluid, and the gangrenous bowel leaks toxic materials though the bowel into the peritoneal cavity</a:t>
            </a:r>
          </a:p>
          <a:p>
            <a:endParaRPr lang="en-US" dirty="0" smtClean="0"/>
          </a:p>
          <a:p>
            <a:r>
              <a:rPr lang="en-US" dirty="0" smtClean="0"/>
              <a:t>Note that there occurs transmigration of bacteria and toxins since the wall of the intestines becomes devitalized. This may be absorbed into the circulation thence septicemias.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91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CLOSED-LOOP PHENOMENA IN INTESTINAL OBSTRUCTION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present in many cases of intestinal strangulation and is typically illustrated by a distally occluded colon due to a neoplasm, while proximally, ileo-cecal valve prevents regurgitation of the large intestines content into the ileum.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89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CLINICAL FEATURES </a:t>
            </a:r>
            <a:br>
              <a:rPr lang="en-US" sz="4200" dirty="0" smtClean="0"/>
            </a:br>
            <a:r>
              <a:rPr lang="en-US" sz="4200" dirty="0" smtClean="0"/>
              <a:t>(4 CARDINAL SYMPTOMS &amp; SIGNS)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b="1" dirty="0" smtClean="0"/>
              <a:t>PAIN</a:t>
            </a:r>
          </a:p>
          <a:p>
            <a:pPr lvl="1"/>
            <a:r>
              <a:rPr lang="en-US" dirty="0" smtClean="0"/>
              <a:t>Sudden onset; Colicky/intermittent or crampy felt synchronously with hyper-peristalsis</a:t>
            </a:r>
          </a:p>
          <a:p>
            <a:endParaRPr lang="en-US" dirty="0"/>
          </a:p>
          <a:p>
            <a:r>
              <a:rPr lang="en-US" b="1" dirty="0" smtClean="0"/>
              <a:t>VOMITING</a:t>
            </a:r>
          </a:p>
          <a:p>
            <a:pPr lvl="1"/>
            <a:r>
              <a:rPr lang="en-US" dirty="0" smtClean="0"/>
              <a:t>Early in proximal intestinal obstruction and late in large bowel obstruction</a:t>
            </a:r>
          </a:p>
          <a:p>
            <a:pPr lvl="1"/>
            <a:r>
              <a:rPr lang="en-US" dirty="0" smtClean="0"/>
              <a:t>Dehydration and electrolyte imbalances  result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b="1" dirty="0" smtClean="0"/>
              <a:t>DISTENTION</a:t>
            </a:r>
          </a:p>
          <a:p>
            <a:pPr lvl="1"/>
            <a:r>
              <a:rPr lang="en-US" dirty="0" smtClean="0"/>
              <a:t>Fluid</a:t>
            </a:r>
          </a:p>
          <a:p>
            <a:pPr lvl="1"/>
            <a:r>
              <a:rPr lang="en-US" dirty="0" smtClean="0"/>
              <a:t>Flatus</a:t>
            </a:r>
          </a:p>
          <a:p>
            <a:pPr lvl="1"/>
            <a:r>
              <a:rPr lang="en-US" dirty="0" smtClean="0"/>
              <a:t>Fecal loading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isible peristalsis</a:t>
            </a:r>
          </a:p>
          <a:p>
            <a:endParaRPr lang="en-US" dirty="0"/>
          </a:p>
          <a:p>
            <a:r>
              <a:rPr lang="en-US" b="1" dirty="0" smtClean="0"/>
              <a:t>CONSTIPATION</a:t>
            </a:r>
          </a:p>
          <a:p>
            <a:pPr lvl="1"/>
            <a:r>
              <a:rPr lang="en-US" dirty="0" smtClean="0"/>
              <a:t>May be absolute or relative</a:t>
            </a:r>
          </a:p>
          <a:p>
            <a:pPr lvl="1"/>
            <a:r>
              <a:rPr lang="en-US" dirty="0" smtClean="0"/>
              <a:t>Absolute </a:t>
            </a:r>
            <a:r>
              <a:rPr lang="en-US" dirty="0" smtClean="0">
                <a:sym typeface="Wingdings" panose="05000000000000000000" pitchFamily="2" charset="2"/>
              </a:rPr>
              <a:t> no feces, no flatus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Relative  no feces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93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Dehydration, hypokalemia, pyrexia, abdominal tenderness</a:t>
            </a:r>
          </a:p>
          <a:p>
            <a:endParaRPr lang="en-US" dirty="0"/>
          </a:p>
          <a:p>
            <a:r>
              <a:rPr lang="en-US" dirty="0" smtClean="0"/>
              <a:t>Strangulation cases get persistent pains.</a:t>
            </a:r>
          </a:p>
          <a:p>
            <a:endParaRPr lang="en-US" dirty="0" smtClean="0"/>
          </a:p>
          <a:p>
            <a:r>
              <a:rPr lang="en-US" dirty="0" smtClean="0"/>
              <a:t>Symptoms are of sudden onset, generalized tenderness and rigidity</a:t>
            </a:r>
          </a:p>
          <a:p>
            <a:endParaRPr lang="en-US" dirty="0" smtClean="0"/>
          </a:p>
          <a:p>
            <a:r>
              <a:rPr lang="en-US" dirty="0" smtClean="0"/>
              <a:t>Also if not generalized you get localized rebound tenderness</a:t>
            </a:r>
          </a:p>
          <a:p>
            <a:endParaRPr lang="en-US" dirty="0" smtClean="0"/>
          </a:p>
          <a:p>
            <a:r>
              <a:rPr lang="en-US" dirty="0" smtClean="0"/>
              <a:t>Hernial orifices – irreducible, tense tender with absent expansile cough impulse.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383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Ureteric calculi</a:t>
            </a:r>
          </a:p>
          <a:p>
            <a:r>
              <a:rPr lang="en-US" dirty="0" smtClean="0"/>
              <a:t>Pains due to biliary tree obstruction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94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X-rays</a:t>
            </a:r>
          </a:p>
          <a:p>
            <a:pPr lvl="1"/>
            <a:r>
              <a:rPr lang="en-US" dirty="0" smtClean="0"/>
              <a:t>Erect (patient upright); AP</a:t>
            </a:r>
          </a:p>
          <a:p>
            <a:pPr lvl="1"/>
            <a:r>
              <a:rPr lang="en-US" dirty="0" smtClean="0"/>
              <a:t>Lateral decubitus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Features</a:t>
            </a:r>
          </a:p>
          <a:p>
            <a:r>
              <a:rPr lang="en-US" dirty="0" smtClean="0"/>
              <a:t>Distended bowel (Gas shadows)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ultiple and jejunum - Concertina effect</a:t>
            </a:r>
          </a:p>
          <a:p>
            <a:pPr lvl="2"/>
            <a:r>
              <a:rPr lang="en-US" dirty="0" smtClean="0"/>
              <a:t>Because of the increased </a:t>
            </a:r>
            <a:r>
              <a:rPr lang="en-US" b="1" dirty="0" smtClean="0"/>
              <a:t>valvulae conniventes/</a:t>
            </a:r>
            <a:r>
              <a:rPr lang="en-US" b="1" dirty="0" err="1" smtClean="0"/>
              <a:t>plica</a:t>
            </a:r>
            <a:r>
              <a:rPr lang="en-US" b="1" dirty="0" smtClean="0"/>
              <a:t> </a:t>
            </a:r>
            <a:r>
              <a:rPr lang="en-US" b="1" dirty="0" err="1" smtClean="0"/>
              <a:t>circulares</a:t>
            </a:r>
            <a:endParaRPr lang="en-US" b="1" dirty="0" smtClean="0"/>
          </a:p>
          <a:p>
            <a:pPr lvl="1"/>
            <a:r>
              <a:rPr lang="en-US" dirty="0" smtClean="0"/>
              <a:t>Ileum </a:t>
            </a:r>
            <a:r>
              <a:rPr lang="en-US" dirty="0" smtClean="0">
                <a:sym typeface="Wingdings" panose="05000000000000000000" pitchFamily="2" charset="2"/>
              </a:rPr>
              <a:t> characterless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Large intestines – </a:t>
            </a:r>
            <a:r>
              <a:rPr lang="en-US" dirty="0" err="1" smtClean="0">
                <a:sym typeface="Wingdings" panose="05000000000000000000" pitchFamily="2" charset="2"/>
              </a:rPr>
              <a:t>haustral</a:t>
            </a:r>
            <a:r>
              <a:rPr lang="en-US" dirty="0" smtClean="0">
                <a:sym typeface="Wingdings" panose="05000000000000000000" pitchFamily="2" charset="2"/>
              </a:rPr>
              <a:t> folds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Air fluid levels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(multiple) if 3 or more and constant in adults.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Fecal impaction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726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Barium enema</a:t>
            </a:r>
          </a:p>
          <a:p>
            <a:pPr lvl="1"/>
            <a:r>
              <a:rPr lang="en-US" dirty="0" smtClean="0"/>
              <a:t>In colonic lesions and also may be therapeutic for reduction of non-strangulated intrasussception in children. </a:t>
            </a:r>
          </a:p>
          <a:p>
            <a:pPr lvl="1"/>
            <a:r>
              <a:rPr lang="en-US" dirty="0" smtClean="0"/>
              <a:t>Has its dangers: </a:t>
            </a:r>
          </a:p>
          <a:p>
            <a:pPr lvl="2"/>
            <a:r>
              <a:rPr lang="en-US" dirty="0" smtClean="0"/>
              <a:t>may cause perforation in inflammatory conditions such as diverticulitis or appendicitis</a:t>
            </a:r>
          </a:p>
          <a:p>
            <a:r>
              <a:rPr lang="en-US" dirty="0" smtClean="0"/>
              <a:t>Intravenous Urography (IVU) – look for ureteric calculi which may produce paralytic ileus</a:t>
            </a:r>
          </a:p>
          <a:p>
            <a:r>
              <a:rPr lang="en-US" dirty="0" smtClean="0"/>
              <a:t>Hematocrit</a:t>
            </a:r>
          </a:p>
          <a:p>
            <a:r>
              <a:rPr lang="en-US" dirty="0" smtClean="0"/>
              <a:t>U/E BUN- due to dehydration; K</a:t>
            </a:r>
            <a:r>
              <a:rPr lang="en-US" baseline="30000" dirty="0" smtClean="0"/>
              <a:t>+</a:t>
            </a:r>
            <a:r>
              <a:rPr lang="en-US" dirty="0" smtClean="0"/>
              <a:t>, Na</a:t>
            </a:r>
            <a:r>
              <a:rPr lang="en-US" baseline="30000" dirty="0" smtClean="0"/>
              <a:t>+</a:t>
            </a:r>
          </a:p>
          <a:p>
            <a:r>
              <a:rPr lang="en-US" dirty="0" smtClean="0"/>
              <a:t>Urinalysis </a:t>
            </a:r>
          </a:p>
          <a:p>
            <a:pPr lvl="1"/>
            <a:r>
              <a:rPr lang="en-US" dirty="0" smtClean="0"/>
              <a:t>pH</a:t>
            </a:r>
          </a:p>
          <a:p>
            <a:pPr lvl="1"/>
            <a:r>
              <a:rPr lang="en-US" dirty="0" err="1" smtClean="0"/>
              <a:t>Sg</a:t>
            </a:r>
            <a:endParaRPr lang="en-US" dirty="0" smtClean="0"/>
          </a:p>
          <a:p>
            <a:pPr lvl="1"/>
            <a:r>
              <a:rPr lang="en-US" dirty="0" smtClean="0"/>
              <a:t>Proteinuria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02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</a:p>
          <a:p>
            <a:pPr lvl="1"/>
            <a:r>
              <a:rPr lang="en-US" b="1" dirty="0" smtClean="0"/>
              <a:t>A. Conservative management:</a:t>
            </a:r>
          </a:p>
          <a:p>
            <a:pPr lvl="2"/>
            <a:r>
              <a:rPr lang="en-US" dirty="0" smtClean="0"/>
              <a:t>Fluid and electrolyte therapy</a:t>
            </a:r>
            <a:endParaRPr lang="en-US" dirty="0"/>
          </a:p>
          <a:p>
            <a:pPr lvl="2"/>
            <a:r>
              <a:rPr lang="en-US" dirty="0" smtClean="0"/>
              <a:t>Decompression of bowel:</a:t>
            </a:r>
          </a:p>
          <a:p>
            <a:pPr lvl="3"/>
            <a:r>
              <a:rPr lang="en-US" dirty="0" smtClean="0"/>
              <a:t>Rest the gut by NPO</a:t>
            </a:r>
          </a:p>
          <a:p>
            <a:pPr lvl="3"/>
            <a:r>
              <a:rPr lang="en-US" dirty="0" smtClean="0"/>
              <a:t>NG tube</a:t>
            </a:r>
          </a:p>
          <a:p>
            <a:pPr lvl="4"/>
            <a:r>
              <a:rPr lang="en-US" dirty="0" smtClean="0"/>
              <a:t>Drains physiological gut secretions which are approx. 8L in total (4L from the upper GIT and another 4L from the lower GIT)</a:t>
            </a:r>
          </a:p>
          <a:p>
            <a:pPr lvl="3"/>
            <a:r>
              <a:rPr lang="en-US" dirty="0" smtClean="0"/>
              <a:t>Flatus tube</a:t>
            </a:r>
          </a:p>
          <a:p>
            <a:pPr lvl="3"/>
            <a:r>
              <a:rPr lang="en-US" dirty="0" smtClean="0"/>
              <a:t>Enema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2320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B. SURGICAL PROCEDURES MAY BE DIVIDED INTO 5 CATEGORIES: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Procedures not requiring opening of bowel</a:t>
            </a:r>
          </a:p>
          <a:p>
            <a:pPr lvl="1"/>
            <a:r>
              <a:rPr lang="en-US" dirty="0" smtClean="0"/>
              <a:t>E.g. lysis of adhesions, manipulation/reduction of intussusception, reduction of incarcerated hernia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Enterotomy</a:t>
            </a:r>
          </a:p>
          <a:p>
            <a:pPr lvl="1"/>
            <a:r>
              <a:rPr lang="en-US" dirty="0" smtClean="0"/>
              <a:t>Removal of gallstones, bezoars</a:t>
            </a:r>
          </a:p>
          <a:p>
            <a:pPr lvl="1"/>
            <a:endParaRPr lang="en-US" dirty="0"/>
          </a:p>
          <a:p>
            <a:r>
              <a:rPr lang="en-US" dirty="0" smtClean="0"/>
              <a:t>Resection with primary anastomosis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Short-circuiting anastomosis around an obstruction e.g.</a:t>
            </a:r>
          </a:p>
          <a:p>
            <a:pPr lvl="1"/>
            <a:r>
              <a:rPr lang="en-US" dirty="0" smtClean="0"/>
              <a:t>Ileo-transverse anastomosis as in cancer of the caecum or ascending colon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Formation of a cutaneous stoma proximal to the obstruction e.g. caecostomy, colostomy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132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occurs when there is interference/failure with the normal </a:t>
            </a:r>
            <a:r>
              <a:rPr lang="en-US" dirty="0" err="1" smtClean="0"/>
              <a:t>cranio</a:t>
            </a:r>
            <a:r>
              <a:rPr lang="en-US" dirty="0" smtClean="0"/>
              <a:t>- caudal </a:t>
            </a:r>
            <a:r>
              <a:rPr lang="en-US" dirty="0" smtClean="0"/>
              <a:t>progression of intestinal contents.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321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TYPED BY EFFIE NAILA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YOUR PRAYERS DON’T HAVE TO BE FLOWERY AND LONG. </a:t>
            </a:r>
          </a:p>
          <a:p>
            <a:pPr marL="0" indent="0" algn="ctr">
              <a:buNone/>
            </a:pPr>
            <a:r>
              <a:rPr lang="en-US" b="1" dirty="0" smtClean="0"/>
              <a:t>THEY SIMPLY NEED TO BE FREQUENT AND HONEST. </a:t>
            </a:r>
            <a:r>
              <a:rPr lang="en-US" b="1" dirty="0" smtClean="0">
                <a:sym typeface="Wingdings" panose="05000000000000000000" pitchFamily="2" charset="2"/>
              </a:rPr>
              <a:t>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6966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 surgical emergency</a:t>
            </a:r>
          </a:p>
          <a:p>
            <a:r>
              <a:rPr lang="en-US" dirty="0" smtClean="0"/>
              <a:t>About 20% of surgical admission for acute abdomen condition are for intestinal obstruction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60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Mechanical obstruction of the lumen (dynamic)</a:t>
            </a:r>
          </a:p>
          <a:p>
            <a:pPr lvl="1"/>
            <a:r>
              <a:rPr lang="en-US" sz="3200" dirty="0" smtClean="0"/>
              <a:t>Lumen occlusion</a:t>
            </a:r>
          </a:p>
          <a:p>
            <a:pPr lvl="1"/>
            <a:r>
              <a:rPr lang="en-US" sz="3200" dirty="0" smtClean="0"/>
              <a:t>Peristaltic movements will be attempting to move past the occlusion</a:t>
            </a:r>
          </a:p>
          <a:p>
            <a:endParaRPr lang="en-US" sz="3200" dirty="0"/>
          </a:p>
          <a:p>
            <a:r>
              <a:rPr lang="en-US" sz="3200" dirty="0" smtClean="0"/>
              <a:t>Non-mechanical obstruction (adynamic)</a:t>
            </a:r>
          </a:p>
          <a:p>
            <a:pPr lvl="1"/>
            <a:r>
              <a:rPr lang="en-US" sz="3200" dirty="0" smtClean="0"/>
              <a:t>Inadequate propulsive motility</a:t>
            </a:r>
          </a:p>
          <a:p>
            <a:pPr lvl="1"/>
            <a:r>
              <a:rPr lang="en-US" sz="3200" dirty="0" smtClean="0"/>
              <a:t>Lumen is patent</a:t>
            </a:r>
          </a:p>
          <a:p>
            <a:pPr lvl="1"/>
            <a:r>
              <a:rPr lang="en-US" sz="3200" dirty="0" smtClean="0"/>
              <a:t>There is a pathology in the intestinal </a:t>
            </a:r>
            <a:r>
              <a:rPr lang="en-US" sz="3200" dirty="0" smtClean="0"/>
              <a:t>wall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893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OBSTRUCTION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increasing peristalsis working against an obstructing object, which may be:</a:t>
            </a:r>
          </a:p>
          <a:p>
            <a:pPr lvl="1"/>
            <a:r>
              <a:rPr lang="en-US" dirty="0" smtClean="0"/>
              <a:t>Intra-luminal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Intra-mural (from the wall)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Extra-luminal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69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LUMINAL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3200" dirty="0" smtClean="0"/>
              <a:t>Meconium</a:t>
            </a:r>
          </a:p>
          <a:p>
            <a:r>
              <a:rPr lang="en-US" sz="3200" dirty="0" smtClean="0"/>
              <a:t>Intussusception</a:t>
            </a:r>
            <a:endParaRPr lang="en-US" sz="3200" dirty="0" smtClean="0"/>
          </a:p>
          <a:p>
            <a:r>
              <a:rPr lang="en-US" sz="3200" dirty="0" smtClean="0"/>
              <a:t>Impactions </a:t>
            </a:r>
            <a:r>
              <a:rPr lang="en-US" sz="3200" dirty="0" smtClean="0"/>
              <a:t>– fecal, helminthes</a:t>
            </a:r>
          </a:p>
          <a:p>
            <a:r>
              <a:rPr lang="en-US" sz="3200" dirty="0" smtClean="0"/>
              <a:t>Imperforate anus: Congenital </a:t>
            </a:r>
            <a:r>
              <a:rPr lang="en-US" sz="3200" dirty="0" smtClean="0"/>
              <a:t>Anorectal malformation</a:t>
            </a:r>
          </a:p>
          <a:p>
            <a:r>
              <a:rPr lang="en-US" sz="3200" dirty="0" smtClean="0"/>
              <a:t>Bezoar: Foreign </a:t>
            </a:r>
            <a:r>
              <a:rPr lang="en-US" sz="3200" dirty="0" smtClean="0"/>
              <a:t>bodies</a:t>
            </a:r>
          </a:p>
          <a:p>
            <a:r>
              <a:rPr lang="en-US" sz="3200" dirty="0" smtClean="0"/>
              <a:t>Gall stones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2774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INTRA-MURAL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Atresia, stenosis</a:t>
            </a:r>
          </a:p>
          <a:p>
            <a:r>
              <a:rPr lang="en-US" dirty="0" smtClean="0"/>
              <a:t>Diverticulitis</a:t>
            </a:r>
            <a:endParaRPr lang="en-US" dirty="0" smtClean="0"/>
          </a:p>
          <a:p>
            <a:r>
              <a:rPr lang="en-US" dirty="0" smtClean="0"/>
              <a:t>Strictures </a:t>
            </a:r>
            <a:r>
              <a:rPr lang="en-US" dirty="0" smtClean="0"/>
              <a:t>(e.g. radiation)</a:t>
            </a:r>
          </a:p>
          <a:p>
            <a:r>
              <a:rPr lang="en-US" dirty="0" smtClean="0"/>
              <a:t>Tumors </a:t>
            </a:r>
            <a:r>
              <a:rPr lang="en-US" dirty="0" smtClean="0"/>
              <a:t>or neoplasia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53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LESIONS EXTRINSIC TO THE BOWEL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n-US" dirty="0" smtClean="0"/>
              <a:t>Adhesion </a:t>
            </a:r>
            <a:r>
              <a:rPr lang="en-US" dirty="0" smtClean="0"/>
              <a:t>bands</a:t>
            </a:r>
          </a:p>
          <a:p>
            <a:r>
              <a:rPr lang="en-US" dirty="0" smtClean="0"/>
              <a:t>External </a:t>
            </a:r>
            <a:r>
              <a:rPr lang="en-US" dirty="0" smtClean="0"/>
              <a:t>hernias</a:t>
            </a:r>
          </a:p>
          <a:p>
            <a:pPr lvl="1"/>
            <a:r>
              <a:rPr lang="en-US" dirty="0" smtClean="0"/>
              <a:t>Sites common for hernias:</a:t>
            </a:r>
          </a:p>
          <a:p>
            <a:pPr lvl="2"/>
            <a:r>
              <a:rPr lang="en-US" dirty="0" smtClean="0"/>
              <a:t>Midline</a:t>
            </a:r>
          </a:p>
          <a:p>
            <a:pPr lvl="2"/>
            <a:r>
              <a:rPr lang="en-US" dirty="0" smtClean="0"/>
              <a:t>Groin</a:t>
            </a:r>
          </a:p>
          <a:p>
            <a:pPr lvl="2"/>
            <a:r>
              <a:rPr lang="en-US" dirty="0" smtClean="0"/>
              <a:t>Previous surgical sites (incisional hernias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Extrinsic muscles</a:t>
            </a:r>
          </a:p>
          <a:p>
            <a:pPr lvl="1"/>
            <a:r>
              <a:rPr lang="en-US" dirty="0" smtClean="0"/>
              <a:t>Annular pancreas – pancreas grows around the duodenum</a:t>
            </a:r>
          </a:p>
          <a:p>
            <a:pPr lvl="1"/>
            <a:r>
              <a:rPr lang="en-US" dirty="0" smtClean="0"/>
              <a:t>Anomalous vessels</a:t>
            </a:r>
          </a:p>
          <a:p>
            <a:pPr lvl="1"/>
            <a:r>
              <a:rPr lang="en-US" dirty="0" smtClean="0"/>
              <a:t>Neoplasms e.g. lymphomas</a:t>
            </a:r>
          </a:p>
          <a:p>
            <a:r>
              <a:rPr lang="en-US" dirty="0" smtClean="0"/>
              <a:t>Volvulus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19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INADEQUATE PROPULSIVE MOTILITY (ADYNAMIC)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n-US" dirty="0" smtClean="0"/>
              <a:t>Neuromuscular </a:t>
            </a:r>
            <a:r>
              <a:rPr lang="en-US" dirty="0" smtClean="0"/>
              <a:t>defects: </a:t>
            </a:r>
            <a:r>
              <a:rPr lang="en-US" dirty="0" err="1" smtClean="0"/>
              <a:t>Megacolon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b="1" dirty="0" smtClean="0"/>
              <a:t>Hirschsprung’s disease</a:t>
            </a:r>
          </a:p>
          <a:p>
            <a:r>
              <a:rPr lang="en-US" dirty="0" smtClean="0"/>
              <a:t>Paralytic </a:t>
            </a:r>
            <a:r>
              <a:rPr lang="en-US" dirty="0" smtClean="0"/>
              <a:t>ileus which may be due to:</a:t>
            </a:r>
          </a:p>
          <a:p>
            <a:pPr lvl="1"/>
            <a:r>
              <a:rPr lang="en-US" dirty="0" smtClean="0"/>
              <a:t>Intestinal distension</a:t>
            </a:r>
          </a:p>
          <a:p>
            <a:pPr lvl="1"/>
            <a:r>
              <a:rPr lang="en-US" dirty="0" smtClean="0"/>
              <a:t>Peritonitis</a:t>
            </a:r>
          </a:p>
          <a:p>
            <a:pPr lvl="1"/>
            <a:r>
              <a:rPr lang="en-US" dirty="0" smtClean="0"/>
              <a:t>Retroperitoneal lesions </a:t>
            </a:r>
          </a:p>
          <a:p>
            <a:pPr marL="457200" lvl="1" indent="0">
              <a:buNone/>
            </a:pPr>
            <a:r>
              <a:rPr lang="en-US" dirty="0" smtClean="0"/>
              <a:t>OR</a:t>
            </a:r>
            <a:endParaRPr lang="en-US" dirty="0" smtClean="0"/>
          </a:p>
          <a:p>
            <a:r>
              <a:rPr lang="en-US" dirty="0" smtClean="0"/>
              <a:t>Systemic causes such us:</a:t>
            </a:r>
          </a:p>
          <a:p>
            <a:pPr lvl="1"/>
            <a:r>
              <a:rPr lang="en-US" dirty="0" smtClean="0"/>
              <a:t>Electrolyte imbalances – e.g. K</a:t>
            </a:r>
          </a:p>
          <a:p>
            <a:pPr lvl="1"/>
            <a:r>
              <a:rPr lang="en-US" dirty="0" smtClean="0"/>
              <a:t>Toxemias septicemia</a:t>
            </a:r>
          </a:p>
          <a:p>
            <a:r>
              <a:rPr lang="en-US" dirty="0" smtClean="0"/>
              <a:t>Vascular occlusion</a:t>
            </a:r>
          </a:p>
          <a:p>
            <a:pPr lvl="1"/>
            <a:r>
              <a:rPr lang="en-US" dirty="0" smtClean="0"/>
              <a:t>Arterial thrombus</a:t>
            </a:r>
          </a:p>
          <a:p>
            <a:pPr lvl="1"/>
            <a:r>
              <a:rPr lang="en-US" dirty="0" smtClean="0"/>
              <a:t>Venous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490775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Maple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6" id="{0648CD0D-A180-4F56-9D8D-3BDED5E71591}" vid="{17AA36B0-D5D0-4977-832C-466D1F6CD1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Theme6</Template>
  <TotalTime>98</TotalTime>
  <Words>791</Words>
  <Application>Microsoft Office PowerPoint</Application>
  <PresentationFormat>Widescreen</PresentationFormat>
  <Paragraphs>180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Times New Roman</vt:lpstr>
      <vt:lpstr>Wingdings</vt:lpstr>
      <vt:lpstr>Theme6</vt:lpstr>
      <vt:lpstr>INTESTINAL OBSTRUCTION</vt:lpstr>
      <vt:lpstr>DEFINITION</vt:lpstr>
      <vt:lpstr>INCIDENCE</vt:lpstr>
      <vt:lpstr>AETIOLOGY</vt:lpstr>
      <vt:lpstr>MECHANICAL OBSTRUCTION</vt:lpstr>
      <vt:lpstr>a. LUMINAL CAUSES</vt:lpstr>
      <vt:lpstr>b. INTRA-MURAL</vt:lpstr>
      <vt:lpstr>c. LESIONS EXTRINSIC TO THE BOWEL</vt:lpstr>
      <vt:lpstr>INADEQUATE PROPULSIVE MOTILITY (ADYNAMIC)</vt:lpstr>
      <vt:lpstr>PATHOLOGY OF INTESTINAL OBSTRUCTION OR PATHOPHYSIOLOGY</vt:lpstr>
      <vt:lpstr>b. STRANGULATION</vt:lpstr>
      <vt:lpstr>c. CLOSED-LOOP PHENOMENA IN INTESTINAL OBSTRUCTION</vt:lpstr>
      <vt:lpstr>CLINICAL FEATURES  (4 CARDINAL SYMPTOMS &amp; SIGNS)</vt:lpstr>
      <vt:lpstr>OTHERS</vt:lpstr>
      <vt:lpstr>DIFFERENTIALS</vt:lpstr>
      <vt:lpstr>LABORATORY INVESTIGATIONS</vt:lpstr>
      <vt:lpstr>OTHERS</vt:lpstr>
      <vt:lpstr>MANAGEMENT</vt:lpstr>
      <vt:lpstr>B. SURGICAL PROCEDURES MAY BE DIVIDED INTO 5 CATEGORIES:</vt:lpstr>
      <vt:lpstr>TYPED BY EFFIE NAILA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INTESTINAL OBSTRUCTION</dc:title>
  <dc:creator>Effie Nailah</dc:creator>
  <cp:lastModifiedBy>Effie Naila</cp:lastModifiedBy>
  <cp:revision>10</cp:revision>
  <dcterms:created xsi:type="dcterms:W3CDTF">2016-08-25T08:58:48Z</dcterms:created>
  <dcterms:modified xsi:type="dcterms:W3CDTF">2017-05-26T02:07:13Z</dcterms:modified>
</cp:coreProperties>
</file>