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7 w 2123"/>
                <a:gd name="T1" fmla="*/ 986 h 1696"/>
                <a:gd name="T2" fmla="*/ 541 w 2123"/>
                <a:gd name="T3" fmla="*/ 646 h 1696"/>
                <a:gd name="T4" fmla="*/ 667 w 2123"/>
                <a:gd name="T5" fmla="*/ 374 h 1696"/>
                <a:gd name="T6" fmla="*/ 922 w 2123"/>
                <a:gd name="T7" fmla="*/ 555 h 1696"/>
                <a:gd name="T8" fmla="*/ 1208 w 2123"/>
                <a:gd name="T9" fmla="*/ 822 h 1696"/>
                <a:gd name="T10" fmla="*/ 1475 w 2123"/>
                <a:gd name="T11" fmla="*/ 1049 h 1696"/>
                <a:gd name="T12" fmla="*/ 1791 w 2123"/>
                <a:gd name="T13" fmla="*/ 1286 h 1696"/>
                <a:gd name="T14" fmla="*/ 1873 w 2123"/>
                <a:gd name="T15" fmla="*/ 1337 h 1696"/>
                <a:gd name="T16" fmla="*/ 1826 w 2123"/>
                <a:gd name="T17" fmla="*/ 1281 h 1696"/>
                <a:gd name="T18" fmla="*/ 1404 w 2123"/>
                <a:gd name="T19" fmla="*/ 947 h 1696"/>
                <a:gd name="T20" fmla="*/ 1082 w 2123"/>
                <a:gd name="T21" fmla="*/ 646 h 1696"/>
                <a:gd name="T22" fmla="*/ 719 w 2123"/>
                <a:gd name="T23" fmla="*/ 311 h 1696"/>
                <a:gd name="T24" fmla="*/ 994 w 2123"/>
                <a:gd name="T25" fmla="*/ 294 h 1696"/>
                <a:gd name="T26" fmla="*/ 1279 w 2123"/>
                <a:gd name="T27" fmla="*/ 300 h 1696"/>
                <a:gd name="T28" fmla="*/ 1606 w 2123"/>
                <a:gd name="T29" fmla="*/ 254 h 1696"/>
                <a:gd name="T30" fmla="*/ 2112 w 2123"/>
                <a:gd name="T31" fmla="*/ 186 h 1696"/>
                <a:gd name="T32" fmla="*/ 2064 w 2123"/>
                <a:gd name="T33" fmla="*/ 164 h 1696"/>
                <a:gd name="T34" fmla="*/ 1535 w 2123"/>
                <a:gd name="T35" fmla="*/ 243 h 1696"/>
                <a:gd name="T36" fmla="*/ 1202 w 2123"/>
                <a:gd name="T37" fmla="*/ 260 h 1696"/>
                <a:gd name="T38" fmla="*/ 755 w 2123"/>
                <a:gd name="T39" fmla="*/ 243 h 1696"/>
                <a:gd name="T40" fmla="*/ 815 w 2123"/>
                <a:gd name="T41" fmla="*/ 215 h 1696"/>
                <a:gd name="T42" fmla="*/ 1136 w 2123"/>
                <a:gd name="T43" fmla="*/ 0 h 1696"/>
                <a:gd name="T44" fmla="*/ 1082 w 2123"/>
                <a:gd name="T45" fmla="*/ 28 h 1696"/>
                <a:gd name="T46" fmla="*/ 1005 w 2123"/>
                <a:gd name="T47" fmla="*/ 79 h 1696"/>
                <a:gd name="T48" fmla="*/ 851 w 2123"/>
                <a:gd name="T49" fmla="*/ 181 h 1696"/>
                <a:gd name="T50" fmla="*/ 667 w 2123"/>
                <a:gd name="T51" fmla="*/ 266 h 1696"/>
                <a:gd name="T52" fmla="*/ 631 w 2123"/>
                <a:gd name="T53" fmla="*/ 340 h 1696"/>
                <a:gd name="T54" fmla="*/ 303 w 2123"/>
                <a:gd name="T55" fmla="*/ 555 h 1696"/>
                <a:gd name="T56" fmla="*/ 0 w 2123"/>
                <a:gd name="T57" fmla="*/ 686 h 1696"/>
                <a:gd name="T58" fmla="*/ 0 w 2123"/>
                <a:gd name="T59" fmla="*/ 691 h 1696"/>
                <a:gd name="T60" fmla="*/ 0 w 2123"/>
                <a:gd name="T61" fmla="*/ 725 h 1696"/>
                <a:gd name="T62" fmla="*/ 297 w 2123"/>
                <a:gd name="T63" fmla="*/ 601 h 1696"/>
                <a:gd name="T64" fmla="*/ 589 w 2123"/>
                <a:gd name="T65" fmla="*/ 408 h 1696"/>
                <a:gd name="T66" fmla="*/ 505 w 2123"/>
                <a:gd name="T67" fmla="*/ 635 h 1696"/>
                <a:gd name="T68" fmla="*/ 523 w 2123"/>
                <a:gd name="T69" fmla="*/ 941 h 1696"/>
                <a:gd name="T70" fmla="*/ 458 w 2123"/>
                <a:gd name="T71" fmla="*/ 1105 h 1696"/>
                <a:gd name="T72" fmla="*/ 327 w 2123"/>
                <a:gd name="T73" fmla="*/ 1400 h 1696"/>
                <a:gd name="T74" fmla="*/ 321 w 2123"/>
                <a:gd name="T75" fmla="*/ 1604 h 1696"/>
                <a:gd name="T76" fmla="*/ 327 w 2123"/>
                <a:gd name="T77" fmla="*/ 1604 h 1696"/>
                <a:gd name="T78" fmla="*/ 345 w 2123"/>
                <a:gd name="T79" fmla="*/ 1468 h 1696"/>
                <a:gd name="T80" fmla="*/ 577 w 2123"/>
                <a:gd name="T81" fmla="*/ 986 h 1696"/>
                <a:gd name="T82" fmla="*/ 577 w 2123"/>
                <a:gd name="T83" fmla="*/ 98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4 w 969"/>
                <a:gd name="T1" fmla="*/ 1189 h 1192"/>
                <a:gd name="T2" fmla="*/ 492 w 969"/>
                <a:gd name="T3" fmla="*/ 1195 h 1192"/>
                <a:gd name="T4" fmla="*/ 582 w 969"/>
                <a:gd name="T5" fmla="*/ 1153 h 1192"/>
                <a:gd name="T6" fmla="*/ 816 w 969"/>
                <a:gd name="T7" fmla="*/ 1088 h 1192"/>
                <a:gd name="T8" fmla="*/ 937 w 969"/>
                <a:gd name="T9" fmla="*/ 1058 h 1192"/>
                <a:gd name="T10" fmla="*/ 762 w 969"/>
                <a:gd name="T11" fmla="*/ 991 h 1192"/>
                <a:gd name="T12" fmla="*/ 558 w 969"/>
                <a:gd name="T13" fmla="*/ 955 h 1192"/>
                <a:gd name="T14" fmla="*/ 198 w 969"/>
                <a:gd name="T15" fmla="*/ 973 h 1192"/>
                <a:gd name="T16" fmla="*/ 300 w 969"/>
                <a:gd name="T17" fmla="*/ 895 h 1192"/>
                <a:gd name="T18" fmla="*/ 498 w 969"/>
                <a:gd name="T19" fmla="*/ 805 h 1192"/>
                <a:gd name="T20" fmla="*/ 697 w 969"/>
                <a:gd name="T21" fmla="*/ 673 h 1192"/>
                <a:gd name="T22" fmla="*/ 703 w 969"/>
                <a:gd name="T23" fmla="*/ 673 h 1192"/>
                <a:gd name="T24" fmla="*/ 715 w 969"/>
                <a:gd name="T25" fmla="*/ 667 h 1192"/>
                <a:gd name="T26" fmla="*/ 756 w 969"/>
                <a:gd name="T27" fmla="*/ 649 h 1192"/>
                <a:gd name="T28" fmla="*/ 780 w 969"/>
                <a:gd name="T29" fmla="*/ 643 h 1192"/>
                <a:gd name="T30" fmla="*/ 792 w 969"/>
                <a:gd name="T31" fmla="*/ 631 h 1192"/>
                <a:gd name="T32" fmla="*/ 798 w 969"/>
                <a:gd name="T33" fmla="*/ 619 h 1192"/>
                <a:gd name="T34" fmla="*/ 792 w 969"/>
                <a:gd name="T35" fmla="*/ 613 h 1192"/>
                <a:gd name="T36" fmla="*/ 786 w 969"/>
                <a:gd name="T37" fmla="*/ 601 h 1192"/>
                <a:gd name="T38" fmla="*/ 786 w 969"/>
                <a:gd name="T39" fmla="*/ 576 h 1192"/>
                <a:gd name="T40" fmla="*/ 798 w 969"/>
                <a:gd name="T41" fmla="*/ 546 h 1192"/>
                <a:gd name="T42" fmla="*/ 810 w 969"/>
                <a:gd name="T43" fmla="*/ 516 h 1192"/>
                <a:gd name="T44" fmla="*/ 828 w 969"/>
                <a:gd name="T45" fmla="*/ 486 h 1192"/>
                <a:gd name="T46" fmla="*/ 840 w 969"/>
                <a:gd name="T47" fmla="*/ 456 h 1192"/>
                <a:gd name="T48" fmla="*/ 846 w 969"/>
                <a:gd name="T49" fmla="*/ 438 h 1192"/>
                <a:gd name="T50" fmla="*/ 853 w 969"/>
                <a:gd name="T51" fmla="*/ 432 h 1192"/>
                <a:gd name="T52" fmla="*/ 853 w 969"/>
                <a:gd name="T53" fmla="*/ 348 h 1192"/>
                <a:gd name="T54" fmla="*/ 853 w 969"/>
                <a:gd name="T55" fmla="*/ 342 h 1192"/>
                <a:gd name="T56" fmla="*/ 859 w 969"/>
                <a:gd name="T57" fmla="*/ 336 h 1192"/>
                <a:gd name="T58" fmla="*/ 877 w 969"/>
                <a:gd name="T59" fmla="*/ 306 h 1192"/>
                <a:gd name="T60" fmla="*/ 889 w 969"/>
                <a:gd name="T61" fmla="*/ 270 h 1192"/>
                <a:gd name="T62" fmla="*/ 901 w 969"/>
                <a:gd name="T63" fmla="*/ 240 h 1192"/>
                <a:gd name="T64" fmla="*/ 907 w 969"/>
                <a:gd name="T65" fmla="*/ 228 h 1192"/>
                <a:gd name="T66" fmla="*/ 913 w 969"/>
                <a:gd name="T67" fmla="*/ 216 h 1192"/>
                <a:gd name="T68" fmla="*/ 931 w 969"/>
                <a:gd name="T69" fmla="*/ 173 h 1192"/>
                <a:gd name="T70" fmla="*/ 949 w 969"/>
                <a:gd name="T71" fmla="*/ 137 h 1192"/>
                <a:gd name="T72" fmla="*/ 955 w 969"/>
                <a:gd name="T73" fmla="*/ 125 h 1192"/>
                <a:gd name="T74" fmla="*/ 955 w 969"/>
                <a:gd name="T75" fmla="*/ 119 h 1192"/>
                <a:gd name="T76" fmla="*/ 973 w 969"/>
                <a:gd name="T77" fmla="*/ 0 h 1192"/>
                <a:gd name="T78" fmla="*/ 949 w 969"/>
                <a:gd name="T79" fmla="*/ 47 h 1192"/>
                <a:gd name="T80" fmla="*/ 786 w 969"/>
                <a:gd name="T81" fmla="*/ 113 h 1192"/>
                <a:gd name="T82" fmla="*/ 709 w 969"/>
                <a:gd name="T83" fmla="*/ 161 h 1192"/>
                <a:gd name="T84" fmla="*/ 462 w 969"/>
                <a:gd name="T85" fmla="*/ 234 h 1192"/>
                <a:gd name="T86" fmla="*/ 282 w 969"/>
                <a:gd name="T87" fmla="*/ 288 h 1192"/>
                <a:gd name="T88" fmla="*/ 174 w 969"/>
                <a:gd name="T89" fmla="*/ 294 h 1192"/>
                <a:gd name="T90" fmla="*/ 12 w 969"/>
                <a:gd name="T91" fmla="*/ 486 h 1192"/>
                <a:gd name="T92" fmla="*/ 0 w 969"/>
                <a:gd name="T93" fmla="*/ 510 h 1192"/>
                <a:gd name="T94" fmla="*/ 0 w 969"/>
                <a:gd name="T95" fmla="*/ 1189 h 1192"/>
                <a:gd name="T96" fmla="*/ 96 w 969"/>
                <a:gd name="T97" fmla="*/ 1183 h 1192"/>
                <a:gd name="T98" fmla="*/ 324 w 969"/>
                <a:gd name="T99" fmla="*/ 1189 h 1192"/>
                <a:gd name="T100" fmla="*/ 324 w 969"/>
                <a:gd name="T101" fmla="*/ 1189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8 w 2176"/>
                <a:gd name="T1" fmla="*/ 769 h 1505"/>
                <a:gd name="T2" fmla="*/ 1195 w 2176"/>
                <a:gd name="T3" fmla="*/ 1237 h 1505"/>
                <a:gd name="T4" fmla="*/ 960 w 2176"/>
                <a:gd name="T5" fmla="*/ 1195 h 1505"/>
                <a:gd name="T6" fmla="*/ 726 w 2176"/>
                <a:gd name="T7" fmla="*/ 1129 h 1505"/>
                <a:gd name="T8" fmla="*/ 444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498 w 2176"/>
                <a:gd name="T15" fmla="*/ 1135 h 1505"/>
                <a:gd name="T16" fmla="*/ 780 w 2176"/>
                <a:gd name="T17" fmla="*/ 1189 h 1505"/>
                <a:gd name="T18" fmla="*/ 1135 w 2176"/>
                <a:gd name="T19" fmla="*/ 1304 h 1505"/>
                <a:gd name="T20" fmla="*/ 1074 w 2176"/>
                <a:gd name="T21" fmla="*/ 1322 h 1505"/>
                <a:gd name="T22" fmla="*/ 714 w 2176"/>
                <a:gd name="T23" fmla="*/ 1508 h 1505"/>
                <a:gd name="T24" fmla="*/ 768 w 2176"/>
                <a:gd name="T25" fmla="*/ 1484 h 1505"/>
                <a:gd name="T26" fmla="*/ 865 w 2176"/>
                <a:gd name="T27" fmla="*/ 1442 h 1505"/>
                <a:gd name="T28" fmla="*/ 1026 w 2176"/>
                <a:gd name="T29" fmla="*/ 1358 h 1505"/>
                <a:gd name="T30" fmla="*/ 1219 w 2176"/>
                <a:gd name="T31" fmla="*/ 1298 h 1505"/>
                <a:gd name="T32" fmla="*/ 1272 w 2176"/>
                <a:gd name="T33" fmla="*/ 1225 h 1505"/>
                <a:gd name="T34" fmla="*/ 1639 w 2176"/>
                <a:gd name="T35" fmla="*/ 1045 h 1505"/>
                <a:gd name="T36" fmla="*/ 1939 w 2176"/>
                <a:gd name="T37" fmla="*/ 955 h 1505"/>
                <a:gd name="T38" fmla="*/ 2185 w 2176"/>
                <a:gd name="T39" fmla="*/ 823 h 1505"/>
                <a:gd name="T40" fmla="*/ 1969 w 2176"/>
                <a:gd name="T41" fmla="*/ 913 h 1505"/>
                <a:gd name="T42" fmla="*/ 1663 w 2176"/>
                <a:gd name="T43" fmla="*/ 991 h 1505"/>
                <a:gd name="T44" fmla="*/ 1345 w 2176"/>
                <a:gd name="T45" fmla="*/ 1153 h 1505"/>
                <a:gd name="T46" fmla="*/ 1507 w 2176"/>
                <a:gd name="T47" fmla="*/ 907 h 1505"/>
                <a:gd name="T48" fmla="*/ 1627 w 2176"/>
                <a:gd name="T49" fmla="*/ 546 h 1505"/>
                <a:gd name="T50" fmla="*/ 1747 w 2176"/>
                <a:gd name="T51" fmla="*/ 373 h 1505"/>
                <a:gd name="T52" fmla="*/ 1987 w 2176"/>
                <a:gd name="T53" fmla="*/ 60 h 1505"/>
                <a:gd name="T54" fmla="*/ 2011 w 2176"/>
                <a:gd name="T55" fmla="*/ 0 h 1505"/>
                <a:gd name="T56" fmla="*/ 1981 w 2176"/>
                <a:gd name="T57" fmla="*/ 0 h 1505"/>
                <a:gd name="T58" fmla="*/ 1603 w 2176"/>
                <a:gd name="T59" fmla="*/ 481 h 1505"/>
                <a:gd name="T60" fmla="*/ 1483 w 2176"/>
                <a:gd name="T61" fmla="*/ 889 h 1505"/>
                <a:gd name="T62" fmla="*/ 1260 w 2176"/>
                <a:gd name="T63" fmla="*/ 1177 h 1505"/>
                <a:gd name="T64" fmla="*/ 1135 w 2176"/>
                <a:gd name="T65" fmla="*/ 907 h 1505"/>
                <a:gd name="T66" fmla="*/ 1014 w 2176"/>
                <a:gd name="T67" fmla="*/ 541 h 1505"/>
                <a:gd name="T68" fmla="*/ 889 w 2176"/>
                <a:gd name="T69" fmla="*/ 222 h 1505"/>
                <a:gd name="T70" fmla="*/ 792 w 2176"/>
                <a:gd name="T71" fmla="*/ 0 h 1505"/>
                <a:gd name="T72" fmla="*/ 756 w 2176"/>
                <a:gd name="T73" fmla="*/ 0 h 1505"/>
                <a:gd name="T74" fmla="*/ 907 w 2176"/>
                <a:gd name="T75" fmla="*/ 355 h 1505"/>
                <a:gd name="T76" fmla="*/ 1038 w 2176"/>
                <a:gd name="T77" fmla="*/ 769 h 1505"/>
                <a:gd name="T78" fmla="*/ 1038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2 w 813"/>
                <a:gd name="T1" fmla="*/ 565 h 804"/>
                <a:gd name="T2" fmla="*/ 330 w 813"/>
                <a:gd name="T3" fmla="*/ 439 h 804"/>
                <a:gd name="T4" fmla="*/ 648 w 813"/>
                <a:gd name="T5" fmla="*/ 217 h 804"/>
                <a:gd name="T6" fmla="*/ 816 w 813"/>
                <a:gd name="T7" fmla="*/ 0 h 804"/>
                <a:gd name="T8" fmla="*/ 678 w 813"/>
                <a:gd name="T9" fmla="*/ 150 h 804"/>
                <a:gd name="T10" fmla="*/ 145 w 813"/>
                <a:gd name="T11" fmla="*/ 505 h 804"/>
                <a:gd name="T12" fmla="*/ 0 w 813"/>
                <a:gd name="T13" fmla="*/ 734 h 804"/>
                <a:gd name="T14" fmla="*/ 0 w 813"/>
                <a:gd name="T15" fmla="*/ 806 h 804"/>
                <a:gd name="T16" fmla="*/ 162 w 813"/>
                <a:gd name="T17" fmla="*/ 565 h 804"/>
                <a:gd name="T18" fmla="*/ 162 w 813"/>
                <a:gd name="T19" fmla="*/ 56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2 w 759"/>
                <a:gd name="T1" fmla="*/ 66 h 107"/>
                <a:gd name="T2" fmla="*/ 762 w 759"/>
                <a:gd name="T3" fmla="*/ 0 h 107"/>
                <a:gd name="T4" fmla="*/ 498 w 759"/>
                <a:gd name="T5" fmla="*/ 36 h 107"/>
                <a:gd name="T6" fmla="*/ 139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2 w 759"/>
                <a:gd name="T15" fmla="*/ 66 h 107"/>
                <a:gd name="T16" fmla="*/ 46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3 w 3169"/>
                <a:gd name="T1" fmla="*/ 240 h 743"/>
                <a:gd name="T2" fmla="*/ 1741 w 3169"/>
                <a:gd name="T3" fmla="*/ 234 h 743"/>
                <a:gd name="T4" fmla="*/ 2096 w 3169"/>
                <a:gd name="T5" fmla="*/ 252 h 743"/>
                <a:gd name="T6" fmla="*/ 2515 w 3169"/>
                <a:gd name="T7" fmla="*/ 234 h 743"/>
                <a:gd name="T8" fmla="*/ 3182 w 3169"/>
                <a:gd name="T9" fmla="*/ 205 h 743"/>
                <a:gd name="T10" fmla="*/ 3128 w 3169"/>
                <a:gd name="T11" fmla="*/ 187 h 743"/>
                <a:gd name="T12" fmla="*/ 2432 w 3169"/>
                <a:gd name="T13" fmla="*/ 222 h 743"/>
                <a:gd name="T14" fmla="*/ 2011 w 3169"/>
                <a:gd name="T15" fmla="*/ 222 h 743"/>
                <a:gd name="T16" fmla="*/ 1465 w 3169"/>
                <a:gd name="T17" fmla="*/ 187 h 743"/>
                <a:gd name="T18" fmla="*/ 1549 w 3169"/>
                <a:gd name="T19" fmla="*/ 168 h 743"/>
                <a:gd name="T20" fmla="*/ 2047 w 3169"/>
                <a:gd name="T21" fmla="*/ 0 h 743"/>
                <a:gd name="T22" fmla="*/ 1969 w 3169"/>
                <a:gd name="T23" fmla="*/ 24 h 743"/>
                <a:gd name="T24" fmla="*/ 1844 w 3169"/>
                <a:gd name="T25" fmla="*/ 66 h 743"/>
                <a:gd name="T26" fmla="*/ 1609 w 3169"/>
                <a:gd name="T27" fmla="*/ 138 h 743"/>
                <a:gd name="T28" fmla="*/ 1344 w 3169"/>
                <a:gd name="T29" fmla="*/ 199 h 743"/>
                <a:gd name="T30" fmla="*/ 1273 w 3169"/>
                <a:gd name="T31" fmla="*/ 252 h 743"/>
                <a:gd name="T32" fmla="*/ 768 w 3169"/>
                <a:gd name="T33" fmla="*/ 414 h 743"/>
                <a:gd name="T34" fmla="*/ 336 w 3169"/>
                <a:gd name="T35" fmla="*/ 504 h 743"/>
                <a:gd name="T36" fmla="*/ 0 w 3169"/>
                <a:gd name="T37" fmla="*/ 619 h 743"/>
                <a:gd name="T38" fmla="*/ 300 w 3169"/>
                <a:gd name="T39" fmla="*/ 540 h 743"/>
                <a:gd name="T40" fmla="*/ 738 w 3169"/>
                <a:gd name="T41" fmla="*/ 450 h 743"/>
                <a:gd name="T42" fmla="*/ 1183 w 3169"/>
                <a:gd name="T43" fmla="*/ 312 h 743"/>
                <a:gd name="T44" fmla="*/ 985 w 3169"/>
                <a:gd name="T45" fmla="*/ 492 h 743"/>
                <a:gd name="T46" fmla="*/ 871 w 3169"/>
                <a:gd name="T47" fmla="*/ 745 h 743"/>
                <a:gd name="T48" fmla="*/ 865 w 3169"/>
                <a:gd name="T49" fmla="*/ 745 h 743"/>
                <a:gd name="T50" fmla="*/ 937 w 3169"/>
                <a:gd name="T51" fmla="*/ 745 h 743"/>
                <a:gd name="T52" fmla="*/ 1026 w 3169"/>
                <a:gd name="T53" fmla="*/ 498 h 743"/>
                <a:gd name="T54" fmla="*/ 1302 w 3169"/>
                <a:gd name="T55" fmla="*/ 282 h 743"/>
                <a:gd name="T56" fmla="*/ 1537 w 3169"/>
                <a:gd name="T57" fmla="*/ 450 h 743"/>
                <a:gd name="T58" fmla="*/ 1777 w 3169"/>
                <a:gd name="T59" fmla="*/ 679 h 743"/>
                <a:gd name="T60" fmla="*/ 1862 w 3169"/>
                <a:gd name="T61" fmla="*/ 745 h 743"/>
                <a:gd name="T62" fmla="*/ 1927 w 3169"/>
                <a:gd name="T63" fmla="*/ 745 h 743"/>
                <a:gd name="T64" fmla="*/ 1699 w 3169"/>
                <a:gd name="T65" fmla="*/ 528 h 743"/>
                <a:gd name="T66" fmla="*/ 1393 w 3169"/>
                <a:gd name="T67" fmla="*/ 240 h 743"/>
                <a:gd name="T68" fmla="*/ 1393 w 3169"/>
                <a:gd name="T69" fmla="*/ 240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0 w 2153"/>
                <a:gd name="T1" fmla="*/ 853 h 1930"/>
                <a:gd name="T2" fmla="*/ 1945 w 2153"/>
                <a:gd name="T3" fmla="*/ 1021 h 1930"/>
                <a:gd name="T4" fmla="*/ 2060 w 2153"/>
                <a:gd name="T5" fmla="*/ 1170 h 1930"/>
                <a:gd name="T6" fmla="*/ 2126 w 2153"/>
                <a:gd name="T7" fmla="*/ 1249 h 1930"/>
                <a:gd name="T8" fmla="*/ 2162 w 2153"/>
                <a:gd name="T9" fmla="*/ 1297 h 1930"/>
                <a:gd name="T10" fmla="*/ 1897 w 2153"/>
                <a:gd name="T11" fmla="*/ 979 h 1930"/>
                <a:gd name="T12" fmla="*/ 1868 w 2153"/>
                <a:gd name="T13" fmla="*/ 931 h 1930"/>
                <a:gd name="T14" fmla="*/ 1789 w 2153"/>
                <a:gd name="T15" fmla="*/ 1243 h 1930"/>
                <a:gd name="T16" fmla="*/ 1777 w 2153"/>
                <a:gd name="T17" fmla="*/ 1489 h 1930"/>
                <a:gd name="T18" fmla="*/ 1826 w 2153"/>
                <a:gd name="T19" fmla="*/ 1910 h 1930"/>
                <a:gd name="T20" fmla="*/ 1795 w 2153"/>
                <a:gd name="T21" fmla="*/ 1934 h 1930"/>
                <a:gd name="T22" fmla="*/ 1753 w 2153"/>
                <a:gd name="T23" fmla="*/ 1537 h 1930"/>
                <a:gd name="T24" fmla="*/ 1735 w 2153"/>
                <a:gd name="T25" fmla="*/ 1291 h 1930"/>
                <a:gd name="T26" fmla="*/ 1771 w 2153"/>
                <a:gd name="T27" fmla="*/ 1087 h 1930"/>
                <a:gd name="T28" fmla="*/ 1777 w 2153"/>
                <a:gd name="T29" fmla="*/ 877 h 1930"/>
                <a:gd name="T30" fmla="*/ 1273 w 2153"/>
                <a:gd name="T31" fmla="*/ 1009 h 1930"/>
                <a:gd name="T32" fmla="*/ 828 w 2153"/>
                <a:gd name="T33" fmla="*/ 1134 h 1930"/>
                <a:gd name="T34" fmla="*/ 324 w 2153"/>
                <a:gd name="T35" fmla="*/ 1315 h 1930"/>
                <a:gd name="T36" fmla="*/ 18 w 2153"/>
                <a:gd name="T37" fmla="*/ 1423 h 1930"/>
                <a:gd name="T38" fmla="*/ 312 w 2153"/>
                <a:gd name="T39" fmla="*/ 1285 h 1930"/>
                <a:gd name="T40" fmla="*/ 685 w 2153"/>
                <a:gd name="T41" fmla="*/ 1146 h 1930"/>
                <a:gd name="T42" fmla="*/ 1026 w 2153"/>
                <a:gd name="T43" fmla="*/ 1039 h 1930"/>
                <a:gd name="T44" fmla="*/ 1417 w 2153"/>
                <a:gd name="T45" fmla="*/ 931 h 1930"/>
                <a:gd name="T46" fmla="*/ 1699 w 2153"/>
                <a:gd name="T47" fmla="*/ 817 h 1930"/>
                <a:gd name="T48" fmla="*/ 1339 w 2153"/>
                <a:gd name="T49" fmla="*/ 624 h 1930"/>
                <a:gd name="T50" fmla="*/ 865 w 2153"/>
                <a:gd name="T51" fmla="*/ 516 h 1930"/>
                <a:gd name="T52" fmla="*/ 228 w 2153"/>
                <a:gd name="T53" fmla="*/ 161 h 1930"/>
                <a:gd name="T54" fmla="*/ 0 w 2153"/>
                <a:gd name="T55" fmla="*/ 83 h 1930"/>
                <a:gd name="T56" fmla="*/ 330 w 2153"/>
                <a:gd name="T57" fmla="*/ 179 h 1930"/>
                <a:gd name="T58" fmla="*/ 715 w 2153"/>
                <a:gd name="T59" fmla="*/ 384 h 1930"/>
                <a:gd name="T60" fmla="*/ 937 w 2153"/>
                <a:gd name="T61" fmla="*/ 492 h 1930"/>
                <a:gd name="T62" fmla="*/ 1357 w 2153"/>
                <a:gd name="T63" fmla="*/ 594 h 1930"/>
                <a:gd name="T64" fmla="*/ 1657 w 2153"/>
                <a:gd name="T65" fmla="*/ 745 h 1930"/>
                <a:gd name="T66" fmla="*/ 1429 w 2153"/>
                <a:gd name="T67" fmla="*/ 462 h 1930"/>
                <a:gd name="T68" fmla="*/ 1291 w 2153"/>
                <a:gd name="T69" fmla="*/ 191 h 1930"/>
                <a:gd name="T70" fmla="*/ 1159 w 2153"/>
                <a:gd name="T71" fmla="*/ 0 h 1930"/>
                <a:gd name="T72" fmla="*/ 1345 w 2153"/>
                <a:gd name="T73" fmla="*/ 215 h 1930"/>
                <a:gd name="T74" fmla="*/ 1495 w 2153"/>
                <a:gd name="T75" fmla="*/ 486 h 1930"/>
                <a:gd name="T76" fmla="*/ 1753 w 2153"/>
                <a:gd name="T77" fmla="*/ 805 h 1930"/>
                <a:gd name="T78" fmla="*/ 1850 w 2153"/>
                <a:gd name="T79" fmla="*/ 853 h 1930"/>
                <a:gd name="T80" fmla="*/ 1850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4814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8801"/>
            <a:ext cx="103632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815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0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85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88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12192000" cy="571499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90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3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9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14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2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81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7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7 w 2123"/>
                <a:gd name="T1" fmla="*/ 986 h 1696"/>
                <a:gd name="T2" fmla="*/ 541 w 2123"/>
                <a:gd name="T3" fmla="*/ 646 h 1696"/>
                <a:gd name="T4" fmla="*/ 667 w 2123"/>
                <a:gd name="T5" fmla="*/ 374 h 1696"/>
                <a:gd name="T6" fmla="*/ 922 w 2123"/>
                <a:gd name="T7" fmla="*/ 555 h 1696"/>
                <a:gd name="T8" fmla="*/ 1208 w 2123"/>
                <a:gd name="T9" fmla="*/ 822 h 1696"/>
                <a:gd name="T10" fmla="*/ 1475 w 2123"/>
                <a:gd name="T11" fmla="*/ 1049 h 1696"/>
                <a:gd name="T12" fmla="*/ 1791 w 2123"/>
                <a:gd name="T13" fmla="*/ 1286 h 1696"/>
                <a:gd name="T14" fmla="*/ 1873 w 2123"/>
                <a:gd name="T15" fmla="*/ 1337 h 1696"/>
                <a:gd name="T16" fmla="*/ 1826 w 2123"/>
                <a:gd name="T17" fmla="*/ 1281 h 1696"/>
                <a:gd name="T18" fmla="*/ 1404 w 2123"/>
                <a:gd name="T19" fmla="*/ 947 h 1696"/>
                <a:gd name="T20" fmla="*/ 1082 w 2123"/>
                <a:gd name="T21" fmla="*/ 646 h 1696"/>
                <a:gd name="T22" fmla="*/ 719 w 2123"/>
                <a:gd name="T23" fmla="*/ 311 h 1696"/>
                <a:gd name="T24" fmla="*/ 994 w 2123"/>
                <a:gd name="T25" fmla="*/ 294 h 1696"/>
                <a:gd name="T26" fmla="*/ 1279 w 2123"/>
                <a:gd name="T27" fmla="*/ 300 h 1696"/>
                <a:gd name="T28" fmla="*/ 1606 w 2123"/>
                <a:gd name="T29" fmla="*/ 254 h 1696"/>
                <a:gd name="T30" fmla="*/ 2112 w 2123"/>
                <a:gd name="T31" fmla="*/ 186 h 1696"/>
                <a:gd name="T32" fmla="*/ 2064 w 2123"/>
                <a:gd name="T33" fmla="*/ 164 h 1696"/>
                <a:gd name="T34" fmla="*/ 1535 w 2123"/>
                <a:gd name="T35" fmla="*/ 243 h 1696"/>
                <a:gd name="T36" fmla="*/ 1202 w 2123"/>
                <a:gd name="T37" fmla="*/ 260 h 1696"/>
                <a:gd name="T38" fmla="*/ 755 w 2123"/>
                <a:gd name="T39" fmla="*/ 243 h 1696"/>
                <a:gd name="T40" fmla="*/ 815 w 2123"/>
                <a:gd name="T41" fmla="*/ 215 h 1696"/>
                <a:gd name="T42" fmla="*/ 1136 w 2123"/>
                <a:gd name="T43" fmla="*/ 0 h 1696"/>
                <a:gd name="T44" fmla="*/ 1082 w 2123"/>
                <a:gd name="T45" fmla="*/ 28 h 1696"/>
                <a:gd name="T46" fmla="*/ 1005 w 2123"/>
                <a:gd name="T47" fmla="*/ 79 h 1696"/>
                <a:gd name="T48" fmla="*/ 851 w 2123"/>
                <a:gd name="T49" fmla="*/ 181 h 1696"/>
                <a:gd name="T50" fmla="*/ 667 w 2123"/>
                <a:gd name="T51" fmla="*/ 266 h 1696"/>
                <a:gd name="T52" fmla="*/ 631 w 2123"/>
                <a:gd name="T53" fmla="*/ 340 h 1696"/>
                <a:gd name="T54" fmla="*/ 303 w 2123"/>
                <a:gd name="T55" fmla="*/ 555 h 1696"/>
                <a:gd name="T56" fmla="*/ 0 w 2123"/>
                <a:gd name="T57" fmla="*/ 686 h 1696"/>
                <a:gd name="T58" fmla="*/ 0 w 2123"/>
                <a:gd name="T59" fmla="*/ 691 h 1696"/>
                <a:gd name="T60" fmla="*/ 0 w 2123"/>
                <a:gd name="T61" fmla="*/ 725 h 1696"/>
                <a:gd name="T62" fmla="*/ 297 w 2123"/>
                <a:gd name="T63" fmla="*/ 601 h 1696"/>
                <a:gd name="T64" fmla="*/ 589 w 2123"/>
                <a:gd name="T65" fmla="*/ 408 h 1696"/>
                <a:gd name="T66" fmla="*/ 505 w 2123"/>
                <a:gd name="T67" fmla="*/ 635 h 1696"/>
                <a:gd name="T68" fmla="*/ 523 w 2123"/>
                <a:gd name="T69" fmla="*/ 941 h 1696"/>
                <a:gd name="T70" fmla="*/ 458 w 2123"/>
                <a:gd name="T71" fmla="*/ 1105 h 1696"/>
                <a:gd name="T72" fmla="*/ 327 w 2123"/>
                <a:gd name="T73" fmla="*/ 1400 h 1696"/>
                <a:gd name="T74" fmla="*/ 321 w 2123"/>
                <a:gd name="T75" fmla="*/ 1604 h 1696"/>
                <a:gd name="T76" fmla="*/ 327 w 2123"/>
                <a:gd name="T77" fmla="*/ 1604 h 1696"/>
                <a:gd name="T78" fmla="*/ 345 w 2123"/>
                <a:gd name="T79" fmla="*/ 1468 h 1696"/>
                <a:gd name="T80" fmla="*/ 577 w 2123"/>
                <a:gd name="T81" fmla="*/ 986 h 1696"/>
                <a:gd name="T82" fmla="*/ 577 w 2123"/>
                <a:gd name="T83" fmla="*/ 98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4 w 969"/>
                <a:gd name="T1" fmla="*/ 1189 h 1192"/>
                <a:gd name="T2" fmla="*/ 492 w 969"/>
                <a:gd name="T3" fmla="*/ 1195 h 1192"/>
                <a:gd name="T4" fmla="*/ 582 w 969"/>
                <a:gd name="T5" fmla="*/ 1153 h 1192"/>
                <a:gd name="T6" fmla="*/ 816 w 969"/>
                <a:gd name="T7" fmla="*/ 1088 h 1192"/>
                <a:gd name="T8" fmla="*/ 937 w 969"/>
                <a:gd name="T9" fmla="*/ 1058 h 1192"/>
                <a:gd name="T10" fmla="*/ 762 w 969"/>
                <a:gd name="T11" fmla="*/ 991 h 1192"/>
                <a:gd name="T12" fmla="*/ 558 w 969"/>
                <a:gd name="T13" fmla="*/ 955 h 1192"/>
                <a:gd name="T14" fmla="*/ 198 w 969"/>
                <a:gd name="T15" fmla="*/ 973 h 1192"/>
                <a:gd name="T16" fmla="*/ 300 w 969"/>
                <a:gd name="T17" fmla="*/ 895 h 1192"/>
                <a:gd name="T18" fmla="*/ 498 w 969"/>
                <a:gd name="T19" fmla="*/ 805 h 1192"/>
                <a:gd name="T20" fmla="*/ 697 w 969"/>
                <a:gd name="T21" fmla="*/ 673 h 1192"/>
                <a:gd name="T22" fmla="*/ 703 w 969"/>
                <a:gd name="T23" fmla="*/ 673 h 1192"/>
                <a:gd name="T24" fmla="*/ 715 w 969"/>
                <a:gd name="T25" fmla="*/ 667 h 1192"/>
                <a:gd name="T26" fmla="*/ 756 w 969"/>
                <a:gd name="T27" fmla="*/ 649 h 1192"/>
                <a:gd name="T28" fmla="*/ 780 w 969"/>
                <a:gd name="T29" fmla="*/ 643 h 1192"/>
                <a:gd name="T30" fmla="*/ 792 w 969"/>
                <a:gd name="T31" fmla="*/ 631 h 1192"/>
                <a:gd name="T32" fmla="*/ 798 w 969"/>
                <a:gd name="T33" fmla="*/ 619 h 1192"/>
                <a:gd name="T34" fmla="*/ 792 w 969"/>
                <a:gd name="T35" fmla="*/ 613 h 1192"/>
                <a:gd name="T36" fmla="*/ 786 w 969"/>
                <a:gd name="T37" fmla="*/ 601 h 1192"/>
                <a:gd name="T38" fmla="*/ 786 w 969"/>
                <a:gd name="T39" fmla="*/ 576 h 1192"/>
                <a:gd name="T40" fmla="*/ 798 w 969"/>
                <a:gd name="T41" fmla="*/ 546 h 1192"/>
                <a:gd name="T42" fmla="*/ 810 w 969"/>
                <a:gd name="T43" fmla="*/ 516 h 1192"/>
                <a:gd name="T44" fmla="*/ 828 w 969"/>
                <a:gd name="T45" fmla="*/ 486 h 1192"/>
                <a:gd name="T46" fmla="*/ 840 w 969"/>
                <a:gd name="T47" fmla="*/ 456 h 1192"/>
                <a:gd name="T48" fmla="*/ 846 w 969"/>
                <a:gd name="T49" fmla="*/ 438 h 1192"/>
                <a:gd name="T50" fmla="*/ 853 w 969"/>
                <a:gd name="T51" fmla="*/ 432 h 1192"/>
                <a:gd name="T52" fmla="*/ 853 w 969"/>
                <a:gd name="T53" fmla="*/ 348 h 1192"/>
                <a:gd name="T54" fmla="*/ 853 w 969"/>
                <a:gd name="T55" fmla="*/ 342 h 1192"/>
                <a:gd name="T56" fmla="*/ 859 w 969"/>
                <a:gd name="T57" fmla="*/ 336 h 1192"/>
                <a:gd name="T58" fmla="*/ 877 w 969"/>
                <a:gd name="T59" fmla="*/ 306 h 1192"/>
                <a:gd name="T60" fmla="*/ 889 w 969"/>
                <a:gd name="T61" fmla="*/ 270 h 1192"/>
                <a:gd name="T62" fmla="*/ 901 w 969"/>
                <a:gd name="T63" fmla="*/ 240 h 1192"/>
                <a:gd name="T64" fmla="*/ 907 w 969"/>
                <a:gd name="T65" fmla="*/ 228 h 1192"/>
                <a:gd name="T66" fmla="*/ 913 w 969"/>
                <a:gd name="T67" fmla="*/ 216 h 1192"/>
                <a:gd name="T68" fmla="*/ 931 w 969"/>
                <a:gd name="T69" fmla="*/ 173 h 1192"/>
                <a:gd name="T70" fmla="*/ 949 w 969"/>
                <a:gd name="T71" fmla="*/ 137 h 1192"/>
                <a:gd name="T72" fmla="*/ 955 w 969"/>
                <a:gd name="T73" fmla="*/ 125 h 1192"/>
                <a:gd name="T74" fmla="*/ 955 w 969"/>
                <a:gd name="T75" fmla="*/ 119 h 1192"/>
                <a:gd name="T76" fmla="*/ 973 w 969"/>
                <a:gd name="T77" fmla="*/ 0 h 1192"/>
                <a:gd name="T78" fmla="*/ 949 w 969"/>
                <a:gd name="T79" fmla="*/ 47 h 1192"/>
                <a:gd name="T80" fmla="*/ 786 w 969"/>
                <a:gd name="T81" fmla="*/ 113 h 1192"/>
                <a:gd name="T82" fmla="*/ 709 w 969"/>
                <a:gd name="T83" fmla="*/ 161 h 1192"/>
                <a:gd name="T84" fmla="*/ 462 w 969"/>
                <a:gd name="T85" fmla="*/ 234 h 1192"/>
                <a:gd name="T86" fmla="*/ 282 w 969"/>
                <a:gd name="T87" fmla="*/ 288 h 1192"/>
                <a:gd name="T88" fmla="*/ 174 w 969"/>
                <a:gd name="T89" fmla="*/ 294 h 1192"/>
                <a:gd name="T90" fmla="*/ 12 w 969"/>
                <a:gd name="T91" fmla="*/ 486 h 1192"/>
                <a:gd name="T92" fmla="*/ 0 w 969"/>
                <a:gd name="T93" fmla="*/ 510 h 1192"/>
                <a:gd name="T94" fmla="*/ 0 w 969"/>
                <a:gd name="T95" fmla="*/ 1189 h 1192"/>
                <a:gd name="T96" fmla="*/ 96 w 969"/>
                <a:gd name="T97" fmla="*/ 1183 h 1192"/>
                <a:gd name="T98" fmla="*/ 324 w 969"/>
                <a:gd name="T99" fmla="*/ 1189 h 1192"/>
                <a:gd name="T100" fmla="*/ 324 w 969"/>
                <a:gd name="T101" fmla="*/ 1189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8 w 2176"/>
                <a:gd name="T1" fmla="*/ 769 h 1505"/>
                <a:gd name="T2" fmla="*/ 1195 w 2176"/>
                <a:gd name="T3" fmla="*/ 1237 h 1505"/>
                <a:gd name="T4" fmla="*/ 960 w 2176"/>
                <a:gd name="T5" fmla="*/ 1195 h 1505"/>
                <a:gd name="T6" fmla="*/ 726 w 2176"/>
                <a:gd name="T7" fmla="*/ 1129 h 1505"/>
                <a:gd name="T8" fmla="*/ 444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498 w 2176"/>
                <a:gd name="T15" fmla="*/ 1135 h 1505"/>
                <a:gd name="T16" fmla="*/ 780 w 2176"/>
                <a:gd name="T17" fmla="*/ 1189 h 1505"/>
                <a:gd name="T18" fmla="*/ 1135 w 2176"/>
                <a:gd name="T19" fmla="*/ 1304 h 1505"/>
                <a:gd name="T20" fmla="*/ 1074 w 2176"/>
                <a:gd name="T21" fmla="*/ 1322 h 1505"/>
                <a:gd name="T22" fmla="*/ 714 w 2176"/>
                <a:gd name="T23" fmla="*/ 1508 h 1505"/>
                <a:gd name="T24" fmla="*/ 768 w 2176"/>
                <a:gd name="T25" fmla="*/ 1484 h 1505"/>
                <a:gd name="T26" fmla="*/ 865 w 2176"/>
                <a:gd name="T27" fmla="*/ 1442 h 1505"/>
                <a:gd name="T28" fmla="*/ 1026 w 2176"/>
                <a:gd name="T29" fmla="*/ 1358 h 1505"/>
                <a:gd name="T30" fmla="*/ 1219 w 2176"/>
                <a:gd name="T31" fmla="*/ 1298 h 1505"/>
                <a:gd name="T32" fmla="*/ 1272 w 2176"/>
                <a:gd name="T33" fmla="*/ 1225 h 1505"/>
                <a:gd name="T34" fmla="*/ 1639 w 2176"/>
                <a:gd name="T35" fmla="*/ 1045 h 1505"/>
                <a:gd name="T36" fmla="*/ 1939 w 2176"/>
                <a:gd name="T37" fmla="*/ 955 h 1505"/>
                <a:gd name="T38" fmla="*/ 2185 w 2176"/>
                <a:gd name="T39" fmla="*/ 823 h 1505"/>
                <a:gd name="T40" fmla="*/ 1969 w 2176"/>
                <a:gd name="T41" fmla="*/ 913 h 1505"/>
                <a:gd name="T42" fmla="*/ 1663 w 2176"/>
                <a:gd name="T43" fmla="*/ 991 h 1505"/>
                <a:gd name="T44" fmla="*/ 1345 w 2176"/>
                <a:gd name="T45" fmla="*/ 1153 h 1505"/>
                <a:gd name="T46" fmla="*/ 1507 w 2176"/>
                <a:gd name="T47" fmla="*/ 907 h 1505"/>
                <a:gd name="T48" fmla="*/ 1627 w 2176"/>
                <a:gd name="T49" fmla="*/ 546 h 1505"/>
                <a:gd name="T50" fmla="*/ 1747 w 2176"/>
                <a:gd name="T51" fmla="*/ 373 h 1505"/>
                <a:gd name="T52" fmla="*/ 1987 w 2176"/>
                <a:gd name="T53" fmla="*/ 60 h 1505"/>
                <a:gd name="T54" fmla="*/ 2011 w 2176"/>
                <a:gd name="T55" fmla="*/ 0 h 1505"/>
                <a:gd name="T56" fmla="*/ 1981 w 2176"/>
                <a:gd name="T57" fmla="*/ 0 h 1505"/>
                <a:gd name="T58" fmla="*/ 1603 w 2176"/>
                <a:gd name="T59" fmla="*/ 481 h 1505"/>
                <a:gd name="T60" fmla="*/ 1483 w 2176"/>
                <a:gd name="T61" fmla="*/ 889 h 1505"/>
                <a:gd name="T62" fmla="*/ 1260 w 2176"/>
                <a:gd name="T63" fmla="*/ 1177 h 1505"/>
                <a:gd name="T64" fmla="*/ 1135 w 2176"/>
                <a:gd name="T65" fmla="*/ 907 h 1505"/>
                <a:gd name="T66" fmla="*/ 1014 w 2176"/>
                <a:gd name="T67" fmla="*/ 541 h 1505"/>
                <a:gd name="T68" fmla="*/ 889 w 2176"/>
                <a:gd name="T69" fmla="*/ 222 h 1505"/>
                <a:gd name="T70" fmla="*/ 792 w 2176"/>
                <a:gd name="T71" fmla="*/ 0 h 1505"/>
                <a:gd name="T72" fmla="*/ 756 w 2176"/>
                <a:gd name="T73" fmla="*/ 0 h 1505"/>
                <a:gd name="T74" fmla="*/ 907 w 2176"/>
                <a:gd name="T75" fmla="*/ 355 h 1505"/>
                <a:gd name="T76" fmla="*/ 1038 w 2176"/>
                <a:gd name="T77" fmla="*/ 769 h 1505"/>
                <a:gd name="T78" fmla="*/ 1038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2 w 813"/>
                <a:gd name="T1" fmla="*/ 565 h 804"/>
                <a:gd name="T2" fmla="*/ 330 w 813"/>
                <a:gd name="T3" fmla="*/ 439 h 804"/>
                <a:gd name="T4" fmla="*/ 648 w 813"/>
                <a:gd name="T5" fmla="*/ 217 h 804"/>
                <a:gd name="T6" fmla="*/ 816 w 813"/>
                <a:gd name="T7" fmla="*/ 0 h 804"/>
                <a:gd name="T8" fmla="*/ 678 w 813"/>
                <a:gd name="T9" fmla="*/ 150 h 804"/>
                <a:gd name="T10" fmla="*/ 145 w 813"/>
                <a:gd name="T11" fmla="*/ 505 h 804"/>
                <a:gd name="T12" fmla="*/ 0 w 813"/>
                <a:gd name="T13" fmla="*/ 734 h 804"/>
                <a:gd name="T14" fmla="*/ 0 w 813"/>
                <a:gd name="T15" fmla="*/ 806 h 804"/>
                <a:gd name="T16" fmla="*/ 162 w 813"/>
                <a:gd name="T17" fmla="*/ 565 h 804"/>
                <a:gd name="T18" fmla="*/ 162 w 813"/>
                <a:gd name="T19" fmla="*/ 56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2 w 759"/>
                <a:gd name="T1" fmla="*/ 66 h 107"/>
                <a:gd name="T2" fmla="*/ 762 w 759"/>
                <a:gd name="T3" fmla="*/ 0 h 107"/>
                <a:gd name="T4" fmla="*/ 498 w 759"/>
                <a:gd name="T5" fmla="*/ 36 h 107"/>
                <a:gd name="T6" fmla="*/ 139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2 w 759"/>
                <a:gd name="T15" fmla="*/ 66 h 107"/>
                <a:gd name="T16" fmla="*/ 46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3 w 3169"/>
                <a:gd name="T1" fmla="*/ 240 h 743"/>
                <a:gd name="T2" fmla="*/ 1741 w 3169"/>
                <a:gd name="T3" fmla="*/ 234 h 743"/>
                <a:gd name="T4" fmla="*/ 2096 w 3169"/>
                <a:gd name="T5" fmla="*/ 252 h 743"/>
                <a:gd name="T6" fmla="*/ 2515 w 3169"/>
                <a:gd name="T7" fmla="*/ 234 h 743"/>
                <a:gd name="T8" fmla="*/ 3182 w 3169"/>
                <a:gd name="T9" fmla="*/ 205 h 743"/>
                <a:gd name="T10" fmla="*/ 3128 w 3169"/>
                <a:gd name="T11" fmla="*/ 187 h 743"/>
                <a:gd name="T12" fmla="*/ 2432 w 3169"/>
                <a:gd name="T13" fmla="*/ 222 h 743"/>
                <a:gd name="T14" fmla="*/ 2011 w 3169"/>
                <a:gd name="T15" fmla="*/ 222 h 743"/>
                <a:gd name="T16" fmla="*/ 1465 w 3169"/>
                <a:gd name="T17" fmla="*/ 187 h 743"/>
                <a:gd name="T18" fmla="*/ 1549 w 3169"/>
                <a:gd name="T19" fmla="*/ 168 h 743"/>
                <a:gd name="T20" fmla="*/ 2047 w 3169"/>
                <a:gd name="T21" fmla="*/ 0 h 743"/>
                <a:gd name="T22" fmla="*/ 1969 w 3169"/>
                <a:gd name="T23" fmla="*/ 24 h 743"/>
                <a:gd name="T24" fmla="*/ 1844 w 3169"/>
                <a:gd name="T25" fmla="*/ 66 h 743"/>
                <a:gd name="T26" fmla="*/ 1609 w 3169"/>
                <a:gd name="T27" fmla="*/ 138 h 743"/>
                <a:gd name="T28" fmla="*/ 1344 w 3169"/>
                <a:gd name="T29" fmla="*/ 199 h 743"/>
                <a:gd name="T30" fmla="*/ 1273 w 3169"/>
                <a:gd name="T31" fmla="*/ 252 h 743"/>
                <a:gd name="T32" fmla="*/ 768 w 3169"/>
                <a:gd name="T33" fmla="*/ 414 h 743"/>
                <a:gd name="T34" fmla="*/ 336 w 3169"/>
                <a:gd name="T35" fmla="*/ 504 h 743"/>
                <a:gd name="T36" fmla="*/ 0 w 3169"/>
                <a:gd name="T37" fmla="*/ 619 h 743"/>
                <a:gd name="T38" fmla="*/ 300 w 3169"/>
                <a:gd name="T39" fmla="*/ 540 h 743"/>
                <a:gd name="T40" fmla="*/ 738 w 3169"/>
                <a:gd name="T41" fmla="*/ 450 h 743"/>
                <a:gd name="T42" fmla="*/ 1183 w 3169"/>
                <a:gd name="T43" fmla="*/ 312 h 743"/>
                <a:gd name="T44" fmla="*/ 985 w 3169"/>
                <a:gd name="T45" fmla="*/ 492 h 743"/>
                <a:gd name="T46" fmla="*/ 871 w 3169"/>
                <a:gd name="T47" fmla="*/ 745 h 743"/>
                <a:gd name="T48" fmla="*/ 865 w 3169"/>
                <a:gd name="T49" fmla="*/ 745 h 743"/>
                <a:gd name="T50" fmla="*/ 937 w 3169"/>
                <a:gd name="T51" fmla="*/ 745 h 743"/>
                <a:gd name="T52" fmla="*/ 1026 w 3169"/>
                <a:gd name="T53" fmla="*/ 498 h 743"/>
                <a:gd name="T54" fmla="*/ 1302 w 3169"/>
                <a:gd name="T55" fmla="*/ 282 h 743"/>
                <a:gd name="T56" fmla="*/ 1537 w 3169"/>
                <a:gd name="T57" fmla="*/ 450 h 743"/>
                <a:gd name="T58" fmla="*/ 1777 w 3169"/>
                <a:gd name="T59" fmla="*/ 679 h 743"/>
                <a:gd name="T60" fmla="*/ 1862 w 3169"/>
                <a:gd name="T61" fmla="*/ 745 h 743"/>
                <a:gd name="T62" fmla="*/ 1927 w 3169"/>
                <a:gd name="T63" fmla="*/ 745 h 743"/>
                <a:gd name="T64" fmla="*/ 1699 w 3169"/>
                <a:gd name="T65" fmla="*/ 528 h 743"/>
                <a:gd name="T66" fmla="*/ 1393 w 3169"/>
                <a:gd name="T67" fmla="*/ 240 h 743"/>
                <a:gd name="T68" fmla="*/ 1393 w 3169"/>
                <a:gd name="T69" fmla="*/ 240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/>
            </a:p>
          </p:txBody>
        </p:sp>
        <p:sp>
          <p:nvSpPr>
            <p:cNvPr id="4711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4711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4712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712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0 w 2153"/>
                <a:gd name="T1" fmla="*/ 853 h 1930"/>
                <a:gd name="T2" fmla="*/ 1945 w 2153"/>
                <a:gd name="T3" fmla="*/ 1021 h 1930"/>
                <a:gd name="T4" fmla="*/ 2060 w 2153"/>
                <a:gd name="T5" fmla="*/ 1170 h 1930"/>
                <a:gd name="T6" fmla="*/ 2126 w 2153"/>
                <a:gd name="T7" fmla="*/ 1249 h 1930"/>
                <a:gd name="T8" fmla="*/ 2162 w 2153"/>
                <a:gd name="T9" fmla="*/ 1297 h 1930"/>
                <a:gd name="T10" fmla="*/ 1897 w 2153"/>
                <a:gd name="T11" fmla="*/ 979 h 1930"/>
                <a:gd name="T12" fmla="*/ 1868 w 2153"/>
                <a:gd name="T13" fmla="*/ 931 h 1930"/>
                <a:gd name="T14" fmla="*/ 1789 w 2153"/>
                <a:gd name="T15" fmla="*/ 1243 h 1930"/>
                <a:gd name="T16" fmla="*/ 1777 w 2153"/>
                <a:gd name="T17" fmla="*/ 1489 h 1930"/>
                <a:gd name="T18" fmla="*/ 1826 w 2153"/>
                <a:gd name="T19" fmla="*/ 1910 h 1930"/>
                <a:gd name="T20" fmla="*/ 1795 w 2153"/>
                <a:gd name="T21" fmla="*/ 1934 h 1930"/>
                <a:gd name="T22" fmla="*/ 1753 w 2153"/>
                <a:gd name="T23" fmla="*/ 1537 h 1930"/>
                <a:gd name="T24" fmla="*/ 1735 w 2153"/>
                <a:gd name="T25" fmla="*/ 1291 h 1930"/>
                <a:gd name="T26" fmla="*/ 1771 w 2153"/>
                <a:gd name="T27" fmla="*/ 1087 h 1930"/>
                <a:gd name="T28" fmla="*/ 1777 w 2153"/>
                <a:gd name="T29" fmla="*/ 877 h 1930"/>
                <a:gd name="T30" fmla="*/ 1273 w 2153"/>
                <a:gd name="T31" fmla="*/ 1009 h 1930"/>
                <a:gd name="T32" fmla="*/ 828 w 2153"/>
                <a:gd name="T33" fmla="*/ 1134 h 1930"/>
                <a:gd name="T34" fmla="*/ 324 w 2153"/>
                <a:gd name="T35" fmla="*/ 1315 h 1930"/>
                <a:gd name="T36" fmla="*/ 18 w 2153"/>
                <a:gd name="T37" fmla="*/ 1423 h 1930"/>
                <a:gd name="T38" fmla="*/ 312 w 2153"/>
                <a:gd name="T39" fmla="*/ 1285 h 1930"/>
                <a:gd name="T40" fmla="*/ 685 w 2153"/>
                <a:gd name="T41" fmla="*/ 1146 h 1930"/>
                <a:gd name="T42" fmla="*/ 1026 w 2153"/>
                <a:gd name="T43" fmla="*/ 1039 h 1930"/>
                <a:gd name="T44" fmla="*/ 1417 w 2153"/>
                <a:gd name="T45" fmla="*/ 931 h 1930"/>
                <a:gd name="T46" fmla="*/ 1699 w 2153"/>
                <a:gd name="T47" fmla="*/ 817 h 1930"/>
                <a:gd name="T48" fmla="*/ 1339 w 2153"/>
                <a:gd name="T49" fmla="*/ 624 h 1930"/>
                <a:gd name="T50" fmla="*/ 865 w 2153"/>
                <a:gd name="T51" fmla="*/ 516 h 1930"/>
                <a:gd name="T52" fmla="*/ 228 w 2153"/>
                <a:gd name="T53" fmla="*/ 161 h 1930"/>
                <a:gd name="T54" fmla="*/ 0 w 2153"/>
                <a:gd name="T55" fmla="*/ 83 h 1930"/>
                <a:gd name="T56" fmla="*/ 330 w 2153"/>
                <a:gd name="T57" fmla="*/ 179 h 1930"/>
                <a:gd name="T58" fmla="*/ 715 w 2153"/>
                <a:gd name="T59" fmla="*/ 384 h 1930"/>
                <a:gd name="T60" fmla="*/ 937 w 2153"/>
                <a:gd name="T61" fmla="*/ 492 h 1930"/>
                <a:gd name="T62" fmla="*/ 1357 w 2153"/>
                <a:gd name="T63" fmla="*/ 594 h 1930"/>
                <a:gd name="T64" fmla="*/ 1657 w 2153"/>
                <a:gd name="T65" fmla="*/ 745 h 1930"/>
                <a:gd name="T66" fmla="*/ 1429 w 2153"/>
                <a:gd name="T67" fmla="*/ 462 h 1930"/>
                <a:gd name="T68" fmla="*/ 1291 w 2153"/>
                <a:gd name="T69" fmla="*/ 191 h 1930"/>
                <a:gd name="T70" fmla="*/ 1159 w 2153"/>
                <a:gd name="T71" fmla="*/ 0 h 1930"/>
                <a:gd name="T72" fmla="*/ 1345 w 2153"/>
                <a:gd name="T73" fmla="*/ 215 h 1930"/>
                <a:gd name="T74" fmla="*/ 1495 w 2153"/>
                <a:gd name="T75" fmla="*/ 486 h 1930"/>
                <a:gd name="T76" fmla="*/ 1753 w 2153"/>
                <a:gd name="T77" fmla="*/ 805 h 1930"/>
                <a:gd name="T78" fmla="*/ 1850 w 2153"/>
                <a:gd name="T79" fmla="*/ 853 h 1930"/>
                <a:gd name="T80" fmla="*/ 1850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4712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712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712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FE098670-948C-44E7-9A23-8BADE8278902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4712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712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7B8C487A-1569-406F-BDDD-E3DF28D8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INTESTINAL OBSTRUCTION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BY: DR. WAMBUGU</a:t>
            </a:r>
          </a:p>
          <a:p>
            <a:endParaRPr lang="en-US" dirty="0"/>
          </a:p>
          <a:p>
            <a:r>
              <a:rPr lang="en-US" dirty="0" smtClean="0"/>
              <a:t>DATE: 25/8/2016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257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 OF INTESTINAL OBSTRUCTION OR 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US" sz="4400" dirty="0" smtClean="0"/>
              <a:t>Fluid and electrolyte losses due to:</a:t>
            </a:r>
          </a:p>
          <a:p>
            <a:pPr lvl="1"/>
            <a:r>
              <a:rPr lang="en-US" sz="4400" dirty="0" smtClean="0"/>
              <a:t>Defective absorption of gases and fluid</a:t>
            </a:r>
          </a:p>
          <a:p>
            <a:pPr lvl="1"/>
            <a:r>
              <a:rPr lang="en-US" sz="4400" dirty="0" smtClean="0"/>
              <a:t>Sequestration or secretion into lumen fluids which is usually increased due to bowel wall permeability</a:t>
            </a:r>
          </a:p>
          <a:p>
            <a:pPr lvl="1"/>
            <a:r>
              <a:rPr lang="en-US" sz="4400" dirty="0" smtClean="0"/>
              <a:t>Vomiting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31351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STRANGULATION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when occlusion  of blood supply to a segment in addition to lumen obstruction</a:t>
            </a:r>
          </a:p>
          <a:p>
            <a:endParaRPr lang="en-US" dirty="0"/>
          </a:p>
          <a:p>
            <a:r>
              <a:rPr lang="en-US" dirty="0" smtClean="0"/>
              <a:t>Interference with the mesenteric blood supply is the most serious complication of intestinal obstruction and frequently occurs secondary to adhesive band obstruction, hernia and volvulus</a:t>
            </a:r>
          </a:p>
          <a:p>
            <a:endParaRPr lang="en-US" dirty="0" smtClean="0"/>
          </a:p>
          <a:p>
            <a:r>
              <a:rPr lang="en-US" dirty="0" smtClean="0"/>
              <a:t>Strangulated bowels results in loss of blood and plasma-like fluid, and the gangrenous bowel leaks toxic materials though the bowel into the peritoneal cavity</a:t>
            </a:r>
          </a:p>
          <a:p>
            <a:endParaRPr lang="en-US" dirty="0" smtClean="0"/>
          </a:p>
          <a:p>
            <a:r>
              <a:rPr lang="en-US" dirty="0" smtClean="0"/>
              <a:t>Note that there occurs transmigration of bacteria and toxins since the wall of the intestines becomes devitalized. This may be absorbed into the circulation thence septicemias.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391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CLOSED-LOOP PHENOMENA IN INTESTINAL OBSTRUCTION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present in many cases of intestinal strangulation and is typically illustrated by a distally occluded colon due to a neoplasm, while proximally, ileo-cecal valve prevents regurgitation of the large intestines content into the ileum.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89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CLINICAL FEATURES </a:t>
            </a:r>
            <a:br>
              <a:rPr lang="en-US" sz="4200" dirty="0" smtClean="0"/>
            </a:br>
            <a:r>
              <a:rPr lang="en-US" sz="4200" dirty="0" smtClean="0"/>
              <a:t>(4 CARDINAL SYMPTOMS &amp; SIGNS)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b="1" dirty="0" smtClean="0"/>
              <a:t>PAIN</a:t>
            </a:r>
          </a:p>
          <a:p>
            <a:pPr lvl="1"/>
            <a:r>
              <a:rPr lang="en-US" dirty="0" smtClean="0"/>
              <a:t>Sudden onset; Colicky/intermittent or crampy felt synchronously with hyper-peristalsis</a:t>
            </a:r>
          </a:p>
          <a:p>
            <a:endParaRPr lang="en-US" dirty="0"/>
          </a:p>
          <a:p>
            <a:r>
              <a:rPr lang="en-US" b="1" dirty="0" smtClean="0"/>
              <a:t>VOMITING</a:t>
            </a:r>
          </a:p>
          <a:p>
            <a:pPr lvl="1"/>
            <a:r>
              <a:rPr lang="en-US" dirty="0" smtClean="0"/>
              <a:t>Early in proximal intestinal obstruction and late in large bowel obstruction</a:t>
            </a:r>
          </a:p>
          <a:p>
            <a:pPr lvl="1"/>
            <a:r>
              <a:rPr lang="en-US" dirty="0" smtClean="0"/>
              <a:t>Dehydration and electrolyte imbalances  result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b="1" dirty="0" smtClean="0"/>
              <a:t>DISTENTION</a:t>
            </a:r>
          </a:p>
          <a:p>
            <a:pPr lvl="1"/>
            <a:r>
              <a:rPr lang="en-US" dirty="0" smtClean="0"/>
              <a:t>Fluid</a:t>
            </a:r>
          </a:p>
          <a:p>
            <a:pPr lvl="1"/>
            <a:r>
              <a:rPr lang="en-US" dirty="0" smtClean="0"/>
              <a:t>Flatus</a:t>
            </a:r>
          </a:p>
          <a:p>
            <a:pPr lvl="1"/>
            <a:r>
              <a:rPr lang="en-US" dirty="0" smtClean="0"/>
              <a:t>Fecal loading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isible peristalsis</a:t>
            </a:r>
          </a:p>
          <a:p>
            <a:endParaRPr lang="en-US" dirty="0"/>
          </a:p>
          <a:p>
            <a:r>
              <a:rPr lang="en-US" b="1" dirty="0" smtClean="0"/>
              <a:t>CONSTIPATION</a:t>
            </a:r>
          </a:p>
          <a:p>
            <a:pPr lvl="1"/>
            <a:r>
              <a:rPr lang="en-US" dirty="0" smtClean="0"/>
              <a:t>May be absolute or relative</a:t>
            </a:r>
          </a:p>
          <a:p>
            <a:pPr lvl="1"/>
            <a:r>
              <a:rPr lang="en-US" dirty="0" smtClean="0"/>
              <a:t>Absolute </a:t>
            </a:r>
            <a:r>
              <a:rPr lang="en-US" dirty="0" smtClean="0">
                <a:sym typeface="Wingdings" panose="05000000000000000000" pitchFamily="2" charset="2"/>
              </a:rPr>
              <a:t> no feces, no flatus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Relative  no feces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93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Dehydration, hypokalemia, pyrexia, abdominal tenderness</a:t>
            </a:r>
          </a:p>
          <a:p>
            <a:endParaRPr lang="en-US" dirty="0"/>
          </a:p>
          <a:p>
            <a:r>
              <a:rPr lang="en-US" dirty="0" smtClean="0"/>
              <a:t>Strangulation cases get persistent pains.</a:t>
            </a:r>
          </a:p>
          <a:p>
            <a:endParaRPr lang="en-US" dirty="0" smtClean="0"/>
          </a:p>
          <a:p>
            <a:r>
              <a:rPr lang="en-US" dirty="0" smtClean="0"/>
              <a:t>Symptoms are of sudden onset, generalized tenderness and rigidity</a:t>
            </a:r>
          </a:p>
          <a:p>
            <a:endParaRPr lang="en-US" dirty="0" smtClean="0"/>
          </a:p>
          <a:p>
            <a:r>
              <a:rPr lang="en-US" dirty="0" smtClean="0"/>
              <a:t>Also if not generalized you get localized rebound tenderness</a:t>
            </a:r>
          </a:p>
          <a:p>
            <a:endParaRPr lang="en-US" dirty="0" smtClean="0"/>
          </a:p>
          <a:p>
            <a:r>
              <a:rPr lang="en-US" dirty="0" smtClean="0"/>
              <a:t>Hernial orifices – irreducible, tense tender with absent expansile cough impulse.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383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Ureteric calculi</a:t>
            </a:r>
          </a:p>
          <a:p>
            <a:r>
              <a:rPr lang="en-US" dirty="0" smtClean="0"/>
              <a:t>Pains due to biliary tree obstruction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94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X-rays</a:t>
            </a:r>
          </a:p>
          <a:p>
            <a:pPr lvl="1"/>
            <a:r>
              <a:rPr lang="en-US" dirty="0" smtClean="0"/>
              <a:t>Erect (patient upright); AP</a:t>
            </a:r>
          </a:p>
          <a:p>
            <a:pPr lvl="1"/>
            <a:r>
              <a:rPr lang="en-US" dirty="0" smtClean="0"/>
              <a:t>Lateral decubitus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Features</a:t>
            </a:r>
          </a:p>
          <a:p>
            <a:r>
              <a:rPr lang="en-US" dirty="0" smtClean="0"/>
              <a:t>Distended bowel (Gas shadows)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ultiple and jejunum - Concertina effect</a:t>
            </a:r>
          </a:p>
          <a:p>
            <a:pPr lvl="2"/>
            <a:r>
              <a:rPr lang="en-US" dirty="0" smtClean="0"/>
              <a:t>Because of the increased </a:t>
            </a:r>
            <a:r>
              <a:rPr lang="en-US" b="1" dirty="0" smtClean="0"/>
              <a:t>valvulae conniventes/</a:t>
            </a:r>
            <a:r>
              <a:rPr lang="en-US" b="1" dirty="0" err="1" smtClean="0"/>
              <a:t>plica</a:t>
            </a:r>
            <a:r>
              <a:rPr lang="en-US" b="1" dirty="0" smtClean="0"/>
              <a:t> </a:t>
            </a:r>
            <a:r>
              <a:rPr lang="en-US" b="1" dirty="0" err="1" smtClean="0"/>
              <a:t>circulares</a:t>
            </a:r>
            <a:endParaRPr lang="en-US" b="1" dirty="0" smtClean="0"/>
          </a:p>
          <a:p>
            <a:pPr lvl="1"/>
            <a:r>
              <a:rPr lang="en-US" dirty="0" smtClean="0"/>
              <a:t>Ileum </a:t>
            </a:r>
            <a:r>
              <a:rPr lang="en-US" dirty="0" smtClean="0">
                <a:sym typeface="Wingdings" panose="05000000000000000000" pitchFamily="2" charset="2"/>
              </a:rPr>
              <a:t> characterless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Large intestines – </a:t>
            </a:r>
            <a:r>
              <a:rPr lang="en-US" dirty="0" err="1" smtClean="0">
                <a:sym typeface="Wingdings" panose="05000000000000000000" pitchFamily="2" charset="2"/>
              </a:rPr>
              <a:t>haustral</a:t>
            </a:r>
            <a:r>
              <a:rPr lang="en-US" dirty="0" smtClean="0">
                <a:sym typeface="Wingdings" panose="05000000000000000000" pitchFamily="2" charset="2"/>
              </a:rPr>
              <a:t> folds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Air fluid levels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(multiple) if 3 or more and constant in adults.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Fecal impaction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726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Barium enema</a:t>
            </a:r>
          </a:p>
          <a:p>
            <a:pPr lvl="1"/>
            <a:r>
              <a:rPr lang="en-US" dirty="0" smtClean="0"/>
              <a:t>In colonic lesions and also may be therapeutic for reduction of non-strangulated intrasussception in children. </a:t>
            </a:r>
          </a:p>
          <a:p>
            <a:pPr lvl="1"/>
            <a:r>
              <a:rPr lang="en-US" dirty="0" smtClean="0"/>
              <a:t>Has its dangers: </a:t>
            </a:r>
          </a:p>
          <a:p>
            <a:pPr lvl="2"/>
            <a:r>
              <a:rPr lang="en-US" dirty="0" smtClean="0"/>
              <a:t>may cause perforation in inflammatory conditions such as diverticulitis or appendicitis</a:t>
            </a:r>
          </a:p>
          <a:p>
            <a:r>
              <a:rPr lang="en-US" dirty="0" smtClean="0"/>
              <a:t>Intravenous Urography (IVU) – look for ureteric calculi which may produce paralytic ileus</a:t>
            </a:r>
          </a:p>
          <a:p>
            <a:r>
              <a:rPr lang="en-US" dirty="0" smtClean="0"/>
              <a:t>Hematocrit</a:t>
            </a:r>
          </a:p>
          <a:p>
            <a:r>
              <a:rPr lang="en-US" dirty="0" smtClean="0"/>
              <a:t>U/E BUN- due to dehydration; K</a:t>
            </a:r>
            <a:r>
              <a:rPr lang="en-US" baseline="30000" dirty="0" smtClean="0"/>
              <a:t>+</a:t>
            </a:r>
            <a:r>
              <a:rPr lang="en-US" dirty="0" smtClean="0"/>
              <a:t>, Na</a:t>
            </a:r>
            <a:r>
              <a:rPr lang="en-US" baseline="30000" dirty="0" smtClean="0"/>
              <a:t>+</a:t>
            </a:r>
          </a:p>
          <a:p>
            <a:r>
              <a:rPr lang="en-US" dirty="0" smtClean="0"/>
              <a:t>Urinalysis </a:t>
            </a:r>
          </a:p>
          <a:p>
            <a:pPr lvl="1"/>
            <a:r>
              <a:rPr lang="en-US" dirty="0" smtClean="0"/>
              <a:t>pH</a:t>
            </a:r>
          </a:p>
          <a:p>
            <a:pPr lvl="1"/>
            <a:r>
              <a:rPr lang="en-US" dirty="0" err="1" smtClean="0"/>
              <a:t>Sg</a:t>
            </a:r>
            <a:endParaRPr lang="en-US" dirty="0" smtClean="0"/>
          </a:p>
          <a:p>
            <a:pPr lvl="1"/>
            <a:r>
              <a:rPr lang="en-US" dirty="0" smtClean="0"/>
              <a:t>Proteinuria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02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</a:p>
          <a:p>
            <a:pPr lvl="1"/>
            <a:r>
              <a:rPr lang="en-US" b="1" dirty="0" smtClean="0"/>
              <a:t>A. Conservative management:</a:t>
            </a:r>
          </a:p>
          <a:p>
            <a:pPr lvl="2"/>
            <a:r>
              <a:rPr lang="en-US" dirty="0" smtClean="0"/>
              <a:t>Fluid and electrolyte therapy</a:t>
            </a:r>
            <a:endParaRPr lang="en-US" dirty="0"/>
          </a:p>
          <a:p>
            <a:pPr lvl="2"/>
            <a:r>
              <a:rPr lang="en-US" dirty="0" smtClean="0"/>
              <a:t>Decompression of bowel:</a:t>
            </a:r>
          </a:p>
          <a:p>
            <a:pPr lvl="3"/>
            <a:r>
              <a:rPr lang="en-US" dirty="0" smtClean="0"/>
              <a:t>Rest the gut by NPO</a:t>
            </a:r>
          </a:p>
          <a:p>
            <a:pPr lvl="3"/>
            <a:r>
              <a:rPr lang="en-US" dirty="0" smtClean="0"/>
              <a:t>NG tube</a:t>
            </a:r>
          </a:p>
          <a:p>
            <a:pPr lvl="4"/>
            <a:r>
              <a:rPr lang="en-US" dirty="0" smtClean="0"/>
              <a:t>Drains physiological gut secretions which are approx. 8L in total (4L from the upper GIT and another 4L from the lower GIT)</a:t>
            </a:r>
          </a:p>
          <a:p>
            <a:pPr lvl="3"/>
            <a:r>
              <a:rPr lang="en-US" dirty="0" smtClean="0"/>
              <a:t>Flatus tube</a:t>
            </a:r>
          </a:p>
          <a:p>
            <a:pPr lvl="3"/>
            <a:r>
              <a:rPr lang="en-US" dirty="0" smtClean="0"/>
              <a:t>Enema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2320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B. SURGICAL PROCEDURES MAY BE DIVIDED INTO 5 CATEGORIES: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Procedures not requiring opening of bowel</a:t>
            </a:r>
          </a:p>
          <a:p>
            <a:pPr lvl="1"/>
            <a:r>
              <a:rPr lang="en-US" dirty="0" smtClean="0"/>
              <a:t>E.g. lysis of adhesions, manipulation/reduction of intussusception, reduction of incarcerated hernia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Enterotomy</a:t>
            </a:r>
          </a:p>
          <a:p>
            <a:pPr lvl="1"/>
            <a:r>
              <a:rPr lang="en-US" dirty="0" smtClean="0"/>
              <a:t>Removal of gallstones, bezoars</a:t>
            </a:r>
          </a:p>
          <a:p>
            <a:pPr lvl="1"/>
            <a:endParaRPr lang="en-US" dirty="0"/>
          </a:p>
          <a:p>
            <a:r>
              <a:rPr lang="en-US" dirty="0" smtClean="0"/>
              <a:t>Resection with primary anastomosis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Short-circuiting anastomosis around an obstruction e.g.</a:t>
            </a:r>
          </a:p>
          <a:p>
            <a:pPr lvl="1"/>
            <a:r>
              <a:rPr lang="en-US" dirty="0" smtClean="0"/>
              <a:t>Ileo-transverse anastomosis as in cancer of the caecum or ascending colon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Formation of a cutaneous stoma proximal to the obstruction e.g. caecostomy, colostomy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13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occurs when there is interference/failure with the normal </a:t>
            </a:r>
            <a:r>
              <a:rPr lang="en-US" dirty="0" err="1" smtClean="0"/>
              <a:t>cranio</a:t>
            </a:r>
            <a:r>
              <a:rPr lang="en-US" dirty="0" smtClean="0"/>
              <a:t>- caudal </a:t>
            </a:r>
            <a:r>
              <a:rPr lang="en-US" dirty="0" smtClean="0"/>
              <a:t>progression of intestinal contents.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321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TYPED BY EFFIE NAILA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YOUR PRAYERS DON’T HAVE TO BE FLOWERY AND LONG. </a:t>
            </a:r>
          </a:p>
          <a:p>
            <a:pPr marL="0" indent="0" algn="ctr">
              <a:buNone/>
            </a:pPr>
            <a:r>
              <a:rPr lang="en-US" b="1" dirty="0" smtClean="0"/>
              <a:t>THEY SIMPLY NEED TO BE FREQUENT AND HONEST. </a:t>
            </a:r>
            <a:r>
              <a:rPr lang="en-US" b="1" dirty="0" smtClean="0">
                <a:sym typeface="Wingdings" panose="05000000000000000000" pitchFamily="2" charset="2"/>
              </a:rPr>
              <a:t>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6966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common surgical emergency</a:t>
            </a:r>
          </a:p>
          <a:p>
            <a:r>
              <a:rPr lang="en-US" dirty="0" smtClean="0"/>
              <a:t>About 20% of surgical admission for acute abdomen condition are for intestinal obstruction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6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Mechanical obstruction of the lumen (dynamic)</a:t>
            </a:r>
          </a:p>
          <a:p>
            <a:pPr lvl="1"/>
            <a:r>
              <a:rPr lang="en-US" sz="3200" dirty="0" smtClean="0"/>
              <a:t>Lumen occlusion</a:t>
            </a:r>
          </a:p>
          <a:p>
            <a:pPr lvl="1"/>
            <a:r>
              <a:rPr lang="en-US" sz="3200" dirty="0" smtClean="0"/>
              <a:t>Peristaltic movements will be attempting to move past the occlusion</a:t>
            </a:r>
          </a:p>
          <a:p>
            <a:endParaRPr lang="en-US" sz="3200" dirty="0"/>
          </a:p>
          <a:p>
            <a:r>
              <a:rPr lang="en-US" sz="3200" dirty="0" smtClean="0"/>
              <a:t>Non-mechanical obstruction (adynamic)</a:t>
            </a:r>
          </a:p>
          <a:p>
            <a:pPr lvl="1"/>
            <a:r>
              <a:rPr lang="en-US" sz="3200" dirty="0" smtClean="0"/>
              <a:t>Inadequate propulsive motility</a:t>
            </a:r>
          </a:p>
          <a:p>
            <a:pPr lvl="1"/>
            <a:r>
              <a:rPr lang="en-US" sz="3200" dirty="0" smtClean="0"/>
              <a:t>Lumen is patent</a:t>
            </a:r>
          </a:p>
          <a:p>
            <a:pPr lvl="1"/>
            <a:r>
              <a:rPr lang="en-US" sz="3200" dirty="0" smtClean="0"/>
              <a:t>There is a pathology in the intestinal </a:t>
            </a:r>
            <a:r>
              <a:rPr lang="en-US" sz="3200" dirty="0" smtClean="0"/>
              <a:t>wall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5893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OBSTRUCTION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increasing peristalsis working against an obstructing object, which may be:</a:t>
            </a:r>
          </a:p>
          <a:p>
            <a:pPr lvl="1"/>
            <a:r>
              <a:rPr lang="en-US" dirty="0" smtClean="0"/>
              <a:t>Intra-luminal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Intra-mural (from the wall)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Extra-luminal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6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LUMINAL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3200" dirty="0" smtClean="0"/>
              <a:t>Meconium</a:t>
            </a:r>
          </a:p>
          <a:p>
            <a:r>
              <a:rPr lang="en-US" sz="3200" dirty="0" smtClean="0"/>
              <a:t>Intussusception</a:t>
            </a:r>
            <a:endParaRPr lang="en-US" sz="3200" dirty="0" smtClean="0"/>
          </a:p>
          <a:p>
            <a:r>
              <a:rPr lang="en-US" sz="3200" dirty="0" smtClean="0"/>
              <a:t>Impactions </a:t>
            </a:r>
            <a:r>
              <a:rPr lang="en-US" sz="3200" dirty="0" smtClean="0"/>
              <a:t>– fecal, helminthes</a:t>
            </a:r>
          </a:p>
          <a:p>
            <a:r>
              <a:rPr lang="en-US" sz="3200" dirty="0" smtClean="0"/>
              <a:t>Imperforate anus: Congenital </a:t>
            </a:r>
            <a:r>
              <a:rPr lang="en-US" sz="3200" dirty="0" smtClean="0"/>
              <a:t>Anorectal malformation</a:t>
            </a:r>
          </a:p>
          <a:p>
            <a:r>
              <a:rPr lang="en-US" sz="3200" dirty="0" smtClean="0"/>
              <a:t>Bezoar: Foreign </a:t>
            </a:r>
            <a:r>
              <a:rPr lang="en-US" sz="3200" dirty="0" smtClean="0"/>
              <a:t>bodies</a:t>
            </a:r>
          </a:p>
          <a:p>
            <a:r>
              <a:rPr lang="en-US" sz="3200" dirty="0" smtClean="0"/>
              <a:t>Gall stones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2774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INTRA-MURAL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Atresia, stenosis</a:t>
            </a:r>
          </a:p>
          <a:p>
            <a:r>
              <a:rPr lang="en-US" dirty="0" smtClean="0"/>
              <a:t>Diverticulitis</a:t>
            </a:r>
            <a:endParaRPr lang="en-US" dirty="0" smtClean="0"/>
          </a:p>
          <a:p>
            <a:r>
              <a:rPr lang="en-US" dirty="0" smtClean="0"/>
              <a:t>Strictures </a:t>
            </a:r>
            <a:r>
              <a:rPr lang="en-US" dirty="0" smtClean="0"/>
              <a:t>(e.g. radiation)</a:t>
            </a:r>
          </a:p>
          <a:p>
            <a:r>
              <a:rPr lang="en-US" dirty="0" smtClean="0"/>
              <a:t>Tumors </a:t>
            </a:r>
            <a:r>
              <a:rPr lang="en-US" dirty="0" smtClean="0"/>
              <a:t>or neoplasia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653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LESIONS EXTRINSIC TO THE BOWEL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n-US" dirty="0" smtClean="0"/>
              <a:t>Adhesion </a:t>
            </a:r>
            <a:r>
              <a:rPr lang="en-US" dirty="0" smtClean="0"/>
              <a:t>bands</a:t>
            </a:r>
          </a:p>
          <a:p>
            <a:r>
              <a:rPr lang="en-US" dirty="0" smtClean="0"/>
              <a:t>External </a:t>
            </a:r>
            <a:r>
              <a:rPr lang="en-US" dirty="0" smtClean="0"/>
              <a:t>hernias</a:t>
            </a:r>
          </a:p>
          <a:p>
            <a:pPr lvl="1"/>
            <a:r>
              <a:rPr lang="en-US" dirty="0" smtClean="0"/>
              <a:t>Sites common for hernias:</a:t>
            </a:r>
          </a:p>
          <a:p>
            <a:pPr lvl="2"/>
            <a:r>
              <a:rPr lang="en-US" dirty="0" smtClean="0"/>
              <a:t>Midline</a:t>
            </a:r>
          </a:p>
          <a:p>
            <a:pPr lvl="2"/>
            <a:r>
              <a:rPr lang="en-US" dirty="0" smtClean="0"/>
              <a:t>Groin</a:t>
            </a:r>
          </a:p>
          <a:p>
            <a:pPr lvl="2"/>
            <a:r>
              <a:rPr lang="en-US" dirty="0" smtClean="0"/>
              <a:t>Previous surgical sites (incisional hernias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Extrinsic muscles</a:t>
            </a:r>
          </a:p>
          <a:p>
            <a:pPr lvl="1"/>
            <a:r>
              <a:rPr lang="en-US" dirty="0" smtClean="0"/>
              <a:t>Annular pancreas – pancreas grows around the duodenum</a:t>
            </a:r>
          </a:p>
          <a:p>
            <a:pPr lvl="1"/>
            <a:r>
              <a:rPr lang="en-US" dirty="0" smtClean="0"/>
              <a:t>Anomalous vessels</a:t>
            </a:r>
          </a:p>
          <a:p>
            <a:pPr lvl="1"/>
            <a:r>
              <a:rPr lang="en-US" dirty="0" smtClean="0"/>
              <a:t>Neoplasms e.g. lymphomas</a:t>
            </a:r>
          </a:p>
          <a:p>
            <a:r>
              <a:rPr lang="en-US" dirty="0" smtClean="0"/>
              <a:t>Volvulus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019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INADEQUATE PROPULSIVE MOTILITY (ADYNAMIC)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n-US" dirty="0" smtClean="0"/>
              <a:t>Neuromuscular </a:t>
            </a:r>
            <a:r>
              <a:rPr lang="en-US" dirty="0" smtClean="0"/>
              <a:t>defects: </a:t>
            </a:r>
            <a:r>
              <a:rPr lang="en-US" dirty="0" err="1" smtClean="0"/>
              <a:t>Megacolon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b="1" dirty="0" smtClean="0"/>
              <a:t>Hirschsprung’s disease</a:t>
            </a:r>
          </a:p>
          <a:p>
            <a:r>
              <a:rPr lang="en-US" dirty="0" smtClean="0"/>
              <a:t>Paralytic </a:t>
            </a:r>
            <a:r>
              <a:rPr lang="en-US" dirty="0" smtClean="0"/>
              <a:t>ileus which may be due to:</a:t>
            </a:r>
          </a:p>
          <a:p>
            <a:pPr lvl="1"/>
            <a:r>
              <a:rPr lang="en-US" dirty="0" smtClean="0"/>
              <a:t>Intestinal distension</a:t>
            </a:r>
          </a:p>
          <a:p>
            <a:pPr lvl="1"/>
            <a:r>
              <a:rPr lang="en-US" dirty="0" smtClean="0"/>
              <a:t>Peritonitis</a:t>
            </a:r>
          </a:p>
          <a:p>
            <a:pPr lvl="1"/>
            <a:r>
              <a:rPr lang="en-US" dirty="0" smtClean="0"/>
              <a:t>Retroperitoneal lesions </a:t>
            </a:r>
          </a:p>
          <a:p>
            <a:pPr marL="457200" lvl="1" indent="0">
              <a:buNone/>
            </a:pPr>
            <a:r>
              <a:rPr lang="en-US" dirty="0" smtClean="0"/>
              <a:t>OR</a:t>
            </a:r>
            <a:endParaRPr lang="en-US" dirty="0" smtClean="0"/>
          </a:p>
          <a:p>
            <a:r>
              <a:rPr lang="en-US" dirty="0" smtClean="0"/>
              <a:t>Systemic causes such us:</a:t>
            </a:r>
          </a:p>
          <a:p>
            <a:pPr lvl="1"/>
            <a:r>
              <a:rPr lang="en-US" dirty="0" smtClean="0"/>
              <a:t>Electrolyte imbalances – e.g. K</a:t>
            </a:r>
          </a:p>
          <a:p>
            <a:pPr lvl="1"/>
            <a:r>
              <a:rPr lang="en-US" dirty="0" smtClean="0"/>
              <a:t>Toxemias septicemia</a:t>
            </a:r>
          </a:p>
          <a:p>
            <a:r>
              <a:rPr lang="en-US" dirty="0" smtClean="0"/>
              <a:t>Vascular occlusion</a:t>
            </a:r>
          </a:p>
          <a:p>
            <a:pPr lvl="1"/>
            <a:r>
              <a:rPr lang="en-US" dirty="0" smtClean="0"/>
              <a:t>Arterial thrombus</a:t>
            </a:r>
          </a:p>
          <a:p>
            <a:pPr lvl="1"/>
            <a:r>
              <a:rPr lang="en-US" dirty="0" smtClean="0"/>
              <a:t>Venous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490775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Maple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6" id="{0648CD0D-A180-4F56-9D8D-3BDED5E71591}" vid="{17AA36B0-D5D0-4977-832C-466D1F6CD1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Theme6</Template>
  <TotalTime>98</TotalTime>
  <Words>791</Words>
  <Application>Microsoft Office PowerPoint</Application>
  <PresentationFormat>Widescreen</PresentationFormat>
  <Paragraphs>180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Times New Roman</vt:lpstr>
      <vt:lpstr>Wingdings</vt:lpstr>
      <vt:lpstr>Theme6</vt:lpstr>
      <vt:lpstr>INTESTINAL OBSTRUCTION</vt:lpstr>
      <vt:lpstr>DEFINITION</vt:lpstr>
      <vt:lpstr>INCIDENCE</vt:lpstr>
      <vt:lpstr>AETIOLOGY</vt:lpstr>
      <vt:lpstr>MECHANICAL OBSTRUCTION</vt:lpstr>
      <vt:lpstr>a. LUMINAL CAUSES</vt:lpstr>
      <vt:lpstr>b. INTRA-MURAL</vt:lpstr>
      <vt:lpstr>c. LESIONS EXTRINSIC TO THE BOWEL</vt:lpstr>
      <vt:lpstr>INADEQUATE PROPULSIVE MOTILITY (ADYNAMIC)</vt:lpstr>
      <vt:lpstr>PATHOLOGY OF INTESTINAL OBSTRUCTION OR PATHOPHYSIOLOGY</vt:lpstr>
      <vt:lpstr>b. STRANGULATION</vt:lpstr>
      <vt:lpstr>c. CLOSED-LOOP PHENOMENA IN INTESTINAL OBSTRUCTION</vt:lpstr>
      <vt:lpstr>CLINICAL FEATURES  (4 CARDINAL SYMPTOMS &amp; SIGNS)</vt:lpstr>
      <vt:lpstr>OTHERS</vt:lpstr>
      <vt:lpstr>DIFFERENTIALS</vt:lpstr>
      <vt:lpstr>LABORATORY INVESTIGATIONS</vt:lpstr>
      <vt:lpstr>OTHERS</vt:lpstr>
      <vt:lpstr>MANAGEMENT</vt:lpstr>
      <vt:lpstr>B. SURGICAL PROCEDURES MAY BE DIVIDED INTO 5 CATEGORIES:</vt:lpstr>
      <vt:lpstr>TYPED BY EFFIE NAILA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INTESTINAL OBSTRUCTION</dc:title>
  <dc:creator>Effie Nailah</dc:creator>
  <cp:lastModifiedBy>Effie Naila</cp:lastModifiedBy>
  <cp:revision>10</cp:revision>
  <dcterms:created xsi:type="dcterms:W3CDTF">2016-08-25T08:58:48Z</dcterms:created>
  <dcterms:modified xsi:type="dcterms:W3CDTF">2017-05-26T02:07:13Z</dcterms:modified>
</cp:coreProperties>
</file>