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97" r:id="rId4"/>
    <p:sldId id="258" r:id="rId5"/>
    <p:sldId id="298" r:id="rId6"/>
    <p:sldId id="321" r:id="rId7"/>
    <p:sldId id="300" r:id="rId8"/>
    <p:sldId id="301" r:id="rId9"/>
    <p:sldId id="308" r:id="rId10"/>
    <p:sldId id="262" r:id="rId11"/>
    <p:sldId id="302" r:id="rId12"/>
    <p:sldId id="304" r:id="rId13"/>
    <p:sldId id="305" r:id="rId14"/>
    <p:sldId id="306" r:id="rId15"/>
    <p:sldId id="325" r:id="rId16"/>
    <p:sldId id="267" r:id="rId17"/>
    <p:sldId id="307" r:id="rId18"/>
    <p:sldId id="269" r:id="rId19"/>
    <p:sldId id="270" r:id="rId20"/>
    <p:sldId id="326" r:id="rId21"/>
    <p:sldId id="271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272" r:id="rId30"/>
    <p:sldId id="273" r:id="rId31"/>
    <p:sldId id="316" r:id="rId32"/>
    <p:sldId id="327" r:id="rId33"/>
    <p:sldId id="317" r:id="rId34"/>
    <p:sldId id="276" r:id="rId35"/>
    <p:sldId id="319" r:id="rId36"/>
    <p:sldId id="277" r:id="rId37"/>
    <p:sldId id="322" r:id="rId38"/>
    <p:sldId id="323" r:id="rId39"/>
    <p:sldId id="324" r:id="rId40"/>
    <p:sldId id="282" r:id="rId41"/>
    <p:sldId id="28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343B1-E45F-48E1-BAB6-0C44B3C6631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B860F-25DC-470E-8DE0-D537701F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9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36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23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D708-755F-454E-81B5-072C1F40D7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79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D708-755F-454E-81B5-072C1F40D7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5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D708-755F-454E-81B5-072C1F40D7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31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30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44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59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0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5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87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6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92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94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2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07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96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56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51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27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50130-4F4C-487E-B7E2-178F1FD9EA38}" type="slidenum">
              <a:rPr lang="en-US"/>
              <a:pPr/>
              <a:t>31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D708-755F-454E-81B5-072C1F40D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07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D035C-DC32-4892-8B7B-6D79FDC24505}" type="slidenum">
              <a:rPr lang="de-DE"/>
              <a:pPr/>
              <a:t>33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274" tIns="44345" rIns="90274" bIns="44345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27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85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BC1F-9FA6-4EDD-A685-9EA5E180BE5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252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478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BC1F-9FA6-4EDD-A685-9EA5E180BE5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562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BC1F-9FA6-4EDD-A685-9EA5E180BE5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755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BC1F-9FA6-4EDD-A685-9EA5E180BE5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047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262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7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6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64EEA-AF13-477B-B6FF-BE1A58E28019}" type="slidenum">
              <a:rPr lang="en-US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66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D708-755F-454E-81B5-072C1F40D7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30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D708-755F-454E-81B5-072C1F40D7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31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860F-25DC-470E-8DE0-D537701F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9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D958-F039-48A6-9459-C0B44A2242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5CB2-C5AD-4C09-ADFA-60992F466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D958-F039-48A6-9459-C0B44A2242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5CB2-C5AD-4C09-ADFA-60992F466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D958-F039-48A6-9459-C0B44A2242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5CB2-C5AD-4C09-ADFA-60992F466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7CD852-2E43-47DE-B29E-B25A8753091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B3FA96-1405-4241-B3D9-80EBE918687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D958-F039-48A6-9459-C0B44A2242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5CB2-C5AD-4C09-ADFA-60992F466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D958-F039-48A6-9459-C0B44A2242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5CB2-C5AD-4C09-ADFA-60992F466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D958-F039-48A6-9459-C0B44A2242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5CB2-C5AD-4C09-ADFA-60992F466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D958-F039-48A6-9459-C0B44A2242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5CB2-C5AD-4C09-ADFA-60992F466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D958-F039-48A6-9459-C0B44A2242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5CB2-C5AD-4C09-ADFA-60992F466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D958-F039-48A6-9459-C0B44A2242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5CB2-C5AD-4C09-ADFA-60992F466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D958-F039-48A6-9459-C0B44A2242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5CB2-C5AD-4C09-ADFA-60992F466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D958-F039-48A6-9459-C0B44A2242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5CB2-C5AD-4C09-ADFA-60992F466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DD958-F039-48A6-9459-C0B44A2242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05CB2-C5AD-4C09-ADFA-60992F4665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COLORECTAL MALIGNANCIES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 D. KIPTOON</a:t>
            </a:r>
          </a:p>
          <a:p>
            <a:r>
              <a:rPr lang="en-US" b="1" dirty="0" smtClean="0"/>
              <a:t>27</a:t>
            </a:r>
            <a:r>
              <a:rPr lang="en-US" b="1" baseline="30000" dirty="0" smtClean="0"/>
              <a:t>TH</a:t>
            </a:r>
            <a:r>
              <a:rPr lang="en-US" b="1" dirty="0" smtClean="0"/>
              <a:t> SEPTEMBER 2016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Microscopy: Adenocarcinoma</a:t>
            </a:r>
          </a:p>
          <a:p>
            <a:endParaRPr lang="en-US" sz="2800" dirty="0"/>
          </a:p>
          <a:p>
            <a:r>
              <a:rPr lang="en-US" sz="2800" b="1" dirty="0" smtClean="0"/>
              <a:t>Macroscopic: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1. Annular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2. Tubular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3.  Ulcer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4.  Cauliflower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30051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All colorectal </a:t>
            </a:r>
            <a:r>
              <a:rPr lang="en-US" sz="2800" dirty="0"/>
              <a:t>carcinomas </a:t>
            </a:r>
            <a:r>
              <a:rPr lang="hr-HR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microscopically similar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</a:t>
            </a:r>
            <a:r>
              <a:rPr lang="en-US" sz="2800" dirty="0" smtClean="0"/>
              <a:t>lmost </a:t>
            </a:r>
            <a:r>
              <a:rPr lang="en-US" sz="2800" dirty="0"/>
              <a:t>all </a:t>
            </a:r>
            <a:r>
              <a:rPr lang="hr-HR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adenocarcinomas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Range </a:t>
            </a:r>
            <a:r>
              <a:rPr lang="en-US" sz="2800" dirty="0"/>
              <a:t>from well-differentiated to undifferentiated, frankly anaplastic masses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</a:t>
            </a:r>
            <a:r>
              <a:rPr lang="en-US" sz="2800" dirty="0" smtClean="0"/>
              <a:t>any </a:t>
            </a:r>
            <a:r>
              <a:rPr lang="en-US" sz="2800" dirty="0"/>
              <a:t>tumors produce </a:t>
            </a:r>
            <a:r>
              <a:rPr lang="en-US" sz="2800" dirty="0" err="1" smtClean="0"/>
              <a:t>mucin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Cancers </a:t>
            </a:r>
            <a:r>
              <a:rPr lang="en-US" sz="2800" dirty="0"/>
              <a:t>of the anal zone are predominantly squamous cell in origin </a:t>
            </a:r>
          </a:p>
        </p:txBody>
      </p:sp>
      <p:pic>
        <p:nvPicPr>
          <p:cNvPr id="19460" name="Picture 4" descr="colcan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9537"/>
            <a:ext cx="9144000" cy="2938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8" y="914400"/>
            <a:ext cx="9139451" cy="2438400"/>
          </a:xfrm>
        </p:spPr>
        <p:txBody>
          <a:bodyPr/>
          <a:lstStyle/>
          <a:p>
            <a:r>
              <a:rPr lang="en-US" sz="2600" dirty="0" smtClean="0"/>
              <a:t>tumors </a:t>
            </a:r>
            <a:r>
              <a:rPr lang="en-US" sz="2600" dirty="0"/>
              <a:t>in the </a:t>
            </a:r>
            <a:r>
              <a:rPr lang="en-US" sz="2600" b="1" dirty="0"/>
              <a:t>proximal colon</a:t>
            </a:r>
            <a:r>
              <a:rPr lang="hr-HR" sz="2600" b="1" dirty="0"/>
              <a:t>:</a:t>
            </a:r>
            <a:r>
              <a:rPr lang="en-US" sz="2600" dirty="0"/>
              <a:t> </a:t>
            </a:r>
            <a:r>
              <a:rPr lang="en-US" sz="2600" dirty="0" err="1"/>
              <a:t>polypoid</a:t>
            </a:r>
            <a:r>
              <a:rPr lang="en-US" sz="2600" dirty="0"/>
              <a:t>, </a:t>
            </a:r>
            <a:r>
              <a:rPr lang="en-US" sz="2600" dirty="0" err="1"/>
              <a:t>exophytic</a:t>
            </a:r>
            <a:r>
              <a:rPr lang="en-US" sz="2600" dirty="0"/>
              <a:t> masses that extend along one wall of the </a:t>
            </a:r>
            <a:r>
              <a:rPr lang="en-US" sz="2600" dirty="0" err="1"/>
              <a:t>cecum</a:t>
            </a:r>
            <a:r>
              <a:rPr lang="en-US" sz="2600" dirty="0"/>
              <a:t> and ascending </a:t>
            </a:r>
            <a:r>
              <a:rPr lang="en-US" sz="2600" dirty="0" smtClean="0"/>
              <a:t>colon (ulcer or cauliflower)</a:t>
            </a:r>
          </a:p>
          <a:p>
            <a:r>
              <a:rPr lang="en-US" sz="2600" dirty="0" smtClean="0"/>
              <a:t>Tend to bleed </a:t>
            </a:r>
            <a:r>
              <a:rPr lang="en-US" sz="2600" dirty="0" smtClean="0">
                <a:sym typeface="Wingdings" panose="05000000000000000000" pitchFamily="2" charset="2"/>
              </a:rPr>
              <a:t> present with anemia</a:t>
            </a:r>
            <a:endParaRPr lang="en-US" sz="2600" dirty="0"/>
          </a:p>
        </p:txBody>
      </p:sp>
      <p:pic>
        <p:nvPicPr>
          <p:cNvPr id="17414" name="Picture 6" descr="colcan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2237" y="3352800"/>
            <a:ext cx="4321175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GB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27178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In </a:t>
            </a:r>
            <a:r>
              <a:rPr lang="en-US" sz="2600" dirty="0"/>
              <a:t>the </a:t>
            </a:r>
            <a:r>
              <a:rPr lang="en-US" sz="2600" b="1" dirty="0" smtClean="0"/>
              <a:t>left </a:t>
            </a:r>
            <a:r>
              <a:rPr lang="en-US" sz="2600" b="1" dirty="0"/>
              <a:t>colon</a:t>
            </a:r>
            <a:r>
              <a:rPr lang="hr-HR" sz="2600" dirty="0"/>
              <a:t>:</a:t>
            </a:r>
            <a:r>
              <a:rPr lang="en-US" sz="2600" dirty="0"/>
              <a:t> annular, encircling lesions that produce “napkin-ring” constrictions of the bowel and narrowing of the </a:t>
            </a:r>
            <a:r>
              <a:rPr lang="en-US" sz="2600" dirty="0" smtClean="0"/>
              <a:t>lumen (annular or tubular). Both </a:t>
            </a:r>
            <a:r>
              <a:rPr lang="en-US" sz="2600" dirty="0"/>
              <a:t>forms of neoplasm eventually penetrate the bowel wall and may appear as firm masses on the </a:t>
            </a:r>
            <a:r>
              <a:rPr lang="en-US" sz="2600" dirty="0" err="1"/>
              <a:t>serosal</a:t>
            </a:r>
            <a:r>
              <a:rPr lang="en-US" sz="2600" dirty="0"/>
              <a:t> surface</a:t>
            </a:r>
            <a:r>
              <a:rPr lang="en-GB" sz="2600" dirty="0"/>
              <a:t> </a:t>
            </a:r>
            <a:endParaRPr lang="en-GB" sz="2600" dirty="0" smtClean="0"/>
          </a:p>
          <a:p>
            <a:r>
              <a:rPr lang="en-GB" sz="2600" dirty="0"/>
              <a:t>T</a:t>
            </a:r>
            <a:r>
              <a:rPr lang="en-GB" sz="2600" dirty="0" smtClean="0"/>
              <a:t>end to obstruct since the left colon is narrower and the contents in the left colon are solid.</a:t>
            </a:r>
            <a:endParaRPr lang="en-GB" sz="2600" dirty="0"/>
          </a:p>
        </p:txBody>
      </p:sp>
      <p:pic>
        <p:nvPicPr>
          <p:cNvPr id="18436" name="Picture 4" descr="colcan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1" y="3886200"/>
            <a:ext cx="7010400" cy="2786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n incidence.jpg                                            00029E101st hard drive                 BB700D5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"/>
            <a:ext cx="6858000" cy="6857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PRESENTATION: 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Non-specific symptoms</a:t>
            </a:r>
          </a:p>
          <a:p>
            <a:r>
              <a:rPr lang="en-US" sz="3600" dirty="0" smtClean="0"/>
              <a:t>Insidious onset</a:t>
            </a:r>
          </a:p>
          <a:p>
            <a:r>
              <a:rPr lang="en-US" sz="3600" dirty="0" smtClean="0"/>
              <a:t>General malaise/fatigue</a:t>
            </a:r>
          </a:p>
          <a:p>
            <a:r>
              <a:rPr lang="en-US" sz="3600" dirty="0" smtClean="0"/>
              <a:t>Asthenia</a:t>
            </a:r>
          </a:p>
          <a:p>
            <a:r>
              <a:rPr lang="en-US" sz="3600" dirty="0" smtClean="0"/>
              <a:t>Weight loss</a:t>
            </a:r>
          </a:p>
          <a:p>
            <a:r>
              <a:rPr lang="en-US" sz="3600" dirty="0" smtClean="0"/>
              <a:t>IDA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163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CLINCAL PRESENTATION: 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Rectal bleeding (Frank or occult)</a:t>
            </a:r>
          </a:p>
          <a:p>
            <a:r>
              <a:rPr lang="en-US" sz="2800" dirty="0" smtClean="0"/>
              <a:t>Change in bowel habit</a:t>
            </a:r>
          </a:p>
          <a:p>
            <a:r>
              <a:rPr lang="en-US" sz="2800" dirty="0" err="1" smtClean="0"/>
              <a:t>Mucoid</a:t>
            </a:r>
            <a:r>
              <a:rPr lang="en-US" sz="2800" dirty="0" smtClean="0"/>
              <a:t> stool</a:t>
            </a:r>
          </a:p>
          <a:p>
            <a:r>
              <a:rPr lang="en-US" sz="2800" dirty="0" smtClean="0"/>
              <a:t>Abdominal mass</a:t>
            </a:r>
          </a:p>
          <a:p>
            <a:r>
              <a:rPr lang="en-US" sz="2800" dirty="0" smtClean="0"/>
              <a:t>Abdominal pain (Vague, </a:t>
            </a:r>
            <a:r>
              <a:rPr lang="en-US" sz="2800" dirty="0"/>
              <a:t>d</a:t>
            </a:r>
            <a:r>
              <a:rPr lang="en-US" sz="2800" dirty="0" smtClean="0"/>
              <a:t>ragging flank)</a:t>
            </a:r>
          </a:p>
          <a:p>
            <a:r>
              <a:rPr lang="en-US" sz="2800" dirty="0" err="1" smtClean="0"/>
              <a:t>Tenesmus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rectal tumors</a:t>
            </a:r>
            <a:endParaRPr lang="en-US" sz="2800" dirty="0" smtClean="0"/>
          </a:p>
          <a:p>
            <a:r>
              <a:rPr lang="en-US" sz="2800" dirty="0" smtClean="0"/>
              <a:t>Intestinal obstruction </a:t>
            </a:r>
            <a:r>
              <a:rPr lang="en-US" sz="2800" dirty="0" smtClean="0">
                <a:sym typeface="Wingdings" panose="05000000000000000000" pitchFamily="2" charset="2"/>
              </a:rPr>
              <a:t> About 20-25% of CRA present as emergency intestinal obstruction.</a:t>
            </a:r>
            <a:endParaRPr lang="en-US" sz="2800" dirty="0" smtClean="0"/>
          </a:p>
          <a:p>
            <a:r>
              <a:rPr lang="en-US" sz="2800" dirty="0" smtClean="0"/>
              <a:t>Perforation/ peritonitis</a:t>
            </a:r>
          </a:p>
          <a:p>
            <a:r>
              <a:rPr lang="en-US" sz="2800" dirty="0" smtClean="0"/>
              <a:t>Ascites</a:t>
            </a:r>
          </a:p>
          <a:p>
            <a:r>
              <a:rPr lang="en-US" sz="2800" dirty="0" smtClean="0"/>
              <a:t>Weight loss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ymptomscolon.jpg                                              00029E101st hard drive                 BB700D5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" y="34119"/>
            <a:ext cx="6781800" cy="690273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648200" y="6455686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</a:t>
            </a:r>
            <a:r>
              <a:rPr lang="en-US" sz="2000" b="1" dirty="0" err="1" smtClean="0"/>
              <a:t>Tenesmus</a:t>
            </a:r>
            <a:r>
              <a:rPr lang="en-US" sz="2000" b="1" dirty="0" smtClean="0"/>
              <a:t> 5</a:t>
            </a:r>
            <a:r>
              <a:rPr lang="en-US" b="1" dirty="0" smtClean="0"/>
              <a:t>0%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Thorough history</a:t>
            </a:r>
          </a:p>
          <a:p>
            <a:endParaRPr lang="en-US" dirty="0" smtClean="0"/>
          </a:p>
          <a:p>
            <a:r>
              <a:rPr lang="en-US" dirty="0" smtClean="0"/>
              <a:t>Careful examination: DRE</a:t>
            </a:r>
          </a:p>
          <a:p>
            <a:endParaRPr lang="en-US" dirty="0" smtClean="0"/>
          </a:p>
          <a:p>
            <a:r>
              <a:rPr lang="en-US" dirty="0" smtClean="0"/>
              <a:t>Investigations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INVESTIGATIONS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Proctoscopy</a:t>
            </a:r>
          </a:p>
          <a:p>
            <a:r>
              <a:rPr lang="en-US" sz="2800" dirty="0" err="1" smtClean="0"/>
              <a:t>Sigmoidoscopy</a:t>
            </a:r>
            <a:endParaRPr lang="en-US" sz="2800" dirty="0" smtClean="0"/>
          </a:p>
          <a:p>
            <a:r>
              <a:rPr lang="en-US" sz="2800" dirty="0" smtClean="0"/>
              <a:t>Colonoscopy</a:t>
            </a:r>
          </a:p>
          <a:p>
            <a:r>
              <a:rPr lang="en-US" sz="2800" dirty="0" smtClean="0"/>
              <a:t>Endo-luminal ultrasound</a:t>
            </a:r>
          </a:p>
          <a:p>
            <a:r>
              <a:rPr lang="en-US" sz="2800" dirty="0" smtClean="0"/>
              <a:t>CT scan</a:t>
            </a:r>
          </a:p>
          <a:p>
            <a:r>
              <a:rPr lang="en-US" sz="2800" dirty="0" smtClean="0"/>
              <a:t>MRI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Adjunct investigations</a:t>
            </a:r>
          </a:p>
          <a:p>
            <a:r>
              <a:rPr lang="en-US" sz="2800" dirty="0" err="1" smtClean="0"/>
              <a:t>Carcinoembryonic</a:t>
            </a:r>
            <a:r>
              <a:rPr lang="en-US" sz="2800" dirty="0" smtClean="0"/>
              <a:t> antigen (normal is &lt;5) </a:t>
            </a:r>
            <a:r>
              <a:rPr lang="en-US" sz="2800" dirty="0" smtClean="0">
                <a:sym typeface="Wingdings" panose="05000000000000000000" pitchFamily="2" charset="2"/>
              </a:rPr>
              <a:t> monitors response to therapy</a:t>
            </a:r>
            <a:endParaRPr lang="en-US" sz="2800" dirty="0" smtClean="0"/>
          </a:p>
          <a:p>
            <a:r>
              <a:rPr lang="en-US" sz="2800" dirty="0" smtClean="0"/>
              <a:t>Double Contrast Barium </a:t>
            </a:r>
            <a:r>
              <a:rPr lang="en-US" sz="2800" dirty="0"/>
              <a:t>enema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 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Epidemiology</a:t>
            </a:r>
            <a:endParaRPr lang="en-US" sz="4000" dirty="0"/>
          </a:p>
          <a:p>
            <a:r>
              <a:rPr lang="en-US" sz="4000" dirty="0" smtClean="0"/>
              <a:t>Risk factors</a:t>
            </a:r>
            <a:endParaRPr lang="en-US" sz="4000" dirty="0"/>
          </a:p>
          <a:p>
            <a:r>
              <a:rPr lang="en-US" sz="4000" dirty="0" smtClean="0"/>
              <a:t>Symptoms</a:t>
            </a:r>
            <a:endParaRPr lang="en-US" sz="4000" dirty="0"/>
          </a:p>
          <a:p>
            <a:r>
              <a:rPr lang="en-US" sz="4000" dirty="0" smtClean="0"/>
              <a:t>Investigations </a:t>
            </a:r>
          </a:p>
          <a:p>
            <a:r>
              <a:rPr lang="en-US" sz="4000" dirty="0"/>
              <a:t>S</a:t>
            </a:r>
            <a:r>
              <a:rPr lang="en-US" sz="4000" dirty="0" smtClean="0"/>
              <a:t>taging</a:t>
            </a:r>
          </a:p>
          <a:p>
            <a:r>
              <a:rPr lang="en-US" sz="4000" dirty="0" smtClean="0"/>
              <a:t>Management</a:t>
            </a:r>
          </a:p>
          <a:p>
            <a:r>
              <a:rPr lang="en-US" sz="4000" dirty="0" smtClean="0"/>
              <a:t>Screening</a:t>
            </a:r>
            <a:endParaRPr lang="en-US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Abdominopelvic</a:t>
            </a:r>
            <a:r>
              <a:rPr lang="en-US" dirty="0" smtClean="0"/>
              <a:t> CT scan</a:t>
            </a:r>
          </a:p>
          <a:p>
            <a:r>
              <a:rPr lang="en-US" dirty="0" smtClean="0"/>
              <a:t>CXR/CT chest</a:t>
            </a:r>
          </a:p>
          <a:p>
            <a:r>
              <a:rPr lang="en-US" dirty="0" smtClean="0"/>
              <a:t>PET scan</a:t>
            </a:r>
          </a:p>
          <a:p>
            <a:r>
              <a:rPr lang="en-US" dirty="0" err="1" smtClean="0"/>
              <a:t>Endoluminal</a:t>
            </a:r>
            <a:r>
              <a:rPr lang="en-US" dirty="0" smtClean="0"/>
              <a:t> ultrasound </a:t>
            </a:r>
            <a:r>
              <a:rPr lang="en-US" dirty="0" smtClean="0">
                <a:sym typeface="Wingdings" panose="05000000000000000000" pitchFamily="2" charset="2"/>
              </a:rPr>
              <a:t> Early rectal cancer</a:t>
            </a:r>
            <a:endParaRPr lang="en-US" dirty="0" smtClean="0"/>
          </a:p>
          <a:p>
            <a:r>
              <a:rPr lang="en-US" dirty="0" smtClean="0"/>
              <a:t>MRI pelvis </a:t>
            </a:r>
            <a:r>
              <a:rPr lang="en-US" dirty="0" smtClean="0">
                <a:sym typeface="Wingdings" panose="05000000000000000000" pitchFamily="2" charset="2"/>
              </a:rPr>
              <a:t> Late rectal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60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GI113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0225"/>
            <a:ext cx="8153400" cy="533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on-polyp-endosc.JPG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38200"/>
            <a:ext cx="4943475" cy="501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GI114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7313"/>
            <a:ext cx="8686800" cy="5703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GI067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lum bright="24000" contrast="30000"/>
          </a:blip>
          <a:srcRect/>
          <a:stretch>
            <a:fillRect/>
          </a:stretch>
        </p:blipFill>
        <p:spPr bwMode="auto">
          <a:xfrm>
            <a:off x="381000" y="228600"/>
            <a:ext cx="8305800" cy="5418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GI063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39763"/>
            <a:ext cx="8305800" cy="5456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#10;NEO001.jpg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57200" y="436563"/>
            <a:ext cx="8153400" cy="5354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on-cancer-endosc.JPG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09600"/>
            <a:ext cx="5216525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GI244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0" y="22746"/>
            <a:ext cx="9059840" cy="54636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71600" y="5791200"/>
            <a:ext cx="6896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On Barium swallow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b="1" dirty="0">
                <a:sym typeface="Wingdings" panose="05000000000000000000" pitchFamily="2" charset="2"/>
              </a:rPr>
              <a:t>apple core appearance</a:t>
            </a:r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 GI243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9563"/>
            <a:ext cx="8153400" cy="6173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2" y="0"/>
            <a:ext cx="8993188" cy="762000"/>
          </a:xfrm>
        </p:spPr>
        <p:txBody>
          <a:bodyPr/>
          <a:lstStyle/>
          <a:p>
            <a:r>
              <a:rPr lang="en-US" b="1" u="sng" dirty="0" smtClean="0"/>
              <a:t>INTESTINAL TUMORS</a:t>
            </a:r>
            <a:endParaRPr lang="en-US" b="1" u="sng" dirty="0"/>
          </a:p>
        </p:txBody>
      </p:sp>
      <p:graphicFrame>
        <p:nvGraphicFramePr>
          <p:cNvPr id="6386" name="Group 2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316641"/>
              </p:ext>
            </p:extLst>
          </p:nvPr>
        </p:nvGraphicFramePr>
        <p:xfrm>
          <a:off x="4648200" y="990603"/>
          <a:ext cx="4495799" cy="5867396"/>
        </p:xfrm>
        <a:graphic>
          <a:graphicData uri="http://schemas.openxmlformats.org/drawingml/2006/table">
            <a:tbl>
              <a:tblPr/>
              <a:tblGrid>
                <a:gridCol w="4495799"/>
              </a:tblGrid>
              <a:tr h="367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Non-neoplastic Polyps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Hyperplastic polyps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Hamartomatous polyps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Juvenile polyps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Peutz-Jeghers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polyps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Inflammatory polyps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Lymphoid polyps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7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Neoplastic Epithelial Lesions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Benign polyps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Adenomas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Malignant lesions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Adenocarcinoma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334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Squamous cell carcinoma of the anus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7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 Tumors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Gastrointestinal stromal tumors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Carcinoid tumor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Lymphoma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372" name="Text Box 228"/>
          <p:cNvSpPr txBox="1">
            <a:spLocks noChangeArrowheads="1"/>
          </p:cNvSpPr>
          <p:nvPr/>
        </p:nvSpPr>
        <p:spPr bwMode="auto">
          <a:xfrm>
            <a:off x="-38101" y="762000"/>
            <a:ext cx="4686301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itchFamily="66" charset="0"/>
              </a:rPr>
              <a:t>Epithelial tumors of the intestines</a:t>
            </a:r>
            <a:r>
              <a:rPr lang="hr-HR" sz="2000" dirty="0">
                <a:latin typeface="Comic Sans MS" pitchFamily="66" charset="0"/>
              </a:rPr>
              <a:t>:</a:t>
            </a:r>
            <a:br>
              <a:rPr lang="hr-HR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major cause of morbidity and mortality </a:t>
            </a:r>
            <a:r>
              <a:rPr lang="en-US" sz="2000" dirty="0" smtClean="0">
                <a:latin typeface="Comic Sans MS" pitchFamily="66" charset="0"/>
              </a:rPr>
              <a:t>worldwide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Comic Sans MS" pitchFamily="66" charset="0"/>
              </a:rPr>
              <a:t>C</a:t>
            </a:r>
            <a:r>
              <a:rPr lang="en-US" sz="2000" dirty="0" err="1">
                <a:latin typeface="Comic Sans MS" pitchFamily="66" charset="0"/>
              </a:rPr>
              <a:t>olon</a:t>
            </a:r>
            <a:r>
              <a:rPr lang="en-US" sz="2000" dirty="0">
                <a:latin typeface="Comic Sans MS" pitchFamily="66" charset="0"/>
              </a:rPr>
              <a:t>, including rectum</a:t>
            </a:r>
            <a:r>
              <a:rPr lang="hr-HR" sz="2000" dirty="0">
                <a:latin typeface="Comic Sans MS" pitchFamily="66" charset="0"/>
              </a:rPr>
              <a:t>:</a:t>
            </a:r>
            <a:br>
              <a:rPr lang="hr-HR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host to most primary neoplasms  in the </a:t>
            </a:r>
            <a:r>
              <a:rPr lang="en-US" sz="2000" dirty="0" smtClean="0">
                <a:latin typeface="Comic Sans MS" pitchFamily="66" charset="0"/>
              </a:rPr>
              <a:t>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omic Sans MS" pitchFamily="66" charset="0"/>
              </a:rPr>
              <a:t>MOST COMMON MALIGNANCIES (IN DECREASING FREQUENCY)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COLORECTAL 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PANCREATIC TUMORS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ESOPHAGEAL 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GASTRIC TUMORS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CCAS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HEPATOMAS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SMALL BOWEL TUMORS</a:t>
            </a:r>
            <a:endParaRPr lang="en-US" sz="2000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STAGING: MODIFIED DUKE’S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charset="0"/>
              </a:rPr>
              <a:t>A </a:t>
            </a:r>
            <a:r>
              <a:rPr lang="en-US" b="1" dirty="0" smtClean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Arial" charset="0"/>
              </a:rPr>
              <a:t>Mucosa	</a:t>
            </a:r>
          </a:p>
          <a:p>
            <a:pPr marL="0" indent="0">
              <a:buNone/>
            </a:pPr>
            <a:r>
              <a:rPr lang="en-US" b="1" dirty="0" smtClean="0">
                <a:latin typeface="Arial" charset="0"/>
              </a:rPr>
              <a:t>			</a:t>
            </a:r>
          </a:p>
          <a:p>
            <a:r>
              <a:rPr lang="en-US" b="1" dirty="0" smtClean="0">
                <a:latin typeface="Arial" charset="0"/>
              </a:rPr>
              <a:t>B </a:t>
            </a:r>
            <a:r>
              <a:rPr lang="en-US" b="1" dirty="0" smtClean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Arial" charset="0"/>
              </a:rPr>
              <a:t>Into or through </a:t>
            </a:r>
            <a:r>
              <a:rPr lang="en-US" b="1" dirty="0" err="1" smtClean="0">
                <a:latin typeface="Arial" charset="0"/>
              </a:rPr>
              <a:t>Muscularis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propria</a:t>
            </a:r>
            <a:endParaRPr lang="en-US" b="1" dirty="0" smtClean="0">
              <a:latin typeface="Arial" charset="0"/>
            </a:endParaRPr>
          </a:p>
          <a:p>
            <a:r>
              <a:rPr lang="en-US" b="1" dirty="0" smtClean="0">
                <a:latin typeface="Arial" charset="0"/>
              </a:rPr>
              <a:t>			</a:t>
            </a:r>
          </a:p>
          <a:p>
            <a:r>
              <a:rPr lang="en-US" b="1" dirty="0" smtClean="0">
                <a:latin typeface="Arial" charset="0"/>
              </a:rPr>
              <a:t>C1 </a:t>
            </a:r>
            <a:r>
              <a:rPr lang="en-US" b="1" dirty="0" smtClean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Arial" charset="0"/>
              </a:rPr>
              <a:t>Into </a:t>
            </a:r>
            <a:r>
              <a:rPr lang="en-US" b="1" dirty="0" err="1" smtClean="0">
                <a:latin typeface="Arial" charset="0"/>
              </a:rPr>
              <a:t>Muscularis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propria</a:t>
            </a:r>
            <a:r>
              <a:rPr lang="en-US" b="1" dirty="0" smtClean="0">
                <a:latin typeface="Arial" charset="0"/>
              </a:rPr>
              <a:t> + LN	</a:t>
            </a:r>
          </a:p>
          <a:p>
            <a:r>
              <a:rPr lang="en-US" b="1" dirty="0" smtClean="0">
                <a:latin typeface="Arial" charset="0"/>
              </a:rPr>
              <a:t>	</a:t>
            </a:r>
          </a:p>
          <a:p>
            <a:r>
              <a:rPr lang="en-US" b="1" dirty="0" smtClean="0">
                <a:latin typeface="Arial" charset="0"/>
              </a:rPr>
              <a:t>C2 </a:t>
            </a:r>
            <a:r>
              <a:rPr lang="en-US" b="1" dirty="0" smtClean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Arial" charset="0"/>
              </a:rPr>
              <a:t>Through M. </a:t>
            </a:r>
            <a:r>
              <a:rPr lang="en-US" b="1" dirty="0" err="1" smtClean="0">
                <a:latin typeface="Arial" charset="0"/>
              </a:rPr>
              <a:t>propria</a:t>
            </a:r>
            <a:r>
              <a:rPr lang="en-US" b="1" dirty="0" smtClean="0">
                <a:latin typeface="Arial" charset="0"/>
              </a:rPr>
              <a:t> to serosa + LN	</a:t>
            </a:r>
          </a:p>
          <a:p>
            <a:r>
              <a:rPr lang="en-US" b="1" dirty="0" smtClean="0">
                <a:latin typeface="Arial" charset="0"/>
              </a:rPr>
              <a:t>	</a:t>
            </a:r>
          </a:p>
          <a:p>
            <a:r>
              <a:rPr lang="en-US" b="1" dirty="0" smtClean="0">
                <a:latin typeface="Arial" charset="0"/>
              </a:rPr>
              <a:t>D </a:t>
            </a:r>
            <a:r>
              <a:rPr lang="en-US" b="1" dirty="0" smtClean="0">
                <a:latin typeface="Arial" charset="0"/>
                <a:sym typeface="Wingdings" panose="05000000000000000000" pitchFamily="2" charset="2"/>
              </a:rPr>
              <a:t> D</a:t>
            </a:r>
            <a:r>
              <a:rPr lang="en-US" b="1" dirty="0" smtClean="0">
                <a:latin typeface="Arial" charset="0"/>
              </a:rPr>
              <a:t>istant metastatic spread			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009775" y="2073275"/>
            <a:ext cx="45751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C1C"/>
                </a:solidFill>
                <a:latin typeface="Arial" charset="0"/>
              </a:rPr>
              <a:t>	    </a:t>
            </a:r>
            <a:r>
              <a:rPr lang="en-US" sz="2800" b="1" dirty="0">
                <a:latin typeface="Arial" charset="0"/>
              </a:rPr>
              <a:t>TNM system</a:t>
            </a:r>
          </a:p>
          <a:p>
            <a:endParaRPr lang="en-US" sz="2800" b="1" dirty="0">
              <a:latin typeface="Arial" charset="0"/>
            </a:endParaRPr>
          </a:p>
          <a:p>
            <a:r>
              <a:rPr lang="en-US" sz="2800" b="1" u="sng" dirty="0">
                <a:latin typeface="Arial" charset="0"/>
              </a:rPr>
              <a:t>Primary tumor (T) </a:t>
            </a:r>
          </a:p>
          <a:p>
            <a:endParaRPr lang="en-US" sz="2800" b="1" dirty="0">
              <a:latin typeface="Arial" charset="0"/>
            </a:endParaRPr>
          </a:p>
          <a:p>
            <a:r>
              <a:rPr lang="en-US" sz="2800" b="1" u="sng" dirty="0">
                <a:latin typeface="Arial" charset="0"/>
              </a:rPr>
              <a:t>Regional lymph nodes (N)</a:t>
            </a:r>
          </a:p>
          <a:p>
            <a:endParaRPr lang="en-US" sz="2800" b="1" dirty="0">
              <a:latin typeface="Arial" charset="0"/>
            </a:endParaRPr>
          </a:p>
          <a:p>
            <a:r>
              <a:rPr lang="en-US" sz="2800" b="1" u="sng" dirty="0">
                <a:latin typeface="Arial" charset="0"/>
              </a:rPr>
              <a:t>Distant metastasis (M)</a:t>
            </a:r>
            <a:endParaRPr lang="en-US" sz="2800" b="1" dirty="0">
              <a:latin typeface="Arial" charset="0"/>
            </a:endParaRPr>
          </a:p>
          <a:p>
            <a:endParaRPr lang="en-US" sz="2800" b="1" dirty="0">
              <a:solidFill>
                <a:srgbClr val="FFFC1C"/>
              </a:solidFill>
              <a:latin typeface="Arial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716213" y="474663"/>
            <a:ext cx="3160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" charset="0"/>
              </a:rPr>
              <a:t>Staging of CRC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914400"/>
          </a:xfrm>
          <a:prstGeom prst="rect">
            <a:avLst/>
          </a:prstGeom>
          <a:noFill/>
          <a:ln w="38100">
            <a:solidFill>
              <a:srgbClr val="FFFC1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 STAGING – AMERICAN JOINT COMMITTEE ON CANCER SYSTEM (AJCC/TNM)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200" b="1" dirty="0" smtClean="0"/>
              <a:t>T CATEGORIES describe the extent of spread of the primary tumor (T) through the layers of the tissue that form the wall of the colon and rectum:</a:t>
            </a:r>
          </a:p>
          <a:p>
            <a:pPr eaLnBrk="0" hangingPunct="0">
              <a:spcBef>
                <a:spcPct val="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Tx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 Primary tumor cannot be assessed. </a:t>
            </a:r>
          </a:p>
          <a:p>
            <a:pPr eaLnBrk="0" hangingPunct="0">
              <a:spcBef>
                <a:spcPct val="0"/>
              </a:spcBef>
            </a:pPr>
            <a:r>
              <a:rPr lang="en-US" sz="2200" b="1" dirty="0" smtClean="0">
                <a:solidFill>
                  <a:srgbClr val="FF0000"/>
                </a:solidFill>
              </a:rPr>
              <a:t>Tis</a:t>
            </a:r>
            <a:r>
              <a:rPr lang="en-US" sz="2200" dirty="0" smtClean="0"/>
              <a:t> </a:t>
            </a:r>
            <a:r>
              <a:rPr lang="en-US" sz="2200" b="1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ym typeface="Wingdings" panose="05000000000000000000" pitchFamily="2" charset="2"/>
              </a:rPr>
              <a:t>Cancer is in its earliest stage, has not grown beyond mucosa. Also known as </a:t>
            </a:r>
            <a:r>
              <a:rPr lang="en-US" sz="2200" b="1" dirty="0" smtClean="0">
                <a:sym typeface="Wingdings" panose="05000000000000000000" pitchFamily="2" charset="2"/>
              </a:rPr>
              <a:t>carcinoma in situ</a:t>
            </a:r>
            <a:r>
              <a:rPr lang="en-US" sz="2200" dirty="0" smtClean="0">
                <a:sym typeface="Wingdings" panose="05000000000000000000" pitchFamily="2" charset="2"/>
              </a:rPr>
              <a:t> or </a:t>
            </a:r>
            <a:r>
              <a:rPr lang="en-US" sz="2200" b="1" dirty="0" smtClean="0">
                <a:sym typeface="Wingdings" panose="05000000000000000000" pitchFamily="2" charset="2"/>
              </a:rPr>
              <a:t>intra-mucosal carcinoma</a:t>
            </a:r>
            <a:r>
              <a:rPr lang="en-US" sz="2200" dirty="0" smtClean="0">
                <a:sym typeface="Wingdings" panose="05000000000000000000" pitchFamily="2" charset="2"/>
              </a:rPr>
              <a:t>. </a:t>
            </a:r>
            <a:r>
              <a:rPr lang="en-US" sz="2200" dirty="0">
                <a:sym typeface="Wingdings" panose="05000000000000000000" pitchFamily="2" charset="2"/>
              </a:rPr>
              <a:t>This </a:t>
            </a:r>
            <a:r>
              <a:rPr lang="en-US" sz="2200" dirty="0">
                <a:solidFill>
                  <a:srgbClr val="000000"/>
                </a:solidFill>
              </a:rPr>
              <a:t>includes cancer cells confined within the glandular basement membrane (intraepithelial) or lamina </a:t>
            </a:r>
            <a:r>
              <a:rPr lang="en-US" sz="2200" dirty="0" err="1">
                <a:solidFill>
                  <a:srgbClr val="000000"/>
                </a:solidFill>
              </a:rPr>
              <a:t>propria</a:t>
            </a:r>
            <a:r>
              <a:rPr lang="en-US" sz="2200" dirty="0">
                <a:solidFill>
                  <a:srgbClr val="000000"/>
                </a:solidFill>
              </a:rPr>
              <a:t> (</a:t>
            </a:r>
            <a:r>
              <a:rPr lang="en-US" sz="2200" dirty="0" err="1">
                <a:solidFill>
                  <a:srgbClr val="000000"/>
                </a:solidFill>
              </a:rPr>
              <a:t>intramucosal</a:t>
            </a:r>
            <a:r>
              <a:rPr lang="en-US" sz="2200" dirty="0">
                <a:solidFill>
                  <a:srgbClr val="000000"/>
                </a:solidFill>
              </a:rPr>
              <a:t>) with no extension through the </a:t>
            </a:r>
            <a:r>
              <a:rPr lang="en-US" sz="2200" dirty="0" err="1">
                <a:solidFill>
                  <a:srgbClr val="000000"/>
                </a:solidFill>
              </a:rPr>
              <a:t>muscularis</a:t>
            </a:r>
            <a:r>
              <a:rPr lang="en-US" sz="2200" dirty="0">
                <a:solidFill>
                  <a:srgbClr val="000000"/>
                </a:solidFill>
              </a:rPr>
              <a:t> mucosae into the </a:t>
            </a:r>
            <a:r>
              <a:rPr lang="en-US" sz="2200" dirty="0" err="1">
                <a:solidFill>
                  <a:srgbClr val="000000"/>
                </a:solidFill>
              </a:rPr>
              <a:t>submucosa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T1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 Cancer has grown through the mucosa and </a:t>
            </a:r>
            <a:r>
              <a:rPr lang="en-US" sz="2200" dirty="0" err="1" smtClean="0">
                <a:sym typeface="Wingdings" panose="05000000000000000000" pitchFamily="2" charset="2"/>
              </a:rPr>
              <a:t>ecxtends</a:t>
            </a:r>
            <a:r>
              <a:rPr lang="en-US" sz="2200" dirty="0" smtClean="0">
                <a:sym typeface="Wingdings" panose="05000000000000000000" pitchFamily="2" charset="2"/>
              </a:rPr>
              <a:t> into the sub-mucosa</a:t>
            </a:r>
            <a:endParaRPr lang="en-US" sz="2200" b="1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T2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 Cancer extends into </a:t>
            </a:r>
            <a:r>
              <a:rPr lang="en-US" sz="2200" dirty="0" err="1" smtClean="0">
                <a:sym typeface="Wingdings" panose="05000000000000000000" pitchFamily="2" charset="2"/>
              </a:rPr>
              <a:t>muscularis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propria</a:t>
            </a:r>
            <a:endParaRPr lang="en-US" sz="2200" b="1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T3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 Cancer has spread to </a:t>
            </a:r>
            <a:r>
              <a:rPr lang="en-US" sz="2200" dirty="0" err="1" smtClean="0">
                <a:sym typeface="Wingdings" panose="05000000000000000000" pitchFamily="2" charset="2"/>
              </a:rPr>
              <a:t>subserosa</a:t>
            </a:r>
            <a:r>
              <a:rPr lang="en-US" sz="2200" dirty="0" smtClean="0">
                <a:sym typeface="Wingdings" panose="05000000000000000000" pitchFamily="2" charset="2"/>
              </a:rPr>
              <a:t> but not any nearby organs or tissues</a:t>
            </a:r>
            <a:endParaRPr lang="en-US" sz="2200" b="1" dirty="0" smtClean="0"/>
          </a:p>
          <a:p>
            <a:pPr eaLnBrk="0" hangingPunct="0">
              <a:spcBef>
                <a:spcPct val="0"/>
              </a:spcBef>
            </a:pPr>
            <a:r>
              <a:rPr lang="en-US" sz="2200" b="1" dirty="0" smtClean="0">
                <a:solidFill>
                  <a:srgbClr val="FF0000"/>
                </a:solidFill>
              </a:rPr>
              <a:t>T4</a:t>
            </a:r>
            <a:r>
              <a:rPr lang="en-US" sz="2200" b="1" dirty="0" smtClean="0"/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 Cancer has spread completely through wall of the colon or rectum into nearby tissues or organs. </a:t>
            </a:r>
            <a:r>
              <a:rPr lang="en-US" sz="2000" dirty="0">
                <a:solidFill>
                  <a:srgbClr val="000000"/>
                </a:solidFill>
              </a:rPr>
              <a:t>Direct invasion </a:t>
            </a:r>
            <a:r>
              <a:rPr lang="en-US" sz="2000" dirty="0" smtClean="0">
                <a:solidFill>
                  <a:srgbClr val="000000"/>
                </a:solidFill>
              </a:rPr>
              <a:t>includes </a:t>
            </a:r>
            <a:r>
              <a:rPr lang="en-US" sz="2000" dirty="0">
                <a:solidFill>
                  <a:srgbClr val="000000"/>
                </a:solidFill>
              </a:rPr>
              <a:t>invasion of other segments of the </a:t>
            </a:r>
            <a:r>
              <a:rPr lang="en-US" sz="2000" dirty="0" err="1">
                <a:solidFill>
                  <a:srgbClr val="000000"/>
                </a:solidFill>
              </a:rPr>
              <a:t>colorectum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by </a:t>
            </a:r>
            <a:r>
              <a:rPr lang="en-US" sz="2000" dirty="0">
                <a:solidFill>
                  <a:srgbClr val="000000"/>
                </a:solidFill>
              </a:rPr>
              <a:t>way of the serosa; for example, invasion of the sigmoid colon by a carcinoma of </a:t>
            </a:r>
            <a:r>
              <a:rPr lang="en-US" sz="2000" dirty="0" smtClean="0">
                <a:solidFill>
                  <a:srgbClr val="000000"/>
                </a:solidFill>
              </a:rPr>
              <a:t>the cecum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414459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471863" y="1698625"/>
            <a:ext cx="5197475" cy="447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hangingPunct="0">
              <a:lnSpc>
                <a:spcPct val="105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Tis	T</a:t>
            </a:r>
            <a:r>
              <a:rPr lang="en-US" sz="19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T</a:t>
            </a:r>
            <a:r>
              <a:rPr lang="en-US" sz="19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T</a:t>
            </a:r>
            <a:r>
              <a:rPr lang="en-US" sz="19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T</a:t>
            </a:r>
            <a:r>
              <a:rPr lang="en-US" sz="19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endParaRPr lang="en-US" sz="19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105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endParaRPr lang="en-US" sz="19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105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endParaRPr lang="en-US" sz="19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105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endParaRPr lang="en-US" sz="19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105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endParaRPr lang="en-US" sz="19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105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endParaRPr lang="en-US" sz="19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105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endParaRPr lang="en-US" sz="19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105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endParaRPr lang="en-US" sz="19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105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endParaRPr lang="en-US" sz="19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105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endParaRPr lang="en-US" sz="19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105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endParaRPr lang="en-US" sz="19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105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endParaRPr lang="en-US" sz="19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130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endParaRPr lang="en-US" sz="19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45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endParaRPr lang="en-US" sz="19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90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		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Extension</a:t>
            </a:r>
          </a:p>
          <a:p>
            <a:pPr eaLnBrk="0" hangingPunct="0">
              <a:lnSpc>
                <a:spcPct val="90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		to an adjacent</a:t>
            </a:r>
          </a:p>
          <a:p>
            <a:pPr eaLnBrk="0" hangingPunct="0">
              <a:lnSpc>
                <a:spcPct val="90000"/>
              </a:lnSpc>
              <a:tabLst>
                <a:tab pos="1535113" algn="ctr"/>
                <a:tab pos="2451100" algn="ctr"/>
                <a:tab pos="2916238" algn="ctr"/>
                <a:tab pos="3830638" algn="ctr"/>
              </a:tabLst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		organ</a:t>
            </a:r>
          </a:p>
        </p:txBody>
      </p:sp>
      <p:pic>
        <p:nvPicPr>
          <p:cNvPr id="1946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438" y="2124075"/>
            <a:ext cx="5651500" cy="368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17525" y="2513013"/>
            <a:ext cx="2281238" cy="3770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28600" indent="-228600" eaLnBrk="0" hangingPunct="0">
              <a:lnSpc>
                <a:spcPct val="105000"/>
              </a:lnSpc>
              <a:tabLst>
                <a:tab pos="457200" algn="l"/>
                <a:tab pos="627063" algn="l"/>
              </a:tabLst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Mucosa</a:t>
            </a:r>
          </a:p>
          <a:p>
            <a:pPr marL="228600" indent="-228600" eaLnBrk="0" hangingPunct="0">
              <a:lnSpc>
                <a:spcPct val="105000"/>
              </a:lnSpc>
              <a:tabLst>
                <a:tab pos="457200" algn="l"/>
                <a:tab pos="627063" algn="l"/>
              </a:tabLst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Muscularis mucosae</a:t>
            </a:r>
          </a:p>
          <a:p>
            <a:pPr marL="228600" indent="-228600" eaLnBrk="0" hangingPunct="0">
              <a:lnSpc>
                <a:spcPct val="105000"/>
              </a:lnSpc>
              <a:tabLst>
                <a:tab pos="457200" algn="l"/>
                <a:tab pos="627063" algn="l"/>
              </a:tabLst>
            </a:pP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28600" indent="-228600" eaLnBrk="0" hangingPunct="0">
              <a:lnSpc>
                <a:spcPct val="105000"/>
              </a:lnSpc>
              <a:tabLst>
                <a:tab pos="457200" algn="l"/>
                <a:tab pos="627063" algn="l"/>
              </a:tabLst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Submucosa</a:t>
            </a:r>
          </a:p>
          <a:p>
            <a:pPr marL="228600" indent="-228600" eaLnBrk="0" hangingPunct="0">
              <a:lnSpc>
                <a:spcPct val="105000"/>
              </a:lnSpc>
              <a:tabLst>
                <a:tab pos="457200" algn="l"/>
                <a:tab pos="627063" algn="l"/>
              </a:tabLst>
            </a:pP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28600" indent="-228600" eaLnBrk="0" hangingPunct="0">
              <a:lnSpc>
                <a:spcPct val="105000"/>
              </a:lnSpc>
              <a:tabLst>
                <a:tab pos="457200" algn="l"/>
                <a:tab pos="627063" algn="l"/>
              </a:tabLst>
            </a:pP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28600" indent="-228600" eaLnBrk="0" hangingPunct="0">
              <a:lnSpc>
                <a:spcPct val="105000"/>
              </a:lnSpc>
              <a:tabLst>
                <a:tab pos="457200" algn="l"/>
                <a:tab pos="627063" algn="l"/>
              </a:tabLst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Muscularis propria</a:t>
            </a:r>
          </a:p>
          <a:p>
            <a:pPr marL="228600" indent="-228600" eaLnBrk="0" hangingPunct="0">
              <a:lnSpc>
                <a:spcPct val="105000"/>
              </a:lnSpc>
              <a:tabLst>
                <a:tab pos="457200" algn="l"/>
                <a:tab pos="627063" algn="l"/>
              </a:tabLst>
            </a:pP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28600" indent="-228600" eaLnBrk="0" hangingPunct="0">
              <a:lnSpc>
                <a:spcPct val="105000"/>
              </a:lnSpc>
              <a:tabLst>
                <a:tab pos="457200" algn="l"/>
                <a:tab pos="627063" algn="l"/>
              </a:tabLst>
            </a:pP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28600" indent="-228600" eaLnBrk="0" hangingPunct="0">
              <a:lnSpc>
                <a:spcPct val="105000"/>
              </a:lnSpc>
              <a:tabLst>
                <a:tab pos="457200" algn="l"/>
                <a:tab pos="627063" algn="l"/>
              </a:tabLst>
            </a:pP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28600" indent="-228600" eaLnBrk="0" hangingPunct="0">
              <a:lnSpc>
                <a:spcPct val="135000"/>
              </a:lnSpc>
              <a:tabLst>
                <a:tab pos="457200" algn="l"/>
                <a:tab pos="627063" algn="l"/>
              </a:tabLst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Subserosa</a:t>
            </a:r>
          </a:p>
          <a:p>
            <a:pPr marL="228600" indent="-228600" eaLnBrk="0" hangingPunct="0">
              <a:lnSpc>
                <a:spcPct val="135000"/>
              </a:lnSpc>
              <a:tabLst>
                <a:tab pos="457200" algn="l"/>
                <a:tab pos="627063" algn="l"/>
              </a:tabLst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Serosa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619500" y="2079625"/>
            <a:ext cx="193675" cy="677863"/>
          </a:xfrm>
          <a:prstGeom prst="rect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018088" y="2079625"/>
            <a:ext cx="193675" cy="1708150"/>
          </a:xfrm>
          <a:prstGeom prst="rect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942013" y="2079625"/>
            <a:ext cx="193675" cy="2466975"/>
          </a:xfrm>
          <a:prstGeom prst="rect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6362700" y="2079625"/>
            <a:ext cx="193675" cy="3078163"/>
          </a:xfrm>
          <a:prstGeom prst="rect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7343775" y="2079625"/>
            <a:ext cx="193675" cy="3857625"/>
          </a:xfrm>
          <a:prstGeom prst="rect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ctr"/>
            <a:r>
              <a:rPr lang="de-DE" sz="3600" b="1">
                <a:latin typeface="Comic Sans MS" pitchFamily="66" charset="0"/>
              </a:rPr>
              <a:t>TNM Classification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N0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 No nodes involved</a:t>
            </a:r>
          </a:p>
          <a:p>
            <a:endParaRPr lang="en-US" sz="3600" dirty="0" smtClean="0"/>
          </a:p>
          <a:p>
            <a:r>
              <a:rPr lang="en-US" sz="3600" dirty="0" smtClean="0"/>
              <a:t>N1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 1-2 LN involved</a:t>
            </a:r>
          </a:p>
          <a:p>
            <a:endParaRPr lang="en-US" sz="3600" dirty="0" smtClean="0"/>
          </a:p>
          <a:p>
            <a:r>
              <a:rPr lang="en-US" sz="3600" dirty="0" smtClean="0"/>
              <a:t>N2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 3 or more nodes</a:t>
            </a:r>
          </a:p>
          <a:p>
            <a:endParaRPr lang="en-US" sz="3600" dirty="0" smtClean="0"/>
          </a:p>
          <a:p>
            <a:r>
              <a:rPr lang="en-US" sz="3600" dirty="0" smtClean="0"/>
              <a:t>M0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dirty="0" smtClean="0"/>
              <a:t>No metastases</a:t>
            </a:r>
          </a:p>
          <a:p>
            <a:endParaRPr lang="en-US" sz="3600" dirty="0" smtClean="0"/>
          </a:p>
          <a:p>
            <a:r>
              <a:rPr lang="en-US" sz="3600" dirty="0" smtClean="0"/>
              <a:t>M1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dirty="0" smtClean="0"/>
              <a:t>Mets present</a:t>
            </a:r>
            <a:endParaRPr lang="en-US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541588" y="474663"/>
            <a:ext cx="38592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" charset="0"/>
              </a:rPr>
              <a:t>Sites of metastasis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533400" y="304800"/>
            <a:ext cx="8229600" cy="914400"/>
          </a:xfrm>
          <a:prstGeom prst="rect">
            <a:avLst/>
          </a:prstGeom>
          <a:noFill/>
          <a:ln w="38100">
            <a:solidFill>
              <a:srgbClr val="FFFC1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14400" y="2590800"/>
            <a:ext cx="127317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charset="0"/>
              </a:rPr>
              <a:t>Liver</a:t>
            </a:r>
          </a:p>
          <a:p>
            <a:endParaRPr lang="en-US" sz="2800" b="1" dirty="0">
              <a:latin typeface="Arial" charset="0"/>
            </a:endParaRPr>
          </a:p>
          <a:p>
            <a:r>
              <a:rPr lang="en-US" sz="2800" b="1" dirty="0">
                <a:latin typeface="Arial" charset="0"/>
              </a:rPr>
              <a:t>Lung</a:t>
            </a:r>
          </a:p>
          <a:p>
            <a:endParaRPr lang="en-US" sz="2800" b="1" dirty="0">
              <a:latin typeface="Arial" charset="0"/>
            </a:endParaRPr>
          </a:p>
          <a:p>
            <a:r>
              <a:rPr lang="en-US" sz="2800" b="1" dirty="0">
                <a:latin typeface="Arial" charset="0"/>
              </a:rPr>
              <a:t>Brain</a:t>
            </a:r>
          </a:p>
          <a:p>
            <a:endParaRPr lang="en-US" sz="2800" b="1" dirty="0">
              <a:latin typeface="Arial" charset="0"/>
            </a:endParaRPr>
          </a:p>
          <a:p>
            <a:r>
              <a:rPr lang="en-US" sz="2800" b="1" dirty="0">
                <a:latin typeface="Arial" charset="0"/>
              </a:rPr>
              <a:t>Bones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533400" y="1676400"/>
            <a:ext cx="1784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>
                <a:latin typeface="Arial" charset="0"/>
              </a:rPr>
              <a:t>Via blood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2743200" y="2971800"/>
            <a:ext cx="2498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charset="0"/>
              </a:rPr>
              <a:t>Lymph nodes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5791200" y="3352800"/>
            <a:ext cx="2818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charset="0"/>
              </a:rPr>
              <a:t>Abdominal </a:t>
            </a:r>
            <a:r>
              <a:rPr lang="en-US" sz="2800" b="1" dirty="0" smtClean="0">
                <a:latin typeface="Arial" charset="0"/>
              </a:rPr>
              <a:t>wall</a:t>
            </a:r>
          </a:p>
          <a:p>
            <a:endParaRPr lang="en-US" sz="2800" b="1" dirty="0">
              <a:latin typeface="Arial" charset="0"/>
            </a:endParaRPr>
          </a:p>
          <a:p>
            <a:r>
              <a:rPr lang="en-US" sz="2800" b="1" dirty="0" smtClean="0">
                <a:latin typeface="Arial" charset="0"/>
              </a:rPr>
              <a:t>Trans-</a:t>
            </a:r>
            <a:r>
              <a:rPr lang="en-US" sz="2800" b="1" dirty="0" err="1" smtClean="0">
                <a:latin typeface="Arial" charset="0"/>
              </a:rPr>
              <a:t>coelomic</a:t>
            </a:r>
            <a:endParaRPr lang="en-US" sz="2800" b="1" dirty="0">
              <a:latin typeface="Arial" charset="0"/>
            </a:endParaRPr>
          </a:p>
          <a:p>
            <a:endParaRPr lang="en-US" sz="2800" b="1" dirty="0">
              <a:latin typeface="Arial" charset="0"/>
            </a:endParaRPr>
          </a:p>
          <a:p>
            <a:r>
              <a:rPr lang="en-US" sz="2800" b="1" dirty="0">
                <a:latin typeface="Arial" charset="0"/>
              </a:rPr>
              <a:t>Nerves</a:t>
            </a:r>
          </a:p>
          <a:p>
            <a:endParaRPr lang="en-US" sz="2800" b="1" dirty="0">
              <a:latin typeface="Arial" charset="0"/>
            </a:endParaRPr>
          </a:p>
          <a:p>
            <a:r>
              <a:rPr lang="en-US" sz="2800" b="1" dirty="0">
                <a:latin typeface="Arial" charset="0"/>
              </a:rPr>
              <a:t>Vessels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2667000" y="2057400"/>
            <a:ext cx="2676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>
                <a:latin typeface="Arial" charset="0"/>
              </a:rPr>
              <a:t>Via </a:t>
            </a:r>
            <a:r>
              <a:rPr lang="en-US" sz="2800" b="1" u="sng" dirty="0" err="1">
                <a:latin typeface="Arial" charset="0"/>
              </a:rPr>
              <a:t>lymphatics</a:t>
            </a:r>
            <a:endParaRPr lang="en-US" sz="2800" b="1" u="sng" dirty="0">
              <a:latin typeface="Arial" charset="0"/>
            </a:endParaRP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5638800" y="2438400"/>
            <a:ext cx="2403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Arial" charset="0"/>
              </a:rPr>
              <a:t>Local spread</a:t>
            </a:r>
            <a:endParaRPr lang="en-US" sz="2800" b="1" u="sng" dirty="0">
              <a:latin typeface="Arial" charset="0"/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457200" y="1676400"/>
            <a:ext cx="1981200" cy="4267200"/>
          </a:xfrm>
          <a:prstGeom prst="rect">
            <a:avLst/>
          </a:prstGeom>
          <a:noFill/>
          <a:ln w="9525">
            <a:solidFill>
              <a:srgbClr val="FFFC1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2667000" y="2057400"/>
            <a:ext cx="2743200" cy="4267200"/>
          </a:xfrm>
          <a:prstGeom prst="rect">
            <a:avLst/>
          </a:prstGeom>
          <a:noFill/>
          <a:ln w="9525">
            <a:solidFill>
              <a:srgbClr val="FFFC1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5638800" y="2438400"/>
            <a:ext cx="3200400" cy="4267200"/>
          </a:xfrm>
          <a:prstGeom prst="rect">
            <a:avLst/>
          </a:prstGeom>
          <a:noFill/>
          <a:ln w="9525">
            <a:solidFill>
              <a:srgbClr val="FFFC1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Depends on stage &amp; site</a:t>
            </a:r>
          </a:p>
          <a:p>
            <a:r>
              <a:rPr lang="en-US" sz="4000" dirty="0" smtClean="0"/>
              <a:t>Surgery</a:t>
            </a:r>
          </a:p>
          <a:p>
            <a:r>
              <a:rPr lang="en-US" sz="4000" dirty="0" smtClean="0"/>
              <a:t>Chemotherapy </a:t>
            </a:r>
          </a:p>
          <a:p>
            <a:r>
              <a:rPr lang="en-US" sz="4000" dirty="0" smtClean="0"/>
              <a:t>Radiotherapy</a:t>
            </a:r>
            <a:endParaRPr lang="en-US" sz="4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222625" y="474663"/>
            <a:ext cx="214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" charset="0"/>
              </a:rPr>
              <a:t>Screening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533400" y="304800"/>
            <a:ext cx="8229600" cy="914400"/>
          </a:xfrm>
          <a:prstGeom prst="rect">
            <a:avLst/>
          </a:prstGeom>
          <a:noFill/>
          <a:ln w="38100">
            <a:solidFill>
              <a:srgbClr val="FFFC1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15950" y="1766888"/>
            <a:ext cx="7758113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charset="0"/>
              </a:rPr>
              <a:t>What is screening?</a:t>
            </a:r>
          </a:p>
          <a:p>
            <a:endParaRPr lang="en-US" sz="2800" b="1" i="1" dirty="0">
              <a:latin typeface="Arial" charset="0"/>
            </a:endParaRPr>
          </a:p>
          <a:p>
            <a:r>
              <a:rPr lang="en-US" sz="2800" b="1" dirty="0">
                <a:latin typeface="Arial" charset="0"/>
              </a:rPr>
              <a:t>a public health service in which members </a:t>
            </a:r>
          </a:p>
          <a:p>
            <a:r>
              <a:rPr lang="en-US" sz="2800" b="1" dirty="0">
                <a:latin typeface="Arial" charset="0"/>
              </a:rPr>
              <a:t>of a defined population are examined to </a:t>
            </a:r>
          </a:p>
          <a:p>
            <a:r>
              <a:rPr lang="en-US" sz="2800" b="1" dirty="0">
                <a:latin typeface="Arial" charset="0"/>
              </a:rPr>
              <a:t>identify those individuals who would benefit </a:t>
            </a:r>
          </a:p>
          <a:p>
            <a:r>
              <a:rPr lang="en-US" sz="2800" b="1" dirty="0">
                <a:latin typeface="Arial" charset="0"/>
              </a:rPr>
              <a:t>from treatment</a:t>
            </a:r>
          </a:p>
          <a:p>
            <a:endParaRPr lang="en-US" sz="2800" b="1" dirty="0">
              <a:latin typeface="Arial" charset="0"/>
            </a:endParaRPr>
          </a:p>
          <a:p>
            <a:endParaRPr lang="en-US" sz="2800" b="1" dirty="0">
              <a:latin typeface="Arial" charset="0"/>
            </a:endParaRPr>
          </a:p>
          <a:p>
            <a:r>
              <a:rPr lang="en-US" sz="2800" b="1" dirty="0">
                <a:latin typeface="Arial" charset="0"/>
              </a:rPr>
              <a:t>to benefit: </a:t>
            </a:r>
          </a:p>
          <a:p>
            <a:r>
              <a:rPr lang="en-US" sz="2800" b="1" dirty="0">
                <a:latin typeface="Arial" charset="0"/>
              </a:rPr>
              <a:t>to reduce the risk of a disease or its</a:t>
            </a:r>
          </a:p>
          <a:p>
            <a:r>
              <a:rPr lang="en-US" sz="2800" b="1" dirty="0">
                <a:latin typeface="Arial" charset="0"/>
              </a:rPr>
              <a:t>complications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1382973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Arial" charset="0"/>
              </a:rPr>
              <a:t>fecal </a:t>
            </a:r>
            <a:r>
              <a:rPr lang="en-US" sz="2000" b="1" u="sng" dirty="0">
                <a:latin typeface="Arial" charset="0"/>
              </a:rPr>
              <a:t>occult blood test</a:t>
            </a:r>
            <a:r>
              <a:rPr lang="en-US" sz="2000" b="1" dirty="0">
                <a:latin typeface="Arial" charset="0"/>
              </a:rPr>
              <a:t> (FOBT)</a:t>
            </a:r>
          </a:p>
          <a:p>
            <a:r>
              <a:rPr lang="en-US" sz="2000" b="1" dirty="0" smtClean="0">
                <a:latin typeface="Arial" charset="0"/>
              </a:rPr>
              <a:t>Chemical </a:t>
            </a:r>
            <a:r>
              <a:rPr lang="en-US" sz="2000" b="1" dirty="0">
                <a:latin typeface="Arial" charset="0"/>
              </a:rPr>
              <a:t>test for blood in a stool sample. </a:t>
            </a:r>
          </a:p>
          <a:p>
            <a:r>
              <a:rPr lang="en-US" sz="2000" b="1" dirty="0" smtClean="0">
                <a:latin typeface="Arial" charset="0"/>
              </a:rPr>
              <a:t>Annual </a:t>
            </a:r>
            <a:r>
              <a:rPr lang="en-US" sz="2000" b="1" dirty="0">
                <a:latin typeface="Arial" charset="0"/>
              </a:rPr>
              <a:t>screening by FOBT reduces colorectal cancer deaths by 33%</a:t>
            </a:r>
          </a:p>
          <a:p>
            <a:endParaRPr lang="en-US" sz="2000" b="1" dirty="0">
              <a:latin typeface="Arial" charset="0"/>
            </a:endParaRPr>
          </a:p>
          <a:p>
            <a:endParaRPr lang="en-US" sz="2000" b="1" dirty="0">
              <a:latin typeface="Arial" charset="0"/>
            </a:endParaRPr>
          </a:p>
          <a:p>
            <a:r>
              <a:rPr lang="en-US" sz="2000" b="1" u="sng" dirty="0">
                <a:latin typeface="Arial" charset="0"/>
              </a:rPr>
              <a:t>Flexible </a:t>
            </a:r>
            <a:r>
              <a:rPr lang="en-US" sz="2000" b="1" u="sng" dirty="0" err="1" smtClean="0">
                <a:latin typeface="Arial" charset="0"/>
              </a:rPr>
              <a:t>sigmoidoscopy</a:t>
            </a:r>
            <a:endParaRPr lang="en-US" sz="2000" b="1" u="sng" dirty="0" smtClean="0">
              <a:latin typeface="Arial" charset="0"/>
            </a:endParaRPr>
          </a:p>
          <a:p>
            <a:r>
              <a:rPr lang="en-US" sz="2000" b="1" dirty="0" smtClean="0">
                <a:latin typeface="Arial" charset="0"/>
              </a:rPr>
              <a:t>Can </a:t>
            </a:r>
            <a:r>
              <a:rPr lang="en-US" sz="2000" b="1" dirty="0">
                <a:latin typeface="Arial" charset="0"/>
              </a:rPr>
              <a:t>detect about 65%–75% of polyps and 40%–65% of colorectal cancers. </a:t>
            </a:r>
          </a:p>
          <a:p>
            <a:r>
              <a:rPr lang="en-US" sz="2000" b="1" dirty="0">
                <a:latin typeface="Arial" charset="0"/>
              </a:rPr>
              <a:t>R</a:t>
            </a:r>
            <a:r>
              <a:rPr lang="en-US" sz="2000" b="1" dirty="0" smtClean="0">
                <a:latin typeface="Arial" charset="0"/>
              </a:rPr>
              <a:t>ectum </a:t>
            </a:r>
            <a:r>
              <a:rPr lang="en-US" sz="2000" b="1" dirty="0">
                <a:latin typeface="Arial" charset="0"/>
              </a:rPr>
              <a:t>and sigmoid colon are visually </a:t>
            </a:r>
            <a:r>
              <a:rPr lang="en-US" sz="2000" b="1" dirty="0" smtClean="0">
                <a:latin typeface="Arial" charset="0"/>
              </a:rPr>
              <a:t>inspected</a:t>
            </a:r>
          </a:p>
          <a:p>
            <a:endParaRPr lang="en-US" sz="2000" b="1" dirty="0">
              <a:latin typeface="Arial" charset="0"/>
            </a:endParaRPr>
          </a:p>
          <a:p>
            <a:r>
              <a:rPr lang="en-US" sz="2000" b="1" u="sng" dirty="0" smtClean="0">
                <a:latin typeface="Arial" charset="0"/>
              </a:rPr>
              <a:t>Colonoscopy</a:t>
            </a:r>
          </a:p>
          <a:p>
            <a:r>
              <a:rPr lang="en-US" sz="2000" b="1" dirty="0" smtClean="0">
                <a:latin typeface="Arial" charset="0"/>
              </a:rPr>
              <a:t>Whole colon is inspected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914400"/>
          </a:xfrm>
          <a:prstGeom prst="rect">
            <a:avLst/>
          </a:prstGeom>
          <a:noFill/>
          <a:ln w="38100">
            <a:solidFill>
              <a:srgbClr val="FFFC1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14600" y="457200"/>
            <a:ext cx="3925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charset="0"/>
              </a:rPr>
              <a:t>Types of Screening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019175" y="1676400"/>
            <a:ext cx="61911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</a:rPr>
              <a:t>regular screening for all adults aged 50 years or </a:t>
            </a:r>
          </a:p>
          <a:p>
            <a:r>
              <a:rPr lang="en-US" sz="2000" b="1" dirty="0">
                <a:latin typeface="Arial" charset="0"/>
              </a:rPr>
              <a:t>older is recommended </a:t>
            </a:r>
          </a:p>
          <a:p>
            <a:endParaRPr lang="en-US" sz="2000" b="1" dirty="0">
              <a:latin typeface="Arial" charset="0"/>
            </a:endParaRPr>
          </a:p>
          <a:p>
            <a:endParaRPr lang="en-US" sz="2000" b="1" dirty="0">
              <a:latin typeface="Arial" charset="0"/>
            </a:endParaRPr>
          </a:p>
          <a:p>
            <a:r>
              <a:rPr lang="en-US" sz="2000" b="1" dirty="0">
                <a:latin typeface="Arial" charset="0"/>
              </a:rPr>
              <a:t>	FOBT every year</a:t>
            </a:r>
          </a:p>
          <a:p>
            <a:endParaRPr lang="en-US" sz="2000" b="1" dirty="0">
              <a:latin typeface="Arial" charset="0"/>
            </a:endParaRPr>
          </a:p>
          <a:p>
            <a:r>
              <a:rPr lang="en-US" sz="2000" b="1" dirty="0">
                <a:latin typeface="Arial" charset="0"/>
              </a:rPr>
              <a:t>	flexible </a:t>
            </a:r>
            <a:r>
              <a:rPr lang="en-US" sz="2000" b="1" dirty="0" err="1">
                <a:latin typeface="Arial" charset="0"/>
              </a:rPr>
              <a:t>sigmoidoscopy</a:t>
            </a:r>
            <a:r>
              <a:rPr lang="en-US" sz="2000" b="1" dirty="0">
                <a:latin typeface="Arial" charset="0"/>
              </a:rPr>
              <a:t> every 5 years</a:t>
            </a:r>
          </a:p>
          <a:p>
            <a:endParaRPr lang="en-US" sz="2000" b="1" dirty="0">
              <a:latin typeface="Arial" charset="0"/>
            </a:endParaRPr>
          </a:p>
          <a:p>
            <a:r>
              <a:rPr lang="en-US" sz="2000" b="1" dirty="0">
                <a:latin typeface="Arial" charset="0"/>
              </a:rPr>
              <a:t>	total colon examination by colonoscopy </a:t>
            </a:r>
          </a:p>
          <a:p>
            <a:r>
              <a:rPr lang="en-US" sz="2000" b="1" dirty="0">
                <a:latin typeface="Arial" charset="0"/>
              </a:rPr>
              <a:t>	every 10 years or by barium enema every </a:t>
            </a:r>
          </a:p>
          <a:p>
            <a:r>
              <a:rPr lang="en-US" sz="2000" b="1" dirty="0">
                <a:latin typeface="Arial" charset="0"/>
              </a:rPr>
              <a:t>	5–10 years</a:t>
            </a:r>
          </a:p>
          <a:p>
            <a:endParaRPr lang="en-US" sz="2000" b="1" dirty="0">
              <a:solidFill>
                <a:srgbClr val="FFFC1C"/>
              </a:solidFill>
              <a:latin typeface="Arial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33400" y="304800"/>
            <a:ext cx="8229600" cy="914400"/>
          </a:xfrm>
          <a:prstGeom prst="rect">
            <a:avLst/>
          </a:prstGeom>
          <a:noFill/>
          <a:ln w="38100">
            <a:solidFill>
              <a:srgbClr val="FFFC1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676400" y="457200"/>
            <a:ext cx="69252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charset="0"/>
              </a:rPr>
              <a:t>Current Screening </a:t>
            </a:r>
            <a:r>
              <a:rPr lang="en-US" sz="3200" b="1" dirty="0" smtClean="0">
                <a:latin typeface="Arial" charset="0"/>
              </a:rPr>
              <a:t>Guidelines (US)</a:t>
            </a:r>
            <a:endParaRPr lang="en-US" sz="32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Occurs worldwide</a:t>
            </a:r>
          </a:p>
          <a:p>
            <a:endParaRPr lang="en-US" sz="2800" dirty="0" smtClean="0"/>
          </a:p>
          <a:p>
            <a:r>
              <a:rPr lang="en-US" sz="2800" dirty="0" smtClean="0"/>
              <a:t>Highest incidence in the “West”</a:t>
            </a:r>
          </a:p>
          <a:p>
            <a:endParaRPr lang="en-US" sz="2800" dirty="0" smtClean="0"/>
          </a:p>
          <a:p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most common cancer</a:t>
            </a:r>
          </a:p>
          <a:p>
            <a:endParaRPr lang="en-US" sz="2800" dirty="0" smtClean="0"/>
          </a:p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highest cause of cancer mortality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Slight male preponderance </a:t>
            </a:r>
            <a:r>
              <a:rPr lang="en-US" sz="2800" dirty="0" smtClean="0"/>
              <a:t>3:2</a:t>
            </a:r>
          </a:p>
          <a:p>
            <a:endParaRPr lang="en-US" sz="2800" dirty="0" smtClean="0"/>
          </a:p>
          <a:p>
            <a:r>
              <a:rPr lang="en-US" sz="2800" dirty="0" smtClean="0"/>
              <a:t>Peak incidence </a:t>
            </a:r>
            <a:r>
              <a:rPr lang="en-US" sz="2800" b="1" dirty="0" smtClean="0">
                <a:solidFill>
                  <a:srgbClr val="FF0000"/>
                </a:solidFill>
              </a:rPr>
              <a:t>60-70 years 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?Rising incidence locally/ lower age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CRC is a leading cause of death</a:t>
            </a:r>
          </a:p>
          <a:p>
            <a:r>
              <a:rPr lang="en-US" dirty="0" smtClean="0"/>
              <a:t>Early stages are curable</a:t>
            </a:r>
          </a:p>
          <a:p>
            <a:r>
              <a:rPr lang="en-US" dirty="0" smtClean="0"/>
              <a:t>Early stages can be detected by simple screening</a:t>
            </a:r>
            <a:r>
              <a:rPr lang="en-US" dirty="0"/>
              <a:t> </a:t>
            </a:r>
            <a:r>
              <a:rPr lang="en-US" dirty="0" smtClean="0"/>
              <a:t>tests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200" dirty="0" smtClean="0"/>
              <a:t>Age 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n-US" sz="2200" dirty="0" smtClean="0"/>
              <a:t> 90% of patients above 50yrs</a:t>
            </a:r>
          </a:p>
          <a:p>
            <a:endParaRPr lang="en-US" sz="2200" dirty="0" smtClean="0"/>
          </a:p>
          <a:p>
            <a:r>
              <a:rPr lang="en-US" sz="2200" dirty="0" smtClean="0"/>
              <a:t>Polyps (adenomas)</a:t>
            </a:r>
          </a:p>
          <a:p>
            <a:endParaRPr lang="en-US" sz="2200" dirty="0" smtClean="0"/>
          </a:p>
          <a:p>
            <a:r>
              <a:rPr lang="en-US" sz="2200" dirty="0" smtClean="0"/>
              <a:t>Family history of CRC</a:t>
            </a:r>
          </a:p>
          <a:p>
            <a:endParaRPr lang="en-US" sz="2200" dirty="0" smtClean="0"/>
          </a:p>
          <a:p>
            <a:r>
              <a:rPr lang="en-US" sz="2200" dirty="0" smtClean="0"/>
              <a:t>Hereditary syndromes (FAP coli/Polyposis Coli Syndrome, Non-Polyposis colon cancer syndrome/Lynch Syndrome)</a:t>
            </a:r>
          </a:p>
          <a:p>
            <a:endParaRPr lang="en-US" sz="2200" dirty="0" smtClean="0"/>
          </a:p>
          <a:p>
            <a:r>
              <a:rPr lang="en-US" sz="2200" dirty="0" smtClean="0"/>
              <a:t>Inflammatory bowel disease         (UC/ </a:t>
            </a:r>
            <a:r>
              <a:rPr lang="en-US" sz="2200" dirty="0" err="1" smtClean="0"/>
              <a:t>Crohn’s</a:t>
            </a:r>
            <a:r>
              <a:rPr lang="en-US" sz="2200" dirty="0" smtClean="0"/>
              <a:t>)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/>
              <a:t>Sedentary </a:t>
            </a:r>
            <a:r>
              <a:rPr lang="en-US" sz="2200" dirty="0" smtClean="0"/>
              <a:t>lifestyle</a:t>
            </a:r>
          </a:p>
          <a:p>
            <a:endParaRPr lang="en-US" sz="2200" dirty="0" smtClean="0"/>
          </a:p>
          <a:p>
            <a:r>
              <a:rPr lang="en-US" sz="2200" dirty="0" smtClean="0"/>
              <a:t>Obesity </a:t>
            </a:r>
          </a:p>
          <a:p>
            <a:endParaRPr lang="en-US" sz="2200" dirty="0"/>
          </a:p>
          <a:p>
            <a:r>
              <a:rPr lang="en-US" sz="2200" dirty="0"/>
              <a:t>Diet: High fat, High CHO, low fiber </a:t>
            </a:r>
            <a:r>
              <a:rPr lang="en-US" sz="2200" dirty="0" smtClean="0"/>
              <a:t>diet</a:t>
            </a:r>
          </a:p>
          <a:p>
            <a:endParaRPr lang="en-US" sz="2200" dirty="0"/>
          </a:p>
          <a:p>
            <a:r>
              <a:rPr lang="en-US" sz="2200" dirty="0"/>
              <a:t>Black </a:t>
            </a:r>
            <a:r>
              <a:rPr lang="en-US" sz="2200" dirty="0" smtClean="0"/>
              <a:t>race</a:t>
            </a:r>
          </a:p>
          <a:p>
            <a:endParaRPr lang="en-US" sz="2200" dirty="0"/>
          </a:p>
          <a:p>
            <a:r>
              <a:rPr lang="en-US" sz="2200" dirty="0"/>
              <a:t>Ashkenazi </a:t>
            </a:r>
            <a:r>
              <a:rPr lang="en-US" sz="2200" dirty="0" smtClean="0"/>
              <a:t>Jews</a:t>
            </a:r>
          </a:p>
          <a:p>
            <a:endParaRPr lang="en-US" sz="2200" dirty="0"/>
          </a:p>
          <a:p>
            <a:r>
              <a:rPr lang="en-US" sz="2200" dirty="0"/>
              <a:t>Smoking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/>
              <a:t>Alcohol </a:t>
            </a:r>
          </a:p>
          <a:p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Line 2"/>
          <p:cNvSpPr>
            <a:spLocks noChangeShapeType="1"/>
          </p:cNvSpPr>
          <p:nvPr/>
        </p:nvSpPr>
        <p:spPr bwMode="auto">
          <a:xfrm flipH="1">
            <a:off x="1339850" y="4379913"/>
            <a:ext cx="1651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39850" y="4341813"/>
            <a:ext cx="228600" cy="77787"/>
            <a:chOff x="949" y="2735"/>
            <a:chExt cx="163" cy="49"/>
          </a:xfrm>
        </p:grpSpPr>
        <p:sp>
          <p:nvSpPr>
            <p:cNvPr id="93223" name="Line 4"/>
            <p:cNvSpPr>
              <a:spLocks noChangeShapeType="1"/>
            </p:cNvSpPr>
            <p:nvPr/>
          </p:nvSpPr>
          <p:spPr bwMode="auto">
            <a:xfrm flipH="1">
              <a:off x="949" y="2759"/>
              <a:ext cx="105" cy="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4" name="Freeform 5"/>
            <p:cNvSpPr>
              <a:spLocks/>
            </p:cNvSpPr>
            <p:nvPr/>
          </p:nvSpPr>
          <p:spPr bwMode="auto">
            <a:xfrm>
              <a:off x="1032" y="2735"/>
              <a:ext cx="80" cy="49"/>
            </a:xfrm>
            <a:custGeom>
              <a:avLst/>
              <a:gdLst>
                <a:gd name="T0" fmla="*/ 0 w 80"/>
                <a:gd name="T1" fmla="*/ 0 h 49"/>
                <a:gd name="T2" fmla="*/ 79 w 80"/>
                <a:gd name="T3" fmla="*/ 24 h 49"/>
                <a:gd name="T4" fmla="*/ 0 w 80"/>
                <a:gd name="T5" fmla="*/ 48 h 49"/>
                <a:gd name="T6" fmla="*/ 0 w 80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49"/>
                <a:gd name="T14" fmla="*/ 80 w 8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49">
                  <a:moveTo>
                    <a:pt x="0" y="0"/>
                  </a:moveTo>
                  <a:lnTo>
                    <a:pt x="79" y="24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25400" cap="rnd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13050" y="4341813"/>
            <a:ext cx="228600" cy="77787"/>
            <a:chOff x="1993" y="2735"/>
            <a:chExt cx="163" cy="49"/>
          </a:xfrm>
        </p:grpSpPr>
        <p:sp>
          <p:nvSpPr>
            <p:cNvPr id="93221" name="Line 7"/>
            <p:cNvSpPr>
              <a:spLocks noChangeShapeType="1"/>
            </p:cNvSpPr>
            <p:nvPr/>
          </p:nvSpPr>
          <p:spPr bwMode="auto">
            <a:xfrm flipH="1">
              <a:off x="1993" y="2759"/>
              <a:ext cx="105" cy="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2" name="Freeform 8"/>
            <p:cNvSpPr>
              <a:spLocks/>
            </p:cNvSpPr>
            <p:nvPr/>
          </p:nvSpPr>
          <p:spPr bwMode="auto">
            <a:xfrm>
              <a:off x="2076" y="2735"/>
              <a:ext cx="80" cy="49"/>
            </a:xfrm>
            <a:custGeom>
              <a:avLst/>
              <a:gdLst>
                <a:gd name="T0" fmla="*/ 0 w 80"/>
                <a:gd name="T1" fmla="*/ 0 h 49"/>
                <a:gd name="T2" fmla="*/ 79 w 80"/>
                <a:gd name="T3" fmla="*/ 24 h 49"/>
                <a:gd name="T4" fmla="*/ 0 w 80"/>
                <a:gd name="T5" fmla="*/ 48 h 49"/>
                <a:gd name="T6" fmla="*/ 0 w 80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49"/>
                <a:gd name="T14" fmla="*/ 80 w 8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49">
                  <a:moveTo>
                    <a:pt x="0" y="0"/>
                  </a:moveTo>
                  <a:lnTo>
                    <a:pt x="79" y="24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25400" cap="rnd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927475" y="4341813"/>
            <a:ext cx="230188" cy="77787"/>
            <a:chOff x="2783" y="2735"/>
            <a:chExt cx="163" cy="49"/>
          </a:xfrm>
        </p:grpSpPr>
        <p:sp>
          <p:nvSpPr>
            <p:cNvPr id="93219" name="Line 10"/>
            <p:cNvSpPr>
              <a:spLocks noChangeShapeType="1"/>
            </p:cNvSpPr>
            <p:nvPr/>
          </p:nvSpPr>
          <p:spPr bwMode="auto">
            <a:xfrm flipH="1">
              <a:off x="2783" y="2759"/>
              <a:ext cx="105" cy="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0" name="Freeform 11"/>
            <p:cNvSpPr>
              <a:spLocks/>
            </p:cNvSpPr>
            <p:nvPr/>
          </p:nvSpPr>
          <p:spPr bwMode="auto">
            <a:xfrm>
              <a:off x="2866" y="2735"/>
              <a:ext cx="80" cy="49"/>
            </a:xfrm>
            <a:custGeom>
              <a:avLst/>
              <a:gdLst>
                <a:gd name="T0" fmla="*/ 0 w 80"/>
                <a:gd name="T1" fmla="*/ 0 h 49"/>
                <a:gd name="T2" fmla="*/ 79 w 80"/>
                <a:gd name="T3" fmla="*/ 24 h 49"/>
                <a:gd name="T4" fmla="*/ 0 w 80"/>
                <a:gd name="T5" fmla="*/ 48 h 49"/>
                <a:gd name="T6" fmla="*/ 0 w 80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49"/>
                <a:gd name="T14" fmla="*/ 80 w 8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49">
                  <a:moveTo>
                    <a:pt x="0" y="0"/>
                  </a:moveTo>
                  <a:lnTo>
                    <a:pt x="79" y="24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25400" cap="rnd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137150" y="4341813"/>
            <a:ext cx="228600" cy="77787"/>
            <a:chOff x="3640" y="2735"/>
            <a:chExt cx="163" cy="49"/>
          </a:xfrm>
        </p:grpSpPr>
        <p:sp>
          <p:nvSpPr>
            <p:cNvPr id="93217" name="Line 13"/>
            <p:cNvSpPr>
              <a:spLocks noChangeShapeType="1"/>
            </p:cNvSpPr>
            <p:nvPr/>
          </p:nvSpPr>
          <p:spPr bwMode="auto">
            <a:xfrm flipH="1">
              <a:off x="3640" y="2759"/>
              <a:ext cx="105" cy="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8" name="Freeform 14"/>
            <p:cNvSpPr>
              <a:spLocks/>
            </p:cNvSpPr>
            <p:nvPr/>
          </p:nvSpPr>
          <p:spPr bwMode="auto">
            <a:xfrm>
              <a:off x="3723" y="2735"/>
              <a:ext cx="80" cy="49"/>
            </a:xfrm>
            <a:custGeom>
              <a:avLst/>
              <a:gdLst>
                <a:gd name="T0" fmla="*/ 0 w 80"/>
                <a:gd name="T1" fmla="*/ 0 h 49"/>
                <a:gd name="T2" fmla="*/ 79 w 80"/>
                <a:gd name="T3" fmla="*/ 24 h 49"/>
                <a:gd name="T4" fmla="*/ 0 w 80"/>
                <a:gd name="T5" fmla="*/ 48 h 49"/>
                <a:gd name="T6" fmla="*/ 0 w 80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49"/>
                <a:gd name="T14" fmla="*/ 80 w 8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49">
                  <a:moveTo>
                    <a:pt x="0" y="0"/>
                  </a:moveTo>
                  <a:lnTo>
                    <a:pt x="79" y="24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25400" cap="rnd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516813" y="4341813"/>
            <a:ext cx="230187" cy="77787"/>
            <a:chOff x="5327" y="2735"/>
            <a:chExt cx="163" cy="49"/>
          </a:xfrm>
        </p:grpSpPr>
        <p:sp>
          <p:nvSpPr>
            <p:cNvPr id="93215" name="Line 16"/>
            <p:cNvSpPr>
              <a:spLocks noChangeShapeType="1"/>
            </p:cNvSpPr>
            <p:nvPr/>
          </p:nvSpPr>
          <p:spPr bwMode="auto">
            <a:xfrm flipH="1">
              <a:off x="5327" y="2759"/>
              <a:ext cx="105" cy="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6" name="Freeform 17"/>
            <p:cNvSpPr>
              <a:spLocks/>
            </p:cNvSpPr>
            <p:nvPr/>
          </p:nvSpPr>
          <p:spPr bwMode="auto">
            <a:xfrm>
              <a:off x="5410" y="2735"/>
              <a:ext cx="80" cy="49"/>
            </a:xfrm>
            <a:custGeom>
              <a:avLst/>
              <a:gdLst>
                <a:gd name="T0" fmla="*/ 0 w 80"/>
                <a:gd name="T1" fmla="*/ 0 h 49"/>
                <a:gd name="T2" fmla="*/ 79 w 80"/>
                <a:gd name="T3" fmla="*/ 24 h 49"/>
                <a:gd name="T4" fmla="*/ 0 w 80"/>
                <a:gd name="T5" fmla="*/ 48 h 49"/>
                <a:gd name="T6" fmla="*/ 0 w 80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49"/>
                <a:gd name="T14" fmla="*/ 80 w 8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49">
                  <a:moveTo>
                    <a:pt x="0" y="0"/>
                  </a:moveTo>
                  <a:lnTo>
                    <a:pt x="79" y="24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25400" cap="rnd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216650" y="4341813"/>
            <a:ext cx="228600" cy="77787"/>
            <a:chOff x="4405" y="2735"/>
            <a:chExt cx="163" cy="49"/>
          </a:xfrm>
        </p:grpSpPr>
        <p:sp>
          <p:nvSpPr>
            <p:cNvPr id="93213" name="Line 19"/>
            <p:cNvSpPr>
              <a:spLocks noChangeShapeType="1"/>
            </p:cNvSpPr>
            <p:nvPr/>
          </p:nvSpPr>
          <p:spPr bwMode="auto">
            <a:xfrm flipH="1">
              <a:off x="4405" y="2759"/>
              <a:ext cx="105" cy="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4" name="Freeform 20"/>
            <p:cNvSpPr>
              <a:spLocks/>
            </p:cNvSpPr>
            <p:nvPr/>
          </p:nvSpPr>
          <p:spPr bwMode="auto">
            <a:xfrm>
              <a:off x="4488" y="2735"/>
              <a:ext cx="80" cy="49"/>
            </a:xfrm>
            <a:custGeom>
              <a:avLst/>
              <a:gdLst>
                <a:gd name="T0" fmla="*/ 0 w 80"/>
                <a:gd name="T1" fmla="*/ 0 h 49"/>
                <a:gd name="T2" fmla="*/ 79 w 80"/>
                <a:gd name="T3" fmla="*/ 24 h 49"/>
                <a:gd name="T4" fmla="*/ 0 w 80"/>
                <a:gd name="T5" fmla="*/ 48 h 49"/>
                <a:gd name="T6" fmla="*/ 0 w 80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49"/>
                <a:gd name="T14" fmla="*/ 80 w 8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49">
                  <a:moveTo>
                    <a:pt x="0" y="0"/>
                  </a:moveTo>
                  <a:lnTo>
                    <a:pt x="79" y="24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25400" cap="rnd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57365" name="Rectangle 21"/>
          <p:cNvSpPr>
            <a:spLocks noGrp="1" noChangeArrowheads="1"/>
          </p:cNvSpPr>
          <p:nvPr>
            <p:ph type="title"/>
          </p:nvPr>
        </p:nvSpPr>
        <p:spPr>
          <a:xfrm>
            <a:off x="51190" y="134487"/>
            <a:ext cx="9092809" cy="1143000"/>
          </a:xfrm>
        </p:spPr>
        <p:txBody>
          <a:bodyPr lIns="90488" tIns="44450" rIns="90488" bIns="44450" anchorCtr="0">
            <a:normAutofit fontScale="90000"/>
          </a:bodyPr>
          <a:lstStyle/>
          <a:p>
            <a:pPr eaLnBrk="1" hangingPunct="1">
              <a:defRPr/>
            </a:pPr>
            <a:r>
              <a:rPr lang="en-US" b="1" u="sng" dirty="0" smtClean="0"/>
              <a:t>PROGRESSION OF COLORECTAL CANCER</a:t>
            </a:r>
          </a:p>
        </p:txBody>
      </p:sp>
      <p:sp>
        <p:nvSpPr>
          <p:cNvPr id="93193" name="Rectangle 22"/>
          <p:cNvSpPr>
            <a:spLocks noChangeArrowheads="1"/>
          </p:cNvSpPr>
          <p:nvPr/>
        </p:nvSpPr>
        <p:spPr bwMode="auto">
          <a:xfrm>
            <a:off x="685800" y="561975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347663" y="3976688"/>
            <a:ext cx="1000125" cy="839787"/>
          </a:xfrm>
          <a:prstGeom prst="rect">
            <a:avLst/>
          </a:prstGeom>
          <a:solidFill>
            <a:srgbClr val="008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Normal 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epithelium</a:t>
            </a: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1576388" y="3976688"/>
            <a:ext cx="1243012" cy="839787"/>
          </a:xfrm>
          <a:prstGeom prst="rect">
            <a:avLst/>
          </a:prstGeom>
          <a:solidFill>
            <a:srgbClr val="008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Hyper-</a:t>
            </a:r>
          </a:p>
          <a:p>
            <a:pPr algn="ctr"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proliferative</a:t>
            </a:r>
          </a:p>
          <a:p>
            <a:pPr algn="ctr"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epithelium</a:t>
            </a: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3051175" y="3976688"/>
            <a:ext cx="879475" cy="839787"/>
          </a:xfrm>
          <a:prstGeom prst="rect">
            <a:avLst/>
          </a:prstGeom>
          <a:solidFill>
            <a:srgbClr val="008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Early</a:t>
            </a:r>
          </a:p>
          <a:p>
            <a:pPr algn="ctr" eaLnBrk="0" hangingPunct="0">
              <a:defRPr/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adenoma</a:t>
            </a: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4164013" y="3976688"/>
            <a:ext cx="979487" cy="839787"/>
          </a:xfrm>
          <a:prstGeom prst="rect">
            <a:avLst/>
          </a:prstGeom>
          <a:solidFill>
            <a:srgbClr val="008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Inter-</a:t>
            </a:r>
          </a:p>
          <a:p>
            <a:pPr algn="ctr" eaLnBrk="0" hangingPunct="0">
              <a:defRPr/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mediate</a:t>
            </a:r>
          </a:p>
          <a:p>
            <a:pPr algn="ctr" eaLnBrk="0" hangingPunct="0">
              <a:defRPr/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adenoma</a:t>
            </a: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5372100" y="3976688"/>
            <a:ext cx="882650" cy="839787"/>
          </a:xfrm>
          <a:prstGeom prst="rect">
            <a:avLst/>
          </a:prstGeom>
          <a:solidFill>
            <a:srgbClr val="008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Late</a:t>
            </a:r>
          </a:p>
          <a:p>
            <a:pPr algn="ctr" eaLnBrk="0" hangingPunct="0">
              <a:defRPr/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adenoma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6489700" y="3976688"/>
            <a:ext cx="1031875" cy="839787"/>
          </a:xfrm>
          <a:prstGeom prst="rect">
            <a:avLst/>
          </a:prstGeom>
          <a:solidFill>
            <a:srgbClr val="008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Carcinoma</a:t>
            </a: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7754938" y="3976688"/>
            <a:ext cx="1017587" cy="839787"/>
          </a:xfrm>
          <a:prstGeom prst="rect">
            <a:avLst/>
          </a:prstGeom>
          <a:solidFill>
            <a:srgbClr val="008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Metastasis</a:t>
            </a: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804863" y="2252663"/>
            <a:ext cx="129540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Loss of</a:t>
            </a:r>
          </a:p>
          <a:p>
            <a:pPr algn="ctr" eaLnBrk="0" hangingPunct="0"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APC</a:t>
            </a:r>
          </a:p>
        </p:txBody>
      </p:sp>
      <p:sp>
        <p:nvSpPr>
          <p:cNvPr id="93202" name="Line 31"/>
          <p:cNvSpPr>
            <a:spLocks noChangeShapeType="1"/>
          </p:cNvSpPr>
          <p:nvPr/>
        </p:nvSpPr>
        <p:spPr bwMode="auto">
          <a:xfrm>
            <a:off x="1447800" y="3186113"/>
            <a:ext cx="0" cy="1081087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3309938" y="2252663"/>
            <a:ext cx="14414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Activation</a:t>
            </a:r>
          </a:p>
          <a:p>
            <a:pPr algn="ctr"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of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K-</a:t>
            </a: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ras</a:t>
            </a:r>
            <a:endParaRPr lang="en-US" sz="2400" i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3204" name="Line 33"/>
          <p:cNvSpPr>
            <a:spLocks noChangeShapeType="1"/>
          </p:cNvSpPr>
          <p:nvPr/>
        </p:nvSpPr>
        <p:spPr bwMode="auto">
          <a:xfrm>
            <a:off x="4040188" y="3211513"/>
            <a:ext cx="0" cy="1081087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8" name="Rectangle 34"/>
          <p:cNvSpPr>
            <a:spLocks noChangeArrowheads="1"/>
          </p:cNvSpPr>
          <p:nvPr/>
        </p:nvSpPr>
        <p:spPr bwMode="auto">
          <a:xfrm>
            <a:off x="4625975" y="2252663"/>
            <a:ext cx="1290638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Deletion of 18q</a:t>
            </a:r>
          </a:p>
        </p:txBody>
      </p:sp>
      <p:sp>
        <p:nvSpPr>
          <p:cNvPr id="93206" name="Line 35"/>
          <p:cNvSpPr>
            <a:spLocks noChangeShapeType="1"/>
          </p:cNvSpPr>
          <p:nvPr/>
        </p:nvSpPr>
        <p:spPr bwMode="auto">
          <a:xfrm>
            <a:off x="5262563" y="3211513"/>
            <a:ext cx="0" cy="1081087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0" name="Rectangle 36"/>
          <p:cNvSpPr>
            <a:spLocks noChangeArrowheads="1"/>
          </p:cNvSpPr>
          <p:nvPr/>
        </p:nvSpPr>
        <p:spPr bwMode="auto">
          <a:xfrm>
            <a:off x="5848350" y="2252663"/>
            <a:ext cx="1039813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Loss of</a:t>
            </a:r>
          </a:p>
          <a:p>
            <a:pPr algn="ctr" eaLnBrk="0" hangingPunct="0"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TP53</a:t>
            </a:r>
          </a:p>
        </p:txBody>
      </p:sp>
      <p:sp>
        <p:nvSpPr>
          <p:cNvPr id="93208" name="Line 37"/>
          <p:cNvSpPr>
            <a:spLocks noChangeShapeType="1"/>
          </p:cNvSpPr>
          <p:nvPr/>
        </p:nvSpPr>
        <p:spPr bwMode="auto">
          <a:xfrm>
            <a:off x="6365875" y="3211513"/>
            <a:ext cx="0" cy="1081087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2" name="Rectangle 38"/>
          <p:cNvSpPr>
            <a:spLocks noChangeArrowheads="1"/>
          </p:cNvSpPr>
          <p:nvPr/>
        </p:nvSpPr>
        <p:spPr bwMode="auto">
          <a:xfrm>
            <a:off x="6875463" y="2252663"/>
            <a:ext cx="15176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Other </a:t>
            </a:r>
          </a:p>
          <a:p>
            <a:pPr algn="ctr"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alterations</a:t>
            </a:r>
          </a:p>
        </p:txBody>
      </p:sp>
      <p:sp>
        <p:nvSpPr>
          <p:cNvPr id="93210" name="Line 39"/>
          <p:cNvSpPr>
            <a:spLocks noChangeShapeType="1"/>
          </p:cNvSpPr>
          <p:nvPr/>
        </p:nvSpPr>
        <p:spPr bwMode="auto">
          <a:xfrm>
            <a:off x="7634288" y="3063875"/>
            <a:ext cx="0" cy="1228725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12" name="Rectangle 41"/>
          <p:cNvSpPr>
            <a:spLocks noChangeArrowheads="1"/>
          </p:cNvSpPr>
          <p:nvPr/>
        </p:nvSpPr>
        <p:spPr bwMode="auto">
          <a:xfrm>
            <a:off x="6022975" y="63119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 eaLnBrk="0" hangingPunct="0"/>
            <a:endParaRPr lang="en-US" sz="1600" b="1">
              <a:solidFill>
                <a:srgbClr val="00FFCC"/>
              </a:solidFill>
              <a:latin typeface="Goudy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Autofit/>
          </a:bodyPr>
          <a:lstStyle/>
          <a:p>
            <a:r>
              <a:rPr lang="en-US" b="1" dirty="0" smtClean="0"/>
              <a:t>CARCINOGENESIS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dirty="0" smtClean="0"/>
              <a:t>C</a:t>
            </a:r>
            <a:r>
              <a:rPr lang="en-GB" b="1" dirty="0" err="1" smtClean="0"/>
              <a:t>hromosome</a:t>
            </a:r>
            <a:r>
              <a:rPr lang="en-GB" b="1" dirty="0" smtClean="0"/>
              <a:t> instability pathway</a:t>
            </a:r>
            <a:endParaRPr lang="en-US" b="1" u="sng" dirty="0"/>
          </a:p>
        </p:txBody>
      </p:sp>
      <p:pic>
        <p:nvPicPr>
          <p:cNvPr id="13316" name="Picture 4" descr="colcan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44750"/>
            <a:ext cx="9144000" cy="44132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CARCINOGENESIS: </a:t>
            </a:r>
            <a:br>
              <a:rPr lang="en-US" dirty="0" smtClean="0"/>
            </a:br>
            <a:r>
              <a:rPr lang="en-US" dirty="0" smtClean="0"/>
              <a:t>Mismatch </a:t>
            </a:r>
            <a:r>
              <a:rPr lang="en-US" dirty="0"/>
              <a:t>repair (microsatellite instability) </a:t>
            </a:r>
            <a:r>
              <a:rPr lang="en-US" dirty="0" smtClean="0"/>
              <a:t>pathway</a:t>
            </a:r>
            <a:endParaRPr lang="en-GB" dirty="0"/>
          </a:p>
        </p:txBody>
      </p:sp>
      <p:pic>
        <p:nvPicPr>
          <p:cNvPr id="15364" name="Picture 4" descr="colcan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6f1.gif 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87413"/>
            <a:ext cx="8077200" cy="482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934</Words>
  <Application>Microsoft Office PowerPoint</Application>
  <PresentationFormat>On-screen Show (4:3)</PresentationFormat>
  <Paragraphs>338</Paragraphs>
  <Slides>41</Slides>
  <Notes>38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Comic Sans MS</vt:lpstr>
      <vt:lpstr>Goudy</vt:lpstr>
      <vt:lpstr>Times New Roman</vt:lpstr>
      <vt:lpstr>Wingdings</vt:lpstr>
      <vt:lpstr>Office Theme</vt:lpstr>
      <vt:lpstr>COLORECTAL MALIGNANCIES</vt:lpstr>
      <vt:lpstr>LECTURE OUTLINE</vt:lpstr>
      <vt:lpstr>INTESTINAL TUMORS</vt:lpstr>
      <vt:lpstr>EPIDEMIOLOGY </vt:lpstr>
      <vt:lpstr>RISK FACTORS</vt:lpstr>
      <vt:lpstr>PROGRESSION OF COLORECTAL CANCER</vt:lpstr>
      <vt:lpstr>CARCINOGENESIS:  Chromosome instability pathway</vt:lpstr>
      <vt:lpstr>CARCINOGENESIS:  Mismatch repair (microsatellite instability) pathway</vt:lpstr>
      <vt:lpstr>PowerPoint Presentation</vt:lpstr>
      <vt:lpstr>MORPHOLOGY </vt:lpstr>
      <vt:lpstr>MORPHOLOGY</vt:lpstr>
      <vt:lpstr>MORPHOLOGY</vt:lpstr>
      <vt:lpstr>MORPHOLOGY</vt:lpstr>
      <vt:lpstr>PowerPoint Presentation</vt:lpstr>
      <vt:lpstr>CLINICAL PRESENTATION: EARLY</vt:lpstr>
      <vt:lpstr>CLINCAL PRESENTATION: LATE</vt:lpstr>
      <vt:lpstr>PowerPoint Presentation</vt:lpstr>
      <vt:lpstr>WORK UP</vt:lpstr>
      <vt:lpstr>INVESTIGATIONS </vt:lpstr>
      <vt:lpstr>STAGING 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STAGING: MODIFIED DUKE’S</vt:lpstr>
      <vt:lpstr>PowerPoint Presentation</vt:lpstr>
      <vt:lpstr>T STAGING – AMERICAN JOINT COMMITTEE ON CANCER SYSTEM (AJCC/TNM)</vt:lpstr>
      <vt:lpstr>TNM Classification</vt:lpstr>
      <vt:lpstr>TNM</vt:lpstr>
      <vt:lpstr>PowerPoint Presentation</vt:lpstr>
      <vt:lpstr>MANAGEMENT </vt:lpstr>
      <vt:lpstr>PowerPoint Presentation</vt:lpstr>
      <vt:lpstr>PowerPoint Presentation</vt:lpstr>
      <vt:lpstr>PowerPoint Presentation</vt:lpstr>
      <vt:lpstr>Take home message</vt:lpstr>
      <vt:lpstr>Thank you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COLORECTAL MALIGNANCIES</dc:title>
  <dc:creator>User</dc:creator>
  <cp:lastModifiedBy>Effie Nailah</cp:lastModifiedBy>
  <cp:revision>33</cp:revision>
  <dcterms:created xsi:type="dcterms:W3CDTF">2014-03-13T16:30:05Z</dcterms:created>
  <dcterms:modified xsi:type="dcterms:W3CDTF">2016-09-28T14:17:45Z</dcterms:modified>
</cp:coreProperties>
</file>