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2" r:id="rId2"/>
    <p:sldId id="258" r:id="rId3"/>
    <p:sldId id="278" r:id="rId4"/>
    <p:sldId id="315" r:id="rId5"/>
    <p:sldId id="316" r:id="rId6"/>
    <p:sldId id="306" r:id="rId7"/>
    <p:sldId id="305" r:id="rId8"/>
    <p:sldId id="317" r:id="rId9"/>
    <p:sldId id="256" r:id="rId10"/>
    <p:sldId id="313" r:id="rId11"/>
    <p:sldId id="314" r:id="rId12"/>
    <p:sldId id="257" r:id="rId13"/>
    <p:sldId id="301" r:id="rId14"/>
    <p:sldId id="302" r:id="rId15"/>
    <p:sldId id="310" r:id="rId16"/>
    <p:sldId id="318" r:id="rId17"/>
    <p:sldId id="303" r:id="rId18"/>
    <p:sldId id="319" r:id="rId19"/>
    <p:sldId id="292" r:id="rId20"/>
    <p:sldId id="282" r:id="rId21"/>
    <p:sldId id="263" r:id="rId22"/>
    <p:sldId id="266" r:id="rId23"/>
    <p:sldId id="283" r:id="rId24"/>
    <p:sldId id="284" r:id="rId25"/>
    <p:sldId id="285" r:id="rId26"/>
    <p:sldId id="286" r:id="rId27"/>
    <p:sldId id="288" r:id="rId28"/>
    <p:sldId id="309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FA2A-2326-45E8-9B79-67ADDAF3BF8D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F3E37-4EB4-4B2F-9EFF-E7B06BD74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E54F5-B32F-43F5-A162-DEC27C9F38D2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8B78-51BE-4FD6-BCCB-F8C186FC8DB0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B79F-3F49-4B94-B042-A1155598C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42F5-CAD8-4029-9956-801D7E509A9A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B79F-3F49-4B94-B042-A1155598C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646B-1C7A-4BB3-B4D0-388BC716ADA1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B79F-3F49-4B94-B042-A1155598C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7DB7-0A75-4446-8D80-8309F9694371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B79F-3F49-4B94-B042-A1155598C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E63F-F274-421F-A82B-D16719D21971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B79F-3F49-4B94-B042-A1155598C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9BB1-78B8-4FEF-A587-1D4F9AD92482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B79F-3F49-4B94-B042-A1155598C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9D91-04CA-4636-900B-88F2CAA64593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B79F-3F49-4B94-B042-A1155598C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C471-544C-4F2D-B1D8-E9825A0D71DE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B79F-3F49-4B94-B042-A1155598C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E87F-2E25-49E2-AFEE-CEC6BA57D725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B79F-3F49-4B94-B042-A1155598C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61D8-EE56-4FD5-8545-E9B29715D270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B79F-3F49-4B94-B042-A1155598C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EE80-46AE-40AF-BFD2-B425D1172A80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B79F-3F49-4B94-B042-A1155598C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3215F-9D03-48C0-A53D-387129210ABA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 OLIECH   JS     (FRCS)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2B79F-3F49-4B94-B042-A1155598C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liech@uonbi.ac.ke" TargetMode="External"/><Relationship Id="rId2" Type="http://schemas.openxmlformats.org/officeDocument/2006/relationships/hyperlink" Target="mailto:E-Mail=jsoliech@yaho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OBSTRUCTIVE  UROPATHY.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930400"/>
          </a:xfrm>
        </p:spPr>
        <p:txBody>
          <a:bodyPr/>
          <a:lstStyle/>
          <a:p>
            <a:r>
              <a:rPr lang="en-US" sz="1400" dirty="0" smtClean="0"/>
              <a:t>OLIECH    J  S</a:t>
            </a:r>
          </a:p>
          <a:p>
            <a:r>
              <a:rPr lang="en-US" sz="1400" dirty="0" smtClean="0"/>
              <a:t>UNIVERSITY OF NAIROBI</a:t>
            </a:r>
          </a:p>
          <a:p>
            <a:r>
              <a:rPr lang="en-US" sz="1400" dirty="0" smtClean="0"/>
              <a:t>BOX 19676 Code 200202</a:t>
            </a:r>
          </a:p>
          <a:p>
            <a:r>
              <a:rPr lang="en-US" sz="1400" dirty="0" smtClean="0"/>
              <a:t>NAIRBI.</a:t>
            </a:r>
          </a:p>
          <a:p>
            <a:r>
              <a:rPr lang="en-US" sz="1400" dirty="0" smtClean="0">
                <a:hlinkClick r:id="rId2"/>
              </a:rPr>
              <a:t>E-Mail=jsoliech@yahoo.com</a:t>
            </a:r>
            <a:r>
              <a:rPr lang="en-US" sz="1400" dirty="0" smtClean="0"/>
              <a:t> or </a:t>
            </a:r>
            <a:r>
              <a:rPr lang="en-US" sz="1400" dirty="0" smtClean="0">
                <a:hlinkClick r:id="rId3"/>
              </a:rPr>
              <a:t>oliech@uonbi.ac.ke</a:t>
            </a:r>
            <a:endParaRPr lang="en-US" sz="1400" dirty="0" smtClean="0"/>
          </a:p>
          <a:p>
            <a:r>
              <a:rPr lang="en-US" sz="1400" dirty="0" smtClean="0"/>
              <a:t>Phone +254722521697.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5791200"/>
            <a:ext cx="2133600" cy="930275"/>
          </a:xfrm>
        </p:spPr>
        <p:txBody>
          <a:bodyPr/>
          <a:lstStyle/>
          <a:p>
            <a:pPr>
              <a:defRPr/>
            </a:pPr>
            <a:r>
              <a:rPr lang="en-US" dirty="0"/>
              <a:t>University of Nairobi                                 ISO 9001:2008       </a:t>
            </a:r>
            <a:fld id="{A111C488-FF34-4E41-8DA2-AD1301B0ACBB}" type="slidenum">
              <a:rPr lang="en-US"/>
              <a:pPr>
                <a:defRPr/>
              </a:pPr>
              <a:t>1</a:t>
            </a:fld>
            <a:r>
              <a:rPr lang="en-US" dirty="0"/>
              <a:t>	 Certified 	</a:t>
            </a:r>
            <a:r>
              <a:rPr lang="en-US" dirty="0" smtClean="0"/>
              <a:t>http</a:t>
            </a:r>
            <a:r>
              <a:rPr lang="en-US" dirty="0"/>
              <a:t>://www.uonbi.ac.ke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7619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COMMONEST  OF THE THREE.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848600" cy="4038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 THE LUMEN;</a:t>
            </a:r>
          </a:p>
          <a:p>
            <a:r>
              <a:rPr lang="en-US" dirty="0" smtClean="0"/>
              <a:t>Blood clot</a:t>
            </a:r>
          </a:p>
          <a:p>
            <a:r>
              <a:rPr lang="en-US" dirty="0" smtClean="0"/>
              <a:t>Renal calculus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r>
              <a:rPr lang="en-US" dirty="0" smtClean="0"/>
              <a:t>Growths (cancers)</a:t>
            </a:r>
          </a:p>
          <a:p>
            <a:r>
              <a:rPr lang="en-US" dirty="0" smtClean="0"/>
              <a:t>Congenital abnormalities.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85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MOST   DIFFICULT  TO  TREAT SURGICALLY.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838200"/>
            <a:ext cx="7010400" cy="3429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IN THE WALL; </a:t>
            </a:r>
          </a:p>
          <a:p>
            <a:pPr algn="l"/>
            <a:r>
              <a:rPr lang="en-US" sz="2800" dirty="0" smtClean="0"/>
              <a:t>At the level of URERTER,</a:t>
            </a:r>
          </a:p>
          <a:p>
            <a:r>
              <a:rPr lang="en-US" sz="2800" dirty="0" smtClean="0"/>
              <a:t> Why :thin wall , poor blood supply.</a:t>
            </a:r>
          </a:p>
          <a:p>
            <a:pPr algn="l"/>
            <a:r>
              <a:rPr lang="en-US" sz="2800" dirty="0" smtClean="0"/>
              <a:t>At the level of BLADDER NECK,</a:t>
            </a:r>
          </a:p>
          <a:p>
            <a:r>
              <a:rPr lang="en-US" sz="2800" dirty="0" smtClean="0"/>
              <a:t>Why: Poor access, vital crowded organs.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LEVEL:  CAUSES OF UROPATHY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305800" cy="52578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rgbClr val="FFC000"/>
                </a:solidFill>
              </a:rPr>
              <a:t>CONGENITAL</a:t>
            </a:r>
            <a:r>
              <a:rPr lang="en-US" sz="3600" dirty="0" err="1" smtClean="0"/>
              <a:t>:</a:t>
            </a:r>
            <a:r>
              <a:rPr lang="en-US" sz="3600" dirty="0" err="1" smtClean="0">
                <a:solidFill>
                  <a:srgbClr val="FFFF00"/>
                </a:solidFill>
              </a:rPr>
              <a:t>level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l"/>
            <a:r>
              <a:rPr lang="en-US" sz="3600" dirty="0" smtClean="0"/>
              <a:t>Renal, </a:t>
            </a:r>
            <a:r>
              <a:rPr lang="en-US" sz="3600" dirty="0" err="1" smtClean="0"/>
              <a:t>ureter,bladder,bladder</a:t>
            </a:r>
            <a:r>
              <a:rPr lang="en-US" sz="3600" dirty="0" smtClean="0"/>
              <a:t> </a:t>
            </a:r>
            <a:r>
              <a:rPr lang="en-US" sz="3600" dirty="0" err="1" smtClean="0"/>
              <a:t>neck,urethra,meatus</a:t>
            </a:r>
            <a:r>
              <a:rPr lang="en-US" sz="3600" dirty="0" smtClean="0"/>
              <a:t>.</a:t>
            </a:r>
          </a:p>
          <a:p>
            <a:pPr algn="l"/>
            <a:endParaRPr lang="en-US" sz="3600" dirty="0" smtClean="0"/>
          </a:p>
          <a:p>
            <a:pPr algn="l"/>
            <a:r>
              <a:rPr lang="en-US" sz="3600" dirty="0" err="1" smtClean="0">
                <a:solidFill>
                  <a:srgbClr val="FFC000"/>
                </a:solidFill>
              </a:rPr>
              <a:t>ACQUIRED</a:t>
            </a:r>
            <a:r>
              <a:rPr lang="en-US" sz="3600" dirty="0" err="1" smtClean="0"/>
              <a:t>:</a:t>
            </a:r>
            <a:r>
              <a:rPr lang="en-US" sz="3600" dirty="0" err="1" smtClean="0">
                <a:solidFill>
                  <a:srgbClr val="FFFF00"/>
                </a:solidFill>
              </a:rPr>
              <a:t>level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l"/>
            <a:r>
              <a:rPr lang="en-US" sz="3600" dirty="0" smtClean="0"/>
              <a:t>Renal, </a:t>
            </a:r>
            <a:r>
              <a:rPr lang="en-US" sz="3600" dirty="0" err="1" smtClean="0"/>
              <a:t>ureter,bladder</a:t>
            </a:r>
            <a:r>
              <a:rPr lang="en-US" sz="3600" dirty="0" smtClean="0"/>
              <a:t> bladder neck/</a:t>
            </a:r>
            <a:r>
              <a:rPr lang="en-US" sz="3600" dirty="0" err="1" smtClean="0"/>
              <a:t>prostate,urethra,meatus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905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CAUSES AT </a:t>
            </a:r>
            <a:r>
              <a:rPr lang="en-US" sz="3600" dirty="0" smtClean="0">
                <a:solidFill>
                  <a:srgbClr val="FFFF00"/>
                </a:solidFill>
              </a:rPr>
              <a:t>URETER</a:t>
            </a:r>
            <a:r>
              <a:rPr lang="en-US" sz="3600" dirty="0" smtClean="0"/>
              <a:t> LEVEL.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5257800"/>
          </a:xfrm>
        </p:spPr>
        <p:txBody>
          <a:bodyPr/>
          <a:lstStyle/>
          <a:p>
            <a:pPr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/>
              <a:t>Duplex </a:t>
            </a:r>
            <a:r>
              <a:rPr lang="en-US" dirty="0" err="1" smtClean="0"/>
              <a:t>ureter,retrocaval,polycystic</a:t>
            </a:r>
            <a:r>
              <a:rPr lang="en-US" dirty="0" smtClean="0"/>
              <a:t> kidneys , horseshoe kidneys , aberrant </a:t>
            </a:r>
            <a:r>
              <a:rPr lang="en-US" dirty="0" smtClean="0">
                <a:solidFill>
                  <a:srgbClr val="FFC000"/>
                </a:solidFill>
              </a:rPr>
              <a:t>vessels.PUJ obstruction</a:t>
            </a:r>
            <a:r>
              <a:rPr lang="en-US" dirty="0" smtClean="0"/>
              <a:t>.</a:t>
            </a:r>
          </a:p>
          <a:p>
            <a:pPr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Strictures</a:t>
            </a:r>
            <a:r>
              <a:rPr lang="en-US" dirty="0" smtClean="0"/>
              <a:t>/</a:t>
            </a:r>
            <a:r>
              <a:rPr lang="en-US" dirty="0" err="1" smtClean="0"/>
              <a:t>granulomas</a:t>
            </a:r>
            <a:r>
              <a:rPr lang="en-US" dirty="0" smtClean="0"/>
              <a:t>/retroperitoneal fibrosis.</a:t>
            </a:r>
          </a:p>
          <a:p>
            <a:pPr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/>
              <a:t>Urinary </a:t>
            </a:r>
            <a:r>
              <a:rPr lang="en-US" dirty="0" smtClean="0">
                <a:solidFill>
                  <a:srgbClr val="FFC000"/>
                </a:solidFill>
              </a:rPr>
              <a:t>stone</a:t>
            </a:r>
            <a:r>
              <a:rPr lang="en-US" dirty="0" smtClean="0"/>
              <a:t> disease-uric/calcium.</a:t>
            </a:r>
          </a:p>
          <a:p>
            <a:pPr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/>
              <a:t>Intramural </a:t>
            </a:r>
            <a:r>
              <a:rPr lang="en-US" dirty="0" err="1" smtClean="0"/>
              <a:t>ureter</a:t>
            </a:r>
            <a:r>
              <a:rPr lang="en-US" dirty="0" smtClean="0"/>
              <a:t> conditions: =</a:t>
            </a:r>
            <a:r>
              <a:rPr lang="en-US" dirty="0" err="1" smtClean="0">
                <a:solidFill>
                  <a:srgbClr val="FFC000"/>
                </a:solidFill>
              </a:rPr>
              <a:t>Shistosomiasis</a:t>
            </a:r>
            <a:r>
              <a:rPr lang="en-US" dirty="0" smtClean="0"/>
              <a:t>(h/m),</a:t>
            </a:r>
            <a:r>
              <a:rPr lang="en-US" dirty="0" err="1" smtClean="0"/>
              <a:t>Tb,strictures,stone</a:t>
            </a:r>
            <a:endParaRPr lang="en-US" dirty="0" smtClean="0"/>
          </a:p>
          <a:p>
            <a:pPr algn="l">
              <a:buClr>
                <a:srgbClr val="FF0000"/>
              </a:buClr>
            </a:pPr>
            <a:r>
              <a:rPr lang="en-US" dirty="0" smtClean="0">
                <a:solidFill>
                  <a:srgbClr val="FFC000"/>
                </a:solidFill>
              </a:rPr>
              <a:t>Common  areas PUJ  </a:t>
            </a:r>
            <a:r>
              <a:rPr lang="en-US" dirty="0" err="1" smtClean="0">
                <a:solidFill>
                  <a:srgbClr val="FFC000"/>
                </a:solidFill>
              </a:rPr>
              <a:t>jt</a:t>
            </a:r>
            <a:r>
              <a:rPr lang="en-US" dirty="0" smtClean="0">
                <a:solidFill>
                  <a:srgbClr val="FFC000"/>
                </a:solidFill>
              </a:rPr>
              <a:t>  and U/V jt.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 OLIECH   JS     (FRCS)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85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BLADDER/ </a:t>
            </a:r>
            <a:r>
              <a:rPr lang="en-US" sz="3200" dirty="0" smtClean="0">
                <a:solidFill>
                  <a:srgbClr val="FFFF00"/>
                </a:solidFill>
              </a:rPr>
              <a:t>NECK LEVEL</a:t>
            </a:r>
            <a:r>
              <a:rPr lang="en-US" sz="3200" dirty="0" smtClean="0"/>
              <a:t>/URETHRA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7924800" cy="5410200"/>
          </a:xfrm>
        </p:spPr>
        <p:txBody>
          <a:bodyPr>
            <a:normAutofit/>
          </a:bodyPr>
          <a:lstStyle/>
          <a:p>
            <a:pPr marL="514350" indent="-514350" algn="l">
              <a:buClr>
                <a:srgbClr val="FF0000"/>
              </a:buClr>
              <a:buFont typeface="+mj-lt"/>
              <a:buAutoNum type="arabicPeriod"/>
            </a:pPr>
            <a:r>
              <a:rPr lang="en-US" sz="2800" dirty="0" smtClean="0"/>
              <a:t>Congenital = </a:t>
            </a:r>
            <a:r>
              <a:rPr lang="en-US" sz="2800" dirty="0" err="1" smtClean="0"/>
              <a:t>ectopia</a:t>
            </a:r>
            <a:r>
              <a:rPr lang="en-US" sz="2800" dirty="0" smtClean="0"/>
              <a:t> , </a:t>
            </a:r>
            <a:r>
              <a:rPr lang="en-US" sz="2800" dirty="0" err="1" smtClean="0"/>
              <a:t>post.u</a:t>
            </a:r>
            <a:r>
              <a:rPr lang="en-US" sz="2800" dirty="0" smtClean="0"/>
              <a:t>. valves ,</a:t>
            </a:r>
            <a:r>
              <a:rPr lang="en-US" sz="2800" dirty="0" err="1" smtClean="0"/>
              <a:t>ect</a:t>
            </a:r>
            <a:r>
              <a:rPr lang="en-US" sz="2800" dirty="0" smtClean="0"/>
              <a:t>.</a:t>
            </a:r>
          </a:p>
          <a:p>
            <a:pPr marL="514350" indent="-514350" algn="l">
              <a:buClr>
                <a:srgbClr val="FF0000"/>
              </a:buClr>
              <a:buFont typeface="+mj-lt"/>
              <a:buAutoNum type="arabicPeriod"/>
            </a:pPr>
            <a:endParaRPr lang="en-US" sz="2800" dirty="0" smtClean="0"/>
          </a:p>
          <a:p>
            <a:pPr marL="514350" indent="-514350" algn="l">
              <a:buClr>
                <a:srgbClr val="FF0000"/>
              </a:buClr>
              <a:buFont typeface="+mj-lt"/>
              <a:buAutoNum type="arabicPeriod"/>
            </a:pPr>
            <a:r>
              <a:rPr lang="en-US" sz="2800" dirty="0" smtClean="0"/>
              <a:t>Acquired=</a:t>
            </a:r>
            <a:r>
              <a:rPr lang="en-US" sz="2800" dirty="0" err="1" smtClean="0"/>
              <a:t>trauma,infections,tumours,prostate</a:t>
            </a:r>
            <a:r>
              <a:rPr lang="en-US" sz="2800" dirty="0" smtClean="0"/>
              <a:t> enlargement diseases , </a:t>
            </a:r>
            <a:r>
              <a:rPr lang="en-US" sz="2800" dirty="0" err="1" smtClean="0"/>
              <a:t>neurogenic</a:t>
            </a:r>
            <a:r>
              <a:rPr lang="en-US" sz="2800" dirty="0" smtClean="0"/>
              <a:t> bladder . </a:t>
            </a:r>
            <a:r>
              <a:rPr lang="en-US" sz="2800" dirty="0" smtClean="0">
                <a:solidFill>
                  <a:srgbClr val="FFC000"/>
                </a:solidFill>
              </a:rPr>
              <a:t>STONES</a:t>
            </a:r>
            <a:r>
              <a:rPr lang="en-US" sz="2800" dirty="0" smtClean="0"/>
              <a:t> ,blood clots.</a:t>
            </a:r>
          </a:p>
          <a:p>
            <a:pPr marL="514350" indent="-514350" algn="l">
              <a:buClr>
                <a:srgbClr val="FF0000"/>
              </a:buClr>
              <a:buFont typeface="+mj-lt"/>
              <a:buAutoNum type="arabicPeriod"/>
            </a:pPr>
            <a:r>
              <a:rPr lang="en-US" sz="2800" dirty="0" smtClean="0"/>
              <a:t>Specially </a:t>
            </a:r>
            <a:r>
              <a:rPr lang="en-US" sz="2800" dirty="0" smtClean="0">
                <a:solidFill>
                  <a:srgbClr val="FFC000"/>
                </a:solidFill>
              </a:rPr>
              <a:t>PROSTATE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BPH,CANCER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of Prostate ,</a:t>
            </a:r>
            <a:r>
              <a:rPr lang="en-US" sz="2800" dirty="0" smtClean="0"/>
              <a:t> </a:t>
            </a:r>
            <a:r>
              <a:rPr lang="en-US" sz="2800" dirty="0" err="1" smtClean="0"/>
              <a:t>Prostatisis</a:t>
            </a:r>
            <a:r>
              <a:rPr lang="en-US" sz="2800" dirty="0" smtClean="0"/>
              <a:t> / bladder neck </a:t>
            </a:r>
            <a:r>
              <a:rPr lang="en-US" sz="2800" dirty="0" err="1" smtClean="0"/>
              <a:t>stenosis</a:t>
            </a:r>
            <a:r>
              <a:rPr lang="en-US" sz="2800" dirty="0" smtClean="0"/>
              <a:t>.</a:t>
            </a:r>
          </a:p>
          <a:p>
            <a:pPr marL="514350" indent="-514350" algn="l">
              <a:buClr>
                <a:srgbClr val="FF0000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FFC000"/>
                </a:solidFill>
              </a:rPr>
              <a:t>Urethral causes</a:t>
            </a:r>
            <a:r>
              <a:rPr lang="en-US" sz="2800" dirty="0" smtClean="0"/>
              <a:t>=congenital (</a:t>
            </a:r>
            <a:r>
              <a:rPr lang="en-US" sz="2800" dirty="0" err="1" smtClean="0"/>
              <a:t>p.valves</a:t>
            </a:r>
            <a:r>
              <a:rPr lang="en-US" sz="2800" dirty="0" smtClean="0"/>
              <a:t>),</a:t>
            </a:r>
            <a:r>
              <a:rPr lang="en-US" sz="2800" dirty="0" err="1" smtClean="0"/>
              <a:t>epi</a:t>
            </a:r>
            <a:r>
              <a:rPr lang="en-US" sz="2800" dirty="0" smtClean="0"/>
              <a:t>/</a:t>
            </a:r>
            <a:r>
              <a:rPr lang="en-US" sz="2800" dirty="0" err="1" smtClean="0"/>
              <a:t>hypospadias,meatal</a:t>
            </a:r>
            <a:r>
              <a:rPr lang="en-US" sz="2800" dirty="0" smtClean="0"/>
              <a:t> </a:t>
            </a:r>
            <a:r>
              <a:rPr lang="en-US" sz="2800" dirty="0" err="1" smtClean="0"/>
              <a:t>stenosis,phimosis.Acquired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FFC000"/>
                </a:solidFill>
              </a:rPr>
              <a:t>strictures ,stones</a:t>
            </a:r>
            <a:r>
              <a:rPr lang="en-US" sz="28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857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FACTORS IN OBSTRUCTIVE UROPATHY.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8229600" cy="5486400"/>
          </a:xfrm>
        </p:spPr>
        <p:txBody>
          <a:bodyPr/>
          <a:lstStyle/>
          <a:p>
            <a:pPr algn="l"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 smtClean="0"/>
              <a:t>Onset of obstruction.</a:t>
            </a:r>
          </a:p>
          <a:p>
            <a:pPr algn="l"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 smtClean="0"/>
              <a:t>Duration of obstruction.</a:t>
            </a:r>
          </a:p>
          <a:p>
            <a:pPr algn="l"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 smtClean="0"/>
              <a:t>Level of obstruction.</a:t>
            </a:r>
          </a:p>
          <a:p>
            <a:pPr algn="l"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 smtClean="0"/>
              <a:t>Severity of obstruction.</a:t>
            </a:r>
          </a:p>
          <a:p>
            <a:pPr algn="l"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 smtClean="0"/>
              <a:t>Presence or absence of infection.</a:t>
            </a:r>
          </a:p>
          <a:p>
            <a:pPr algn="l">
              <a:buClr>
                <a:srgbClr val="FFFF00"/>
              </a:buClr>
            </a:pPr>
            <a:r>
              <a:rPr lang="en-US" dirty="0" smtClean="0"/>
              <a:t>Back pressure to the </a:t>
            </a:r>
            <a:r>
              <a:rPr lang="en-US" dirty="0" smtClean="0">
                <a:solidFill>
                  <a:srgbClr val="FFFF00"/>
                </a:solidFill>
              </a:rPr>
              <a:t>NEPHRON</a:t>
            </a:r>
            <a:r>
              <a:rPr lang="en-US" dirty="0" smtClean="0"/>
              <a:t>=reversible or  irreversible damage or </a:t>
            </a:r>
            <a:r>
              <a:rPr lang="en-US" dirty="0" smtClean="0">
                <a:solidFill>
                  <a:srgbClr val="FFFF00"/>
                </a:solidFill>
              </a:rPr>
              <a:t>RF.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6095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TOWARDS DIAGNOSIS.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7315200" cy="495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Good history taking;</a:t>
            </a:r>
          </a:p>
          <a:p>
            <a:r>
              <a:rPr lang="en-US" sz="2800" dirty="0" smtClean="0"/>
              <a:t>Patient’s details&amp; identification.</a:t>
            </a:r>
          </a:p>
          <a:p>
            <a:r>
              <a:rPr lang="en-US" sz="2800" dirty="0" smtClean="0"/>
              <a:t>History of illness &amp;details of it.</a:t>
            </a:r>
          </a:p>
          <a:p>
            <a:r>
              <a:rPr lang="en-US" sz="2800" dirty="0" smtClean="0"/>
              <a:t>Systemic surveys/inquiries.</a:t>
            </a:r>
          </a:p>
          <a:p>
            <a:r>
              <a:rPr lang="en-US" sz="2800" dirty="0" smtClean="0"/>
              <a:t>Past history , family , occupation and social.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Physical Examinations;</a:t>
            </a:r>
          </a:p>
          <a:p>
            <a:r>
              <a:rPr lang="en-US" sz="2800" dirty="0" smtClean="0"/>
              <a:t>General, Specific areas,</a:t>
            </a:r>
          </a:p>
          <a:p>
            <a:r>
              <a:rPr lang="en-US" sz="2800" dirty="0" smtClean="0"/>
              <a:t>Provisional diagnosis , differentials.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6857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INVESTIGATIONS.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8458200" cy="5486400"/>
          </a:xfrm>
        </p:spPr>
        <p:txBody>
          <a:bodyPr>
            <a:normAutofit/>
          </a:bodyPr>
          <a:lstStyle/>
          <a:p>
            <a:pPr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</a:rPr>
              <a:t>Urine analysis  </a:t>
            </a:r>
            <a:r>
              <a:rPr lang="en-US" sz="2800" dirty="0" smtClean="0"/>
              <a:t>= sp/</a:t>
            </a:r>
            <a:r>
              <a:rPr lang="en-US" sz="2800" dirty="0" err="1" smtClean="0"/>
              <a:t>gr</a:t>
            </a:r>
            <a:r>
              <a:rPr lang="en-US" sz="2800" dirty="0" smtClean="0"/>
              <a:t> , pH, proteins ,casts , cells  microbiology , Clinical chemistry on urine.</a:t>
            </a:r>
          </a:p>
          <a:p>
            <a:pPr algn="l">
              <a:buClr>
                <a:srgbClr val="FF0000"/>
              </a:buClr>
              <a:buFont typeface="Arial" pitchFamily="34" charset="0"/>
              <a:buChar char="•"/>
            </a:pPr>
            <a:endParaRPr lang="en-US" sz="2800" dirty="0" smtClean="0"/>
          </a:p>
          <a:p>
            <a:pPr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</a:rPr>
              <a:t>Blood </a:t>
            </a:r>
            <a:r>
              <a:rPr lang="en-US" sz="2800" dirty="0" smtClean="0">
                <a:solidFill>
                  <a:schemeClr val="tx1"/>
                </a:solidFill>
              </a:rPr>
              <a:t>for Urea/Electrolytes . BUN.</a:t>
            </a:r>
          </a:p>
          <a:p>
            <a:pPr algn="l">
              <a:buClr>
                <a:srgbClr val="FF0000"/>
              </a:buClr>
            </a:pPr>
            <a:r>
              <a:rPr lang="en-US" sz="2800" dirty="0" err="1" smtClean="0">
                <a:solidFill>
                  <a:schemeClr val="tx1"/>
                </a:solidFill>
              </a:rPr>
              <a:t>Haematology</a:t>
            </a:r>
            <a:r>
              <a:rPr lang="en-US" sz="2800" dirty="0" smtClean="0">
                <a:solidFill>
                  <a:schemeClr val="tx1"/>
                </a:solidFill>
              </a:rPr>
              <a:t> , Clinical chemistry.</a:t>
            </a:r>
          </a:p>
          <a:p>
            <a:pPr algn="l">
              <a:buClr>
                <a:srgbClr val="FF0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Imaging</a:t>
            </a:r>
            <a:r>
              <a:rPr lang="en-US" sz="2800" dirty="0" smtClean="0"/>
              <a:t>= Plain </a:t>
            </a:r>
            <a:r>
              <a:rPr lang="en-US" sz="2800" dirty="0" err="1" smtClean="0"/>
              <a:t>Xrays</a:t>
            </a:r>
            <a:r>
              <a:rPr lang="en-US" sz="2800" dirty="0" smtClean="0"/>
              <a:t>, U/S  contrast CT Scan , MRI, PET Scan.</a:t>
            </a:r>
          </a:p>
          <a:p>
            <a:pPr algn="l">
              <a:buClr>
                <a:srgbClr val="FF0000"/>
              </a:buClr>
            </a:pPr>
            <a:r>
              <a:rPr lang="en-US" sz="2800" dirty="0" smtClean="0"/>
              <a:t>Others-IVU,MCU, Retrograde </a:t>
            </a:r>
            <a:r>
              <a:rPr lang="en-US" sz="2800" dirty="0" err="1" smtClean="0"/>
              <a:t>pyelography</a:t>
            </a:r>
            <a:r>
              <a:rPr lang="en-US" sz="2800" dirty="0" smtClean="0"/>
              <a:t> / </a:t>
            </a:r>
            <a:r>
              <a:rPr lang="en-US" sz="2800" dirty="0" err="1" smtClean="0"/>
              <a:t>urethrography</a:t>
            </a:r>
            <a:r>
              <a:rPr lang="en-US" sz="2800" dirty="0" smtClean="0"/>
              <a:t> ,</a:t>
            </a:r>
            <a:r>
              <a:rPr lang="en-US" sz="2800" dirty="0" err="1" smtClean="0"/>
              <a:t>Urodynamics</a:t>
            </a:r>
            <a:r>
              <a:rPr lang="en-US" sz="2800" dirty="0" smtClean="0"/>
              <a:t> ,Angiography ,Endoscopic diagnosis.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857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TREATMENT </a:t>
            </a:r>
            <a:r>
              <a:rPr lang="en-US" sz="3200" dirty="0" smtClean="0">
                <a:solidFill>
                  <a:srgbClr val="FFC000"/>
                </a:solidFill>
              </a:rPr>
              <a:t>OR</a:t>
            </a:r>
            <a:r>
              <a:rPr lang="en-US" sz="3200" dirty="0" smtClean="0">
                <a:solidFill>
                  <a:srgbClr val="FFFF00"/>
                </a:solidFill>
              </a:rPr>
              <a:t> MANAGEMENT.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8077200" cy="5105400"/>
          </a:xfrm>
        </p:spPr>
        <p:txBody>
          <a:bodyPr>
            <a:normAutofit/>
          </a:bodyPr>
          <a:lstStyle/>
          <a:p>
            <a:pPr algn="l"/>
            <a:endParaRPr lang="en-US" sz="2800" dirty="0" smtClean="0"/>
          </a:p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Medical treatment</a:t>
            </a:r>
            <a:r>
              <a:rPr lang="en-US" sz="2800" dirty="0" smtClean="0"/>
              <a:t>-use of drugs to treat blockage.</a:t>
            </a:r>
          </a:p>
          <a:p>
            <a:pPr algn="l"/>
            <a:r>
              <a:rPr lang="en-US" sz="2800" dirty="0" smtClean="0"/>
              <a:t>  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Surgical treatment</a:t>
            </a:r>
            <a:r>
              <a:rPr lang="en-US" sz="2800" dirty="0" smtClean="0"/>
              <a:t> –noninvasive and invasive procedures.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Follow up treatment or counseling.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SOME EXAMPLES  </a:t>
            </a:r>
            <a:r>
              <a:rPr lang="en-US" sz="3200" dirty="0" smtClean="0"/>
              <a:t>=STAGHORN CALCULI</a:t>
            </a:r>
            <a:endParaRPr lang="en-US" sz="3200" dirty="0"/>
          </a:p>
        </p:txBody>
      </p:sp>
      <p:pic>
        <p:nvPicPr>
          <p:cNvPr id="23554" name="Picture 2" descr="C:\Documents and Settings\PROF. J.S.OLIECH\Desktop\Obstructive uropathy-congenital\DSCF0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16" t="24328" r="2105"/>
          <a:stretch>
            <a:fillRect/>
          </a:stretch>
        </p:blipFill>
        <p:spPr bwMode="auto">
          <a:xfrm>
            <a:off x="1371600" y="838200"/>
            <a:ext cx="6629400" cy="5334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BACK POSITION OF BOTH KIDNEYS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PROF. J.S.OLIECH\My Documents\Obstructive Uropathy-2\DSCF0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4" t="21887" r="11838" b="9085"/>
          <a:stretch>
            <a:fillRect/>
          </a:stretch>
        </p:blipFill>
        <p:spPr bwMode="auto">
          <a:xfrm>
            <a:off x="838200" y="762001"/>
            <a:ext cx="6248400" cy="55626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MEGA URETERS</a:t>
            </a:r>
            <a:endParaRPr lang="en-US" sz="3200" dirty="0"/>
          </a:p>
        </p:txBody>
      </p:sp>
      <p:pic>
        <p:nvPicPr>
          <p:cNvPr id="13314" name="Picture 2" descr="C:\Documents and Settings\PROF. J.S.OLIECH\Desktop\Obstructive uropathy-congenital\DSCF0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00" r="4000"/>
          <a:stretch>
            <a:fillRect/>
          </a:stretch>
        </p:blipFill>
        <p:spPr bwMode="auto">
          <a:xfrm>
            <a:off x="1524000" y="762000"/>
            <a:ext cx="6705600" cy="54102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 OLIECH   JS     (FRCS)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URINARY TRACT</a:t>
            </a:r>
            <a:endParaRPr lang="en-US" sz="3200" dirty="0"/>
          </a:p>
        </p:txBody>
      </p:sp>
      <p:pic>
        <p:nvPicPr>
          <p:cNvPr id="1026" name="Picture 2" descr="C:\Documents and Settings\PROF. J.S.OLIECH\My Documents\My Pictures\Obstructive Uropathy-2\Obstructive Uropathy-2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250" t="9817" r="5043"/>
          <a:stretch>
            <a:fillRect/>
          </a:stretch>
        </p:blipFill>
        <p:spPr bwMode="auto">
          <a:xfrm>
            <a:off x="1524000" y="838200"/>
            <a:ext cx="6324600" cy="54864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 OLIECH   JS     (FRCS)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BPH</a:t>
            </a:r>
            <a:endParaRPr lang="en-US" sz="3200" dirty="0"/>
          </a:p>
        </p:txBody>
      </p:sp>
      <p:pic>
        <p:nvPicPr>
          <p:cNvPr id="4098" name="Picture 2" descr="C:\Documents and Settings\PROF. J.S.OLIECH\My Documents\My Pictures\Obstructive Uropathy-2\Obstructive Uropathy-2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85" b="4034"/>
          <a:stretch>
            <a:fillRect/>
          </a:stretch>
        </p:blipFill>
        <p:spPr bwMode="auto">
          <a:xfrm>
            <a:off x="609600" y="1143000"/>
            <a:ext cx="7772400" cy="51054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 OLIECH   JS     (FRCS)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POSTERIOR URETHRAL VALVES</a:t>
            </a:r>
            <a:endParaRPr lang="en-US" sz="3200" dirty="0"/>
          </a:p>
        </p:txBody>
      </p:sp>
      <p:pic>
        <p:nvPicPr>
          <p:cNvPr id="14338" name="Picture 2" descr="C:\Documents and Settings\PROF. J.S.OLIECH\Desktop\Obstructive uropathy-congenital\DSCF0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429"/>
          <a:stretch>
            <a:fillRect/>
          </a:stretch>
        </p:blipFill>
        <p:spPr bwMode="auto">
          <a:xfrm>
            <a:off x="685800" y="914400"/>
            <a:ext cx="7772399" cy="5334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CONCEALED PENIS</a:t>
            </a:r>
            <a:endParaRPr lang="en-US" sz="3200" dirty="0"/>
          </a:p>
        </p:txBody>
      </p:sp>
      <p:pic>
        <p:nvPicPr>
          <p:cNvPr id="15362" name="Picture 2" descr="C:\Documents and Settings\PROF. J.S.OLIECH\Desktop\Obstructive uropathy-congenital\DSCF0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469" b="5717"/>
          <a:stretch>
            <a:fillRect/>
          </a:stretch>
        </p:blipFill>
        <p:spPr bwMode="auto">
          <a:xfrm>
            <a:off x="548921" y="1258302"/>
            <a:ext cx="7985479" cy="5066298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 OLIECH   JS     (FRCS)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CONCEALED PENIS CORRECTION</a:t>
            </a:r>
            <a:endParaRPr lang="en-US" sz="3200" dirty="0"/>
          </a:p>
        </p:txBody>
      </p:sp>
      <p:pic>
        <p:nvPicPr>
          <p:cNvPr id="16386" name="Picture 2" descr="C:\Documents and Settings\PROF. J.S.OLIECH\Desktop\Obstructive uropathy-congenital\DSCF0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155" r="13592"/>
          <a:stretch>
            <a:fillRect/>
          </a:stretch>
        </p:blipFill>
        <p:spPr bwMode="auto">
          <a:xfrm>
            <a:off x="1752600" y="762000"/>
            <a:ext cx="6248400" cy="55626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URETHRAL DIVERTICULUM</a:t>
            </a:r>
            <a:endParaRPr lang="en-US" sz="3200" dirty="0"/>
          </a:p>
        </p:txBody>
      </p:sp>
      <p:pic>
        <p:nvPicPr>
          <p:cNvPr id="17410" name="Picture 2" descr="C:\Documents and Settings\PROF. J.S.OLIECH\Desktop\Obstructive uropathy-congenital\DSCF0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232" r="8081"/>
          <a:stretch>
            <a:fillRect/>
          </a:stretch>
        </p:blipFill>
        <p:spPr bwMode="auto">
          <a:xfrm>
            <a:off x="1752600" y="685800"/>
            <a:ext cx="5943600" cy="54864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 OLIECH   JS     (FRCS)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SUPRA PUBIC CYSTOSTOMY</a:t>
            </a:r>
            <a:endParaRPr lang="en-US" sz="3200" dirty="0"/>
          </a:p>
        </p:txBody>
      </p:sp>
      <p:pic>
        <p:nvPicPr>
          <p:cNvPr id="19458" name="Picture 2" descr="C:\Documents and Settings\PROF. J.S.OLIECH\Desktop\Obstructive uropathy-congenital\DSCF0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792" t="13002" r="6250"/>
          <a:stretch>
            <a:fillRect/>
          </a:stretch>
        </p:blipFill>
        <p:spPr bwMode="auto">
          <a:xfrm>
            <a:off x="1905000" y="685800"/>
            <a:ext cx="5791200" cy="56388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 OLIECH   JS     (FRCS)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57200" y="381000"/>
          <a:ext cx="3467100" cy="5018088"/>
        </p:xfrm>
        <a:graphic>
          <a:graphicData uri="http://schemas.openxmlformats.org/presentationml/2006/ole">
            <p:oleObj spid="_x0000_s5122" name="Clip" r:id="rId4" imgW="3467160" imgH="5018040" progId="">
              <p:embed/>
            </p:oleObj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953000" y="2667000"/>
            <a:ext cx="3733800" cy="70788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The end.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U.T. FRONT</a:t>
            </a:r>
            <a:endParaRPr lang="en-US" dirty="0"/>
          </a:p>
        </p:txBody>
      </p:sp>
      <p:pic>
        <p:nvPicPr>
          <p:cNvPr id="3074" name="Picture 2" descr="C:\Documents and Settings\PROF. J.S.OLIECH\My Documents\My Pictures\Obstructive Uropathy-2\Obstructive Uropathy-2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096000" cy="51054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U.T. FRONT</a:t>
            </a:r>
            <a:endParaRPr lang="en-US" dirty="0"/>
          </a:p>
        </p:txBody>
      </p:sp>
      <p:pic>
        <p:nvPicPr>
          <p:cNvPr id="9218" name="Picture 2" descr="C:\Documents and Settings\PROF. J.S.OLIECH\Desktop\Obstructive uropathy-congenital\DSCF0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096000" cy="51054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HUMAN   URINARY TRACT SYSTEM (F).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5" name="Content Placeholder 4" descr="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762000"/>
            <a:ext cx="4648200" cy="5638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HUMAN URINARY SYSTEM (M).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th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838200"/>
            <a:ext cx="4648200" cy="5334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GLOMERULUS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074" name="Picture 2" descr="C:\Documents and Settings\PROF. J.S.OLIECH\My Documents\My Pictures\FinePixViewerS\2010_0324\DSCF0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8622" b="12452"/>
          <a:stretch>
            <a:fillRect/>
          </a:stretch>
        </p:blipFill>
        <p:spPr bwMode="auto">
          <a:xfrm>
            <a:off x="1676400" y="1219200"/>
            <a:ext cx="6248400" cy="51816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THE NEPHRON/DISTAL TUBULE.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PROF. J.S.OLIECH\My Documents\My Pictures\FinePixViewerS\2010_0324\DSCF0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38" t="33672" r="614" b="9085"/>
          <a:stretch>
            <a:fillRect/>
          </a:stretch>
        </p:blipFill>
        <p:spPr bwMode="auto">
          <a:xfrm>
            <a:off x="2057400" y="1524000"/>
            <a:ext cx="5181600" cy="4572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095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COMMON SITES OF OBSTRUCTION.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990600"/>
            <a:ext cx="7315200" cy="43434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dirty="0" err="1" smtClean="0"/>
              <a:t>Pelvi-ureteric</a:t>
            </a:r>
            <a:r>
              <a:rPr lang="en-US" dirty="0" smtClean="0"/>
              <a:t> junction.</a:t>
            </a:r>
          </a:p>
          <a:p>
            <a:pPr marL="514350" indent="-514350" algn="l">
              <a:buAutoNum type="arabicPeriod"/>
            </a:pPr>
            <a:r>
              <a:rPr lang="en-US" dirty="0" err="1" smtClean="0"/>
              <a:t>Ureter</a:t>
            </a:r>
            <a:r>
              <a:rPr lang="en-US" dirty="0" smtClean="0"/>
              <a:t> at pelvic- brim.</a:t>
            </a:r>
          </a:p>
          <a:p>
            <a:pPr marL="514350" indent="-514350" algn="l">
              <a:buAutoNum type="arabicPeriod"/>
            </a:pPr>
            <a:r>
              <a:rPr lang="en-US" dirty="0" err="1" smtClean="0"/>
              <a:t>Uretero-vesical</a:t>
            </a:r>
            <a:r>
              <a:rPr lang="en-US" dirty="0" smtClean="0"/>
              <a:t> junction.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Bladder neck.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Urethral section </a:t>
            </a:r>
            <a:r>
              <a:rPr lang="en-US" dirty="0" err="1" smtClean="0"/>
              <a:t>esp.meatus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705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OBSTRUCTIVE  UROPATHY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924800" cy="4419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C000"/>
                </a:solidFill>
              </a:rPr>
              <a:t>SIMPLE CLASSIFICATION</a:t>
            </a:r>
          </a:p>
          <a:p>
            <a:pPr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600" dirty="0" smtClean="0"/>
              <a:t>In the </a:t>
            </a:r>
            <a:r>
              <a:rPr lang="en-US" sz="3600" dirty="0" smtClean="0">
                <a:solidFill>
                  <a:srgbClr val="FFC000"/>
                </a:solidFill>
              </a:rPr>
              <a:t>lumen</a:t>
            </a:r>
            <a:r>
              <a:rPr lang="en-US" sz="3600" dirty="0" smtClean="0"/>
              <a:t> of urinary tract</a:t>
            </a:r>
            <a:endParaRPr lang="en-US" sz="3600" dirty="0" smtClean="0">
              <a:solidFill>
                <a:srgbClr val="FFC000"/>
              </a:solidFill>
            </a:endParaRPr>
          </a:p>
          <a:p>
            <a:pPr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600" dirty="0" smtClean="0"/>
              <a:t>In the </a:t>
            </a:r>
            <a:r>
              <a:rPr lang="en-US" sz="3600" dirty="0" smtClean="0">
                <a:solidFill>
                  <a:srgbClr val="FFC000"/>
                </a:solidFill>
              </a:rPr>
              <a:t>wall </a:t>
            </a:r>
            <a:r>
              <a:rPr lang="en-US" sz="3600" dirty="0" smtClean="0"/>
              <a:t>of urinary tract,</a:t>
            </a:r>
          </a:p>
          <a:p>
            <a:pPr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600" dirty="0" smtClean="0"/>
              <a:t>Pressure from </a:t>
            </a:r>
            <a:r>
              <a:rPr lang="en-US" sz="3600" dirty="0" smtClean="0">
                <a:solidFill>
                  <a:srgbClr val="FFC000"/>
                </a:solidFill>
              </a:rPr>
              <a:t>outside</a:t>
            </a:r>
            <a:r>
              <a:rPr lang="en-US" sz="3600" dirty="0" smtClean="0"/>
              <a:t> the wall.</a:t>
            </a:r>
          </a:p>
          <a:p>
            <a:pPr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600" dirty="0" smtClean="0"/>
              <a:t>Three or two occurring together.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 OLIECH   JS     (FRCS)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680</Words>
  <Application>Microsoft Office PowerPoint</Application>
  <PresentationFormat>On-screen Show (4:3)</PresentationFormat>
  <Paragraphs>127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Clip</vt:lpstr>
      <vt:lpstr>OBSTRUCTIVE  UROPATHY.</vt:lpstr>
      <vt:lpstr>BACK POSITION OF BOTH KIDNEYS</vt:lpstr>
      <vt:lpstr>ANATOMY U.T. FRONT</vt:lpstr>
      <vt:lpstr>HUMAN   URINARY TRACT SYSTEM (F). </vt:lpstr>
      <vt:lpstr>HUMAN URINARY SYSTEM (M).</vt:lpstr>
      <vt:lpstr>GLOMERULUS.</vt:lpstr>
      <vt:lpstr>THE NEPHRON/DISTAL TUBULE.</vt:lpstr>
      <vt:lpstr>COMMON SITES OF OBSTRUCTION.</vt:lpstr>
      <vt:lpstr>OBSTRUCTIVE  UROPATHY</vt:lpstr>
      <vt:lpstr>COMMONEST  OF THE THREE.</vt:lpstr>
      <vt:lpstr> MOST   DIFFICULT  TO  TREAT SURGICALLY.</vt:lpstr>
      <vt:lpstr>LEVEL:  CAUSES OF UROPATHY</vt:lpstr>
      <vt:lpstr>CAUSES AT URETER LEVEL.</vt:lpstr>
      <vt:lpstr>BLADDER/ NECK LEVEL/URETHRA</vt:lpstr>
      <vt:lpstr>FACTORS IN OBSTRUCTIVE UROPATHY.</vt:lpstr>
      <vt:lpstr>TOWARDS DIAGNOSIS.</vt:lpstr>
      <vt:lpstr>INVESTIGATIONS.</vt:lpstr>
      <vt:lpstr>TREATMENT OR MANAGEMENT.</vt:lpstr>
      <vt:lpstr>SOME EXAMPLES  =STAGHORN CALCULI</vt:lpstr>
      <vt:lpstr>MEGA URETERS</vt:lpstr>
      <vt:lpstr>URINARY TRACT</vt:lpstr>
      <vt:lpstr>BPH</vt:lpstr>
      <vt:lpstr>POSTERIOR URETHRAL VALVES</vt:lpstr>
      <vt:lpstr>CONCEALED PENIS</vt:lpstr>
      <vt:lpstr>CONCEALED PENIS CORRECTION</vt:lpstr>
      <vt:lpstr>URETHRAL DIVERTICULUM</vt:lpstr>
      <vt:lpstr>SUPRA PUBIC CYSTOSTOMY</vt:lpstr>
      <vt:lpstr>Slide 28</vt:lpstr>
      <vt:lpstr>ANATOMY U.T. FRONT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OBSTRUCTIVE  UROPATHY</dc:title>
  <dc:creator>PROF. J.S.OLIECH</dc:creator>
  <cp:lastModifiedBy>Admin</cp:lastModifiedBy>
  <cp:revision>111</cp:revision>
  <dcterms:created xsi:type="dcterms:W3CDTF">2010-03-02T04:35:51Z</dcterms:created>
  <dcterms:modified xsi:type="dcterms:W3CDTF">2015-11-19T09:52:08Z</dcterms:modified>
</cp:coreProperties>
</file>