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5" r:id="rId17"/>
    <p:sldId id="269" r:id="rId18"/>
    <p:sldId id="270" r:id="rId19"/>
    <p:sldId id="276" r:id="rId20"/>
    <p:sldId id="271" r:id="rId21"/>
    <p:sldId id="277" r:id="rId22"/>
    <p:sldId id="278" r:id="rId23"/>
    <p:sldId id="272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87A-DD37-40CC-8644-8D3481FFA933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5AD-4A36-49B3-B013-C9BCC5F8E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3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87A-DD37-40CC-8644-8D3481FFA933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5AD-4A36-49B3-B013-C9BCC5F8E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0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87A-DD37-40CC-8644-8D3481FFA933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5AD-4A36-49B3-B013-C9BCC5F8E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7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2800"/>
          </a:xfrm>
        </p:spPr>
        <p:txBody>
          <a:bodyPr/>
          <a:lstStyle>
            <a:lvl1pPr algn="ctr">
              <a:defRPr b="1" u="sng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0426"/>
            <a:ext cx="12192000" cy="59975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87A-DD37-40CC-8644-8D3481FFA933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5AD-4A36-49B3-B013-C9BCC5F8E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0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87A-DD37-40CC-8644-8D3481FFA933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5AD-4A36-49B3-B013-C9BCC5F8E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87A-DD37-40CC-8644-8D3481FFA933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5AD-4A36-49B3-B013-C9BCC5F8E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6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87A-DD37-40CC-8644-8D3481FFA933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5AD-4A36-49B3-B013-C9BCC5F8E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7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87A-DD37-40CC-8644-8D3481FFA933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5AD-4A36-49B3-B013-C9BCC5F8E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4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87A-DD37-40CC-8644-8D3481FFA933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5AD-4A36-49B3-B013-C9BCC5F8E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8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87A-DD37-40CC-8644-8D3481FFA933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5AD-4A36-49B3-B013-C9BCC5F8E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6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87A-DD37-40CC-8644-8D3481FFA933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5AD-4A36-49B3-B013-C9BCC5F8E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1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387A-DD37-40CC-8644-8D3481FFA933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125AD-4A36-49B3-B013-C9BCC5F8E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BENIGN PROSTATIC HYPERPLASIA</a:t>
            </a:r>
            <a:br>
              <a:rPr lang="en-US" b="1" dirty="0" smtClean="0"/>
            </a:br>
            <a:r>
              <a:rPr lang="en-US" b="1" dirty="0" smtClean="0"/>
              <a:t>&amp; URINARY RETENTION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BY: PROF. PETER NDAGUATHA</a:t>
            </a:r>
          </a:p>
          <a:p>
            <a:endParaRPr lang="en-US" b="1" dirty="0"/>
          </a:p>
          <a:p>
            <a:r>
              <a:rPr lang="en-US" b="1" dirty="0" smtClean="0"/>
              <a:t>DATE: 15/9/2016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147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LUTS CAUSES OF FNU (FREQUENCY, NOCTURIA, URGENCY) </a:t>
            </a:r>
            <a:r>
              <a:rPr lang="en-US" sz="2800" dirty="0" smtClean="0"/>
              <a:t>+/-</a:t>
            </a:r>
            <a:r>
              <a:rPr lang="en-US" sz="2800" dirty="0" smtClean="0"/>
              <a:t> </a:t>
            </a:r>
            <a:r>
              <a:rPr lang="en-US" sz="2800" dirty="0" smtClean="0"/>
              <a:t>URGENCY INCONTINENCE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Non-neurological disorders</a:t>
            </a:r>
          </a:p>
          <a:p>
            <a:pPr lvl="1"/>
            <a:r>
              <a:rPr lang="en-US" dirty="0" smtClean="0"/>
              <a:t>BPH</a:t>
            </a:r>
          </a:p>
          <a:p>
            <a:pPr lvl="1"/>
            <a:r>
              <a:rPr lang="en-US" dirty="0" smtClean="0"/>
              <a:t>UTI</a:t>
            </a:r>
          </a:p>
          <a:p>
            <a:pPr lvl="1"/>
            <a:r>
              <a:rPr lang="en-US" dirty="0" smtClean="0"/>
              <a:t>Bladder stones</a:t>
            </a:r>
          </a:p>
          <a:p>
            <a:pPr lvl="1"/>
            <a:r>
              <a:rPr lang="en-US" dirty="0" smtClean="0"/>
              <a:t>Interstitial cystitis</a:t>
            </a:r>
          </a:p>
          <a:p>
            <a:pPr lvl="1"/>
            <a:r>
              <a:rPr lang="en-US" dirty="0" smtClean="0"/>
              <a:t>Prostate cancer</a:t>
            </a:r>
          </a:p>
          <a:p>
            <a:pPr lvl="1"/>
            <a:r>
              <a:rPr lang="en-US" dirty="0" smtClean="0"/>
              <a:t>Bladder cancer</a:t>
            </a:r>
          </a:p>
          <a:p>
            <a:pPr lvl="1"/>
            <a:r>
              <a:rPr lang="en-US" dirty="0" smtClean="0"/>
              <a:t>Chronic cystitis</a:t>
            </a:r>
          </a:p>
          <a:p>
            <a:pPr lvl="1"/>
            <a:r>
              <a:rPr lang="en-US" dirty="0" err="1" smtClean="0"/>
              <a:t>Vesical</a:t>
            </a:r>
            <a:r>
              <a:rPr lang="en-US" dirty="0" smtClean="0"/>
              <a:t> </a:t>
            </a:r>
            <a:r>
              <a:rPr lang="en-US" dirty="0" err="1" smtClean="0"/>
              <a:t>schistosomiasis</a:t>
            </a:r>
            <a:endParaRPr lang="en-US" dirty="0" smtClean="0"/>
          </a:p>
          <a:p>
            <a:pPr lvl="1"/>
            <a:r>
              <a:rPr lang="en-US" dirty="0" smtClean="0"/>
              <a:t>Diabetes Mellitus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Neurological disorders</a:t>
            </a:r>
          </a:p>
          <a:p>
            <a:pPr lvl="1"/>
            <a:r>
              <a:rPr lang="en-US" dirty="0" smtClean="0"/>
              <a:t>CVA</a:t>
            </a:r>
            <a:br>
              <a:rPr lang="en-US" dirty="0" smtClean="0"/>
            </a:br>
            <a:r>
              <a:rPr lang="en-US" dirty="0" smtClean="0"/>
              <a:t>Brian tumors</a:t>
            </a:r>
          </a:p>
          <a:p>
            <a:pPr lvl="1"/>
            <a:r>
              <a:rPr lang="en-US" dirty="0" smtClean="0"/>
              <a:t>Internal hydrocephalus</a:t>
            </a:r>
          </a:p>
          <a:p>
            <a:pPr lvl="1"/>
            <a:r>
              <a:rPr lang="en-US" dirty="0" smtClean="0"/>
              <a:t>Parkinsonism</a:t>
            </a:r>
          </a:p>
          <a:p>
            <a:pPr lvl="1"/>
            <a:r>
              <a:rPr lang="en-US" dirty="0" smtClean="0"/>
              <a:t>Spinal tumors</a:t>
            </a:r>
          </a:p>
          <a:p>
            <a:pPr lvl="1"/>
            <a:r>
              <a:rPr lang="en-US" dirty="0" smtClean="0"/>
              <a:t>MS</a:t>
            </a:r>
            <a:br>
              <a:rPr lang="en-US" dirty="0" smtClean="0"/>
            </a:br>
            <a:r>
              <a:rPr lang="en-US" dirty="0" smtClean="0"/>
              <a:t>Peripheral neuropathy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2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OBSTRUCTIVE SYMPTOMS - DIFFERENTIALS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BPH</a:t>
            </a:r>
          </a:p>
          <a:p>
            <a:r>
              <a:rPr lang="en-US" dirty="0" smtClean="0"/>
              <a:t>Urethral strictures</a:t>
            </a:r>
          </a:p>
          <a:p>
            <a:r>
              <a:rPr lang="en-US" dirty="0" smtClean="0"/>
              <a:t>Carcinoma of the </a:t>
            </a:r>
            <a:r>
              <a:rPr lang="en-US" dirty="0" smtClean="0"/>
              <a:t>prostate</a:t>
            </a:r>
          </a:p>
          <a:p>
            <a:r>
              <a:rPr lang="en-US" dirty="0" smtClean="0"/>
              <a:t>Bladder cancer</a:t>
            </a:r>
          </a:p>
          <a:p>
            <a:r>
              <a:rPr lang="en-US" dirty="0" smtClean="0"/>
              <a:t>Bladder stones</a:t>
            </a:r>
          </a:p>
          <a:p>
            <a:r>
              <a:rPr lang="en-US" dirty="0" err="1" smtClean="0"/>
              <a:t>Phimosis</a:t>
            </a:r>
            <a:endParaRPr lang="en-US" dirty="0" smtClean="0"/>
          </a:p>
          <a:p>
            <a:r>
              <a:rPr lang="en-US" dirty="0" err="1" smtClean="0"/>
              <a:t>Paraphimosis</a:t>
            </a:r>
            <a:endParaRPr lang="en-US" dirty="0" smtClean="0"/>
          </a:p>
          <a:p>
            <a:r>
              <a:rPr lang="en-US" dirty="0" smtClean="0"/>
              <a:t>Neurogenic bladder</a:t>
            </a:r>
          </a:p>
          <a:p>
            <a:r>
              <a:rPr lang="en-US" dirty="0" err="1" smtClean="0"/>
              <a:t>Meatal</a:t>
            </a:r>
            <a:r>
              <a:rPr lang="en-US" dirty="0" smtClean="0"/>
              <a:t> stenosis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1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urinary retention</a:t>
            </a:r>
          </a:p>
          <a:p>
            <a:r>
              <a:rPr lang="en-US" dirty="0" smtClean="0"/>
              <a:t>Chronic retention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2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URINARY RETENTIONS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Sudden inability to urinate in spite of the desire to do so</a:t>
            </a:r>
          </a:p>
          <a:p>
            <a:r>
              <a:rPr lang="en-US" dirty="0" smtClean="0"/>
              <a:t>Pain is severe, bursting, felt in the supra-pubic area (supra-pubic </a:t>
            </a:r>
            <a:r>
              <a:rPr lang="en-US" dirty="0" err="1" smtClean="0"/>
              <a:t>cystotomy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bladder is full and over-distended due to complete obstruction</a:t>
            </a:r>
          </a:p>
          <a:p>
            <a:r>
              <a:rPr lang="en-US" dirty="0" smtClean="0"/>
              <a:t>Relieved by catheterization</a:t>
            </a:r>
          </a:p>
          <a:p>
            <a:r>
              <a:rPr lang="en-US" dirty="0" smtClean="0"/>
              <a:t>Pathophysiology</a:t>
            </a:r>
          </a:p>
          <a:p>
            <a:pPr lvl="1"/>
            <a:r>
              <a:rPr lang="en-US" dirty="0" smtClean="0"/>
              <a:t>Increased urethral resistance i.e. bladder outlet obstruction</a:t>
            </a:r>
          </a:p>
          <a:p>
            <a:pPr lvl="1"/>
            <a:r>
              <a:rPr lang="en-US" dirty="0" smtClean="0"/>
              <a:t>Low bladder pressure i.e. impaired bladder contractility</a:t>
            </a:r>
          </a:p>
          <a:p>
            <a:pPr lvl="1"/>
            <a:r>
              <a:rPr lang="en-US" dirty="0" smtClean="0"/>
              <a:t>Interruption of sensory or motor innervations to the bladder</a:t>
            </a:r>
          </a:p>
        </p:txBody>
      </p:sp>
    </p:spTree>
    <p:extLst>
      <p:ext uri="{BB962C8B-B14F-4D97-AF65-F5344CB8AC3E}">
        <p14:creationId xmlns:p14="http://schemas.microsoft.com/office/powerpoint/2010/main" val="3602643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b="1" dirty="0" smtClean="0"/>
              <a:t>Men</a:t>
            </a:r>
          </a:p>
          <a:p>
            <a:pPr lvl="1"/>
            <a:r>
              <a:rPr lang="en-US" dirty="0" smtClean="0"/>
              <a:t>BPE due to BPH</a:t>
            </a:r>
          </a:p>
          <a:p>
            <a:pPr lvl="1"/>
            <a:r>
              <a:rPr lang="en-US" dirty="0" smtClean="0"/>
              <a:t>Carcinoma of the prostate</a:t>
            </a:r>
          </a:p>
          <a:p>
            <a:pPr lvl="1"/>
            <a:r>
              <a:rPr lang="en-US" dirty="0" smtClean="0"/>
              <a:t>Urethral stricture</a:t>
            </a:r>
          </a:p>
          <a:p>
            <a:pPr lvl="1"/>
            <a:r>
              <a:rPr lang="en-US" dirty="0" smtClean="0"/>
              <a:t>Prostatic abscess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Women</a:t>
            </a:r>
          </a:p>
          <a:p>
            <a:pPr lvl="1"/>
            <a:r>
              <a:rPr lang="en-US" dirty="0" smtClean="0"/>
              <a:t>Pelvic prolapse (cystocele, rectocele, uterine)</a:t>
            </a:r>
          </a:p>
          <a:p>
            <a:pPr lvl="1"/>
            <a:r>
              <a:rPr lang="en-US" dirty="0" smtClean="0"/>
              <a:t>Urethral stricture</a:t>
            </a:r>
          </a:p>
          <a:p>
            <a:pPr lvl="1"/>
            <a:r>
              <a:rPr lang="en-US" dirty="0" smtClean="0"/>
              <a:t>Urethral diverticulum</a:t>
            </a:r>
          </a:p>
          <a:p>
            <a:pPr lvl="1"/>
            <a:r>
              <a:rPr lang="en-US" dirty="0" smtClean="0"/>
              <a:t>Post-surgery for ‘stress’ incontinence</a:t>
            </a:r>
          </a:p>
          <a:p>
            <a:pPr lvl="1"/>
            <a:r>
              <a:rPr lang="en-US" dirty="0" smtClean="0"/>
              <a:t>Pelvic masses e.g. ovarian masses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b="1" dirty="0" smtClean="0"/>
              <a:t>General</a:t>
            </a:r>
          </a:p>
          <a:p>
            <a:pPr lvl="1"/>
            <a:r>
              <a:rPr lang="en-US" dirty="0" smtClean="0"/>
              <a:t>Hematuria – clot retention</a:t>
            </a:r>
          </a:p>
          <a:p>
            <a:pPr lvl="1"/>
            <a:r>
              <a:rPr lang="en-US" dirty="0" smtClean="0"/>
              <a:t>Drugs (</a:t>
            </a:r>
            <a:r>
              <a:rPr lang="en-US" dirty="0" err="1" smtClean="0"/>
              <a:t>sympatholytics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Pain</a:t>
            </a:r>
          </a:p>
          <a:p>
            <a:pPr lvl="1"/>
            <a:r>
              <a:rPr lang="en-US" dirty="0" smtClean="0"/>
              <a:t>Sacral nerve compression or damage (</a:t>
            </a:r>
            <a:r>
              <a:rPr lang="en-US" dirty="0" err="1" smtClean="0"/>
              <a:t>cauda</a:t>
            </a:r>
            <a:r>
              <a:rPr lang="en-US" dirty="0" smtClean="0"/>
              <a:t> </a:t>
            </a:r>
            <a:r>
              <a:rPr lang="en-US" dirty="0" err="1" smtClean="0"/>
              <a:t>equina</a:t>
            </a:r>
            <a:r>
              <a:rPr lang="en-US" dirty="0" smtClean="0"/>
              <a:t> compression)</a:t>
            </a:r>
          </a:p>
          <a:p>
            <a:pPr lvl="1"/>
            <a:r>
              <a:rPr lang="en-US" dirty="0" smtClean="0"/>
              <a:t>Radical pelvic surgery</a:t>
            </a:r>
          </a:p>
          <a:p>
            <a:pPr lvl="1"/>
            <a:r>
              <a:rPr lang="en-US" dirty="0" smtClean="0"/>
              <a:t>Pelvic fracture with urethral rupture</a:t>
            </a:r>
          </a:p>
          <a:p>
            <a:pPr lvl="1"/>
            <a:r>
              <a:rPr lang="en-US" dirty="0" smtClean="0"/>
              <a:t>Neuropathy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3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– urethral or supra-pubic catheterization</a:t>
            </a:r>
          </a:p>
          <a:p>
            <a:pPr lvl="1"/>
            <a:r>
              <a:rPr lang="en-US" dirty="0" smtClean="0"/>
              <a:t>Employ all the aseptic techniques</a:t>
            </a:r>
          </a:p>
          <a:p>
            <a:pPr lvl="1"/>
            <a:r>
              <a:rPr lang="en-US" dirty="0" smtClean="0"/>
              <a:t>Have a catheterization tray and a medium – sized catheter depending on the age of the patient.</a:t>
            </a:r>
          </a:p>
          <a:p>
            <a:pPr lvl="1"/>
            <a:r>
              <a:rPr lang="en-US" dirty="0" smtClean="0"/>
              <a:t>Use sterile gloves and mild antiseptic lotions</a:t>
            </a:r>
          </a:p>
          <a:p>
            <a:pPr lvl="1"/>
            <a:r>
              <a:rPr lang="en-US" dirty="0" smtClean="0"/>
              <a:t>Use a lubricant mixed with a LA on the catheter to avoid any friction on the urethral mucosa that may result in urethral strictures</a:t>
            </a:r>
          </a:p>
          <a:p>
            <a:pPr lvl="1"/>
            <a:r>
              <a:rPr lang="en-US" dirty="0" smtClean="0"/>
              <a:t>Be gentle as you advance the catheter up the urethra. </a:t>
            </a:r>
            <a:r>
              <a:rPr lang="en-US" b="1" dirty="0" smtClean="0"/>
              <a:t>DO NOT USE FORCE!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NEVER USE SPIRIT</a:t>
            </a:r>
          </a:p>
          <a:p>
            <a:pPr lvl="2"/>
            <a:r>
              <a:rPr lang="en-US" dirty="0" smtClean="0"/>
              <a:t>It is painful and can cause epithelial excoriation</a:t>
            </a:r>
          </a:p>
          <a:p>
            <a:pPr lvl="1"/>
            <a:r>
              <a:rPr lang="en-US" dirty="0" smtClean="0"/>
              <a:t>If it is difficult to pit it in, opt for a </a:t>
            </a:r>
            <a:r>
              <a:rPr lang="en-US" dirty="0" smtClean="0"/>
              <a:t>supra-pubic </a:t>
            </a:r>
            <a:r>
              <a:rPr lang="en-US" dirty="0" smtClean="0"/>
              <a:t>urethra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Late – treat the underlying cause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05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pc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6229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URINARY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Obstruction develops slowly, the bladder is distended (stretched) very gradually over weeks/months, so </a:t>
            </a:r>
            <a:r>
              <a:rPr lang="en-US" b="1" dirty="0" smtClean="0">
                <a:solidFill>
                  <a:srgbClr val="FF0000"/>
                </a:solidFill>
              </a:rPr>
              <a:t>pain is not a feature</a:t>
            </a:r>
          </a:p>
          <a:p>
            <a:r>
              <a:rPr lang="en-US" b="1" dirty="0" smtClean="0"/>
              <a:t>Presentation</a:t>
            </a:r>
          </a:p>
          <a:p>
            <a:pPr lvl="1"/>
            <a:r>
              <a:rPr lang="en-US" dirty="0" smtClean="0"/>
              <a:t>Urinary dribbling</a:t>
            </a:r>
          </a:p>
          <a:p>
            <a:pPr lvl="1"/>
            <a:r>
              <a:rPr lang="en-US" dirty="0" smtClean="0"/>
              <a:t>Overflow incontinence</a:t>
            </a:r>
          </a:p>
          <a:p>
            <a:pPr lvl="1"/>
            <a:r>
              <a:rPr lang="en-US" dirty="0" smtClean="0"/>
              <a:t>Palpable lower supra-pubic mass</a:t>
            </a:r>
          </a:p>
          <a:p>
            <a:pPr lvl="1"/>
            <a:r>
              <a:rPr lang="en-US" dirty="0" smtClean="0"/>
              <a:t>Usually associated with</a:t>
            </a:r>
          </a:p>
          <a:p>
            <a:pPr lvl="2"/>
            <a:r>
              <a:rPr lang="en-US" dirty="0" smtClean="0"/>
              <a:t>Reduced renal function</a:t>
            </a:r>
          </a:p>
          <a:p>
            <a:pPr lvl="2"/>
            <a:r>
              <a:rPr lang="en-US" dirty="0" smtClean="0"/>
              <a:t>Upper tract dilatation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hydroureter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en-US" dirty="0" err="1" smtClean="0">
                <a:sym typeface="Wingdings" panose="05000000000000000000" pitchFamily="2" charset="2"/>
              </a:rPr>
              <a:t>hydronephrosis</a:t>
            </a:r>
            <a:endParaRPr lang="en-US" dirty="0" smtClean="0"/>
          </a:p>
          <a:p>
            <a:r>
              <a:rPr lang="en-US" dirty="0" smtClean="0"/>
              <a:t>Treatment is directed to renal support</a:t>
            </a:r>
          </a:p>
          <a:p>
            <a:r>
              <a:rPr lang="en-US" dirty="0" smtClean="0"/>
              <a:t>The bladder drainage should be done at a slow rate to avoid sudden decompression which might lead to relative low BP and hematuria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POST-OBSTRUCTIVE DIURESIS</a:t>
            </a:r>
            <a:endParaRPr lang="en-US" dirty="0" smtClean="0"/>
          </a:p>
          <a:p>
            <a:pPr lvl="1"/>
            <a:r>
              <a:rPr lang="en-US" dirty="0" smtClean="0"/>
              <a:t>Put the urinary bag at the same level of the patient’s left atrium if he/she is lain supine on bed.</a:t>
            </a:r>
          </a:p>
          <a:p>
            <a:pPr lvl="1"/>
            <a:r>
              <a:rPr lang="en-US" dirty="0" smtClean="0"/>
              <a:t>Use a wide bore needle for venous access and slowly infuse the patient with crystalloids (ringer’s lactate or NS) to pre-empt the hypotension.</a:t>
            </a:r>
          </a:p>
          <a:p>
            <a:r>
              <a:rPr lang="en-US" dirty="0" smtClean="0"/>
              <a:t>Late treatment of the cause.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79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 due to BOO</a:t>
            </a:r>
          </a:p>
          <a:p>
            <a:r>
              <a:rPr lang="en-US" dirty="0" smtClean="0"/>
              <a:t>Effect back pressure</a:t>
            </a:r>
          </a:p>
          <a:p>
            <a:pPr lvl="1"/>
            <a:r>
              <a:rPr lang="en-US" dirty="0" smtClean="0"/>
              <a:t>Bladder dilatation and hypertrophy and </a:t>
            </a:r>
            <a:r>
              <a:rPr lang="en-US" dirty="0" err="1" smtClean="0"/>
              <a:t>trabeculation</a:t>
            </a:r>
            <a:endParaRPr lang="en-US" dirty="0" smtClean="0"/>
          </a:p>
          <a:p>
            <a:pPr lvl="1"/>
            <a:r>
              <a:rPr lang="en-US" dirty="0" smtClean="0"/>
              <a:t>Ascending infection</a:t>
            </a:r>
          </a:p>
          <a:p>
            <a:pPr lvl="1"/>
            <a:r>
              <a:rPr lang="en-US" dirty="0" err="1" smtClean="0"/>
              <a:t>Hydeo-uretero-nephrosis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Renal insufficiency</a:t>
            </a:r>
          </a:p>
          <a:p>
            <a:r>
              <a:rPr lang="en-US" dirty="0" smtClean="0"/>
              <a:t>Disturbance of micturition phases</a:t>
            </a:r>
          </a:p>
          <a:p>
            <a:pPr lvl="1"/>
            <a:r>
              <a:rPr lang="en-US" dirty="0" smtClean="0"/>
              <a:t>Filling phase</a:t>
            </a:r>
          </a:p>
          <a:p>
            <a:pPr lvl="2"/>
            <a:r>
              <a:rPr lang="en-US" dirty="0" smtClean="0"/>
              <a:t>Frequency, </a:t>
            </a:r>
            <a:r>
              <a:rPr lang="en-US" dirty="0" err="1" smtClean="0"/>
              <a:t>nocturia</a:t>
            </a:r>
            <a:r>
              <a:rPr lang="en-US" dirty="0" smtClean="0"/>
              <a:t>, urgency +/- urge incontinency</a:t>
            </a:r>
          </a:p>
          <a:p>
            <a:pPr lvl="3"/>
            <a:r>
              <a:rPr lang="en-US" dirty="0" err="1" smtClean="0"/>
              <a:t>Nocturia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reduced hours of sleeping (quality of life interfered?); sexual history?</a:t>
            </a:r>
            <a:endParaRPr lang="en-US" dirty="0" smtClean="0"/>
          </a:p>
          <a:p>
            <a:pPr lvl="1"/>
            <a:r>
              <a:rPr lang="en-US" dirty="0" smtClean="0"/>
              <a:t>Emptying phase</a:t>
            </a:r>
          </a:p>
          <a:p>
            <a:pPr lvl="2"/>
            <a:r>
              <a:rPr lang="en-US" dirty="0" smtClean="0"/>
              <a:t>Obstructive symptoms – static and dynamic</a:t>
            </a:r>
          </a:p>
          <a:p>
            <a:pPr lvl="3"/>
            <a:r>
              <a:rPr lang="en-US" dirty="0" smtClean="0"/>
              <a:t>Poor urine flow (force, caliber)</a:t>
            </a:r>
          </a:p>
          <a:p>
            <a:pPr lvl="3"/>
            <a:r>
              <a:rPr lang="en-US" dirty="0" smtClean="0"/>
              <a:t>Hesitancy</a:t>
            </a:r>
          </a:p>
          <a:p>
            <a:pPr lvl="3"/>
            <a:r>
              <a:rPr lang="en-US" dirty="0" smtClean="0"/>
              <a:t>Overflow incontinence and recent nocturnal enuresis</a:t>
            </a:r>
          </a:p>
          <a:p>
            <a:pPr lvl="3"/>
            <a:r>
              <a:rPr lang="en-US" dirty="0" smtClean="0"/>
              <a:t>Straining, intermittency, forking, prolongation of </a:t>
            </a:r>
            <a:r>
              <a:rPr lang="en-US" dirty="0" smtClean="0"/>
              <a:t>voiding</a:t>
            </a:r>
          </a:p>
          <a:p>
            <a:pPr lvl="3"/>
            <a:r>
              <a:rPr lang="en-US" dirty="0" smtClean="0"/>
              <a:t>Retention </a:t>
            </a:r>
            <a:r>
              <a:rPr lang="en-US" dirty="0" smtClean="0">
                <a:sym typeface="Wingdings" panose="05000000000000000000" pitchFamily="2" charset="2"/>
              </a:rPr>
              <a:t> AUR/Chronic retention</a:t>
            </a:r>
            <a:endParaRPr lang="en-US" dirty="0" smtClean="0"/>
          </a:p>
          <a:p>
            <a:pPr marL="1371600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1782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F:\BPH pictorial)\20130128_151647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24"/>
            <a:ext cx="12192000" cy="690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712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PROSTATIC ENLARGEMENT</a:t>
            </a:r>
          </a:p>
          <a:p>
            <a:endParaRPr lang="en-US" dirty="0"/>
          </a:p>
          <a:p>
            <a:r>
              <a:rPr lang="en-US" dirty="0" smtClean="0"/>
              <a:t>BENIGN PROSTATIC ENLARGEMENT</a:t>
            </a:r>
          </a:p>
          <a:p>
            <a:pPr lvl="1"/>
            <a:r>
              <a:rPr lang="en-US" dirty="0" smtClean="0"/>
              <a:t>Clinical diagnosis (on DRE)</a:t>
            </a:r>
          </a:p>
          <a:p>
            <a:endParaRPr lang="en-US" dirty="0"/>
          </a:p>
          <a:p>
            <a:r>
              <a:rPr lang="en-US" dirty="0" smtClean="0"/>
              <a:t>BENIGN PROSTATIC HYPERPLASIA</a:t>
            </a:r>
          </a:p>
          <a:p>
            <a:pPr lvl="1"/>
            <a:r>
              <a:rPr lang="en-US" dirty="0" smtClean="0"/>
              <a:t>Pathological diagnosis</a:t>
            </a:r>
          </a:p>
        </p:txBody>
      </p:sp>
    </p:spTree>
    <p:extLst>
      <p:ext uri="{BB962C8B-B14F-4D97-AF65-F5344CB8AC3E}">
        <p14:creationId xmlns:p14="http://schemas.microsoft.com/office/powerpoint/2010/main" val="1058317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Focused history taking + symptom scoring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International prostate scoring system (IPSS)</a:t>
            </a:r>
          </a:p>
          <a:p>
            <a:pPr lvl="2"/>
            <a:r>
              <a:rPr lang="en-US" b="1" dirty="0" smtClean="0"/>
              <a:t>&lt; 7 </a:t>
            </a:r>
            <a:r>
              <a:rPr lang="en-US" b="1" dirty="0" smtClean="0">
                <a:sym typeface="Wingdings" panose="05000000000000000000" pitchFamily="2" charset="2"/>
              </a:rPr>
              <a:t> Mild</a:t>
            </a:r>
          </a:p>
          <a:p>
            <a:pPr lvl="2"/>
            <a:r>
              <a:rPr lang="en-US" b="1" dirty="0" smtClean="0">
                <a:sym typeface="Wingdings" panose="05000000000000000000" pitchFamily="2" charset="2"/>
              </a:rPr>
              <a:t>8-18  Intermediate</a:t>
            </a:r>
          </a:p>
          <a:p>
            <a:pPr lvl="2"/>
            <a:r>
              <a:rPr lang="en-US" b="1" dirty="0" smtClean="0">
                <a:sym typeface="Wingdings" panose="05000000000000000000" pitchFamily="2" charset="2"/>
              </a:rPr>
              <a:t>19 – 35  Severe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</a:t>
            </a:r>
          </a:p>
          <a:p>
            <a:r>
              <a:rPr lang="en-US" dirty="0" smtClean="0"/>
              <a:t>Lab</a:t>
            </a:r>
          </a:p>
          <a:p>
            <a:pPr lvl="1"/>
            <a:r>
              <a:rPr lang="en-US" dirty="0" smtClean="0"/>
              <a:t>Urine specimen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MSSU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Urinalysis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Microscopy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C/S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Blood specimen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TBC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U/E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Cr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PSA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ALP</a:t>
            </a:r>
          </a:p>
          <a:p>
            <a:pPr lvl="2"/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Imaging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U/S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Intra-Venous </a:t>
            </a:r>
            <a:r>
              <a:rPr lang="en-US" dirty="0" err="1">
                <a:sym typeface="Wingdings" panose="05000000000000000000" pitchFamily="2" charset="2"/>
              </a:rPr>
              <a:t>U</a:t>
            </a:r>
            <a:r>
              <a:rPr lang="en-US" dirty="0" err="1" smtClean="0">
                <a:sym typeface="Wingdings" panose="05000000000000000000" pitchFamily="2" charset="2"/>
              </a:rPr>
              <a:t>rogram</a:t>
            </a:r>
            <a:r>
              <a:rPr lang="en-US" dirty="0" smtClean="0">
                <a:sym typeface="Wingdings" panose="05000000000000000000" pitchFamily="2" charset="2"/>
              </a:rPr>
              <a:t> (IVU)  rarely done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Complications 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If metformin  lactic acidosis may be precipitated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Pain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Dehydration  diagnosis may be missed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10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F:\BPH pictorial)\20130202_174224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6624"/>
            <a:ext cx="580644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 descr="F:\BPH pictorial)\20130202_174235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3640" y="812801"/>
            <a:ext cx="5928360" cy="604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470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BPE  </a:t>
            </a:r>
            <a:r>
              <a:rPr lang="en-US" sz="3200" dirty="0" smtClean="0">
                <a:sym typeface="Wingdings" panose="05000000000000000000" pitchFamily="2" charset="2"/>
              </a:rPr>
              <a:t> EFFECTS OF INCRASED PROSTATIC SIZE AND INTRAVESICAL PRESSURE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F:\BPH pictorial)\20130202_17430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0426"/>
            <a:ext cx="5760720" cy="599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 descr="F:\BPH pictorial)\20130202_17434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761" y="860426"/>
            <a:ext cx="6111240" cy="599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262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BPH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</a:t>
            </a:r>
          </a:p>
          <a:p>
            <a:pPr lvl="1"/>
            <a:r>
              <a:rPr lang="en-US" dirty="0" smtClean="0"/>
              <a:t>Alpha adrenergic receptor blockers (selective and non-selective)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Surgical</a:t>
            </a:r>
          </a:p>
          <a:p>
            <a:pPr lvl="1"/>
            <a:r>
              <a:rPr lang="en-US" dirty="0" smtClean="0"/>
              <a:t>Minimally invasive</a:t>
            </a:r>
          </a:p>
          <a:p>
            <a:pPr lvl="1"/>
            <a:r>
              <a:rPr lang="en-US" dirty="0" smtClean="0"/>
              <a:t>Invasive </a:t>
            </a:r>
          </a:p>
          <a:p>
            <a:pPr lvl="2"/>
            <a:r>
              <a:rPr lang="en-US" dirty="0" smtClean="0"/>
              <a:t>Open retro-pubic, </a:t>
            </a:r>
          </a:p>
          <a:p>
            <a:pPr lvl="3"/>
            <a:r>
              <a:rPr lang="en-US" dirty="0" smtClean="0"/>
              <a:t>Trans-</a:t>
            </a:r>
            <a:r>
              <a:rPr lang="en-US" dirty="0" err="1" smtClean="0"/>
              <a:t>vesical</a:t>
            </a:r>
            <a:r>
              <a:rPr lang="en-US" dirty="0" smtClean="0"/>
              <a:t> prostatectomy (FRAYER’S PROSTATECTOMY)</a:t>
            </a:r>
          </a:p>
          <a:p>
            <a:pPr lvl="3"/>
            <a:r>
              <a:rPr lang="en-US" dirty="0" smtClean="0"/>
              <a:t>Retro-pubic prostatectomy (MILLIN’S PROSTATECTOMY)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Endoscopic </a:t>
            </a:r>
            <a:endParaRPr lang="en-US" dirty="0"/>
          </a:p>
          <a:p>
            <a:pPr lvl="3"/>
            <a:r>
              <a:rPr lang="en-US" dirty="0" smtClean="0"/>
              <a:t>Trans-Urethral Resection of the Prostrate (TURP)</a:t>
            </a:r>
          </a:p>
          <a:p>
            <a:pPr lvl="3"/>
            <a:r>
              <a:rPr lang="en-US" dirty="0" smtClean="0"/>
              <a:t>Trans-Urethral Microwave Therapy (TUMT)</a:t>
            </a:r>
          </a:p>
          <a:p>
            <a:pPr lvl="3"/>
            <a:r>
              <a:rPr lang="en-US" dirty="0" smtClean="0"/>
              <a:t>Trans-Urethral Laser Prostatectomy (TULP)</a:t>
            </a:r>
          </a:p>
          <a:p>
            <a:pPr lvl="3"/>
            <a:r>
              <a:rPr lang="en-US" dirty="0" smtClean="0"/>
              <a:t>Trans-urethral </a:t>
            </a:r>
            <a:r>
              <a:rPr lang="en-US" smtClean="0"/>
              <a:t>Laser Incision </a:t>
            </a:r>
            <a:r>
              <a:rPr lang="en-US" dirty="0" smtClean="0"/>
              <a:t>of the Prostate (TULIP)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11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560" y="1"/>
            <a:ext cx="78409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657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ANATOMY OF THE PROSTATE </a:t>
            </a:r>
            <a:br>
              <a:rPr lang="en-US" sz="3200" dirty="0" smtClean="0"/>
            </a:br>
            <a:r>
              <a:rPr lang="en-US" sz="3200" dirty="0" smtClean="0"/>
              <a:t>EMBRYOLOGY &amp; GROSS ANATOMY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below the gall bladder</a:t>
            </a:r>
          </a:p>
          <a:p>
            <a:r>
              <a:rPr lang="en-US" dirty="0" smtClean="0"/>
              <a:t>Encloses the posterior part of the urethra i.e.</a:t>
            </a:r>
          </a:p>
          <a:p>
            <a:pPr lvl="1"/>
            <a:r>
              <a:rPr lang="en-US" dirty="0" smtClean="0"/>
              <a:t>bladder neck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rostatic urethra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embranous urethra</a:t>
            </a:r>
          </a:p>
        </p:txBody>
      </p:sp>
      <p:pic>
        <p:nvPicPr>
          <p:cNvPr id="4" name="Picture 3" descr="F:\BPH pictorial)\20130202_1736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036320"/>
            <a:ext cx="5859780" cy="547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21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AND 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Age-related</a:t>
            </a:r>
          </a:p>
          <a:p>
            <a:pPr lvl="1"/>
            <a:r>
              <a:rPr lang="en-US" dirty="0" smtClean="0"/>
              <a:t>Linear progression as one </a:t>
            </a:r>
            <a:r>
              <a:rPr lang="en-US" dirty="0" smtClean="0"/>
              <a:t>ages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Autopsy findings confirm </a:t>
            </a:r>
            <a:r>
              <a:rPr lang="en-US" dirty="0" smtClean="0"/>
              <a:t>that:</a:t>
            </a:r>
          </a:p>
          <a:p>
            <a:pPr lvl="1"/>
            <a:r>
              <a:rPr lang="en-US" dirty="0" smtClean="0"/>
              <a:t>20%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41-50                                                                                                       </a:t>
            </a:r>
            <a:endParaRPr lang="en-US" dirty="0"/>
          </a:p>
          <a:p>
            <a:pPr lvl="1"/>
            <a:r>
              <a:rPr lang="en-US" dirty="0" smtClean="0"/>
              <a:t>50</a:t>
            </a:r>
            <a:r>
              <a:rPr lang="en-US" dirty="0"/>
              <a:t>%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51-60 years   </a:t>
            </a:r>
          </a:p>
          <a:p>
            <a:pPr lvl="1"/>
            <a:r>
              <a:rPr lang="en-US" dirty="0" smtClean="0"/>
              <a:t>90% </a:t>
            </a:r>
            <a:r>
              <a:rPr lang="en-US" dirty="0" smtClean="0">
                <a:sym typeface="Wingdings" panose="05000000000000000000" pitchFamily="2" charset="2"/>
              </a:rPr>
              <a:t> 80 -90 years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Clinical signs and symptoms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About 25% in age group 50 – 55 years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About 50% in over 70 years</a:t>
            </a:r>
            <a:r>
              <a:rPr lang="en-US" dirty="0" smtClean="0"/>
              <a:t>                                            </a:t>
            </a:r>
            <a:endParaRPr lang="en-US" dirty="0"/>
          </a:p>
        </p:txBody>
      </p:sp>
      <p:pic>
        <p:nvPicPr>
          <p:cNvPr id="4" name="Content Placeholder 5" descr="F:\BPH pictorial)\20130128_135725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8922" y="860426"/>
            <a:ext cx="6573077" cy="599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67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Age-related</a:t>
            </a:r>
          </a:p>
          <a:p>
            <a:r>
              <a:rPr lang="en-US" dirty="0" smtClean="0"/>
              <a:t>Genetic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Hormonal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Those with a problem with </a:t>
            </a:r>
            <a:r>
              <a:rPr lang="en-US" b="1" dirty="0" smtClean="0"/>
              <a:t>5-alpha </a:t>
            </a:r>
            <a:r>
              <a:rPr lang="en-US" b="1" dirty="0" err="1" smtClean="0"/>
              <a:t>reductase</a:t>
            </a:r>
            <a:r>
              <a:rPr lang="en-US" dirty="0" smtClean="0"/>
              <a:t> rarely develop BPH or prostatic cancer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6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zone growths compressing the peripheral zones (prostate proper)</a:t>
            </a:r>
          </a:p>
          <a:p>
            <a:pPr lvl="1"/>
            <a:r>
              <a:rPr lang="en-US" dirty="0" smtClean="0"/>
              <a:t>Compression is in a centrifugal manner</a:t>
            </a:r>
          </a:p>
          <a:p>
            <a:pPr lvl="1"/>
            <a:r>
              <a:rPr lang="en-US" dirty="0" smtClean="0"/>
              <a:t>Prostatectomy is actually a misnomer. It should be </a:t>
            </a:r>
            <a:r>
              <a:rPr lang="en-US" dirty="0" err="1" smtClean="0"/>
              <a:t>adenomyomectomy</a:t>
            </a:r>
            <a:r>
              <a:rPr lang="en-US" dirty="0" smtClean="0"/>
              <a:t>/partial prostatectomy</a:t>
            </a:r>
          </a:p>
          <a:p>
            <a:pPr lvl="1"/>
            <a:r>
              <a:rPr lang="en-US" dirty="0" smtClean="0"/>
              <a:t>Radical prostatectomy is removal of all of the prostatic tissue + seminal vesicles</a:t>
            </a:r>
          </a:p>
          <a:p>
            <a:r>
              <a:rPr lang="en-US" dirty="0" smtClean="0"/>
              <a:t>Hyperplasia occurs in nodules</a:t>
            </a:r>
          </a:p>
          <a:p>
            <a:r>
              <a:rPr lang="en-US" dirty="0" smtClean="0"/>
              <a:t>Prostatic enlargement may constrict the prostatic urethra resulting in increased intra-cystic pressure to aid voiding of urine.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5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CENTRAL ZONE GROWTHS COMPRESSING THE PERIPHERAL ZONES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:\BPH pictorial)\20130202_1738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0426"/>
            <a:ext cx="5875020" cy="599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:\BPH pictorial)\20130128_1516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9380" y="812800"/>
            <a:ext cx="5722620" cy="60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3907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727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DISTRIBUTION OF MICTURITION PHASES </a:t>
            </a:r>
            <a:br>
              <a:rPr lang="en-US" sz="2800" dirty="0" smtClean="0"/>
            </a:br>
            <a:r>
              <a:rPr lang="en-US" sz="2800" dirty="0" smtClean="0"/>
              <a:t>FILLING AND EMPTYING PHASES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Filling phase</a:t>
            </a:r>
          </a:p>
          <a:p>
            <a:pPr lvl="1"/>
            <a:r>
              <a:rPr lang="en-US" dirty="0" err="1" smtClean="0"/>
              <a:t>Irritative</a:t>
            </a:r>
            <a:r>
              <a:rPr lang="en-US" dirty="0" smtClean="0"/>
              <a:t> or bothersome symptoms</a:t>
            </a:r>
          </a:p>
          <a:p>
            <a:pPr lvl="1"/>
            <a:r>
              <a:rPr lang="en-US" dirty="0" smtClean="0"/>
              <a:t>Frequency, </a:t>
            </a:r>
            <a:r>
              <a:rPr lang="en-US" dirty="0" err="1" smtClean="0"/>
              <a:t>nocturia</a:t>
            </a:r>
            <a:r>
              <a:rPr lang="en-US" dirty="0" smtClean="0"/>
              <a:t>, urgency +/- urge incontinency</a:t>
            </a:r>
          </a:p>
          <a:p>
            <a:pPr lvl="1"/>
            <a:endParaRPr lang="en-US" dirty="0"/>
          </a:p>
          <a:p>
            <a:r>
              <a:rPr lang="en-US" b="1" dirty="0" smtClean="0"/>
              <a:t>Emptying phase (obstructive symptoms – static and dynamic)</a:t>
            </a:r>
          </a:p>
          <a:p>
            <a:pPr lvl="1"/>
            <a:r>
              <a:rPr lang="en-US" dirty="0" smtClean="0"/>
              <a:t>Poor urine flow (force, caliber)</a:t>
            </a:r>
          </a:p>
          <a:p>
            <a:pPr lvl="2"/>
            <a:r>
              <a:rPr lang="en-US" dirty="0" smtClean="0"/>
              <a:t>The bladder cannot empty completely</a:t>
            </a:r>
          </a:p>
          <a:p>
            <a:pPr lvl="1"/>
            <a:r>
              <a:rPr lang="en-US" dirty="0" smtClean="0"/>
              <a:t>Hesitancy – delay in voiding urine</a:t>
            </a:r>
          </a:p>
          <a:p>
            <a:pPr lvl="1"/>
            <a:r>
              <a:rPr lang="en-US" dirty="0" smtClean="0"/>
              <a:t>Overflow incontinency and recent nocturnal enuresis</a:t>
            </a:r>
          </a:p>
          <a:p>
            <a:pPr lvl="1"/>
            <a:r>
              <a:rPr lang="en-US" dirty="0" smtClean="0"/>
              <a:t>Straining, intermittency, forking, prolongation of voiding</a:t>
            </a:r>
          </a:p>
          <a:p>
            <a:pPr lvl="2"/>
            <a:r>
              <a:rPr lang="en-US" dirty="0" smtClean="0"/>
              <a:t>Intermittency </a:t>
            </a:r>
            <a:r>
              <a:rPr lang="en-US" dirty="0" smtClean="0">
                <a:sym typeface="Wingdings" panose="05000000000000000000" pitchFamily="2" charset="2"/>
              </a:rPr>
              <a:t> dribbling of urine; can occur continually, initially, mid-stream or at the end of micturition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Residual urine volume  incomplete urine voiding</a:t>
            </a:r>
            <a:endParaRPr lang="en-US" dirty="0" smtClean="0"/>
          </a:p>
          <a:p>
            <a:pPr lvl="1"/>
            <a:r>
              <a:rPr lang="en-US" dirty="0" smtClean="0"/>
              <a:t>Retention – AUR/chronic retention</a:t>
            </a:r>
          </a:p>
          <a:p>
            <a:r>
              <a:rPr lang="en-US" dirty="0" smtClean="0"/>
              <a:t>There is no synergy</a:t>
            </a:r>
          </a:p>
          <a:p>
            <a:r>
              <a:rPr lang="en-US" dirty="0" smtClean="0"/>
              <a:t>These symptoms are referred to as </a:t>
            </a:r>
            <a:r>
              <a:rPr lang="en-US" b="1" dirty="0" smtClean="0"/>
              <a:t>Lower Urinary Tract Symptoms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00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936</Words>
  <Application>Microsoft Office PowerPoint</Application>
  <PresentationFormat>Widescreen</PresentationFormat>
  <Paragraphs>213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BENIGN PROSTATIC HYPERPLASIA &amp; URINARY RETENTION </vt:lpstr>
      <vt:lpstr>DEFINITIONS</vt:lpstr>
      <vt:lpstr>ANATOMY OF THE PROSTATE  EMBRYOLOGY &amp; GROSS ANATOMY</vt:lpstr>
      <vt:lpstr>INCIDENCE AND EPIDEMIOLOGY</vt:lpstr>
      <vt:lpstr>ETIOLOGY</vt:lpstr>
      <vt:lpstr>PATHOLOGY</vt:lpstr>
      <vt:lpstr>CENTRAL ZONE GROWTHS COMPRESSING THE PERIPHERAL ZONES</vt:lpstr>
      <vt:lpstr>PowerPoint Presentation</vt:lpstr>
      <vt:lpstr>DISTRIBUTION OF MICTURITION PHASES  FILLING AND EMPTYING PHASES</vt:lpstr>
      <vt:lpstr>LUTS CAUSES OF FNU (FREQUENCY, NOCTURIA, URGENCY) +/- URGENCY INCONTINENCE</vt:lpstr>
      <vt:lpstr>OBSTRUCTIVE SYMPTOMS - DIFFERENTIALS</vt:lpstr>
      <vt:lpstr>URINARY RETENTION</vt:lpstr>
      <vt:lpstr>ACUTE URINARY RETENTIONS</vt:lpstr>
      <vt:lpstr>CAUSES</vt:lpstr>
      <vt:lpstr>MANAGEMENT</vt:lpstr>
      <vt:lpstr>PowerPoint Presentation</vt:lpstr>
      <vt:lpstr>CHRONIC URINARY RETENTION</vt:lpstr>
      <vt:lpstr>PATHOPHYSIOLOGY</vt:lpstr>
      <vt:lpstr>PowerPoint Presentation</vt:lpstr>
      <vt:lpstr>INVESTIGATIONS</vt:lpstr>
      <vt:lpstr>IVU</vt:lpstr>
      <vt:lpstr>BPE   EFFECTS OF INCRASED PROSTATIC SIZE AND INTRAVESICAL PRESSURE</vt:lpstr>
      <vt:lpstr>TREATMENT OF BPH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BENIGN PROSTATIC HYPERPLASIA &amp; URINARY RETENTION</dc:title>
  <dc:creator>Effie Nailah</dc:creator>
  <cp:lastModifiedBy>Effie Nailah</cp:lastModifiedBy>
  <cp:revision>9</cp:revision>
  <dcterms:created xsi:type="dcterms:W3CDTF">2016-09-15T09:10:39Z</dcterms:created>
  <dcterms:modified xsi:type="dcterms:W3CDTF">2016-09-15T19:39:41Z</dcterms:modified>
</cp:coreProperties>
</file>