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 id="2147483890" r:id="rId2"/>
  </p:sldMasterIdLst>
  <p:notesMasterIdLst>
    <p:notesMasterId r:id="rId66"/>
  </p:notesMasterIdLst>
  <p:sldIdLst>
    <p:sldId id="256" r:id="rId3"/>
    <p:sldId id="257" r:id="rId4"/>
    <p:sldId id="258" r:id="rId5"/>
    <p:sldId id="259" r:id="rId6"/>
    <p:sldId id="264" r:id="rId7"/>
    <p:sldId id="267" r:id="rId8"/>
    <p:sldId id="268" r:id="rId9"/>
    <p:sldId id="270" r:id="rId10"/>
    <p:sldId id="271" r:id="rId11"/>
    <p:sldId id="275" r:id="rId12"/>
    <p:sldId id="276" r:id="rId13"/>
    <p:sldId id="277" r:id="rId14"/>
    <p:sldId id="339" r:id="rId15"/>
    <p:sldId id="278" r:id="rId16"/>
    <p:sldId id="341" r:id="rId17"/>
    <p:sldId id="279" r:id="rId18"/>
    <p:sldId id="315" r:id="rId19"/>
    <p:sldId id="280" r:id="rId20"/>
    <p:sldId id="282" r:id="rId21"/>
    <p:sldId id="283" r:id="rId22"/>
    <p:sldId id="290" r:id="rId23"/>
    <p:sldId id="289" r:id="rId24"/>
    <p:sldId id="291" r:id="rId25"/>
    <p:sldId id="292" r:id="rId26"/>
    <p:sldId id="293" r:id="rId27"/>
    <p:sldId id="294" r:id="rId28"/>
    <p:sldId id="340" r:id="rId29"/>
    <p:sldId id="297" r:id="rId30"/>
    <p:sldId id="299" r:id="rId31"/>
    <p:sldId id="300" r:id="rId32"/>
    <p:sldId id="301" r:id="rId33"/>
    <p:sldId id="303" r:id="rId34"/>
    <p:sldId id="304" r:id="rId35"/>
    <p:sldId id="306" r:id="rId36"/>
    <p:sldId id="307" r:id="rId37"/>
    <p:sldId id="308" r:id="rId38"/>
    <p:sldId id="310" r:id="rId39"/>
    <p:sldId id="311" r:id="rId40"/>
    <p:sldId id="313" r:id="rId41"/>
    <p:sldId id="314"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481" autoAdjust="0"/>
  </p:normalViewPr>
  <p:slideViewPr>
    <p:cSldViewPr snapToGrid="0">
      <p:cViewPr varScale="1">
        <p:scale>
          <a:sx n="57" d="100"/>
          <a:sy n="57"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0A4D1-FAEF-4F37-AEC0-28DDB07156D4}" type="datetimeFigureOut">
              <a:rPr lang="en-GB" smtClean="0"/>
              <a:t>16/10/2014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9F290-8A9D-4783-8577-6F3E508448FC}" type="slidenum">
              <a:rPr lang="en-GB" smtClean="0"/>
              <a:t>‹#›</a:t>
            </a:fld>
            <a:endParaRPr lang="en-GB"/>
          </a:p>
        </p:txBody>
      </p:sp>
    </p:spTree>
    <p:extLst>
      <p:ext uri="{BB962C8B-B14F-4D97-AF65-F5344CB8AC3E}">
        <p14:creationId xmlns:p14="http://schemas.microsoft.com/office/powerpoint/2010/main" val="133633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1</a:t>
            </a:fld>
            <a:endParaRPr lang="en-GB"/>
          </a:p>
        </p:txBody>
      </p:sp>
    </p:spTree>
    <p:extLst>
      <p:ext uri="{BB962C8B-B14F-4D97-AF65-F5344CB8AC3E}">
        <p14:creationId xmlns:p14="http://schemas.microsoft.com/office/powerpoint/2010/main" val="345615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t>Result:</a:t>
            </a:r>
            <a:b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br>
            <a: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t>	increased water consumption</a:t>
            </a:r>
            <a:b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br>
            <a: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t>	increased water conservation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t>	Increased water in body, increased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t>                        volume and decreased Na+ concentration</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18</a:t>
            </a:fld>
            <a:endParaRPr lang="en-GB"/>
          </a:p>
        </p:txBody>
      </p:sp>
    </p:spTree>
    <p:extLst>
      <p:ext uri="{BB962C8B-B14F-4D97-AF65-F5344CB8AC3E}">
        <p14:creationId xmlns:p14="http://schemas.microsoft.com/office/powerpoint/2010/main" val="215599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Increased capillary permeability:</a:t>
            </a:r>
          </a:p>
          <a:p>
            <a:r>
              <a:rPr lang="en-GB" dirty="0" smtClean="0"/>
              <a:t>	Inflammation</a:t>
            </a:r>
          </a:p>
          <a:p>
            <a:r>
              <a:rPr lang="en-GB" dirty="0" smtClean="0"/>
              <a:t>	immune responses</a:t>
            </a:r>
          </a:p>
          <a:p>
            <a:r>
              <a:rPr lang="en-GB" dirty="0" smtClean="0"/>
              <a:t>Lymphatic channels blocked:</a:t>
            </a:r>
          </a:p>
          <a:p>
            <a:r>
              <a:rPr lang="en-GB" dirty="0" smtClean="0"/>
              <a:t>	surgical removal</a:t>
            </a:r>
            <a:br>
              <a:rPr lang="en-GB" dirty="0" smtClean="0"/>
            </a:br>
            <a:r>
              <a:rPr lang="en-GB" dirty="0" smtClean="0"/>
              <a:t>	infection involving lymphatics</a:t>
            </a:r>
          </a:p>
          <a:p>
            <a:r>
              <a:rPr lang="en-GB" dirty="0" smtClean="0"/>
              <a:t>	lymphedema</a:t>
            </a:r>
          </a:p>
          <a:p>
            <a:r>
              <a:rPr lang="en-GB" dirty="0" smtClean="0"/>
              <a:t>Fluid accumulation:</a:t>
            </a:r>
          </a:p>
          <a:p>
            <a:r>
              <a:rPr lang="en-GB" dirty="0" smtClean="0"/>
              <a:t>	increases distance for diffusion</a:t>
            </a:r>
          </a:p>
          <a:p>
            <a:r>
              <a:rPr lang="en-GB" dirty="0" smtClean="0"/>
              <a:t>	may impair blood flow</a:t>
            </a:r>
          </a:p>
          <a:p>
            <a:r>
              <a:rPr lang="en-GB" dirty="0" smtClean="0"/>
              <a:t>		= slower healing</a:t>
            </a:r>
          </a:p>
          <a:p>
            <a:r>
              <a:rPr lang="en-GB" dirty="0" smtClean="0"/>
              <a:t>		increased risk of infection</a:t>
            </a:r>
          </a:p>
          <a:p>
            <a:r>
              <a:rPr lang="en-GB" dirty="0" smtClean="0"/>
              <a:t>		pressure sores over bony prominences</a:t>
            </a:r>
          </a:p>
          <a:p>
            <a:r>
              <a:rPr lang="en-GB" dirty="0" smtClean="0"/>
              <a:t>	Psychological effects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t>Edema of specific organs can be life threatening (larynx, brain, lung)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smtClean="0">
                <a:ln>
                  <a:noFill/>
                </a:ln>
                <a:solidFill>
                  <a:srgbClr val="000000"/>
                </a:solidFill>
                <a:effectLst/>
                <a:uLnTx/>
                <a:uFillTx/>
                <a:latin typeface="Trebuchet MS" panose="020B0603020202020204"/>
                <a:ea typeface="+mn-ea"/>
                <a:cs typeface="+mn-cs"/>
              </a:rPr>
              <a:t>Water is trapped, unavailable for metabolic 	processes. Can result in dehydration and shock. (severe burns)</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20</a:t>
            </a:fld>
            <a:endParaRPr lang="en-GB"/>
          </a:p>
        </p:txBody>
      </p:sp>
    </p:spTree>
    <p:extLst>
      <p:ext uri="{BB962C8B-B14F-4D97-AF65-F5344CB8AC3E}">
        <p14:creationId xmlns:p14="http://schemas.microsoft.com/office/powerpoint/2010/main" val="317855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Isotonic fluid excess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Excess IV fluids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err="1" smtClean="0">
                <a:ln>
                  <a:noFill/>
                </a:ln>
                <a:solidFill>
                  <a:prstClr val="black">
                    <a:lumMod val="75000"/>
                    <a:lumOff val="25000"/>
                  </a:prstClr>
                </a:solidFill>
                <a:effectLst/>
                <a:uLnTx/>
                <a:uFillTx/>
                <a:latin typeface="Trebuchet MS" panose="020B0603020202020204"/>
                <a:ea typeface="+mn-ea"/>
                <a:cs typeface="+mn-cs"/>
              </a:rPr>
              <a:t>Hypersecretion</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of aldosterone</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Effect of drugs – cortisone</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Tx/>
              <a:buNone/>
              <a:tabLst/>
              <a:defRPr/>
            </a:pPr>
            <a:endPar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Tx/>
              <a:buNone/>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Get hypervolemia – weight gain, decreased hematocrit, diluted plasma proteins, distended neck veins, </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 B.P.</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Tx/>
              <a:buNone/>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Can lead to edema (↑ capillary hydrostatic pressure) pulmonary edema and heart failure</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26</a:t>
            </a:fld>
            <a:endParaRPr lang="en-GB"/>
          </a:p>
        </p:txBody>
      </p:sp>
    </p:spTree>
    <p:extLst>
      <p:ext uri="{BB962C8B-B14F-4D97-AF65-F5344CB8AC3E}">
        <p14:creationId xmlns:p14="http://schemas.microsoft.com/office/powerpoint/2010/main" val="3209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Hypernatremia Due to:</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Hypertonic IV soln.</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err="1" smtClean="0">
                <a:ln>
                  <a:noFill/>
                </a:ln>
                <a:solidFill>
                  <a:prstClr val="black">
                    <a:lumMod val="75000"/>
                    <a:lumOff val="25000"/>
                  </a:prstClr>
                </a:solidFill>
                <a:effectLst/>
                <a:uLnTx/>
                <a:uFillTx/>
                <a:latin typeface="Trebuchet MS" panose="020B0603020202020204"/>
                <a:ea typeface="+mn-ea"/>
                <a:cs typeface="+mn-cs"/>
              </a:rPr>
              <a:t>Oversecretion</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of aldosterone</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Loss of pure water</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Long term sweating with chronic fever</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Respiratory infection </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Times New Roman" panose="02020603050405020304" pitchFamily="18" charset="0"/>
              </a:rPr>
              <a:t>water vapor loss</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Times New Roman" panose="02020603050405020304" pitchFamily="18" charset="0"/>
              </a:rPr>
              <a:t>Diabetes – polyuria</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Times New Roman" panose="02020603050405020304" pitchFamily="18" charset="0"/>
              </a:rPr>
              <a:t>Insufficient intake of water (</a:t>
            </a:r>
            <a:r>
              <a:rPr kumimoji="0" lang="en-US" altLang="en-US" sz="3200" b="0" i="0" u="none" strike="noStrike" kern="1200" cap="none" spc="0" normalizeH="0" baseline="0" noProof="0" dirty="0" err="1" smtClean="0">
                <a:ln>
                  <a:noFill/>
                </a:ln>
                <a:solidFill>
                  <a:prstClr val="black">
                    <a:lumMod val="75000"/>
                    <a:lumOff val="25000"/>
                  </a:prstClr>
                </a:solidFill>
                <a:effectLst/>
                <a:uLnTx/>
                <a:uFillTx/>
                <a:latin typeface="Trebuchet MS" panose="020B0603020202020204"/>
                <a:ea typeface="+mn-ea"/>
                <a:cs typeface="Times New Roman" panose="02020603050405020304" pitchFamily="18" charset="0"/>
              </a:rPr>
              <a:t>hypodipsia</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Times New Roman" panose="02020603050405020304" pitchFamily="18" charset="0"/>
              </a:rPr>
              <a:t>)</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27</a:t>
            </a:fld>
            <a:endParaRPr lang="en-GB"/>
          </a:p>
        </p:txBody>
      </p:sp>
    </p:spTree>
    <p:extLst>
      <p:ext uri="{BB962C8B-B14F-4D97-AF65-F5344CB8AC3E}">
        <p14:creationId xmlns:p14="http://schemas.microsoft.com/office/powerpoint/2010/main" val="424948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Dilutional Hyponatremia:</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Renal dysfunction with </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  intake of hypotonic fluids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Excessive sweating</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mn-ea"/>
                <a:cs typeface="Arial" panose="020B0604020202020204" pitchFamily="34" charset="0"/>
              </a:rPr>
              <a:t>→ </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increased thirst </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mn-ea"/>
                <a:cs typeface="Arial" panose="020B0604020202020204" pitchFamily="34" charset="0"/>
              </a:rPr>
              <a:t>→ </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intake of excessive amounts of pure water</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Syndrome of Inappropriate ADH (SIADH) or </a:t>
            </a:r>
            <a:r>
              <a:rPr kumimoji="0" lang="en-US" altLang="en-US" sz="1600" b="0" i="0" u="none" strike="noStrike" kern="1200" cap="none" spc="0" normalizeH="0" baseline="0" noProof="0" dirty="0" err="1"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oliguric</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Arial" panose="020B0604020202020204" pitchFamily="34" charset="0"/>
              </a:rPr>
              <a:t> renal failure, severe congestive heart failure, cirrhosis all lead to:</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2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Times New Roman" panose="02020603050405020304" pitchFamily="18" charset="0"/>
              </a:rPr>
              <a:t>Impaired renal excretion of water</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Times New Roman" panose="02020603050405020304" pitchFamily="18" charset="0"/>
              </a:rPr>
              <a:t>Hyperglycemia – attracts water</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31</a:t>
            </a:fld>
            <a:endParaRPr lang="en-GB"/>
          </a:p>
        </p:txBody>
      </p:sp>
    </p:spTree>
    <p:extLst>
      <p:ext uri="{BB962C8B-B14F-4D97-AF65-F5344CB8AC3E}">
        <p14:creationId xmlns:p14="http://schemas.microsoft.com/office/powerpoint/2010/main" val="175365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Causes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Decreased intake of K</a:t>
            </a:r>
            <a:r>
              <a:rPr kumimoji="0" lang="en-US" altLang="en-US" sz="18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Increased K</a:t>
            </a:r>
            <a:r>
              <a:rPr kumimoji="0" lang="en-US" altLang="en-US" sz="18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loss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Chronic diuretics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Acid/base imbalance</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Trauma and stress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Increased aldosterone</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Redistribution between ICF and ECF</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33</a:t>
            </a:fld>
            <a:endParaRPr lang="en-GB"/>
          </a:p>
        </p:txBody>
      </p:sp>
    </p:spTree>
    <p:extLst>
      <p:ext uri="{BB962C8B-B14F-4D97-AF65-F5344CB8AC3E}">
        <p14:creationId xmlns:p14="http://schemas.microsoft.com/office/powerpoint/2010/main" val="2516682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Treatment of hyperkalemia</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If time, decrease intake and increase renal excretion</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Insulin + glucose</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Bicarbonate</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Ca</a:t>
            </a:r>
            <a:r>
              <a:rPr kumimoji="0" lang="en-US" altLang="en-US" sz="18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counters effect on heart</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36</a:t>
            </a:fld>
            <a:endParaRPr lang="en-GB"/>
          </a:p>
        </p:txBody>
      </p:sp>
    </p:spTree>
    <p:extLst>
      <p:ext uri="{BB962C8B-B14F-4D97-AF65-F5344CB8AC3E}">
        <p14:creationId xmlns:p14="http://schemas.microsoft.com/office/powerpoint/2010/main" val="4147725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Effects: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Many nonspecific – fatigue, weakness, lethargy</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Increases formation of kidney stones and pancreatic stones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Muscle cramps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Bradycardia, cardiac arrest</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Pain</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GI activity also common</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4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Nausea, abdominal cramps</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4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Diarrhea / constipation</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Metastatic </a:t>
            </a:r>
            <a:r>
              <a:rPr kumimoji="0" lang="en-US" altLang="en-US" sz="1600" b="0" i="0" u="none" strike="noStrike" kern="1200" cap="none" spc="0" normalizeH="0" baseline="0" noProof="0" dirty="0" err="1" smtClean="0">
                <a:ln>
                  <a:noFill/>
                </a:ln>
                <a:solidFill>
                  <a:prstClr val="black">
                    <a:lumMod val="75000"/>
                    <a:lumOff val="25000"/>
                  </a:prstClr>
                </a:solidFill>
                <a:effectLst/>
                <a:uLnTx/>
                <a:uFillTx/>
                <a:latin typeface="Trebuchet MS" panose="020B0603020202020204"/>
                <a:ea typeface="+mn-ea"/>
                <a:cs typeface="+mn-cs"/>
              </a:rPr>
              <a:t>calcificatio</a:t>
            </a:r>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38</a:t>
            </a:fld>
            <a:endParaRPr lang="en-GB"/>
          </a:p>
        </p:txBody>
      </p:sp>
    </p:spTree>
    <p:extLst>
      <p:ext uri="{BB962C8B-B14F-4D97-AF65-F5344CB8AC3E}">
        <p14:creationId xmlns:p14="http://schemas.microsoft.com/office/powerpoint/2010/main" val="206755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44B4-A2DC-43D6-A2C7-04E314D6D7E3}" type="slidenum">
              <a:rPr lang="en-GB" altLang="en-US">
                <a:solidFill>
                  <a:srgbClr val="000000"/>
                </a:solidFill>
              </a:rPr>
              <a:pPr/>
              <a:t>41</a:t>
            </a:fld>
            <a:endParaRPr lang="en-GB" altLang="en-US">
              <a:solidFill>
                <a:srgbClr val="000000"/>
              </a:solidFill>
            </a:endParaRPr>
          </a:p>
        </p:txBody>
      </p:sp>
      <p:sp>
        <p:nvSpPr>
          <p:cNvPr id="119810" name="Rectangle 1026"/>
          <p:cNvSpPr>
            <a:spLocks noGrp="1" noRot="1" noChangeAspect="1" noChangeArrowheads="1" noTextEdit="1"/>
          </p:cNvSpPr>
          <p:nvPr>
            <p:ph type="sldImg"/>
          </p:nvPr>
        </p:nvSpPr>
        <p:spPr>
          <a:ln/>
        </p:spPr>
      </p:sp>
      <p:sp>
        <p:nvSpPr>
          <p:cNvPr id="119811" name="Rectangle 1027"/>
          <p:cNvSpPr>
            <a:spLocks noGrp="1" noChangeArrowheads="1"/>
          </p:cNvSpPr>
          <p:nvPr>
            <p:ph type="body" idx="1"/>
          </p:nvPr>
        </p:nvSpPr>
        <p:spPr/>
        <p:txBody>
          <a:bodyPr/>
          <a:lstStyle/>
          <a:p>
            <a:r>
              <a:rPr lang="en-US" altLang="en-US"/>
              <a:t>Numerous routes exist by which the body can lose or gain fluid. In theory, it is possible to gain or lose pure water, but in most cases, fluid moves along with electrolytes, and the result is determined by the balance of water gains and losses, versus solute gains and losses.</a:t>
            </a:r>
          </a:p>
          <a:p>
            <a:r>
              <a:rPr lang="en-US" altLang="en-US"/>
              <a:t>Do not underestimate the potential for fluid movement. Diarrhoeal illnesses, certain diureses, &amp; fluid retaining states may result in gains or losses of tens of litres of fluid. </a:t>
            </a:r>
          </a:p>
        </p:txBody>
      </p:sp>
    </p:spTree>
    <p:extLst>
      <p:ext uri="{BB962C8B-B14F-4D97-AF65-F5344CB8AC3E}">
        <p14:creationId xmlns:p14="http://schemas.microsoft.com/office/powerpoint/2010/main" val="292097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93902-BBE2-4CFA-89AF-9A7619982F9A}" type="slidenum">
              <a:rPr lang="en-GB" altLang="en-US">
                <a:solidFill>
                  <a:srgbClr val="000000"/>
                </a:solidFill>
              </a:rPr>
              <a:pPr/>
              <a:t>42</a:t>
            </a:fld>
            <a:endParaRPr lang="en-GB" altLang="en-US">
              <a:solidFill>
                <a:srgbClr val="000000"/>
              </a:solidFill>
            </a:endParaRPr>
          </a:p>
        </p:txBody>
      </p:sp>
      <p:sp>
        <p:nvSpPr>
          <p:cNvPr id="120834" name="Rectangle 1026"/>
          <p:cNvSpPr>
            <a:spLocks noGrp="1" noRot="1" noChangeAspect="1" noChangeArrowheads="1" noTextEdit="1"/>
          </p:cNvSpPr>
          <p:nvPr>
            <p:ph type="sldImg"/>
          </p:nvPr>
        </p:nvSpPr>
        <p:spPr>
          <a:ln/>
        </p:spPr>
      </p:sp>
      <p:sp>
        <p:nvSpPr>
          <p:cNvPr id="120835" name="Rectangle 1027"/>
          <p:cNvSpPr>
            <a:spLocks noGrp="1" noChangeArrowheads="1"/>
          </p:cNvSpPr>
          <p:nvPr>
            <p:ph type="body" idx="1"/>
          </p:nvPr>
        </p:nvSpPr>
        <p:spPr/>
        <p:txBody>
          <a:bodyPr/>
          <a:lstStyle/>
          <a:p>
            <a:r>
              <a:rPr lang="en-GB" altLang="en-US" dirty="0"/>
              <a:t>Therapeutic fluids that we prescribe for intravenous administration, can be divided into 2 basic types. Crystalloids are simple solutions of small solutes, whilst colloids are suspensions of macromolecules, or in the case of blood, cells.</a:t>
            </a:r>
          </a:p>
          <a:p>
            <a:endParaRPr lang="en-GB" altLang="en-US" dirty="0"/>
          </a:p>
          <a:p>
            <a:r>
              <a:rPr lang="en-GB" altLang="en-US" dirty="0"/>
              <a:t>The most commonly used crystalloids are saline and dextrose, where the dissolved solutes are sodium-chloride and glucose respectively.</a:t>
            </a:r>
          </a:p>
          <a:p>
            <a:r>
              <a:rPr lang="en-GB" altLang="en-US" dirty="0"/>
              <a:t>The standard saline solution is  0.9% saline, often referred to as " normal saline ", which contains 150 </a:t>
            </a:r>
            <a:r>
              <a:rPr lang="en-GB" altLang="en-US" dirty="0" err="1"/>
              <a:t>mmol</a:t>
            </a:r>
            <a:r>
              <a:rPr lang="en-GB" altLang="en-US" dirty="0"/>
              <a:t>/l of </a:t>
            </a:r>
            <a:r>
              <a:rPr lang="en-GB" altLang="en-US" dirty="0" err="1"/>
              <a:t>NaCl</a:t>
            </a:r>
            <a:r>
              <a:rPr lang="en-GB" altLang="en-US" dirty="0"/>
              <a:t>, and is therefore not normal, being slightly hypertonic, and </a:t>
            </a:r>
            <a:r>
              <a:rPr lang="en-GB" altLang="en-US" dirty="0" err="1"/>
              <a:t>hypernatraemic</a:t>
            </a:r>
            <a:r>
              <a:rPr lang="en-GB" altLang="en-US" dirty="0"/>
              <a:t>.</a:t>
            </a:r>
          </a:p>
          <a:p>
            <a:r>
              <a:rPr lang="en-GB" altLang="en-US" dirty="0"/>
              <a:t>Dextrose is usually given as 5% dextrose, which means that it contains 5 grams of glucose per 100 ml of water. This solution is roughly isotonic to serum, but the glucose is rapidly utilised, leaving behind pure water.  </a:t>
            </a:r>
          </a:p>
          <a:p>
            <a:r>
              <a:rPr lang="en-GB" altLang="en-US" dirty="0"/>
              <a:t>A host of other crystalloids exist and are beyond the scope of these notes.</a:t>
            </a:r>
          </a:p>
          <a:p>
            <a:r>
              <a:rPr lang="en-GB" altLang="en-US" dirty="0"/>
              <a:t>Multiple colloid preparations are available, but the essential ones are either natural, such as blood, human albumin or plasma, or synthetic, where the macromolecule is manufactured. Common synthetic colloids are " </a:t>
            </a:r>
            <a:r>
              <a:rPr lang="en-GB" altLang="en-US" dirty="0" err="1"/>
              <a:t>haemaccel</a:t>
            </a:r>
            <a:r>
              <a:rPr lang="en-GB" altLang="en-US" dirty="0"/>
              <a:t> "and  " </a:t>
            </a:r>
            <a:r>
              <a:rPr lang="en-GB" altLang="en-US" dirty="0" err="1"/>
              <a:t>gelofusine</a:t>
            </a:r>
            <a:r>
              <a:rPr lang="en-GB" altLang="en-US" dirty="0"/>
              <a:t> ", in which hydrolysed </a:t>
            </a:r>
            <a:r>
              <a:rPr lang="en-GB" altLang="en-US" dirty="0" err="1"/>
              <a:t>gelatin</a:t>
            </a:r>
            <a:r>
              <a:rPr lang="en-GB" altLang="en-US" dirty="0"/>
              <a:t> is suspended in saline.</a:t>
            </a:r>
          </a:p>
        </p:txBody>
      </p:sp>
    </p:spTree>
    <p:extLst>
      <p:ext uri="{BB962C8B-B14F-4D97-AF65-F5344CB8AC3E}">
        <p14:creationId xmlns:p14="http://schemas.microsoft.com/office/powerpoint/2010/main" val="396777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GB"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Water makes up around two thirds of our total body mass. To be exact, men are 60% water, whilst women are slightly less at 55%. A 70 kg. man will therefore contain about 42 litres, and a 70 kg. woman nearer 38 litres. The reason for this difference between the sexes is that women contain an extra 5% adipose tissue; the difference is only occasionally of clinical significance.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600" b="0" i="0" u="none" strike="noStrike" kern="0" cap="none" spc="0" normalizeH="0" baseline="0" noProof="0" dirty="0" smtClean="0">
                <a:ln>
                  <a:noFill/>
                </a:ln>
                <a:solidFill>
                  <a:srgbClr val="000000"/>
                </a:solidFill>
                <a:effectLst/>
                <a:uLnTx/>
                <a:uFillTx/>
                <a:latin typeface="Arial"/>
                <a:ea typeface="+mn-ea"/>
                <a:cs typeface="+mn-cs"/>
              </a:rPr>
              <a:t>2/3 (65%) of TBW is intracellular (ICF)</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600" b="0" i="0" u="none" strike="noStrike" kern="0" cap="none" spc="0" normalizeH="0" baseline="0" noProof="0" dirty="0" smtClean="0">
                <a:ln>
                  <a:noFill/>
                </a:ln>
                <a:solidFill>
                  <a:srgbClr val="000000"/>
                </a:solidFill>
                <a:effectLst/>
                <a:uLnTx/>
                <a:uFillTx/>
                <a:latin typeface="Arial"/>
                <a:ea typeface="+mn-ea"/>
                <a:cs typeface="+mn-cs"/>
              </a:rPr>
              <a:t>1/3  extracellular water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25 % interstitial fluid (ISF)</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 5- 8 % in plasma (IVF intravascular fluid)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1- 2 % in </a:t>
            </a:r>
            <a:r>
              <a:rPr kumimoji="0" lang="en-US" altLang="en-US" sz="3200" b="0" i="0" u="none" strike="noStrike" kern="0" cap="none" spc="0" normalizeH="0" baseline="0" noProof="0" dirty="0" err="1" smtClean="0">
                <a:ln>
                  <a:noFill/>
                </a:ln>
                <a:solidFill>
                  <a:srgbClr val="000000"/>
                </a:solidFill>
                <a:effectLst/>
                <a:uLnTx/>
                <a:uFillTx/>
                <a:latin typeface="Arial"/>
                <a:ea typeface="+mn-ea"/>
                <a:cs typeface="+mn-cs"/>
              </a:rPr>
              <a:t>transcellular</a:t>
            </a: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 fluids – CSF, intraocular fluids, serous membranes, and in GI, respiratory and urinary tracts                     (third space)</a:t>
            </a:r>
          </a:p>
        </p:txBody>
      </p:sp>
      <p:sp>
        <p:nvSpPr>
          <p:cNvPr id="4" name="Slide Number Placeholder 3"/>
          <p:cNvSpPr>
            <a:spLocks noGrp="1"/>
          </p:cNvSpPr>
          <p:nvPr>
            <p:ph type="sldNum" sz="quarter" idx="10"/>
          </p:nvPr>
        </p:nvSpPr>
        <p:spPr/>
        <p:txBody>
          <a:bodyPr/>
          <a:lstStyle/>
          <a:p>
            <a:fld id="{E549F290-8A9D-4783-8577-6F3E508448FC}" type="slidenum">
              <a:rPr lang="en-GB" smtClean="0"/>
              <a:t>4</a:t>
            </a:fld>
            <a:endParaRPr lang="en-GB"/>
          </a:p>
        </p:txBody>
      </p:sp>
    </p:spTree>
    <p:extLst>
      <p:ext uri="{BB962C8B-B14F-4D97-AF65-F5344CB8AC3E}">
        <p14:creationId xmlns:p14="http://schemas.microsoft.com/office/powerpoint/2010/main" val="1736856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0AF34-2F05-4026-B69F-EA1FC76B9E68}" type="slidenum">
              <a:rPr lang="en-GB" altLang="en-US">
                <a:solidFill>
                  <a:srgbClr val="000000"/>
                </a:solidFill>
              </a:rPr>
              <a:pPr/>
              <a:t>43</a:t>
            </a:fld>
            <a:endParaRPr lang="en-GB" altLang="en-US">
              <a:solidFill>
                <a:srgbClr val="000000"/>
              </a:solidFill>
            </a:endParaRPr>
          </a:p>
        </p:txBody>
      </p:sp>
      <p:sp>
        <p:nvSpPr>
          <p:cNvPr id="121858" name="Rectangle 1026"/>
          <p:cNvSpPr>
            <a:spLocks noGrp="1" noRot="1" noChangeAspect="1" noChangeArrowheads="1" noTextEdit="1"/>
          </p:cNvSpPr>
          <p:nvPr>
            <p:ph type="sldImg"/>
          </p:nvPr>
        </p:nvSpPr>
        <p:spPr>
          <a:ln/>
        </p:spPr>
      </p:sp>
      <p:sp>
        <p:nvSpPr>
          <p:cNvPr id="121859" name="Rectangle 1027"/>
          <p:cNvSpPr>
            <a:spLocks noGrp="1" noChangeArrowheads="1"/>
          </p:cNvSpPr>
          <p:nvPr>
            <p:ph type="body" idx="1"/>
          </p:nvPr>
        </p:nvSpPr>
        <p:spPr/>
        <p:txBody>
          <a:bodyPr/>
          <a:lstStyle/>
          <a:p>
            <a:r>
              <a:rPr lang="en-GB" altLang="en-US"/>
              <a:t>What IV fluid to give, in what situation is dealt with in the next series of slides. There are some basic rules though:</a:t>
            </a:r>
          </a:p>
          <a:p>
            <a:r>
              <a:rPr lang="en-GB" altLang="en-US"/>
              <a:t>1. Someone with serious intravascular volume depletion, hypotension and reduced cardiac output is shocked, be it from blood loss ( eg. haemorrhage ), plasma loss ( eg. major burns ), or water loss. The aim here is to restore intravascular volume with a fluid that remains in the vascular compartment, and may even draw water from the intracellular space, into the blood system. A fluid with a high oncotic pressure would do this job. Blood remains the fluid of choice to treat someone with blood loss. Colloid is the fluid of choice in resuscitation when blood loss is not pronounced, or whilst waiting for blood. </a:t>
            </a:r>
          </a:p>
          <a:p>
            <a:r>
              <a:rPr lang="en-GB" altLang="en-US"/>
              <a:t>2. Any crystalloid will enter the vascular space, then distribute around the other compartments. By containing sodium, the main extracellular cation, saline will expand the interstitial and intravascular compartments more than will dextrose, most of which will enter the intracellular space.</a:t>
            </a:r>
          </a:p>
          <a:p>
            <a:endParaRPr lang="en-GB" altLang="en-US"/>
          </a:p>
          <a:p>
            <a:r>
              <a:rPr lang="en-GB" altLang="en-US"/>
              <a:t>Several examples follow. </a:t>
            </a:r>
          </a:p>
        </p:txBody>
      </p:sp>
    </p:spTree>
    <p:extLst>
      <p:ext uri="{BB962C8B-B14F-4D97-AF65-F5344CB8AC3E}">
        <p14:creationId xmlns:p14="http://schemas.microsoft.com/office/powerpoint/2010/main" val="69687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496AA-EBFF-421D-91B3-CE51FD25BBCA}" type="slidenum">
              <a:rPr lang="en-GB" altLang="en-US">
                <a:solidFill>
                  <a:srgbClr val="000000"/>
                </a:solidFill>
              </a:rPr>
              <a:pPr/>
              <a:t>44</a:t>
            </a:fld>
            <a:endParaRPr lang="en-GB" altLang="en-US">
              <a:solidFill>
                <a:srgbClr val="000000"/>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altLang="en-US"/>
              <a:t>Giving 2 litres of blood to someone, will expand their intravascular compartment by 2 litres. None of this fluid will escape across the blood vessel walls ( in the short term at least ) and the other compartments are unaffected.</a:t>
            </a:r>
          </a:p>
          <a:p>
            <a:r>
              <a:rPr lang="en-GB" altLang="en-US"/>
              <a:t>This is the right treatment for blood loss.</a:t>
            </a:r>
          </a:p>
          <a:p>
            <a:r>
              <a:rPr lang="en-GB" altLang="en-US"/>
              <a:t>( See next slide for results. )</a:t>
            </a:r>
          </a:p>
        </p:txBody>
      </p:sp>
    </p:spTree>
    <p:extLst>
      <p:ext uri="{BB962C8B-B14F-4D97-AF65-F5344CB8AC3E}">
        <p14:creationId xmlns:p14="http://schemas.microsoft.com/office/powerpoint/2010/main" val="2886105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F8B7E-93F2-4D07-9322-78E342B622B3}" type="slidenum">
              <a:rPr lang="en-GB" altLang="en-US">
                <a:solidFill>
                  <a:srgbClr val="000000"/>
                </a:solidFill>
              </a:rPr>
              <a:pPr/>
              <a:t>45</a:t>
            </a:fld>
            <a:endParaRPr lang="en-GB" altLang="en-US">
              <a:solidFill>
                <a:srgbClr val="000000"/>
              </a:solidFill>
            </a:endParaRPr>
          </a:p>
        </p:txBody>
      </p:sp>
      <p:sp>
        <p:nvSpPr>
          <p:cNvPr id="123906" name="Rectangle 2050"/>
          <p:cNvSpPr>
            <a:spLocks noGrp="1" noRot="1" noChangeAspect="1" noChangeArrowheads="1" noTextEdit="1"/>
          </p:cNvSpPr>
          <p:nvPr>
            <p:ph type="sldImg"/>
          </p:nvPr>
        </p:nvSpPr>
        <p:spPr>
          <a:ln/>
        </p:spPr>
      </p:sp>
      <p:sp>
        <p:nvSpPr>
          <p:cNvPr id="123907" name="Rectangle 2051"/>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99092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5C18E-B193-4ACD-9486-174562B89B97}" type="slidenum">
              <a:rPr lang="en-GB" altLang="en-US">
                <a:solidFill>
                  <a:srgbClr val="000000"/>
                </a:solidFill>
              </a:rPr>
              <a:pPr/>
              <a:t>46</a:t>
            </a:fld>
            <a:endParaRPr lang="en-GB" altLang="en-US">
              <a:solidFill>
                <a:srgbClr val="000000"/>
              </a:solidFill>
            </a:endParaRPr>
          </a:p>
        </p:txBody>
      </p:sp>
      <p:sp>
        <p:nvSpPr>
          <p:cNvPr id="124930" name="Rectangle 1026"/>
          <p:cNvSpPr>
            <a:spLocks noGrp="1" noRot="1" noChangeAspect="1" noChangeArrowheads="1" noTextEdit="1"/>
          </p:cNvSpPr>
          <p:nvPr>
            <p:ph type="sldImg"/>
          </p:nvPr>
        </p:nvSpPr>
        <p:spPr>
          <a:ln/>
        </p:spPr>
      </p:sp>
      <p:sp>
        <p:nvSpPr>
          <p:cNvPr id="124931" name="Rectangle 1027"/>
          <p:cNvSpPr>
            <a:spLocks noGrp="1" noChangeArrowheads="1"/>
          </p:cNvSpPr>
          <p:nvPr>
            <p:ph type="body" idx="1"/>
          </p:nvPr>
        </p:nvSpPr>
        <p:spPr/>
        <p:txBody>
          <a:bodyPr/>
          <a:lstStyle/>
          <a:p>
            <a:r>
              <a:rPr lang="en-GB" altLang="en-US"/>
              <a:t>Giving colloid into the vascular space results in an immediate expansion of the intravscular compartment by 2 litres, as does blood.</a:t>
            </a:r>
          </a:p>
          <a:p>
            <a:r>
              <a:rPr lang="en-GB" altLang="en-US"/>
              <a:t>( See next slide. )</a:t>
            </a:r>
          </a:p>
        </p:txBody>
      </p:sp>
    </p:spTree>
    <p:extLst>
      <p:ext uri="{BB962C8B-B14F-4D97-AF65-F5344CB8AC3E}">
        <p14:creationId xmlns:p14="http://schemas.microsoft.com/office/powerpoint/2010/main" val="74551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09AB4-1A33-4439-89C5-C17BB45081BF}" type="slidenum">
              <a:rPr lang="en-GB" altLang="en-US">
                <a:solidFill>
                  <a:srgbClr val="000000"/>
                </a:solidFill>
              </a:rPr>
              <a:pPr/>
              <a:t>47</a:t>
            </a:fld>
            <a:endParaRPr lang="en-GB" altLang="en-US">
              <a:solidFill>
                <a:srgbClr val="000000"/>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GB" altLang="en-US"/>
              <a:t>Colloid does not escape from the vascular space, but does increase oncotic pressure markedly ....</a:t>
            </a:r>
          </a:p>
          <a:p>
            <a:r>
              <a:rPr lang="en-GB" altLang="en-US"/>
              <a:t>( See next slide )</a:t>
            </a:r>
          </a:p>
        </p:txBody>
      </p:sp>
    </p:spTree>
    <p:extLst>
      <p:ext uri="{BB962C8B-B14F-4D97-AF65-F5344CB8AC3E}">
        <p14:creationId xmlns:p14="http://schemas.microsoft.com/office/powerpoint/2010/main" val="258892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ABB27-D62E-4541-A714-1E1275055338}" type="slidenum">
              <a:rPr lang="en-GB" altLang="en-US">
                <a:solidFill>
                  <a:srgbClr val="000000"/>
                </a:solidFill>
              </a:rPr>
              <a:pPr/>
              <a:t>48</a:t>
            </a:fld>
            <a:endParaRPr lang="en-GB" altLang="en-US">
              <a:solidFill>
                <a:srgbClr val="000000"/>
              </a:solidFill>
            </a:endParaRPr>
          </a:p>
        </p:txBody>
      </p:sp>
      <p:sp>
        <p:nvSpPr>
          <p:cNvPr id="126978" name="Rectangle 1026"/>
          <p:cNvSpPr>
            <a:spLocks noGrp="1" noRot="1" noChangeAspect="1" noChangeArrowheads="1" noTextEdit="1"/>
          </p:cNvSpPr>
          <p:nvPr>
            <p:ph type="sldImg"/>
          </p:nvPr>
        </p:nvSpPr>
        <p:spPr>
          <a:ln/>
        </p:spPr>
      </p:sp>
      <p:sp>
        <p:nvSpPr>
          <p:cNvPr id="126979" name="Rectangle 1027"/>
          <p:cNvSpPr>
            <a:spLocks noGrp="1" noChangeArrowheads="1"/>
          </p:cNvSpPr>
          <p:nvPr>
            <p:ph type="body" idx="1"/>
          </p:nvPr>
        </p:nvSpPr>
        <p:spPr/>
        <p:txBody>
          <a:bodyPr/>
          <a:lstStyle/>
          <a:p>
            <a:r>
              <a:rPr lang="en-GB" altLang="en-US"/>
              <a:t>... causing water to be drawn into the vascular space from the interstitial and intracellular reservoirs. Giving colloid  therefore not only expands the vascular space itself, but does so by moving water from other spaces.</a:t>
            </a:r>
          </a:p>
        </p:txBody>
      </p:sp>
    </p:spTree>
    <p:extLst>
      <p:ext uri="{BB962C8B-B14F-4D97-AF65-F5344CB8AC3E}">
        <p14:creationId xmlns:p14="http://schemas.microsoft.com/office/powerpoint/2010/main" val="2818031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E162A-D4C6-4A25-8CB9-D62851A8DFD5}" type="slidenum">
              <a:rPr lang="en-GB" altLang="en-US">
                <a:solidFill>
                  <a:srgbClr val="000000"/>
                </a:solidFill>
              </a:rPr>
              <a:pPr/>
              <a:t>49</a:t>
            </a:fld>
            <a:endParaRPr lang="en-GB" altLang="en-US">
              <a:solidFill>
                <a:srgbClr val="000000"/>
              </a:solidFill>
            </a:endParaRPr>
          </a:p>
        </p:txBody>
      </p:sp>
      <p:sp>
        <p:nvSpPr>
          <p:cNvPr id="128002" name="Rectangle 1026"/>
          <p:cNvSpPr>
            <a:spLocks noGrp="1" noRot="1" noChangeAspect="1" noChangeArrowheads="1" noTextEdit="1"/>
          </p:cNvSpPr>
          <p:nvPr>
            <p:ph type="sldImg"/>
          </p:nvPr>
        </p:nvSpPr>
        <p:spPr>
          <a:ln/>
        </p:spPr>
      </p:sp>
      <p:sp>
        <p:nvSpPr>
          <p:cNvPr id="128003" name="Rectangle 1027"/>
          <p:cNvSpPr>
            <a:spLocks noGrp="1" noChangeArrowheads="1"/>
          </p:cNvSpPr>
          <p:nvPr>
            <p:ph type="body" idx="1"/>
          </p:nvPr>
        </p:nvSpPr>
        <p:spPr/>
        <p:txBody>
          <a:bodyPr/>
          <a:lstStyle/>
          <a:p>
            <a:r>
              <a:rPr lang="en-GB" altLang="en-US"/>
              <a:t>Saline being a crystalloid, does not remain within the vascular space, but will diffuse into the interstitial space. The sodium it carries will not enter the intracellular space however, because of active sodium extrusion from the cell. </a:t>
            </a:r>
          </a:p>
          <a:p>
            <a:r>
              <a:rPr lang="en-GB" altLang="en-US"/>
              <a:t>Saline will therefore .... ( see next slide )</a:t>
            </a:r>
          </a:p>
        </p:txBody>
      </p:sp>
    </p:spTree>
    <p:extLst>
      <p:ext uri="{BB962C8B-B14F-4D97-AF65-F5344CB8AC3E}">
        <p14:creationId xmlns:p14="http://schemas.microsoft.com/office/powerpoint/2010/main" val="258282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15C31-83E5-4857-9F0E-535B4D4BEECF}" type="slidenum">
              <a:rPr lang="en-GB" altLang="en-US">
                <a:solidFill>
                  <a:srgbClr val="000000"/>
                </a:solidFill>
              </a:rPr>
              <a:pPr/>
              <a:t>50</a:t>
            </a:fld>
            <a:endParaRPr lang="en-GB" altLang="en-US">
              <a:solidFill>
                <a:srgbClr val="000000"/>
              </a:solidFill>
            </a:endParaRPr>
          </a:p>
        </p:txBody>
      </p:sp>
      <p:sp>
        <p:nvSpPr>
          <p:cNvPr id="129026" name="Rectangle 2050"/>
          <p:cNvSpPr>
            <a:spLocks noGrp="1" noRot="1" noChangeAspect="1" noChangeArrowheads="1" noTextEdit="1"/>
          </p:cNvSpPr>
          <p:nvPr>
            <p:ph type="sldImg"/>
          </p:nvPr>
        </p:nvSpPr>
        <p:spPr>
          <a:ln/>
        </p:spPr>
      </p:sp>
      <p:sp>
        <p:nvSpPr>
          <p:cNvPr id="129027" name="Rectangle 2051"/>
          <p:cNvSpPr>
            <a:spLocks noGrp="1" noChangeArrowheads="1"/>
          </p:cNvSpPr>
          <p:nvPr>
            <p:ph type="body" idx="1"/>
          </p:nvPr>
        </p:nvSpPr>
        <p:spPr/>
        <p:txBody>
          <a:bodyPr/>
          <a:lstStyle/>
          <a:p>
            <a:r>
              <a:rPr lang="en-GB" altLang="en-US"/>
              <a:t>.... cause immediate expansion of the intravsacular volume, followed by .... ( see next slide )</a:t>
            </a:r>
          </a:p>
        </p:txBody>
      </p:sp>
    </p:spTree>
    <p:extLst>
      <p:ext uri="{BB962C8B-B14F-4D97-AF65-F5344CB8AC3E}">
        <p14:creationId xmlns:p14="http://schemas.microsoft.com/office/powerpoint/2010/main" val="2341857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07E27-B48F-4080-97D4-AF7C3117D2B8}" type="slidenum">
              <a:rPr lang="en-GB" altLang="en-US">
                <a:solidFill>
                  <a:srgbClr val="000000"/>
                </a:solidFill>
              </a:rPr>
              <a:pPr/>
              <a:t>51</a:t>
            </a:fld>
            <a:endParaRPr lang="en-GB" altLang="en-US">
              <a:solidFill>
                <a:srgbClr val="000000"/>
              </a:solidFill>
            </a:endParaRPr>
          </a:p>
        </p:txBody>
      </p:sp>
      <p:sp>
        <p:nvSpPr>
          <p:cNvPr id="130050" name="Rectangle 1026"/>
          <p:cNvSpPr>
            <a:spLocks noGrp="1" noRot="1" noChangeAspect="1" noChangeArrowheads="1" noTextEdit="1"/>
          </p:cNvSpPr>
          <p:nvPr>
            <p:ph type="sldImg"/>
          </p:nvPr>
        </p:nvSpPr>
        <p:spPr>
          <a:ln/>
        </p:spPr>
      </p:sp>
      <p:sp>
        <p:nvSpPr>
          <p:cNvPr id="130051" name="Rectangle 1027"/>
          <p:cNvSpPr>
            <a:spLocks noGrp="1" noChangeArrowheads="1"/>
          </p:cNvSpPr>
          <p:nvPr>
            <p:ph type="body" idx="1"/>
          </p:nvPr>
        </p:nvSpPr>
        <p:spPr/>
        <p:txBody>
          <a:bodyPr/>
          <a:lstStyle/>
          <a:p>
            <a:r>
              <a:rPr lang="en-GB" altLang="en-US"/>
              <a:t>.... equilibration between the vascular and interstitial spaces, the osmolality of which are equal, but are now slightly greater than that of  the intracellular space, due to the increased sodium load. This results in water movement from the intracellular space in order to equalise osmolality throughout all three compartments. </a:t>
            </a:r>
          </a:p>
        </p:txBody>
      </p:sp>
    </p:spTree>
    <p:extLst>
      <p:ext uri="{BB962C8B-B14F-4D97-AF65-F5344CB8AC3E}">
        <p14:creationId xmlns:p14="http://schemas.microsoft.com/office/powerpoint/2010/main" val="93391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12CDF-E4AD-4B1B-87CA-F6BDFC174450}" type="slidenum">
              <a:rPr lang="en-GB" altLang="en-US">
                <a:solidFill>
                  <a:srgbClr val="000000"/>
                </a:solidFill>
              </a:rPr>
              <a:pPr/>
              <a:t>52</a:t>
            </a:fld>
            <a:endParaRPr lang="en-GB" altLang="en-US">
              <a:solidFill>
                <a:srgbClr val="000000"/>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GB" altLang="en-US"/>
              <a:t>5 Dextrose is isotonic to plasma. Giving 2 litres of 5% dextrose will cause the immediate expansion of the vascular compartment .... ( see next slide )</a:t>
            </a:r>
          </a:p>
        </p:txBody>
      </p:sp>
    </p:spTree>
    <p:extLst>
      <p:ext uri="{BB962C8B-B14F-4D97-AF65-F5344CB8AC3E}">
        <p14:creationId xmlns:p14="http://schemas.microsoft.com/office/powerpoint/2010/main" val="308485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Fluid compartments are separated by membranes that are freely permeable to water.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Movement of fluids due to:</a:t>
            </a:r>
            <a:r>
              <a:rPr kumimoji="0" lang="en-US" altLang="en-US" sz="2800" b="0" i="0" u="none" strike="noStrike" kern="0" cap="none" spc="0" normalizeH="0" baseline="0" noProof="0" dirty="0" smtClean="0">
                <a:ln>
                  <a:noFill/>
                </a:ln>
                <a:solidFill>
                  <a:srgbClr val="000000"/>
                </a:solidFill>
                <a:effectLst/>
                <a:uLnTx/>
                <a:uFillTx/>
                <a:latin typeface="Arial"/>
              </a:rPr>
              <a:t> </a:t>
            </a:r>
            <a:r>
              <a:rPr kumimoji="0" lang="en-US" altLang="en-US" sz="3200" b="1" i="0" u="none" strike="noStrike" kern="0" cap="none" spc="0" normalizeH="0" baseline="0" noProof="0" dirty="0" smtClean="0">
                <a:ln>
                  <a:noFill/>
                </a:ln>
                <a:solidFill>
                  <a:srgbClr val="000000"/>
                </a:solidFill>
                <a:effectLst/>
                <a:uLnTx/>
                <a:uFillTx/>
                <a:latin typeface="Arial"/>
              </a:rPr>
              <a:t>hydrostatic pressure</a:t>
            </a:r>
            <a:r>
              <a:rPr kumimoji="0" lang="en-US" altLang="en-US" sz="3200" b="0" i="0" u="none" strike="noStrike" kern="0" cap="none" spc="0" normalizeH="0" baseline="0" noProof="0" dirty="0" smtClean="0">
                <a:ln>
                  <a:noFill/>
                </a:ln>
                <a:solidFill>
                  <a:srgbClr val="000000"/>
                </a:solidFill>
                <a:effectLst/>
                <a:uLnTx/>
                <a:uFillTx/>
                <a:latin typeface="Arial"/>
              </a:rPr>
              <a:t> /</a:t>
            </a:r>
            <a:r>
              <a:rPr kumimoji="0" lang="en-US" altLang="en-US" sz="3200" b="1" i="0" u="none" strike="noStrike" kern="0" cap="none" spc="0" normalizeH="0" baseline="0" noProof="0" dirty="0" smtClean="0">
                <a:ln>
                  <a:noFill/>
                </a:ln>
                <a:solidFill>
                  <a:srgbClr val="000000"/>
                </a:solidFill>
                <a:effectLst/>
                <a:uLnTx/>
                <a:uFillTx/>
                <a:latin typeface="Arial"/>
              </a:rPr>
              <a:t> osmotic pressure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Capillary filtration (hydrostatic) pressure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Capillary colloid osmotic pressure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Interstitial hydrostatic pressure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Tissue colloid osmotic pressure</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5</a:t>
            </a:fld>
            <a:endParaRPr lang="en-GB"/>
          </a:p>
        </p:txBody>
      </p:sp>
    </p:spTree>
    <p:extLst>
      <p:ext uri="{BB962C8B-B14F-4D97-AF65-F5344CB8AC3E}">
        <p14:creationId xmlns:p14="http://schemas.microsoft.com/office/powerpoint/2010/main" val="3052874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2C395-7785-4D29-9B94-35F57F05473D}" type="slidenum">
              <a:rPr lang="en-GB" altLang="en-US">
                <a:solidFill>
                  <a:srgbClr val="000000"/>
                </a:solidFill>
              </a:rPr>
              <a:pPr/>
              <a:t>53</a:t>
            </a:fld>
            <a:endParaRPr lang="en-GB" altLang="en-US">
              <a:solidFill>
                <a:srgbClr val="000000"/>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GB" altLang="en-US"/>
              <a:t>.... but, as its glucose content is rapidly metabolised, the remaining water will distribute itself between all compartments and very little will remain within the blood space. For this simple reason, dextrose is not a fluid of resuscitation.</a:t>
            </a:r>
          </a:p>
        </p:txBody>
      </p:sp>
    </p:spTree>
    <p:extLst>
      <p:ext uri="{BB962C8B-B14F-4D97-AF65-F5344CB8AC3E}">
        <p14:creationId xmlns:p14="http://schemas.microsoft.com/office/powerpoint/2010/main" val="3864734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B1094-E8E9-49C4-89F4-20BE43597D5B}" type="slidenum">
              <a:rPr lang="en-GB" altLang="en-US">
                <a:solidFill>
                  <a:srgbClr val="000000"/>
                </a:solidFill>
              </a:rPr>
              <a:pPr/>
              <a:t>54</a:t>
            </a:fld>
            <a:endParaRPr lang="en-GB" altLang="en-US">
              <a:solidFill>
                <a:srgbClr val="000000"/>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GB" altLang="en-US"/>
              <a:t>The aim of fluid administration is the maintenance of organ perfusion by keeping total body water at 55 - 60% - this is the euvolaemic state.</a:t>
            </a:r>
          </a:p>
          <a:p>
            <a:r>
              <a:rPr lang="en-GB" altLang="en-US"/>
              <a:t> Hypovolaemia, when total body water is deficient is not compatable with normal organ perfusion; hypervolaemia, when body water is in excess, is occasionally necessary for organ perfusion, but is usually deleterious.</a:t>
            </a:r>
          </a:p>
          <a:p>
            <a:r>
              <a:rPr lang="en-GB" altLang="en-US"/>
              <a:t>In order to assess how much fluid to give to someone, we need to know what their level of hydration is, what losses they may expect, and what gains they may receive. </a:t>
            </a:r>
          </a:p>
        </p:txBody>
      </p:sp>
    </p:spTree>
    <p:extLst>
      <p:ext uri="{BB962C8B-B14F-4D97-AF65-F5344CB8AC3E}">
        <p14:creationId xmlns:p14="http://schemas.microsoft.com/office/powerpoint/2010/main" val="637284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2E36C-C11F-4A7E-8E55-220B6FD3B1C5}" type="slidenum">
              <a:rPr lang="en-GB" altLang="en-US">
                <a:solidFill>
                  <a:srgbClr val="000000"/>
                </a:solidFill>
              </a:rPr>
              <a:pPr/>
              <a:t>55</a:t>
            </a:fld>
            <a:endParaRPr lang="en-GB" altLang="en-US">
              <a:solidFill>
                <a:srgbClr val="000000"/>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GB" altLang="en-US"/>
              <a:t>The signs of volume depletion or overload can be subtle. Note that some appear in both columns - especially tachycardia. </a:t>
            </a:r>
          </a:p>
          <a:p>
            <a:r>
              <a:rPr lang="en-GB" altLang="en-US"/>
              <a:t>Postural hypotension, where blood pressure falls on standing or sitting up is a reliable early sign of hypovolaemia, which is often not checked. </a:t>
            </a:r>
          </a:p>
        </p:txBody>
      </p:sp>
    </p:spTree>
    <p:extLst>
      <p:ext uri="{BB962C8B-B14F-4D97-AF65-F5344CB8AC3E}">
        <p14:creationId xmlns:p14="http://schemas.microsoft.com/office/powerpoint/2010/main" val="1469516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067A2-E596-4848-B23E-9B0719B1722A}" type="slidenum">
              <a:rPr lang="en-GB" altLang="en-US">
                <a:solidFill>
                  <a:srgbClr val="000000"/>
                </a:solidFill>
              </a:rPr>
              <a:pPr/>
              <a:t>56</a:t>
            </a:fld>
            <a:endParaRPr lang="en-GB" altLang="en-US">
              <a:solidFill>
                <a:srgbClr val="000000"/>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GB" altLang="en-US"/>
              <a:t>Fluid losses in disease and in health are those that can be seen and measured, and those that cannot; the latter are insensible losses. </a:t>
            </a:r>
          </a:p>
          <a:p>
            <a:r>
              <a:rPr lang="en-GB" altLang="en-US"/>
              <a:t>Any fluid lost from the body is potentially in need of replacement, be it urine, stool, or fluid from drains, or other tubes. If possible, measuring these losses is a great help.</a:t>
            </a:r>
          </a:p>
          <a:p>
            <a:r>
              <a:rPr lang="en-GB" altLang="en-US"/>
              <a:t>Insensible losses make up about 500 ml a day in health. In febrile illnesses, insensible losses increase by 100 ml / day / degree centigrade. </a:t>
            </a:r>
          </a:p>
        </p:txBody>
      </p:sp>
    </p:spTree>
    <p:extLst>
      <p:ext uri="{BB962C8B-B14F-4D97-AF65-F5344CB8AC3E}">
        <p14:creationId xmlns:p14="http://schemas.microsoft.com/office/powerpoint/2010/main" val="2934529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8EE52-4542-4B9B-AE5E-47577CC3E4AF}" type="slidenum">
              <a:rPr lang="en-GB" altLang="en-US">
                <a:solidFill>
                  <a:srgbClr val="000000"/>
                </a:solidFill>
              </a:rPr>
              <a:pPr/>
              <a:t>57</a:t>
            </a:fld>
            <a:endParaRPr lang="en-GB" altLang="en-US">
              <a:solidFill>
                <a:srgbClr val="000000"/>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GB" altLang="en-US"/>
              <a:t>Fluid gains are simple; anything that is taken in is a potential gain, be it intravenous, oral or other. </a:t>
            </a:r>
          </a:p>
          <a:p>
            <a:r>
              <a:rPr lang="en-GB" altLang="en-US"/>
              <a:t>Remember that a large amount of food is broken down, or melts into water, so this may need to be counted as well.</a:t>
            </a:r>
          </a:p>
        </p:txBody>
      </p:sp>
    </p:spTree>
    <p:extLst>
      <p:ext uri="{BB962C8B-B14F-4D97-AF65-F5344CB8AC3E}">
        <p14:creationId xmlns:p14="http://schemas.microsoft.com/office/powerpoint/2010/main" val="1426126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E1E80-8DE6-4F50-86D0-782C9A02C6E8}" type="slidenum">
              <a:rPr lang="en-GB" altLang="en-US">
                <a:solidFill>
                  <a:srgbClr val="000000"/>
                </a:solidFill>
              </a:rPr>
              <a:pPr/>
              <a:t>58</a:t>
            </a:fld>
            <a:endParaRPr lang="en-GB" altLang="en-US">
              <a:solidFill>
                <a:srgbClr val="000000"/>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619919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CDE59-991A-42BC-AFAF-AA5106554FB7}" type="slidenum">
              <a:rPr lang="en-GB" altLang="en-US">
                <a:solidFill>
                  <a:srgbClr val="000000"/>
                </a:solidFill>
              </a:rPr>
              <a:pPr/>
              <a:t>59</a:t>
            </a:fld>
            <a:endParaRPr lang="en-GB" altLang="en-US">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GB" altLang="en-US"/>
              <a:t>This man has a normal total body water content, and you aim is to maintain that. </a:t>
            </a:r>
          </a:p>
          <a:p>
            <a:r>
              <a:rPr lang="en-GB" altLang="en-US"/>
              <a:t>A urine output of 63 ml / hr gives him a total daily urine loss of 1.5 litres. His insensible losses are likely to be 500 ml. He therefore needs a total fluid intake of 2 litres to balance his losses. He is only allowed to drink 500 ml.</a:t>
            </a:r>
          </a:p>
          <a:p>
            <a:r>
              <a:rPr lang="en-GB" altLang="en-US"/>
              <a:t>He therefore needs 1.5 litres of fluid IV today.</a:t>
            </a:r>
          </a:p>
          <a:p>
            <a:r>
              <a:rPr lang="en-GB" altLang="en-US"/>
              <a:t>As he is euvolaemic, this man does not need resuscitation, so he should only receive crystalloid. His losses will include water and electrolytes. Giving him just 5% dextrose will cause osmolality to fall and hyponatraemia to follow. Giving him just 0.9% saline will cause gradual hypernatraemia and hypertonicity.</a:t>
            </a:r>
          </a:p>
          <a:p>
            <a:r>
              <a:rPr lang="en-GB" altLang="en-US"/>
              <a:t>This man needs a mixture of crystalloids. He is getting water orally which might help to offset the sodium load of saline. Even so, it is reasonable to use saline and dextrose in a 2:1 ratio; this proportion can be changed in response to changes in his clinical state and serum sodium.</a:t>
            </a:r>
          </a:p>
        </p:txBody>
      </p:sp>
    </p:spTree>
    <p:extLst>
      <p:ext uri="{BB962C8B-B14F-4D97-AF65-F5344CB8AC3E}">
        <p14:creationId xmlns:p14="http://schemas.microsoft.com/office/powerpoint/2010/main" val="1104229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FF28C-C70D-44D9-9932-BA24D064CEDE}" type="slidenum">
              <a:rPr lang="en-GB" altLang="en-US">
                <a:solidFill>
                  <a:srgbClr val="000000"/>
                </a:solidFill>
              </a:rPr>
              <a:pPr/>
              <a:t>60</a:t>
            </a:fld>
            <a:endParaRPr lang="en-GB" altLang="en-US">
              <a:solidFill>
                <a:srgbClr val="000000"/>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GB" altLang="en-US"/>
              <a:t>The hyperglycaemia of diabetic ketoacidosis causes glycosuria which results in an osmotic diuresis. This causes high losses of water and dehydration occurs if fluid balance is not attended to.</a:t>
            </a:r>
          </a:p>
          <a:p>
            <a:r>
              <a:rPr lang="en-GB" altLang="en-US"/>
              <a:t>In this case, the lady has lost 26.5 litres of urine plus at least 1.5 litres insensible losses over the last 3 days; her input has been 18 litres. This equals a deficit of 10 litres, and it is not suprising that she appears to be hypovolaemic with hypotension and tachycardia. </a:t>
            </a:r>
          </a:p>
          <a:p>
            <a:r>
              <a:rPr lang="en-GB" altLang="en-US"/>
              <a:t>Assuming that she was euvolaemic to start with, she needs to gain 10 litres in order to regain a normal BP.</a:t>
            </a:r>
          </a:p>
          <a:p>
            <a:r>
              <a:rPr lang="en-GB" altLang="en-US"/>
              <a:t>As she has a low BP, we can assume that her blood volume is low, and that organ perfusion is at risk. She therefore needs to be resuscitated. The initial fluids to use would be colloid in order to normalise BP and pulse. There is no need to use only colloid; indeed, this would cause intravascular overload and heart failure. After using perhaps 1 or 2 litres of colloid, her remaining fluids should be crystalloid. As she has lost mainly water, a large part of this should be dextrose, and serum [ Na+ ] should be monitored in order to assess the need for IV saline.</a:t>
            </a:r>
          </a:p>
          <a:p>
            <a:endParaRPr lang="en-GB" altLang="en-US"/>
          </a:p>
        </p:txBody>
      </p:sp>
    </p:spTree>
    <p:extLst>
      <p:ext uri="{BB962C8B-B14F-4D97-AF65-F5344CB8AC3E}">
        <p14:creationId xmlns:p14="http://schemas.microsoft.com/office/powerpoint/2010/main" val="3526125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485BF-4659-41B1-9226-469562F289A5}" type="slidenum">
              <a:rPr lang="en-GB" altLang="en-US">
                <a:solidFill>
                  <a:srgbClr val="000000"/>
                </a:solidFill>
              </a:rPr>
              <a:pPr/>
              <a:t>61</a:t>
            </a:fld>
            <a:endParaRPr lang="en-GB" altLang="en-US">
              <a:solidFill>
                <a:srgbClr val="000000"/>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GB" altLang="en-US"/>
              <a:t>This man has become hypervolaemic with interstitial oedema and intravscular excess, becuase he has received 3 litres more fluid than he has passed out in his urine. Remember however that he loses 500 ml / day insensible losses.</a:t>
            </a:r>
          </a:p>
          <a:p>
            <a:r>
              <a:rPr lang="en-GB" altLang="en-US"/>
              <a:t>His total fluid excess is therefore around 1.5 litres. </a:t>
            </a:r>
          </a:p>
          <a:p>
            <a:r>
              <a:rPr lang="en-GB" altLang="en-US"/>
              <a:t>Although he is not drinking, he is overloaded and his IV fluids should be stopped. After a day without IV fluids, he should be euvolaemic, and IV fluids can be recommenced at 2.5 litres a day without overloading him.</a:t>
            </a:r>
          </a:p>
        </p:txBody>
      </p:sp>
    </p:spTree>
    <p:extLst>
      <p:ext uri="{BB962C8B-B14F-4D97-AF65-F5344CB8AC3E}">
        <p14:creationId xmlns:p14="http://schemas.microsoft.com/office/powerpoint/2010/main" val="1560615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20E4D-5007-4960-BD6E-83B9E4E4A3DE}" type="slidenum">
              <a:rPr lang="en-GB" altLang="en-US">
                <a:solidFill>
                  <a:srgbClr val="000000"/>
                </a:solidFill>
              </a:rPr>
              <a:pPr/>
              <a:t>62</a:t>
            </a:fld>
            <a:endParaRPr lang="en-GB" altLang="en-US">
              <a:solidFill>
                <a:srgbClr val="000000"/>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63254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GB"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The majority of our total body water is locked within our cells; this is the intracellular compartment. Bathing our cells, and occupying extracellular spaces such as the pleural cavity, joint spaces etc., is a smaller amount of interstitial water. Our intravascular compartment holds the smallest amount of water at around 3 litres ( a further 2 litres of red cells makes up our total blood volume ). The interstitial and intravascular compartments make up our extracellular space.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GB"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Water moves freely between these compartments, but in our day to day use, fluids can only be given into, or taken from the vascular space.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GB"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Fluid losses occur mainly from the vascular compartment as well. We lose water through our renal and gastrointestinal tracts, and this can be seen and measured. The water we lose from our skin and respiratory tract can not be measured with ease, and makes up our insensible losses. These amount to 500 ml a day in health ( on average ), and increase in sickness, particularly when febrile.</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6</a:t>
            </a:fld>
            <a:endParaRPr lang="en-GB"/>
          </a:p>
        </p:txBody>
      </p:sp>
    </p:spTree>
    <p:extLst>
      <p:ext uri="{BB962C8B-B14F-4D97-AF65-F5344CB8AC3E}">
        <p14:creationId xmlns:p14="http://schemas.microsoft.com/office/powerpoint/2010/main" val="86402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7DAF0-E6B6-43F1-AA2F-C6766C4644DA}" type="slidenum">
              <a:rPr lang="en-GB" altLang="en-US">
                <a:solidFill>
                  <a:srgbClr val="000000"/>
                </a:solidFill>
              </a:rPr>
              <a:pPr/>
              <a:t>63</a:t>
            </a:fld>
            <a:endParaRPr lang="en-GB" altLang="en-US">
              <a:solidFill>
                <a:srgbClr val="000000"/>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GB" altLang="en-US" dirty="0"/>
              <a:t>This is a bit more complex !</a:t>
            </a:r>
          </a:p>
          <a:p>
            <a:r>
              <a:rPr lang="en-GB" altLang="en-US" dirty="0"/>
              <a:t>As is often the case with complex surgical patients, this man has multiple sources of </a:t>
            </a:r>
            <a:r>
              <a:rPr lang="en-GB" altLang="en-US" dirty="0" err="1"/>
              <a:t>luid</a:t>
            </a:r>
            <a:r>
              <a:rPr lang="en-GB" altLang="en-US" dirty="0"/>
              <a:t> loss. In each case, urine, drain or tube, the fluid lost will be a mixture of fluid and solutes. Indeed, drain fluid will have an electrolyte content very similar to plasma. </a:t>
            </a:r>
          </a:p>
          <a:p>
            <a:r>
              <a:rPr lang="en-GB" altLang="en-US" dirty="0"/>
              <a:t>His obvious losses ( urine + drain + NG tube ) total 4.7 litres.</a:t>
            </a:r>
          </a:p>
          <a:p>
            <a:r>
              <a:rPr lang="en-GB" altLang="en-US" dirty="0"/>
              <a:t>His insensible losses are higher than normal because of his fever, and will be about 800 ml, giving a total loss of 5.5 litres. </a:t>
            </a:r>
          </a:p>
          <a:p>
            <a:r>
              <a:rPr lang="en-GB" altLang="en-US" dirty="0"/>
              <a:t>His total intake was 3.7 litres, and he is therefore deficient by 1.8 litres. </a:t>
            </a:r>
          </a:p>
          <a:p>
            <a:r>
              <a:rPr lang="en-GB" altLang="en-US" dirty="0"/>
              <a:t>Assuming that his total losses for this day are similar to those of the day before, he will need about 7.3 litres in order to become </a:t>
            </a:r>
            <a:r>
              <a:rPr lang="en-GB" altLang="en-US" dirty="0" err="1"/>
              <a:t>euvolaemic</a:t>
            </a:r>
            <a:r>
              <a:rPr lang="en-GB" altLang="en-US" dirty="0"/>
              <a:t>.</a:t>
            </a:r>
          </a:p>
          <a:p>
            <a:r>
              <a:rPr lang="en-GB" altLang="en-US" dirty="0"/>
              <a:t>He will almost undoubtedly need a mixture of fluids. He will need colloid or further blood in order to fill the intravascular compartment and maintain organ perfusion. He will need saline to replace water and solute losses, and will need some dextrose in order to prevent </a:t>
            </a:r>
            <a:r>
              <a:rPr lang="en-GB" altLang="en-US" dirty="0" err="1"/>
              <a:t>hypernatraemia</a:t>
            </a:r>
            <a:r>
              <a:rPr lang="en-GB" altLang="en-US" dirty="0"/>
              <a:t>.</a:t>
            </a:r>
          </a:p>
          <a:p>
            <a:r>
              <a:rPr lang="en-GB" altLang="en-US" dirty="0"/>
              <a:t>In practice, a case of this complexity will require repeated re-evaluation, adjustment of his fluids throughout the day with serial blood tests in order to guide you.</a:t>
            </a:r>
          </a:p>
          <a:p>
            <a:r>
              <a:rPr lang="en-GB" altLang="en-US" dirty="0"/>
              <a:t>If you can follow this one, you've cracked it !</a:t>
            </a:r>
          </a:p>
        </p:txBody>
      </p:sp>
    </p:spTree>
    <p:extLst>
      <p:ext uri="{BB962C8B-B14F-4D97-AF65-F5344CB8AC3E}">
        <p14:creationId xmlns:p14="http://schemas.microsoft.com/office/powerpoint/2010/main" val="195248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base" latinLnBrk="0" hangingPunct="1">
              <a:lnSpc>
                <a:spcPct val="100000"/>
              </a:lnSpc>
              <a:spcBef>
                <a:spcPct val="20000"/>
              </a:spcBef>
              <a:spcAft>
                <a:spcPct val="0"/>
              </a:spcAft>
              <a:buClr>
                <a:srgbClr val="F496CB">
                  <a:lumMod val="75000"/>
                </a:srgbClr>
              </a:buClr>
              <a:buSzPct val="80000"/>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Fluid and electrolyte homeostasis is maintained in the body</a:t>
            </a:r>
          </a:p>
          <a:p>
            <a:pPr marL="342900" marR="0" lvl="0" indent="-342900" algn="l" defTabSz="457200" rtl="0" eaLnBrk="1" fontAlgn="base" latinLnBrk="0" hangingPunct="1">
              <a:lnSpc>
                <a:spcPct val="100000"/>
              </a:lnSpc>
              <a:spcBef>
                <a:spcPct val="20000"/>
              </a:spcBef>
              <a:spcAft>
                <a:spcPct val="0"/>
              </a:spcAft>
              <a:buClr>
                <a:srgbClr val="F496CB">
                  <a:lumMod val="75000"/>
                </a:srgbClr>
              </a:buClr>
              <a:buSzPct val="80000"/>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Neutral balance:  input = output</a:t>
            </a:r>
          </a:p>
          <a:p>
            <a:pPr marL="342900" marR="0" lvl="0" indent="-342900" algn="l" defTabSz="457200" rtl="0" eaLnBrk="1" fontAlgn="base" latinLnBrk="0" hangingPunct="1">
              <a:lnSpc>
                <a:spcPct val="100000"/>
              </a:lnSpc>
              <a:spcBef>
                <a:spcPct val="20000"/>
              </a:spcBef>
              <a:spcAft>
                <a:spcPct val="0"/>
              </a:spcAft>
              <a:buClr>
                <a:srgbClr val="F496CB">
                  <a:lumMod val="75000"/>
                </a:srgbClr>
              </a:buClr>
              <a:buSzPct val="80000"/>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Positive balance: input &gt; output</a:t>
            </a:r>
          </a:p>
          <a:p>
            <a:pPr marL="342900" marR="0" lvl="0" indent="-342900" algn="l" defTabSz="457200" rtl="0" eaLnBrk="1" fontAlgn="base" latinLnBrk="0" hangingPunct="1">
              <a:lnSpc>
                <a:spcPct val="100000"/>
              </a:lnSpc>
              <a:spcBef>
                <a:spcPct val="20000"/>
              </a:spcBef>
              <a:spcAft>
                <a:spcPct val="0"/>
              </a:spcAft>
              <a:buClr>
                <a:srgbClr val="F496CB">
                  <a:lumMod val="75000"/>
                </a:srgbClr>
              </a:buClr>
              <a:buSzPct val="80000"/>
              <a:buFontTx/>
              <a:buChar char="•"/>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n-ea"/>
                <a:cs typeface="+mn-cs"/>
              </a:rPr>
              <a:t>Negative balance: input &lt; </a:t>
            </a:r>
            <a:r>
              <a:rPr kumimoji="0" lang="en-US" altLang="en-US" sz="3200" b="0" i="0" u="none" strike="noStrike" kern="0" cap="none" spc="0" normalizeH="0" baseline="0" noProof="0" dirty="0" err="1" smtClean="0">
                <a:ln>
                  <a:noFill/>
                </a:ln>
                <a:solidFill>
                  <a:srgbClr val="000000"/>
                </a:solidFill>
                <a:effectLst/>
                <a:uLnTx/>
                <a:uFillTx/>
                <a:latin typeface="Arial"/>
                <a:ea typeface="+mn-ea"/>
                <a:cs typeface="+mn-cs"/>
              </a:rPr>
              <a:t>outpu</a:t>
            </a:r>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7</a:t>
            </a:fld>
            <a:endParaRPr lang="en-GB"/>
          </a:p>
        </p:txBody>
      </p:sp>
    </p:spTree>
    <p:extLst>
      <p:ext uri="{BB962C8B-B14F-4D97-AF65-F5344CB8AC3E}">
        <p14:creationId xmlns:p14="http://schemas.microsoft.com/office/powerpoint/2010/main" val="318615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71E70-44DC-482D-A98E-42DA970CE318}" type="slidenum">
              <a:rPr lang="en-GB" altLang="en-US">
                <a:solidFill>
                  <a:srgbClr val="000000"/>
                </a:solidFill>
              </a:rPr>
              <a:pPr/>
              <a:t>8</a:t>
            </a:fld>
            <a:endParaRPr lang="en-GB" altLang="en-US">
              <a:solidFill>
                <a:srgbClr val="000000"/>
              </a:solidFill>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GB" altLang="en-US" dirty="0"/>
              <a:t>The distribution of water throughout the body is dictated partly by the size of the compartment available, but mainly by tonicity. Water balance is adjusted to maintain osmolality at a constant throughout all three compartments. Furthermore, oncotic pressure generated by large molecules like plasma proteins ( PP ) add to the forces that retain water within the vascular space. </a:t>
            </a:r>
          </a:p>
          <a:p>
            <a:r>
              <a:rPr lang="en-GB" altLang="en-US" dirty="0"/>
              <a:t>Sodium moves freely between the vascular and interstitial spaces, but is actively extruded from the intracellular space; it is therefore the principle extracellular </a:t>
            </a:r>
            <a:r>
              <a:rPr lang="en-GB" altLang="en-US" dirty="0" err="1"/>
              <a:t>cation</a:t>
            </a:r>
            <a:r>
              <a:rPr lang="en-GB" altLang="en-US" dirty="0"/>
              <a:t>. It is also  the </a:t>
            </a:r>
            <a:r>
              <a:rPr lang="en-GB" altLang="en-US" dirty="0" err="1"/>
              <a:t>cation</a:t>
            </a:r>
            <a:r>
              <a:rPr lang="en-GB" altLang="en-US" dirty="0"/>
              <a:t> that we most frequently administer by giving intravenous saline ( </a:t>
            </a:r>
            <a:r>
              <a:rPr lang="en-GB" altLang="en-US" dirty="0" err="1"/>
              <a:t>NaCl</a:t>
            </a:r>
            <a:r>
              <a:rPr lang="en-GB" altLang="en-US" dirty="0"/>
              <a:t> ). When we do this, we increase extracellular tonicity and water must move from the intracellular space to normalise osmolality.</a:t>
            </a:r>
          </a:p>
        </p:txBody>
      </p:sp>
    </p:spTree>
    <p:extLst>
      <p:ext uri="{BB962C8B-B14F-4D97-AF65-F5344CB8AC3E}">
        <p14:creationId xmlns:p14="http://schemas.microsoft.com/office/powerpoint/2010/main" val="99379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73732-37D1-4B80-8848-7F740D94EA77}" type="slidenum">
              <a:rPr lang="en-GB" altLang="en-US">
                <a:solidFill>
                  <a:srgbClr val="000000"/>
                </a:solidFill>
              </a:rPr>
              <a:pPr/>
              <a:t>9</a:t>
            </a:fld>
            <a:endParaRPr lang="en-GB" altLang="en-US">
              <a:solidFill>
                <a:srgbClr val="000000"/>
              </a:solidFill>
            </a:endParaRPr>
          </a:p>
        </p:txBody>
      </p:sp>
      <p:sp>
        <p:nvSpPr>
          <p:cNvPr id="116738" name="Rectangle 1026"/>
          <p:cNvSpPr>
            <a:spLocks noGrp="1" noRot="1" noChangeAspect="1" noChangeArrowheads="1" noTextEdit="1"/>
          </p:cNvSpPr>
          <p:nvPr>
            <p:ph type="sldImg"/>
          </p:nvPr>
        </p:nvSpPr>
        <p:spPr>
          <a:ln/>
        </p:spPr>
      </p:sp>
      <p:sp>
        <p:nvSpPr>
          <p:cNvPr id="116739" name="Rectangle 1027"/>
          <p:cNvSpPr>
            <a:spLocks noGrp="1" noChangeArrowheads="1"/>
          </p:cNvSpPr>
          <p:nvPr>
            <p:ph type="body" idx="1"/>
          </p:nvPr>
        </p:nvSpPr>
        <p:spPr/>
        <p:txBody>
          <a:bodyPr/>
          <a:lstStyle/>
          <a:p>
            <a:r>
              <a:rPr lang="en-GB" altLang="en-US" dirty="0"/>
              <a:t>Normal serum osmolality is 280 - 290 </a:t>
            </a:r>
            <a:r>
              <a:rPr lang="en-GB" altLang="en-US" dirty="0" err="1"/>
              <a:t>mosm</a:t>
            </a:r>
            <a:r>
              <a:rPr lang="en-GB" altLang="en-US" dirty="0"/>
              <a:t> / kg. Measured osmolality uses analysers that measure all active " osmoles ", but a calculated osmolality is often very close. As sodium is the major extracellular </a:t>
            </a:r>
            <a:r>
              <a:rPr lang="en-GB" altLang="en-US" dirty="0" err="1"/>
              <a:t>cation</a:t>
            </a:r>
            <a:r>
              <a:rPr lang="en-GB" altLang="en-US" dirty="0"/>
              <a:t>, the majority of extracellular anions will be equal to its concentration. Urea and glucose make up the remaining significant osmoles, and calculated osmolality is therefore ( 2 x [ Na+ ] ) + [ urea ] + [ glucose ]. It is easy to see that in conditions such as </a:t>
            </a:r>
            <a:r>
              <a:rPr lang="en-GB" altLang="en-US" dirty="0" err="1"/>
              <a:t>hypernatraemia</a:t>
            </a:r>
            <a:r>
              <a:rPr lang="en-GB" altLang="en-US" dirty="0"/>
              <a:t>, renal failure ( raised urea ) or hyperglycaemia, osmolality is raised. </a:t>
            </a:r>
            <a:endParaRPr lang="en-GB" altLang="en-US" dirty="0" smtClean="0"/>
          </a:p>
          <a:p>
            <a:r>
              <a:rPr kumimoji="0" lang="en-US" altLang="en-US" sz="3600" b="0" i="0" u="none" strike="noStrike" kern="1200" cap="none" spc="0" normalizeH="0" baseline="0" noProof="0" dirty="0" smtClean="0">
                <a:ln>
                  <a:noFill/>
                </a:ln>
                <a:solidFill>
                  <a:srgbClr val="F496CB">
                    <a:lumMod val="75000"/>
                  </a:srgbClr>
                </a:solidFill>
                <a:effectLst/>
                <a:uLnTx/>
                <a:uFillTx/>
                <a:latin typeface="Trebuchet MS" panose="020B0603020202020204"/>
                <a:ea typeface="+mj-ea"/>
                <a:cs typeface="+mj-cs"/>
              </a:rPr>
              <a:t>Homeostasis maintained by:</a:t>
            </a:r>
            <a:endParaRPr lang="en-GB" altLang="en-US" dirty="0" smtClean="0"/>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Ion transport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Water movement </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Kidney function</a:t>
            </a:r>
          </a:p>
          <a:p>
            <a:endParaRPr lang="en-GB" altLang="en-US" dirty="0"/>
          </a:p>
        </p:txBody>
      </p:sp>
    </p:spTree>
    <p:extLst>
      <p:ext uri="{BB962C8B-B14F-4D97-AF65-F5344CB8AC3E}">
        <p14:creationId xmlns:p14="http://schemas.microsoft.com/office/powerpoint/2010/main" val="14562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Electrolytes – charged particles</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err="1" smtClean="0">
                <a:ln>
                  <a:noFill/>
                </a:ln>
                <a:solidFill>
                  <a:prstClr val="black">
                    <a:lumMod val="75000"/>
                    <a:lumOff val="25000"/>
                  </a:prstClr>
                </a:solidFill>
                <a:effectLst/>
                <a:uLnTx/>
                <a:uFillTx/>
                <a:latin typeface="Trebuchet MS" panose="020B0603020202020204"/>
                <a:ea typeface="+mn-ea"/>
                <a:cs typeface="+mn-cs"/>
              </a:rPr>
              <a:t>Cations</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 positively charged ions</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Na</a:t>
            </a:r>
            <a:r>
              <a:rPr kumimoji="0" lang="en-US" altLang="en-US" sz="32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K</a:t>
            </a:r>
            <a:r>
              <a:rPr kumimoji="0" lang="en-US" altLang="en-US" sz="32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 Ca</a:t>
            </a:r>
            <a:r>
              <a:rPr kumimoji="0" lang="en-US" altLang="en-US" sz="32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H</a:t>
            </a:r>
            <a:r>
              <a:rPr kumimoji="0" lang="en-US" altLang="en-US" sz="32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Anions – negatively charged ions</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Cl</a:t>
            </a:r>
            <a:r>
              <a:rPr kumimoji="0" lang="en-US" altLang="en-US" sz="32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HCO</a:t>
            </a:r>
            <a:r>
              <a:rPr kumimoji="0" lang="en-US" altLang="en-US" sz="3200" b="0" i="0" u="none" strike="noStrike" kern="1200" cap="none" spc="0" normalizeH="0" baseline="-25000" noProof="0" dirty="0" smtClean="0">
                <a:ln>
                  <a:noFill/>
                </a:ln>
                <a:solidFill>
                  <a:prstClr val="black">
                    <a:lumMod val="75000"/>
                    <a:lumOff val="25000"/>
                  </a:prstClr>
                </a:solidFill>
                <a:effectLst/>
                <a:uLnTx/>
                <a:uFillTx/>
                <a:latin typeface="Trebuchet MS" panose="020B0603020202020204"/>
                <a:ea typeface="+mn-ea"/>
                <a:cs typeface="+mn-cs"/>
              </a:rPr>
              <a:t>3</a:t>
            </a:r>
            <a:r>
              <a:rPr kumimoji="0" lang="en-US" altLang="en-US" sz="32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 PO</a:t>
            </a:r>
            <a:r>
              <a:rPr kumimoji="0" lang="en-US" altLang="en-US" sz="3200" b="0" i="0" u="none" strike="noStrike" kern="1200" cap="none" spc="0" normalizeH="0" baseline="-25000" noProof="0" dirty="0" smtClean="0">
                <a:ln>
                  <a:noFill/>
                </a:ln>
                <a:solidFill>
                  <a:prstClr val="black">
                    <a:lumMod val="75000"/>
                    <a:lumOff val="25000"/>
                  </a:prstClr>
                </a:solidFill>
                <a:effectLst/>
                <a:uLnTx/>
                <a:uFillTx/>
                <a:latin typeface="Trebuchet MS" panose="020B0603020202020204"/>
                <a:ea typeface="+mn-ea"/>
                <a:cs typeface="+mn-cs"/>
              </a:rPr>
              <a:t>4</a:t>
            </a:r>
            <a:r>
              <a:rPr kumimoji="0" lang="en-US" altLang="en-US" sz="3200" b="0" i="0" u="none" strike="noStrike" kern="1200" cap="none" spc="0" normalizeH="0" baseline="30000" noProof="0" dirty="0" smtClean="0">
                <a:ln>
                  <a:noFill/>
                </a:ln>
                <a:solidFill>
                  <a:prstClr val="black">
                    <a:lumMod val="75000"/>
                    <a:lumOff val="25000"/>
                  </a:prstClr>
                </a:solidFill>
                <a:effectLst/>
                <a:uLnTx/>
                <a:uFillTx/>
                <a:latin typeface="Trebuchet MS" panose="020B0603020202020204"/>
                <a:ea typeface="+mn-ea"/>
                <a:cs typeface="+mn-cs"/>
              </a:rPr>
              <a:t>3-</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6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Non-electrolytes - Uncharged </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Proteins, urea, glucose, O</a:t>
            </a:r>
            <a:r>
              <a:rPr kumimoji="0" lang="en-US" altLang="en-US" sz="3200" b="0" i="0" u="none" strike="noStrike" kern="1200" cap="none" spc="0" normalizeH="0" baseline="-25000" noProof="0" dirty="0" smtClean="0">
                <a:ln>
                  <a:noFill/>
                </a:ln>
                <a:solidFill>
                  <a:prstClr val="black">
                    <a:lumMod val="75000"/>
                    <a:lumOff val="25000"/>
                  </a:prstClr>
                </a:solidFill>
                <a:effectLst/>
                <a:uLnTx/>
                <a:uFillTx/>
                <a:latin typeface="Trebuchet MS" panose="020B0603020202020204"/>
                <a:ea typeface="+mn-ea"/>
                <a:cs typeface="+mn-cs"/>
              </a:rPr>
              <a:t>2</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CO</a:t>
            </a:r>
            <a:r>
              <a:rPr kumimoji="0" lang="en-US" altLang="en-US" sz="3200" b="0" i="0" u="none" strike="noStrike" kern="1200" cap="none" spc="0" normalizeH="0" baseline="-25000" noProof="0" dirty="0" smtClean="0">
                <a:ln>
                  <a:noFill/>
                </a:ln>
                <a:solidFill>
                  <a:prstClr val="black">
                    <a:lumMod val="75000"/>
                    <a:lumOff val="25000"/>
                  </a:prstClr>
                </a:solidFill>
                <a:effectLst/>
                <a:uLnTx/>
                <a:uFillTx/>
                <a:latin typeface="Trebuchet MS" panose="020B0603020202020204"/>
                <a:ea typeface="+mn-ea"/>
                <a:cs typeface="+mn-cs"/>
              </a:rPr>
              <a:t>2</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altLang="en-US" sz="3200" b="0" i="0" u="none" strike="noStrike" kern="1200" cap="none" spc="0" normalizeH="0" baseline="-25000" noProof="0" dirty="0" smtClean="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Body fluids are:</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Electrically neutral</a:t>
            </a:r>
          </a:p>
          <a:p>
            <a:pPr marL="742950" marR="0" lvl="1" indent="-28575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err="1" smtClean="0">
                <a:ln>
                  <a:noFill/>
                </a:ln>
                <a:solidFill>
                  <a:prstClr val="black">
                    <a:lumMod val="75000"/>
                    <a:lumOff val="25000"/>
                  </a:prstClr>
                </a:solidFill>
                <a:effectLst/>
                <a:uLnTx/>
                <a:uFillTx/>
                <a:latin typeface="Trebuchet MS" panose="020B0603020202020204"/>
                <a:ea typeface="+mn-ea"/>
                <a:cs typeface="+mn-cs"/>
              </a:rPr>
              <a:t>Osmotically</a:t>
            </a: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maintained</a:t>
            </a:r>
          </a:p>
          <a:p>
            <a:pPr marL="1143000" marR="0" lvl="2" indent="-2286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altLang="en-US" sz="32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Specific number of particles per volume of fluid</a:t>
            </a:r>
          </a:p>
          <a:p>
            <a:endParaRPr lang="en-GB" dirty="0"/>
          </a:p>
        </p:txBody>
      </p:sp>
      <p:sp>
        <p:nvSpPr>
          <p:cNvPr id="4" name="Slide Number Placeholder 3"/>
          <p:cNvSpPr>
            <a:spLocks noGrp="1"/>
          </p:cNvSpPr>
          <p:nvPr>
            <p:ph type="sldNum" sz="quarter" idx="10"/>
          </p:nvPr>
        </p:nvSpPr>
        <p:spPr/>
        <p:txBody>
          <a:bodyPr/>
          <a:lstStyle/>
          <a:p>
            <a:fld id="{E549F290-8A9D-4783-8577-6F3E508448FC}" type="slidenum">
              <a:rPr lang="en-GB" smtClean="0"/>
              <a:t>10</a:t>
            </a:fld>
            <a:endParaRPr lang="en-GB"/>
          </a:p>
        </p:txBody>
      </p:sp>
    </p:spTree>
    <p:extLst>
      <p:ext uri="{BB962C8B-B14F-4D97-AF65-F5344CB8AC3E}">
        <p14:creationId xmlns:p14="http://schemas.microsoft.com/office/powerpoint/2010/main" val="291494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B85B4-4E06-4E39-A446-2A86D1F4C31B}" type="slidenum">
              <a:rPr lang="en-GB" altLang="en-US">
                <a:solidFill>
                  <a:srgbClr val="000000"/>
                </a:solidFill>
              </a:rPr>
              <a:pPr/>
              <a:t>17</a:t>
            </a:fld>
            <a:endParaRPr lang="en-GB" altLang="en-US">
              <a:solidFill>
                <a:srgbClr val="000000"/>
              </a:solidFill>
            </a:endParaRPr>
          </a:p>
        </p:txBody>
      </p:sp>
      <p:sp>
        <p:nvSpPr>
          <p:cNvPr id="117762" name="Rectangle 1026"/>
          <p:cNvSpPr>
            <a:spLocks noGrp="1" noRot="1" noChangeAspect="1" noChangeArrowheads="1" noTextEdit="1"/>
          </p:cNvSpPr>
          <p:nvPr>
            <p:ph type="sldImg"/>
          </p:nvPr>
        </p:nvSpPr>
        <p:spPr>
          <a:ln/>
        </p:spPr>
      </p:sp>
      <p:sp>
        <p:nvSpPr>
          <p:cNvPr id="117763" name="Rectangle 1027"/>
          <p:cNvSpPr>
            <a:spLocks noGrp="1" noChangeArrowheads="1"/>
          </p:cNvSpPr>
          <p:nvPr>
            <p:ph type="body" idx="1"/>
          </p:nvPr>
        </p:nvSpPr>
        <p:spPr/>
        <p:txBody>
          <a:bodyPr/>
          <a:lstStyle/>
          <a:p>
            <a:r>
              <a:rPr lang="en-GB" altLang="en-US"/>
              <a:t>The principle mechanism by which osmolality is maintained is by changes in ADH secretion from the posterior pituitary. Anti-diuretic hormone secretion results in pure water reabsorption from the collecting duct of the nephron via a pathway that involves the V2 receptor and aquaporin 2. </a:t>
            </a:r>
          </a:p>
          <a:p>
            <a:r>
              <a:rPr lang="en-GB" altLang="en-US"/>
              <a:t>A rise in plasma osmolality increases ADH secretion, whilst a decrease causes ADH secretion to fall.</a:t>
            </a:r>
          </a:p>
          <a:p>
            <a:r>
              <a:rPr lang="en-GB" altLang="en-US"/>
              <a:t> ADH secretion is also influenced by volume receptors, so that hypovolaemia stimulates ADH secretion and water reabsorption. In the paradoxical situation where hypovolaemia is accompanied by a fall in osmolality, ADH secretion will increase - ie. the major stimulant is maintenance of normovolaemia.</a:t>
            </a:r>
          </a:p>
        </p:txBody>
      </p:sp>
    </p:spTree>
    <p:extLst>
      <p:ext uri="{BB962C8B-B14F-4D97-AF65-F5344CB8AC3E}">
        <p14:creationId xmlns:p14="http://schemas.microsoft.com/office/powerpoint/2010/main" val="309530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52185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160598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230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140281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853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17760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271269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359100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067C810-4FF5-43DB-A6B4-787E75D7663F}" type="slidenum">
              <a:rPr lang="en-US" altLang="en-US" smtClean="0"/>
              <a:pPr/>
              <a:t>‹#›</a:t>
            </a:fld>
            <a:endParaRPr lang="en-US" altLang="en-US"/>
          </a:p>
        </p:txBody>
      </p:sp>
    </p:spTree>
    <p:extLst>
      <p:ext uri="{BB962C8B-B14F-4D97-AF65-F5344CB8AC3E}">
        <p14:creationId xmlns:p14="http://schemas.microsoft.com/office/powerpoint/2010/main" val="228914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5E574E"/>
              </a:solidFill>
            </a:endParaRPr>
          </a:p>
        </p:txBody>
      </p:sp>
      <p:sp>
        <p:nvSpPr>
          <p:cNvPr id="5" name="Footer Placeholder 4"/>
          <p:cNvSpPr>
            <a:spLocks noGrp="1"/>
          </p:cNvSpPr>
          <p:nvPr>
            <p:ph type="ftr" sz="quarter" idx="11"/>
          </p:nvPr>
        </p:nvSpPr>
        <p:spPr/>
        <p:txBody>
          <a:bodyPr/>
          <a:lstStyle/>
          <a:p>
            <a:endParaRPr lang="en-US" altLang="en-US">
              <a:solidFill>
                <a:srgbClr val="5E574E"/>
              </a:solidFill>
            </a:endParaRPr>
          </a:p>
        </p:txBody>
      </p:sp>
      <p:sp>
        <p:nvSpPr>
          <p:cNvPr id="6" name="Slide Number Placeholder 5"/>
          <p:cNvSpPr>
            <a:spLocks noGrp="1"/>
          </p:cNvSpPr>
          <p:nvPr>
            <p:ph type="sldNum" sz="quarter" idx="12"/>
          </p:nvPr>
        </p:nvSpPr>
        <p:spPr/>
        <p:txBody>
          <a:bodyPr/>
          <a:lstStyle/>
          <a:p>
            <a:fld id="{CAF23144-C45C-475C-AAB8-83E2724D9410}"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285859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5E574E"/>
              </a:solidFill>
            </a:endParaRPr>
          </a:p>
        </p:txBody>
      </p:sp>
      <p:sp>
        <p:nvSpPr>
          <p:cNvPr id="5" name="Footer Placeholder 4"/>
          <p:cNvSpPr>
            <a:spLocks noGrp="1"/>
          </p:cNvSpPr>
          <p:nvPr>
            <p:ph type="ftr" sz="quarter" idx="11"/>
          </p:nvPr>
        </p:nvSpPr>
        <p:spPr/>
        <p:txBody>
          <a:bodyPr/>
          <a:lstStyle/>
          <a:p>
            <a:endParaRPr lang="en-US" altLang="en-US">
              <a:solidFill>
                <a:srgbClr val="5E574E"/>
              </a:solidFill>
            </a:endParaRPr>
          </a:p>
        </p:txBody>
      </p:sp>
      <p:sp>
        <p:nvSpPr>
          <p:cNvPr id="6" name="Slide Number Placeholder 5"/>
          <p:cNvSpPr>
            <a:spLocks noGrp="1"/>
          </p:cNvSpPr>
          <p:nvPr>
            <p:ph type="sldNum" sz="quarter" idx="12"/>
          </p:nvPr>
        </p:nvSpPr>
        <p:spPr/>
        <p:txBody>
          <a:bodyPr/>
          <a:lstStyle/>
          <a:p>
            <a:fld id="{2C3CA3B1-200E-42A3-A3B6-A4C6C7E2428A}"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40235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3952553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5E574E"/>
              </a:solidFill>
            </a:endParaRPr>
          </a:p>
        </p:txBody>
      </p:sp>
      <p:sp>
        <p:nvSpPr>
          <p:cNvPr id="6" name="Footer Placeholder 5"/>
          <p:cNvSpPr>
            <a:spLocks noGrp="1"/>
          </p:cNvSpPr>
          <p:nvPr>
            <p:ph type="ftr" sz="quarter" idx="11"/>
          </p:nvPr>
        </p:nvSpPr>
        <p:spPr/>
        <p:txBody>
          <a:bodyPr/>
          <a:lstStyle/>
          <a:p>
            <a:endParaRPr lang="en-US" altLang="en-US">
              <a:solidFill>
                <a:srgbClr val="5E574E"/>
              </a:solidFill>
            </a:endParaRPr>
          </a:p>
        </p:txBody>
      </p:sp>
      <p:sp>
        <p:nvSpPr>
          <p:cNvPr id="7" name="Slide Number Placeholder 6"/>
          <p:cNvSpPr>
            <a:spLocks noGrp="1"/>
          </p:cNvSpPr>
          <p:nvPr>
            <p:ph type="sldNum" sz="quarter" idx="12"/>
          </p:nvPr>
        </p:nvSpPr>
        <p:spPr/>
        <p:txBody>
          <a:bodyPr/>
          <a:lstStyle/>
          <a:p>
            <a:fld id="{43487D32-8584-45FE-9BB8-A1B57300ABA2}"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1866771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5E574E"/>
              </a:solidFill>
            </a:endParaRPr>
          </a:p>
        </p:txBody>
      </p:sp>
      <p:sp>
        <p:nvSpPr>
          <p:cNvPr id="8" name="Footer Placeholder 7"/>
          <p:cNvSpPr>
            <a:spLocks noGrp="1"/>
          </p:cNvSpPr>
          <p:nvPr>
            <p:ph type="ftr" sz="quarter" idx="11"/>
          </p:nvPr>
        </p:nvSpPr>
        <p:spPr/>
        <p:txBody>
          <a:bodyPr/>
          <a:lstStyle/>
          <a:p>
            <a:endParaRPr lang="en-US" altLang="en-US">
              <a:solidFill>
                <a:srgbClr val="5E574E"/>
              </a:solidFill>
            </a:endParaRPr>
          </a:p>
        </p:txBody>
      </p:sp>
      <p:sp>
        <p:nvSpPr>
          <p:cNvPr id="9" name="Slide Number Placeholder 8"/>
          <p:cNvSpPr>
            <a:spLocks noGrp="1"/>
          </p:cNvSpPr>
          <p:nvPr>
            <p:ph type="sldNum" sz="quarter" idx="12"/>
          </p:nvPr>
        </p:nvSpPr>
        <p:spPr/>
        <p:txBody>
          <a:bodyPr/>
          <a:lstStyle/>
          <a:p>
            <a:fld id="{A9BC8E68-2842-476F-80F4-8EF9CD90AC48}"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3150942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5E574E"/>
              </a:solidFill>
            </a:endParaRPr>
          </a:p>
        </p:txBody>
      </p:sp>
      <p:sp>
        <p:nvSpPr>
          <p:cNvPr id="4" name="Footer Placeholder 3"/>
          <p:cNvSpPr>
            <a:spLocks noGrp="1"/>
          </p:cNvSpPr>
          <p:nvPr>
            <p:ph type="ftr" sz="quarter" idx="11"/>
          </p:nvPr>
        </p:nvSpPr>
        <p:spPr/>
        <p:txBody>
          <a:bodyPr/>
          <a:lstStyle/>
          <a:p>
            <a:endParaRPr lang="en-US" altLang="en-US">
              <a:solidFill>
                <a:srgbClr val="5E574E"/>
              </a:solidFill>
            </a:endParaRPr>
          </a:p>
        </p:txBody>
      </p:sp>
      <p:sp>
        <p:nvSpPr>
          <p:cNvPr id="5" name="Slide Number Placeholder 4"/>
          <p:cNvSpPr>
            <a:spLocks noGrp="1"/>
          </p:cNvSpPr>
          <p:nvPr>
            <p:ph type="sldNum" sz="quarter" idx="12"/>
          </p:nvPr>
        </p:nvSpPr>
        <p:spPr/>
        <p:txBody>
          <a:bodyPr/>
          <a:lstStyle/>
          <a:p>
            <a:fld id="{A083788F-6C21-4038-9F38-EE94B86E058A}"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175145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5E574E"/>
              </a:solidFill>
            </a:endParaRPr>
          </a:p>
        </p:txBody>
      </p:sp>
      <p:sp>
        <p:nvSpPr>
          <p:cNvPr id="3" name="Footer Placeholder 2"/>
          <p:cNvSpPr>
            <a:spLocks noGrp="1"/>
          </p:cNvSpPr>
          <p:nvPr>
            <p:ph type="ftr" sz="quarter" idx="11"/>
          </p:nvPr>
        </p:nvSpPr>
        <p:spPr/>
        <p:txBody>
          <a:bodyPr/>
          <a:lstStyle/>
          <a:p>
            <a:endParaRPr lang="en-US" altLang="en-US">
              <a:solidFill>
                <a:srgbClr val="5E574E"/>
              </a:solidFill>
            </a:endParaRPr>
          </a:p>
        </p:txBody>
      </p:sp>
      <p:sp>
        <p:nvSpPr>
          <p:cNvPr id="4" name="Slide Number Placeholder 3"/>
          <p:cNvSpPr>
            <a:spLocks noGrp="1"/>
          </p:cNvSpPr>
          <p:nvPr>
            <p:ph type="sldNum" sz="quarter" idx="12"/>
          </p:nvPr>
        </p:nvSpPr>
        <p:spPr/>
        <p:txBody>
          <a:bodyPr/>
          <a:lstStyle/>
          <a:p>
            <a:fld id="{1C2F948F-E1BD-4C80-AAF1-EEF0228C6023}"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2667902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5E574E"/>
              </a:solidFill>
            </a:endParaRPr>
          </a:p>
        </p:txBody>
      </p:sp>
      <p:sp>
        <p:nvSpPr>
          <p:cNvPr id="6" name="Footer Placeholder 5"/>
          <p:cNvSpPr>
            <a:spLocks noGrp="1"/>
          </p:cNvSpPr>
          <p:nvPr>
            <p:ph type="ftr" sz="quarter" idx="11"/>
          </p:nvPr>
        </p:nvSpPr>
        <p:spPr/>
        <p:txBody>
          <a:bodyPr/>
          <a:lstStyle/>
          <a:p>
            <a:endParaRPr lang="en-US" altLang="en-US">
              <a:solidFill>
                <a:srgbClr val="5E574E"/>
              </a:solidFill>
            </a:endParaRPr>
          </a:p>
        </p:txBody>
      </p:sp>
      <p:sp>
        <p:nvSpPr>
          <p:cNvPr id="7" name="Slide Number Placeholder 6"/>
          <p:cNvSpPr>
            <a:spLocks noGrp="1"/>
          </p:cNvSpPr>
          <p:nvPr>
            <p:ph type="sldNum" sz="quarter" idx="12"/>
          </p:nvPr>
        </p:nvSpPr>
        <p:spPr/>
        <p:txBody>
          <a:bodyPr/>
          <a:lstStyle/>
          <a:p>
            <a:fld id="{D1824D22-3EB7-4BC1-A8F9-3E6992239BB1}"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361951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5E574E"/>
              </a:solidFill>
            </a:endParaRPr>
          </a:p>
        </p:txBody>
      </p:sp>
      <p:sp>
        <p:nvSpPr>
          <p:cNvPr id="6" name="Footer Placeholder 5"/>
          <p:cNvSpPr>
            <a:spLocks noGrp="1"/>
          </p:cNvSpPr>
          <p:nvPr>
            <p:ph type="ftr" sz="quarter" idx="11"/>
          </p:nvPr>
        </p:nvSpPr>
        <p:spPr/>
        <p:txBody>
          <a:bodyPr/>
          <a:lstStyle/>
          <a:p>
            <a:endParaRPr lang="en-US" altLang="en-US">
              <a:solidFill>
                <a:srgbClr val="5E574E"/>
              </a:solidFill>
            </a:endParaRPr>
          </a:p>
        </p:txBody>
      </p:sp>
      <p:sp>
        <p:nvSpPr>
          <p:cNvPr id="7" name="Slide Number Placeholder 6"/>
          <p:cNvSpPr>
            <a:spLocks noGrp="1"/>
          </p:cNvSpPr>
          <p:nvPr>
            <p:ph type="sldNum" sz="quarter" idx="12"/>
          </p:nvPr>
        </p:nvSpPr>
        <p:spPr/>
        <p:txBody>
          <a:bodyPr/>
          <a:lstStyle/>
          <a:p>
            <a:fld id="{AD324B97-E21E-43C1-AE36-EFDA37B248E1}"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79107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Aft>
                <a:spcPct val="0"/>
              </a:spcAft>
            </a:pPr>
            <a:endParaRPr lang="en-US" altLang="en-US">
              <a:solidFill>
                <a:srgbClr val="5E574E"/>
              </a:solidFill>
            </a:endParaRPr>
          </a:p>
        </p:txBody>
      </p:sp>
      <p:sp>
        <p:nvSpPr>
          <p:cNvPr id="5" name="Footer Placeholder 4"/>
          <p:cNvSpPr>
            <a:spLocks noGrp="1"/>
          </p:cNvSpPr>
          <p:nvPr>
            <p:ph type="ftr" sz="quarter" idx="11"/>
          </p:nvPr>
        </p:nvSpPr>
        <p:spPr/>
        <p:txBody>
          <a:bodyPr/>
          <a:lstStyle/>
          <a:p>
            <a:pPr eaLnBrk="0" fontAlgn="base" hangingPunct="0">
              <a:spcAft>
                <a:spcPct val="0"/>
              </a:spcAft>
            </a:pPr>
            <a:endParaRPr lang="en-US" altLang="en-US">
              <a:solidFill>
                <a:srgbClr val="5E574E"/>
              </a:solidFill>
            </a:endParaRPr>
          </a:p>
        </p:txBody>
      </p:sp>
      <p:sp>
        <p:nvSpPr>
          <p:cNvPr id="6" name="Slide Number Placeholder 5"/>
          <p:cNvSpPr>
            <a:spLocks noGrp="1"/>
          </p:cNvSpPr>
          <p:nvPr>
            <p:ph type="sldNum" sz="quarter" idx="12"/>
          </p:nvPr>
        </p:nvSpPr>
        <p:spPr/>
        <p:txBody>
          <a:bodyPr/>
          <a:lstStyle/>
          <a:p>
            <a:pPr eaLnBrk="0" fontAlgn="base" hangingPunct="0">
              <a:spcAft>
                <a:spcPct val="0"/>
              </a:spcAft>
            </a:pPr>
            <a:fld id="{E1A2806F-4004-4CDC-9CDC-04341C664EDA}" type="slidenum">
              <a:rPr lang="en-US" altLang="en-US" smtClean="0">
                <a:solidFill>
                  <a:srgbClr val="5E574E"/>
                </a:solidFill>
              </a:rPr>
              <a:pPr eaLnBrk="0" fontAlgn="base" hangingPunct="0">
                <a:spcAft>
                  <a:spcPct val="0"/>
                </a:spcAft>
              </a:pPr>
              <a:t>‹#›</a:t>
            </a:fld>
            <a:endParaRPr lang="en-US" altLang="en-US">
              <a:solidFill>
                <a:srgbClr val="5E574E"/>
              </a:solidFill>
            </a:endParaRPr>
          </a:p>
        </p:txBody>
      </p:sp>
    </p:spTree>
    <p:extLst>
      <p:ext uri="{BB962C8B-B14F-4D97-AF65-F5344CB8AC3E}">
        <p14:creationId xmlns:p14="http://schemas.microsoft.com/office/powerpoint/2010/main" val="3602763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Aft>
                <a:spcPct val="0"/>
              </a:spcAft>
            </a:pPr>
            <a:endParaRPr lang="en-US" altLang="en-US">
              <a:solidFill>
                <a:srgbClr val="5E574E"/>
              </a:solidFill>
            </a:endParaRPr>
          </a:p>
        </p:txBody>
      </p:sp>
      <p:sp>
        <p:nvSpPr>
          <p:cNvPr id="5" name="Footer Placeholder 4"/>
          <p:cNvSpPr>
            <a:spLocks noGrp="1"/>
          </p:cNvSpPr>
          <p:nvPr>
            <p:ph type="ftr" sz="quarter" idx="11"/>
          </p:nvPr>
        </p:nvSpPr>
        <p:spPr/>
        <p:txBody>
          <a:bodyPr/>
          <a:lstStyle/>
          <a:p>
            <a:pPr eaLnBrk="0" fontAlgn="base" hangingPunct="0">
              <a:spcAft>
                <a:spcPct val="0"/>
              </a:spcAft>
            </a:pPr>
            <a:endParaRPr lang="en-US" altLang="en-US">
              <a:solidFill>
                <a:srgbClr val="5E574E"/>
              </a:solidFill>
            </a:endParaRPr>
          </a:p>
        </p:txBody>
      </p:sp>
      <p:sp>
        <p:nvSpPr>
          <p:cNvPr id="6" name="Slide Number Placeholder 5"/>
          <p:cNvSpPr>
            <a:spLocks noGrp="1"/>
          </p:cNvSpPr>
          <p:nvPr>
            <p:ph type="sldNum" sz="quarter" idx="12"/>
          </p:nvPr>
        </p:nvSpPr>
        <p:spPr/>
        <p:txBody>
          <a:bodyPr/>
          <a:lstStyle/>
          <a:p>
            <a:pPr eaLnBrk="0" fontAlgn="base" hangingPunct="0">
              <a:spcAft>
                <a:spcPct val="0"/>
              </a:spcAft>
            </a:pPr>
            <a:fld id="{E1A2806F-4004-4CDC-9CDC-04341C664EDA}" type="slidenum">
              <a:rPr lang="en-US" altLang="en-US" smtClean="0">
                <a:solidFill>
                  <a:srgbClr val="5E574E"/>
                </a:solidFill>
              </a:rPr>
              <a:pPr eaLnBrk="0" fontAlgn="base" hangingPunct="0">
                <a:spcAft>
                  <a:spcPct val="0"/>
                </a:spcAft>
              </a:pPr>
              <a:t>‹#›</a:t>
            </a:fld>
            <a:endParaRPr lang="en-US" altLang="en-US">
              <a:solidFill>
                <a:srgbClr val="5E574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9502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Aft>
                <a:spcPct val="0"/>
              </a:spcAft>
            </a:pPr>
            <a:endParaRPr lang="en-US" altLang="en-US">
              <a:solidFill>
                <a:srgbClr val="5E574E"/>
              </a:solidFill>
            </a:endParaRPr>
          </a:p>
        </p:txBody>
      </p:sp>
      <p:sp>
        <p:nvSpPr>
          <p:cNvPr id="5" name="Footer Placeholder 4"/>
          <p:cNvSpPr>
            <a:spLocks noGrp="1"/>
          </p:cNvSpPr>
          <p:nvPr>
            <p:ph type="ftr" sz="quarter" idx="11"/>
          </p:nvPr>
        </p:nvSpPr>
        <p:spPr/>
        <p:txBody>
          <a:bodyPr/>
          <a:lstStyle/>
          <a:p>
            <a:pPr eaLnBrk="0" fontAlgn="base" hangingPunct="0">
              <a:spcAft>
                <a:spcPct val="0"/>
              </a:spcAft>
            </a:pPr>
            <a:endParaRPr lang="en-US" altLang="en-US">
              <a:solidFill>
                <a:srgbClr val="5E574E"/>
              </a:solidFill>
            </a:endParaRPr>
          </a:p>
        </p:txBody>
      </p:sp>
      <p:sp>
        <p:nvSpPr>
          <p:cNvPr id="6" name="Slide Number Placeholder 5"/>
          <p:cNvSpPr>
            <a:spLocks noGrp="1"/>
          </p:cNvSpPr>
          <p:nvPr>
            <p:ph type="sldNum" sz="quarter" idx="12"/>
          </p:nvPr>
        </p:nvSpPr>
        <p:spPr/>
        <p:txBody>
          <a:bodyPr/>
          <a:lstStyle/>
          <a:p>
            <a:pPr eaLnBrk="0" fontAlgn="base" hangingPunct="0">
              <a:spcAft>
                <a:spcPct val="0"/>
              </a:spcAft>
            </a:pPr>
            <a:fld id="{E1A2806F-4004-4CDC-9CDC-04341C664EDA}" type="slidenum">
              <a:rPr lang="en-US" altLang="en-US" smtClean="0">
                <a:solidFill>
                  <a:srgbClr val="5E574E"/>
                </a:solidFill>
              </a:rPr>
              <a:pPr eaLnBrk="0" fontAlgn="base" hangingPunct="0">
                <a:spcAft>
                  <a:spcPct val="0"/>
                </a:spcAft>
              </a:pPr>
              <a:t>‹#›</a:t>
            </a:fld>
            <a:endParaRPr lang="en-US" altLang="en-US">
              <a:solidFill>
                <a:srgbClr val="5E574E"/>
              </a:solidFill>
            </a:endParaRPr>
          </a:p>
        </p:txBody>
      </p:sp>
    </p:spTree>
    <p:extLst>
      <p:ext uri="{BB962C8B-B14F-4D97-AF65-F5344CB8AC3E}">
        <p14:creationId xmlns:p14="http://schemas.microsoft.com/office/powerpoint/2010/main" val="3158558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Aft>
                <a:spcPct val="0"/>
              </a:spcAft>
            </a:pPr>
            <a:endParaRPr lang="en-US" altLang="en-US">
              <a:solidFill>
                <a:srgbClr val="5E574E"/>
              </a:solidFill>
            </a:endParaRPr>
          </a:p>
        </p:txBody>
      </p:sp>
      <p:sp>
        <p:nvSpPr>
          <p:cNvPr id="5" name="Footer Placeholder 4"/>
          <p:cNvSpPr>
            <a:spLocks noGrp="1"/>
          </p:cNvSpPr>
          <p:nvPr>
            <p:ph type="ftr" sz="quarter" idx="11"/>
          </p:nvPr>
        </p:nvSpPr>
        <p:spPr/>
        <p:txBody>
          <a:bodyPr/>
          <a:lstStyle/>
          <a:p>
            <a:pPr eaLnBrk="0" fontAlgn="base" hangingPunct="0">
              <a:spcAft>
                <a:spcPct val="0"/>
              </a:spcAft>
            </a:pPr>
            <a:endParaRPr lang="en-US" altLang="en-US">
              <a:solidFill>
                <a:srgbClr val="5E574E"/>
              </a:solidFill>
            </a:endParaRPr>
          </a:p>
        </p:txBody>
      </p:sp>
      <p:sp>
        <p:nvSpPr>
          <p:cNvPr id="6" name="Slide Number Placeholder 5"/>
          <p:cNvSpPr>
            <a:spLocks noGrp="1"/>
          </p:cNvSpPr>
          <p:nvPr>
            <p:ph type="sldNum" sz="quarter" idx="12"/>
          </p:nvPr>
        </p:nvSpPr>
        <p:spPr/>
        <p:txBody>
          <a:bodyPr/>
          <a:lstStyle/>
          <a:p>
            <a:pPr eaLnBrk="0" fontAlgn="base" hangingPunct="0">
              <a:spcAft>
                <a:spcPct val="0"/>
              </a:spcAft>
            </a:pPr>
            <a:fld id="{E1A2806F-4004-4CDC-9CDC-04341C664EDA}" type="slidenum">
              <a:rPr lang="en-US" altLang="en-US" smtClean="0">
                <a:solidFill>
                  <a:srgbClr val="5E574E"/>
                </a:solidFill>
              </a:rPr>
              <a:pPr eaLnBrk="0" fontAlgn="base" hangingPunct="0">
                <a:spcAft>
                  <a:spcPct val="0"/>
                </a:spcAft>
              </a:pPr>
              <a:t>‹#›</a:t>
            </a:fld>
            <a:endParaRPr lang="en-US" altLang="en-US">
              <a:solidFill>
                <a:srgbClr val="5E574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927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73C2F-EEA7-42D1-890D-CE9299D2546E}" type="datetimeFigureOut">
              <a:rPr lang="en-GB" smtClean="0"/>
              <a:t>16/10/2014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2773951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Aft>
                <a:spcPct val="0"/>
              </a:spcAft>
            </a:pPr>
            <a:endParaRPr lang="en-US" altLang="en-US">
              <a:solidFill>
                <a:srgbClr val="5E574E"/>
              </a:solidFill>
            </a:endParaRPr>
          </a:p>
        </p:txBody>
      </p:sp>
      <p:sp>
        <p:nvSpPr>
          <p:cNvPr id="5" name="Footer Placeholder 4"/>
          <p:cNvSpPr>
            <a:spLocks noGrp="1"/>
          </p:cNvSpPr>
          <p:nvPr>
            <p:ph type="ftr" sz="quarter" idx="11"/>
          </p:nvPr>
        </p:nvSpPr>
        <p:spPr/>
        <p:txBody>
          <a:bodyPr/>
          <a:lstStyle/>
          <a:p>
            <a:pPr eaLnBrk="0" fontAlgn="base" hangingPunct="0">
              <a:spcAft>
                <a:spcPct val="0"/>
              </a:spcAft>
            </a:pPr>
            <a:endParaRPr lang="en-US" altLang="en-US">
              <a:solidFill>
                <a:srgbClr val="5E574E"/>
              </a:solidFill>
            </a:endParaRPr>
          </a:p>
        </p:txBody>
      </p:sp>
      <p:sp>
        <p:nvSpPr>
          <p:cNvPr id="6" name="Slide Number Placeholder 5"/>
          <p:cNvSpPr>
            <a:spLocks noGrp="1"/>
          </p:cNvSpPr>
          <p:nvPr>
            <p:ph type="sldNum" sz="quarter" idx="12"/>
          </p:nvPr>
        </p:nvSpPr>
        <p:spPr/>
        <p:txBody>
          <a:bodyPr/>
          <a:lstStyle/>
          <a:p>
            <a:pPr eaLnBrk="0" fontAlgn="base" hangingPunct="0">
              <a:spcAft>
                <a:spcPct val="0"/>
              </a:spcAft>
            </a:pPr>
            <a:fld id="{E1A2806F-4004-4CDC-9CDC-04341C664EDA}" type="slidenum">
              <a:rPr lang="en-US" altLang="en-US" smtClean="0">
                <a:solidFill>
                  <a:srgbClr val="5E574E"/>
                </a:solidFill>
              </a:rPr>
              <a:pPr eaLnBrk="0" fontAlgn="base" hangingPunct="0">
                <a:spcAft>
                  <a:spcPct val="0"/>
                </a:spcAft>
              </a:pPr>
              <a:t>‹#›</a:t>
            </a:fld>
            <a:endParaRPr lang="en-US" altLang="en-US">
              <a:solidFill>
                <a:srgbClr val="5E574E"/>
              </a:solidFill>
            </a:endParaRPr>
          </a:p>
        </p:txBody>
      </p:sp>
    </p:spTree>
    <p:extLst>
      <p:ext uri="{BB962C8B-B14F-4D97-AF65-F5344CB8AC3E}">
        <p14:creationId xmlns:p14="http://schemas.microsoft.com/office/powerpoint/2010/main" val="2201812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5E574E"/>
              </a:solidFill>
            </a:endParaRPr>
          </a:p>
        </p:txBody>
      </p:sp>
      <p:sp>
        <p:nvSpPr>
          <p:cNvPr id="5" name="Footer Placeholder 4"/>
          <p:cNvSpPr>
            <a:spLocks noGrp="1"/>
          </p:cNvSpPr>
          <p:nvPr>
            <p:ph type="ftr" sz="quarter" idx="11"/>
          </p:nvPr>
        </p:nvSpPr>
        <p:spPr/>
        <p:txBody>
          <a:bodyPr/>
          <a:lstStyle/>
          <a:p>
            <a:endParaRPr lang="en-US" altLang="en-US">
              <a:solidFill>
                <a:srgbClr val="5E574E"/>
              </a:solidFill>
            </a:endParaRPr>
          </a:p>
        </p:txBody>
      </p:sp>
      <p:sp>
        <p:nvSpPr>
          <p:cNvPr id="6" name="Slide Number Placeholder 5"/>
          <p:cNvSpPr>
            <a:spLocks noGrp="1"/>
          </p:cNvSpPr>
          <p:nvPr>
            <p:ph type="sldNum" sz="quarter" idx="12"/>
          </p:nvPr>
        </p:nvSpPr>
        <p:spPr/>
        <p:txBody>
          <a:bodyPr/>
          <a:lstStyle/>
          <a:p>
            <a:fld id="{29E4EEB5-CABA-4B0D-8D1C-FC00C429A9A2}"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747984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5E574E"/>
              </a:solidFill>
            </a:endParaRPr>
          </a:p>
        </p:txBody>
      </p:sp>
      <p:sp>
        <p:nvSpPr>
          <p:cNvPr id="5" name="Footer Placeholder 4"/>
          <p:cNvSpPr>
            <a:spLocks noGrp="1"/>
          </p:cNvSpPr>
          <p:nvPr>
            <p:ph type="ftr" sz="quarter" idx="11"/>
          </p:nvPr>
        </p:nvSpPr>
        <p:spPr/>
        <p:txBody>
          <a:bodyPr/>
          <a:lstStyle/>
          <a:p>
            <a:endParaRPr lang="en-US" altLang="en-US">
              <a:solidFill>
                <a:srgbClr val="5E574E"/>
              </a:solidFill>
            </a:endParaRPr>
          </a:p>
        </p:txBody>
      </p:sp>
      <p:sp>
        <p:nvSpPr>
          <p:cNvPr id="6" name="Slide Number Placeholder 5"/>
          <p:cNvSpPr>
            <a:spLocks noGrp="1"/>
          </p:cNvSpPr>
          <p:nvPr>
            <p:ph type="sldNum" sz="quarter" idx="12"/>
          </p:nvPr>
        </p:nvSpPr>
        <p:spPr/>
        <p:txBody>
          <a:bodyPr/>
          <a:lstStyle/>
          <a:p>
            <a:fld id="{64820803-0CDA-4747-AE46-0524FDE13482}" type="slidenum">
              <a:rPr lang="en-US" altLang="en-US" smtClean="0">
                <a:solidFill>
                  <a:srgbClr val="5E574E"/>
                </a:solidFill>
              </a:rPr>
              <a:pPr/>
              <a:t>‹#›</a:t>
            </a:fld>
            <a:endParaRPr lang="en-US" altLang="en-US">
              <a:solidFill>
                <a:srgbClr val="5E574E"/>
              </a:solidFill>
            </a:endParaRPr>
          </a:p>
        </p:txBody>
      </p:sp>
    </p:spTree>
    <p:extLst>
      <p:ext uri="{BB962C8B-B14F-4D97-AF65-F5344CB8AC3E}">
        <p14:creationId xmlns:p14="http://schemas.microsoft.com/office/powerpoint/2010/main" val="310285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273C2F-EEA7-42D1-890D-CE9299D2546E}" type="datetimeFigureOut">
              <a:rPr lang="en-GB" smtClean="0"/>
              <a:t>16/10/2014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41002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273C2F-EEA7-42D1-890D-CE9299D2546E}" type="datetimeFigureOut">
              <a:rPr lang="en-GB" smtClean="0"/>
              <a:t>16/10/2014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226467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273C2F-EEA7-42D1-890D-CE9299D2546E}" type="datetimeFigureOut">
              <a:rPr lang="en-GB" smtClean="0"/>
              <a:t>16/10/2014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133323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73C2F-EEA7-42D1-890D-CE9299D2546E}" type="datetimeFigureOut">
              <a:rPr lang="en-GB" smtClean="0"/>
              <a:t>16/10/2014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72535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73C2F-EEA7-42D1-890D-CE9299D2546E}" type="datetimeFigureOut">
              <a:rPr lang="en-GB" smtClean="0"/>
              <a:t>16/10/2014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96225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73C2F-EEA7-42D1-890D-CE9299D2546E}" type="datetimeFigureOut">
              <a:rPr lang="en-GB" smtClean="0"/>
              <a:t>16/10/2014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E8765-1788-4AD4-B25C-3BBECBF17AA4}" type="slidenum">
              <a:rPr lang="en-GB" smtClean="0"/>
              <a:t>‹#›</a:t>
            </a:fld>
            <a:endParaRPr lang="en-GB"/>
          </a:p>
        </p:txBody>
      </p:sp>
    </p:spTree>
    <p:extLst>
      <p:ext uri="{BB962C8B-B14F-4D97-AF65-F5344CB8AC3E}">
        <p14:creationId xmlns:p14="http://schemas.microsoft.com/office/powerpoint/2010/main" val="262102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fontAlgn="base">
              <a:spcBef>
                <a:spcPct val="0"/>
              </a:spcBef>
              <a:spcAft>
                <a:spcPct val="0"/>
              </a:spcAft>
            </a:pPr>
            <a:fld id="{E8FE36AA-1BCE-4923-93EB-002528210828}"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0124184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fontAlgn="base">
              <a:spcBef>
                <a:spcPct val="0"/>
              </a:spcBef>
              <a:spcAft>
                <a:spcPct val="0"/>
              </a:spcAft>
            </a:pPr>
            <a:fld id="{E8FE36AA-1BCE-4923-93EB-002528210828}"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7887909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Fluid  and electrolytes </a:t>
            </a:r>
            <a:endParaRPr lang="en-GB" dirty="0"/>
          </a:p>
        </p:txBody>
      </p:sp>
      <p:sp>
        <p:nvSpPr>
          <p:cNvPr id="3" name="Subtitle 2"/>
          <p:cNvSpPr>
            <a:spLocks noGrp="1"/>
          </p:cNvSpPr>
          <p:nvPr>
            <p:ph type="subTitle" idx="1"/>
          </p:nvPr>
        </p:nvSpPr>
        <p:spPr/>
        <p:txBody>
          <a:bodyPr/>
          <a:lstStyle/>
          <a:p>
            <a:r>
              <a:rPr lang="en-GB" dirty="0" smtClean="0"/>
              <a:t>Dr Ojuka</a:t>
            </a:r>
            <a:endParaRPr lang="en-GB" dirty="0"/>
          </a:p>
        </p:txBody>
      </p:sp>
    </p:spTree>
    <p:extLst>
      <p:ext uri="{BB962C8B-B14F-4D97-AF65-F5344CB8AC3E}">
        <p14:creationId xmlns:p14="http://schemas.microsoft.com/office/powerpoint/2010/main" val="299112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053398-6E62-49B8-9179-A4DDCE58439F}" type="slidenum">
              <a:rPr lang="en-US" altLang="en-US">
                <a:solidFill>
                  <a:srgbClr val="000000"/>
                </a:solidFill>
              </a:rPr>
              <a:pPr eaLnBrk="1" hangingPunct="1"/>
              <a:t>10</a:t>
            </a:fld>
            <a:endParaRPr lang="en-US" altLang="en-US">
              <a:solidFill>
                <a:srgbClr val="000000"/>
              </a:solidFill>
            </a:endParaRPr>
          </a:p>
        </p:txBody>
      </p:sp>
      <p:sp>
        <p:nvSpPr>
          <p:cNvPr id="16387" name="Text Box 2"/>
          <p:cNvSpPr txBox="1">
            <a:spLocks noChangeArrowheads="1"/>
          </p:cNvSpPr>
          <p:nvPr/>
        </p:nvSpPr>
        <p:spPr bwMode="auto">
          <a:xfrm>
            <a:off x="1828800" y="457200"/>
            <a:ext cx="80772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dirty="0">
                <a:solidFill>
                  <a:srgbClr val="000000"/>
                </a:solidFill>
              </a:rPr>
              <a:t>Tonicity</a:t>
            </a:r>
          </a:p>
          <a:p>
            <a:pPr eaLnBrk="1" fontAlgn="base" hangingPunct="1">
              <a:spcBef>
                <a:spcPct val="50000"/>
              </a:spcBef>
              <a:spcAft>
                <a:spcPct val="0"/>
              </a:spcAft>
            </a:pPr>
            <a:r>
              <a:rPr lang="en-US" altLang="en-US" sz="3200" dirty="0">
                <a:solidFill>
                  <a:srgbClr val="000000"/>
                </a:solidFill>
              </a:rPr>
              <a:t>Isotonic</a:t>
            </a:r>
          </a:p>
          <a:p>
            <a:pPr eaLnBrk="1" fontAlgn="base" hangingPunct="1">
              <a:spcBef>
                <a:spcPct val="50000"/>
              </a:spcBef>
              <a:spcAft>
                <a:spcPct val="0"/>
              </a:spcAft>
            </a:pPr>
            <a:r>
              <a:rPr lang="en-US" altLang="en-US" sz="3200" dirty="0">
                <a:solidFill>
                  <a:srgbClr val="000000"/>
                </a:solidFill>
              </a:rPr>
              <a:t>Hypertonic </a:t>
            </a:r>
          </a:p>
          <a:p>
            <a:pPr eaLnBrk="1" fontAlgn="base" hangingPunct="1">
              <a:spcBef>
                <a:spcPct val="50000"/>
              </a:spcBef>
              <a:spcAft>
                <a:spcPct val="0"/>
              </a:spcAft>
            </a:pPr>
            <a:r>
              <a:rPr lang="en-US" altLang="en-US" sz="3200" dirty="0">
                <a:solidFill>
                  <a:srgbClr val="000000"/>
                </a:solidFill>
              </a:rPr>
              <a:t>Hypotonic</a:t>
            </a:r>
          </a:p>
        </p:txBody>
      </p:sp>
    </p:spTree>
    <p:extLst>
      <p:ext uri="{BB962C8B-B14F-4D97-AF65-F5344CB8AC3E}">
        <p14:creationId xmlns:p14="http://schemas.microsoft.com/office/powerpoint/2010/main" val="4013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A522DF-3FC1-4834-9C19-115F3D251949}" type="slidenum">
              <a:rPr lang="en-US" altLang="en-US">
                <a:solidFill>
                  <a:srgbClr val="000000"/>
                </a:solidFill>
              </a:rPr>
              <a:pPr eaLnBrk="1" hangingPunct="1"/>
              <a:t>11</a:t>
            </a:fld>
            <a:endParaRPr lang="en-US" altLang="en-US">
              <a:solidFill>
                <a:srgbClr val="000000"/>
              </a:solidFill>
            </a:endParaRPr>
          </a:p>
        </p:txBody>
      </p:sp>
      <p:pic>
        <p:nvPicPr>
          <p:cNvPr id="17411" name="Picture 2" descr="isoton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955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53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D09822-AC3B-4E8B-A44D-7D8CC3FEF997}" type="slidenum">
              <a:rPr lang="en-US" altLang="en-US">
                <a:solidFill>
                  <a:srgbClr val="000000"/>
                </a:solidFill>
              </a:rPr>
              <a:pPr eaLnBrk="1" hangingPunct="1"/>
              <a:t>12</a:t>
            </a:fld>
            <a:endParaRPr lang="en-US" altLang="en-US">
              <a:solidFill>
                <a:srgbClr val="000000"/>
              </a:solidFill>
            </a:endParaRPr>
          </a:p>
        </p:txBody>
      </p:sp>
      <p:pic>
        <p:nvPicPr>
          <p:cNvPr id="18435" name="Picture 2" descr="hypertonic cell"/>
          <p:cNvPicPr>
            <a:picLocks noChangeAspect="1" noChangeArrowheads="1"/>
          </p:cNvPicPr>
          <p:nvPr/>
        </p:nvPicPr>
        <p:blipFill>
          <a:blip r:embed="rId2">
            <a:extLst>
              <a:ext uri="{28A0092B-C50C-407E-A947-70E740481C1C}">
                <a14:useLocalDpi xmlns:a14="http://schemas.microsoft.com/office/drawing/2010/main" val="0"/>
              </a:ext>
            </a:extLst>
          </a:blip>
          <a:srcRect l="33749"/>
          <a:stretch>
            <a:fillRect/>
          </a:stretch>
        </p:blipFill>
        <p:spPr bwMode="auto">
          <a:xfrm>
            <a:off x="4702176" y="228600"/>
            <a:ext cx="52498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2133600" y="762000"/>
            <a:ext cx="236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srgbClr val="000000"/>
                </a:solidFill>
              </a:rPr>
              <a:t>Cell in a hypertonic solution</a:t>
            </a:r>
          </a:p>
        </p:txBody>
      </p:sp>
    </p:spTree>
    <p:extLst>
      <p:ext uri="{BB962C8B-B14F-4D97-AF65-F5344CB8AC3E}">
        <p14:creationId xmlns:p14="http://schemas.microsoft.com/office/powerpoint/2010/main" val="359952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BE8765-1788-4AD4-B25C-3BBECBF17AA4}" type="slidenum">
              <a:rPr lang="en-GB" smtClean="0"/>
              <a:t>13</a:t>
            </a:fld>
            <a:endParaRPr lang="en-GB"/>
          </a:p>
        </p:txBody>
      </p:sp>
      <p:pic>
        <p:nvPicPr>
          <p:cNvPr id="3" name="Picture 2"/>
          <p:cNvPicPr>
            <a:picLocks noChangeAspect="1"/>
          </p:cNvPicPr>
          <p:nvPr/>
        </p:nvPicPr>
        <p:blipFill>
          <a:blip r:embed="rId2"/>
          <a:stretch>
            <a:fillRect/>
          </a:stretch>
        </p:blipFill>
        <p:spPr>
          <a:xfrm>
            <a:off x="2887579" y="160421"/>
            <a:ext cx="6737684" cy="5032877"/>
          </a:xfrm>
          <a:prstGeom prst="rect">
            <a:avLst/>
          </a:prstGeom>
        </p:spPr>
      </p:pic>
    </p:spTree>
    <p:extLst>
      <p:ext uri="{BB962C8B-B14F-4D97-AF65-F5344CB8AC3E}">
        <p14:creationId xmlns:p14="http://schemas.microsoft.com/office/powerpoint/2010/main" val="105798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F87C4B-0EA6-42A9-961D-B1F58F528A37}" type="slidenum">
              <a:rPr lang="en-US" altLang="en-US">
                <a:solidFill>
                  <a:srgbClr val="000000"/>
                </a:solidFill>
              </a:rPr>
              <a:pPr eaLnBrk="1" hangingPunct="1"/>
              <a:t>14</a:t>
            </a:fld>
            <a:endParaRPr lang="en-US" altLang="en-US">
              <a:solidFill>
                <a:srgbClr val="000000"/>
              </a:solidFill>
            </a:endParaRPr>
          </a:p>
        </p:txBody>
      </p:sp>
      <p:pic>
        <p:nvPicPr>
          <p:cNvPr id="19459" name="Picture 2" descr="hypotonic cell"/>
          <p:cNvPicPr>
            <a:picLocks noChangeAspect="1" noChangeArrowheads="1"/>
          </p:cNvPicPr>
          <p:nvPr/>
        </p:nvPicPr>
        <p:blipFill>
          <a:blip r:embed="rId2">
            <a:extLst>
              <a:ext uri="{28A0092B-C50C-407E-A947-70E740481C1C}">
                <a14:useLocalDpi xmlns:a14="http://schemas.microsoft.com/office/drawing/2010/main" val="0"/>
              </a:ext>
            </a:extLst>
          </a:blip>
          <a:srcRect l="33749"/>
          <a:stretch>
            <a:fillRect/>
          </a:stretch>
        </p:blipFill>
        <p:spPr bwMode="auto">
          <a:xfrm>
            <a:off x="4498976" y="228600"/>
            <a:ext cx="545306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2133600" y="2286000"/>
            <a:ext cx="281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srgbClr val="000000"/>
                </a:solidFill>
              </a:rPr>
              <a:t>Cell in a hypotonic solution</a:t>
            </a:r>
          </a:p>
        </p:txBody>
      </p:sp>
      <p:pic>
        <p:nvPicPr>
          <p:cNvPr id="5" name="Picture 2" descr="vas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
            <a:ext cx="86868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7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BE8765-1788-4AD4-B25C-3BBECBF17AA4}" type="slidenum">
              <a:rPr lang="en-GB" smtClean="0"/>
              <a:t>15</a:t>
            </a:fld>
            <a:endParaRPr lang="en-GB"/>
          </a:p>
        </p:txBody>
      </p:sp>
      <p:pic>
        <p:nvPicPr>
          <p:cNvPr id="3" name="Picture 2"/>
          <p:cNvPicPr>
            <a:picLocks noChangeAspect="1"/>
          </p:cNvPicPr>
          <p:nvPr/>
        </p:nvPicPr>
        <p:blipFill>
          <a:blip r:embed="rId2"/>
          <a:stretch>
            <a:fillRect/>
          </a:stretch>
        </p:blipFill>
        <p:spPr>
          <a:xfrm>
            <a:off x="948267" y="677333"/>
            <a:ext cx="9042400" cy="5165892"/>
          </a:xfrm>
          <a:prstGeom prst="rect">
            <a:avLst/>
          </a:prstGeom>
        </p:spPr>
      </p:pic>
    </p:spTree>
    <p:extLst>
      <p:ext uri="{BB962C8B-B14F-4D97-AF65-F5344CB8AC3E}">
        <p14:creationId xmlns:p14="http://schemas.microsoft.com/office/powerpoint/2010/main" val="219304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mtClean="0"/>
              <a:t>Regulation of body water</a:t>
            </a:r>
          </a:p>
        </p:txBody>
      </p:sp>
      <p:sp>
        <p:nvSpPr>
          <p:cNvPr id="23556" name="Rectangle 3"/>
          <p:cNvSpPr>
            <a:spLocks noGrp="1" noChangeArrowheads="1"/>
          </p:cNvSpPr>
          <p:nvPr>
            <p:ph idx="1"/>
          </p:nvPr>
        </p:nvSpPr>
        <p:spPr>
          <a:xfrm>
            <a:off x="1981200" y="1295401"/>
            <a:ext cx="8229600" cy="4525963"/>
          </a:xfrm>
        </p:spPr>
        <p:txBody>
          <a:bodyPr/>
          <a:lstStyle/>
          <a:p>
            <a:pPr eaLnBrk="1" hangingPunct="1"/>
            <a:r>
              <a:rPr lang="en-US" altLang="en-US" smtClean="0"/>
              <a:t>ADH – antidiuretic hormone + thirst</a:t>
            </a:r>
          </a:p>
          <a:p>
            <a:pPr lvl="1" eaLnBrk="1" hangingPunct="1"/>
            <a:r>
              <a:rPr lang="en-US" altLang="en-US" smtClean="0"/>
              <a:t>Decreased amount of water in body</a:t>
            </a:r>
          </a:p>
          <a:p>
            <a:pPr lvl="1" eaLnBrk="1" hangingPunct="1"/>
            <a:r>
              <a:rPr lang="en-US" altLang="en-US" smtClean="0"/>
              <a:t>Increased amount of Na+ in the body</a:t>
            </a:r>
          </a:p>
          <a:p>
            <a:pPr lvl="1" eaLnBrk="1" hangingPunct="1"/>
            <a:r>
              <a:rPr lang="en-US" altLang="en-US" smtClean="0"/>
              <a:t>Increased blood osmolality</a:t>
            </a:r>
          </a:p>
          <a:p>
            <a:pPr lvl="1" eaLnBrk="1" hangingPunct="1"/>
            <a:r>
              <a:rPr lang="en-US" altLang="en-US" smtClean="0"/>
              <a:t>Decreased circulating blood volume</a:t>
            </a:r>
          </a:p>
          <a:p>
            <a:pPr eaLnBrk="1" hangingPunct="1"/>
            <a:r>
              <a:rPr lang="en-US" altLang="en-US" smtClean="0"/>
              <a:t>Stimulate osmoreceptors in hypothalamus</a:t>
            </a:r>
            <a:br>
              <a:rPr lang="en-US" altLang="en-US" smtClean="0"/>
            </a:br>
            <a:r>
              <a:rPr lang="en-US" altLang="en-US" smtClean="0"/>
              <a:t>ADH released from posterior pituitary</a:t>
            </a:r>
            <a:br>
              <a:rPr lang="en-US" altLang="en-US" smtClean="0"/>
            </a:br>
            <a:r>
              <a:rPr lang="en-US" altLang="en-US" smtClean="0"/>
              <a:t>Increased thirst</a:t>
            </a:r>
          </a:p>
        </p:txBody>
      </p:sp>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87CF26-36ED-4F5F-A504-CB37587B7707}" type="slidenum">
              <a:rPr lang="en-US" altLang="en-US">
                <a:solidFill>
                  <a:srgbClr val="000000"/>
                </a:solidFill>
              </a:rPr>
              <a:pPr eaLnBrk="1" hangingPunct="1"/>
              <a:t>16</a:t>
            </a:fld>
            <a:endParaRPr lang="en-US" altLang="en-US">
              <a:solidFill>
                <a:srgbClr val="000000"/>
              </a:solidFill>
            </a:endParaRPr>
          </a:p>
        </p:txBody>
      </p:sp>
    </p:spTree>
    <p:extLst>
      <p:ext uri="{BB962C8B-B14F-4D97-AF65-F5344CB8AC3E}">
        <p14:creationId xmlns:p14="http://schemas.microsoft.com/office/powerpoint/2010/main" val="2209554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altLang="en-US"/>
              <a:t>The role of ADH:</a:t>
            </a:r>
          </a:p>
        </p:txBody>
      </p:sp>
      <p:sp>
        <p:nvSpPr>
          <p:cNvPr id="38915" name="Rectangle 1027"/>
          <p:cNvSpPr>
            <a:spLocks noGrp="1" noChangeArrowheads="1"/>
          </p:cNvSpPr>
          <p:nvPr>
            <p:ph idx="1"/>
          </p:nvPr>
        </p:nvSpPr>
        <p:spPr/>
        <p:txBody>
          <a:bodyPr/>
          <a:lstStyle/>
          <a:p>
            <a:r>
              <a:rPr lang="en-GB" altLang="en-US" dirty="0"/>
              <a:t>ADH 	= urinary concentration</a:t>
            </a:r>
          </a:p>
          <a:p>
            <a:r>
              <a:rPr lang="en-GB" altLang="en-US" dirty="0"/>
              <a:t>ADH 	= secreted in response to </a:t>
            </a:r>
            <a:r>
              <a:rPr lang="en-GB" altLang="en-US" dirty="0">
                <a:sym typeface="Symbol" panose="05050102010706020507" pitchFamily="18" charset="2"/>
              </a:rPr>
              <a:t> </a:t>
            </a:r>
            <a:r>
              <a:rPr lang="en-GB" altLang="en-US" dirty="0" err="1" smtClean="0">
                <a:sym typeface="Symbol" panose="05050102010706020507" pitchFamily="18" charset="2"/>
              </a:rPr>
              <a:t>osmo</a:t>
            </a:r>
            <a:r>
              <a:rPr lang="en-GB" altLang="en-US" dirty="0">
                <a:sym typeface="Symbol" panose="05050102010706020507" pitchFamily="18" charset="2"/>
              </a:rPr>
              <a:t>;</a:t>
            </a:r>
          </a:p>
          <a:p>
            <a:pPr>
              <a:buFont typeface="Monotype Sorts" pitchFamily="2" charset="2"/>
              <a:buNone/>
            </a:pPr>
            <a:r>
              <a:rPr lang="en-GB" altLang="en-US" dirty="0"/>
              <a:t>		  	= secreted in response to </a:t>
            </a:r>
            <a:r>
              <a:rPr lang="en-GB" altLang="en-US" dirty="0">
                <a:sym typeface="Symbol" panose="05050102010706020507" pitchFamily="18" charset="2"/>
              </a:rPr>
              <a:t> </a:t>
            </a:r>
            <a:r>
              <a:rPr lang="en-GB" altLang="en-US" dirty="0" err="1">
                <a:sym typeface="Symbol" panose="05050102010706020507" pitchFamily="18" charset="2"/>
              </a:rPr>
              <a:t>vol</a:t>
            </a:r>
            <a:r>
              <a:rPr lang="en-GB" altLang="en-US" dirty="0">
                <a:sym typeface="Symbol" panose="05050102010706020507" pitchFamily="18" charset="2"/>
              </a:rPr>
              <a:t>;</a:t>
            </a:r>
          </a:p>
          <a:p>
            <a:r>
              <a:rPr lang="en-GB" altLang="en-US" dirty="0"/>
              <a:t>ADH acts on DCT / CD to reabsorb water</a:t>
            </a:r>
          </a:p>
          <a:p>
            <a:r>
              <a:rPr lang="en-GB" altLang="en-US" dirty="0"/>
              <a:t>Acts via V2 receptors &amp; aquaporin 2</a:t>
            </a:r>
          </a:p>
          <a:p>
            <a:r>
              <a:rPr lang="en-GB" altLang="en-US" dirty="0"/>
              <a:t>Acts only on </a:t>
            </a:r>
            <a:r>
              <a:rPr lang="en-GB" altLang="en-US" dirty="0">
                <a:solidFill>
                  <a:srgbClr val="9966FF"/>
                </a:solidFill>
              </a:rPr>
              <a:t>WATER</a:t>
            </a:r>
            <a:endParaRPr lang="en-GB" altLang="en-US" dirty="0"/>
          </a:p>
        </p:txBody>
      </p:sp>
    </p:spTree>
    <p:extLst>
      <p:ext uri="{BB962C8B-B14F-4D97-AF65-F5344CB8AC3E}">
        <p14:creationId xmlns:p14="http://schemas.microsoft.com/office/powerpoint/2010/main" val="266850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B5BDC7-C24A-467E-89C9-6A31962BD3A7}" type="slidenum">
              <a:rPr lang="en-US" altLang="en-US">
                <a:solidFill>
                  <a:srgbClr val="000000"/>
                </a:solidFill>
              </a:rPr>
              <a:pPr eaLnBrk="1" hangingPunct="1"/>
              <a:t>18</a:t>
            </a:fld>
            <a:endParaRPr lang="en-US" altLang="en-US">
              <a:solidFill>
                <a:srgbClr val="000000"/>
              </a:solidFill>
            </a:endParaRPr>
          </a:p>
        </p:txBody>
      </p:sp>
      <p:pic>
        <p:nvPicPr>
          <p:cNvPr id="24579" name="Picture 5" descr="neph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2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912C43-0FC8-4FB3-8A03-3967841B924A}" type="slidenum">
              <a:rPr lang="en-US" altLang="en-US">
                <a:solidFill>
                  <a:srgbClr val="000000"/>
                </a:solidFill>
              </a:rPr>
              <a:pPr eaLnBrk="1" hangingPunct="1"/>
              <a:t>19</a:t>
            </a:fld>
            <a:endParaRPr lang="en-US" altLang="en-US">
              <a:solidFill>
                <a:srgbClr val="000000"/>
              </a:solidFill>
            </a:endParaRPr>
          </a:p>
        </p:txBody>
      </p:sp>
      <p:sp>
        <p:nvSpPr>
          <p:cNvPr id="26627" name="Text Box 2"/>
          <p:cNvSpPr txBox="1">
            <a:spLocks noChangeArrowheads="1"/>
          </p:cNvSpPr>
          <p:nvPr/>
        </p:nvSpPr>
        <p:spPr bwMode="auto">
          <a:xfrm>
            <a:off x="1524000" y="228601"/>
            <a:ext cx="88392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fontAlgn="base" hangingPunct="1">
              <a:spcBef>
                <a:spcPct val="0"/>
              </a:spcBef>
              <a:spcAft>
                <a:spcPct val="0"/>
              </a:spcAft>
            </a:pPr>
            <a:r>
              <a:rPr lang="en-US" altLang="en-US" sz="3200">
                <a:solidFill>
                  <a:srgbClr val="000000"/>
                </a:solidFill>
              </a:rPr>
              <a:t>Dysfunction or trauma can cause:</a:t>
            </a:r>
          </a:p>
          <a:p>
            <a:pPr lvl="1" eaLnBrk="1" fontAlgn="base" hangingPunct="1">
              <a:spcBef>
                <a:spcPct val="0"/>
              </a:spcBef>
              <a:spcAft>
                <a:spcPct val="0"/>
              </a:spcAft>
            </a:pPr>
            <a:r>
              <a:rPr lang="en-US" altLang="en-US" sz="3200">
                <a:solidFill>
                  <a:srgbClr val="000000"/>
                </a:solidFill>
              </a:rPr>
              <a:t>	Decreased amount of water in body</a:t>
            </a:r>
          </a:p>
          <a:p>
            <a:pPr lvl="1" eaLnBrk="1" fontAlgn="base" hangingPunct="1">
              <a:spcBef>
                <a:spcPct val="0"/>
              </a:spcBef>
              <a:spcAft>
                <a:spcPct val="0"/>
              </a:spcAft>
            </a:pPr>
            <a:r>
              <a:rPr lang="en-US" altLang="en-US" sz="3200">
                <a:solidFill>
                  <a:srgbClr val="000000"/>
                </a:solidFill>
              </a:rPr>
              <a:t>	Increased amount of Na</a:t>
            </a:r>
            <a:r>
              <a:rPr lang="en-US" altLang="en-US" sz="3200" baseline="30000">
                <a:solidFill>
                  <a:srgbClr val="000000"/>
                </a:solidFill>
              </a:rPr>
              <a:t>+</a:t>
            </a:r>
            <a:r>
              <a:rPr lang="en-US" altLang="en-US" sz="3200">
                <a:solidFill>
                  <a:srgbClr val="000000"/>
                </a:solidFill>
              </a:rPr>
              <a:t> in the body</a:t>
            </a:r>
          </a:p>
          <a:p>
            <a:pPr lvl="1" eaLnBrk="1" fontAlgn="base" hangingPunct="1">
              <a:spcBef>
                <a:spcPct val="0"/>
              </a:spcBef>
              <a:spcAft>
                <a:spcPct val="0"/>
              </a:spcAft>
            </a:pPr>
            <a:r>
              <a:rPr lang="en-US" altLang="en-US" sz="3200">
                <a:solidFill>
                  <a:srgbClr val="000000"/>
                </a:solidFill>
              </a:rPr>
              <a:t>	Increased blood osmolality</a:t>
            </a:r>
          </a:p>
          <a:p>
            <a:pPr lvl="1" eaLnBrk="1" fontAlgn="base" hangingPunct="1">
              <a:spcBef>
                <a:spcPct val="0"/>
              </a:spcBef>
              <a:spcAft>
                <a:spcPct val="0"/>
              </a:spcAft>
            </a:pPr>
            <a:r>
              <a:rPr lang="en-US" altLang="en-US" sz="3200">
                <a:solidFill>
                  <a:srgbClr val="000000"/>
                </a:solidFill>
              </a:rPr>
              <a:t>	Decreased circulating blood volume</a:t>
            </a:r>
            <a:br>
              <a:rPr lang="en-US" altLang="en-US" sz="3200">
                <a:solidFill>
                  <a:srgbClr val="000000"/>
                </a:solidFill>
              </a:rPr>
            </a:br>
            <a:r>
              <a:rPr lang="en-US" altLang="en-US" sz="3200">
                <a:solidFill>
                  <a:srgbClr val="000000"/>
                </a:solidFill>
              </a:rPr>
              <a:t/>
            </a:r>
            <a:br>
              <a:rPr lang="en-US" altLang="en-US" sz="3200">
                <a:solidFill>
                  <a:srgbClr val="000000"/>
                </a:solidFill>
              </a:rPr>
            </a:br>
            <a:endParaRPr lang="en-US" altLang="en-US" sz="3200">
              <a:solidFill>
                <a:srgbClr val="000000"/>
              </a:solidFill>
            </a:endParaRPr>
          </a:p>
          <a:p>
            <a:pPr eaLnBrk="1" fontAlgn="base" hangingPunct="1">
              <a:spcBef>
                <a:spcPct val="5000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330949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endParaRPr lang="en-GB" dirty="0"/>
          </a:p>
        </p:txBody>
      </p:sp>
      <p:sp>
        <p:nvSpPr>
          <p:cNvPr id="3" name="Content Placeholder 2"/>
          <p:cNvSpPr>
            <a:spLocks noGrp="1"/>
          </p:cNvSpPr>
          <p:nvPr>
            <p:ph idx="1"/>
          </p:nvPr>
        </p:nvSpPr>
        <p:spPr/>
        <p:txBody>
          <a:bodyPr/>
          <a:lstStyle/>
          <a:p>
            <a:pPr defTabSz="914400" eaLnBrk="0" fontAlgn="base" hangingPunct="0">
              <a:spcBef>
                <a:spcPct val="20000"/>
              </a:spcBef>
              <a:spcAft>
                <a:spcPct val="0"/>
              </a:spcAft>
              <a:buClr>
                <a:srgbClr val="FFCC00"/>
              </a:buClr>
              <a:buSzTx/>
            </a:pPr>
            <a:r>
              <a:rPr kumimoji="1" lang="en-US" altLang="en-US" sz="3200" dirty="0">
                <a:solidFill>
                  <a:srgbClr val="000000"/>
                </a:solidFill>
                <a:latin typeface="Tahoma"/>
              </a:rPr>
              <a:t>Revision of fluid compartments</a:t>
            </a:r>
          </a:p>
          <a:p>
            <a:pPr defTabSz="914400" eaLnBrk="0" fontAlgn="base" hangingPunct="0">
              <a:spcBef>
                <a:spcPct val="20000"/>
              </a:spcBef>
              <a:spcAft>
                <a:spcPct val="0"/>
              </a:spcAft>
              <a:buClr>
                <a:srgbClr val="FFCC00"/>
              </a:buClr>
              <a:buSzTx/>
            </a:pPr>
            <a:r>
              <a:rPr kumimoji="1" lang="en-US" altLang="en-US" sz="3200" dirty="0">
                <a:solidFill>
                  <a:srgbClr val="000000"/>
                </a:solidFill>
                <a:latin typeface="Tahoma"/>
              </a:rPr>
              <a:t>Osmotic/oncotic pressure / osmolality</a:t>
            </a:r>
          </a:p>
          <a:p>
            <a:pPr defTabSz="914400" eaLnBrk="0" fontAlgn="base" hangingPunct="0">
              <a:spcBef>
                <a:spcPct val="20000"/>
              </a:spcBef>
              <a:spcAft>
                <a:spcPct val="0"/>
              </a:spcAft>
              <a:buClr>
                <a:srgbClr val="FFCC00"/>
              </a:buClr>
              <a:buSzTx/>
            </a:pPr>
            <a:r>
              <a:rPr kumimoji="1" lang="en-US" altLang="en-US" sz="3200" dirty="0">
                <a:solidFill>
                  <a:srgbClr val="000000"/>
                </a:solidFill>
                <a:latin typeface="Tahoma"/>
              </a:rPr>
              <a:t>Fluid shifts in disease</a:t>
            </a:r>
          </a:p>
          <a:p>
            <a:pPr defTabSz="914400" eaLnBrk="0" fontAlgn="base" hangingPunct="0">
              <a:spcBef>
                <a:spcPct val="20000"/>
              </a:spcBef>
              <a:spcAft>
                <a:spcPct val="0"/>
              </a:spcAft>
              <a:buClr>
                <a:srgbClr val="FFCC00"/>
              </a:buClr>
              <a:buSzTx/>
            </a:pPr>
            <a:r>
              <a:rPr kumimoji="1" lang="en-US" altLang="en-US" sz="3200" dirty="0">
                <a:solidFill>
                  <a:srgbClr val="000000"/>
                </a:solidFill>
                <a:latin typeface="Tahoma"/>
              </a:rPr>
              <a:t>Prescribing fluids</a:t>
            </a:r>
          </a:p>
        </p:txBody>
      </p:sp>
    </p:spTree>
    <p:extLst>
      <p:ext uri="{BB962C8B-B14F-4D97-AF65-F5344CB8AC3E}">
        <p14:creationId xmlns:p14="http://schemas.microsoft.com/office/powerpoint/2010/main" val="254025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516D96-1311-4784-8D19-131ECCD9219F}" type="slidenum">
              <a:rPr lang="en-US" altLang="en-US">
                <a:solidFill>
                  <a:srgbClr val="000000"/>
                </a:solidFill>
              </a:rPr>
              <a:pPr eaLnBrk="1" hangingPunct="1"/>
              <a:t>20</a:t>
            </a:fld>
            <a:endParaRPr lang="en-US" altLang="en-US">
              <a:solidFill>
                <a:srgbClr val="000000"/>
              </a:solidFill>
            </a:endParaRPr>
          </a:p>
        </p:txBody>
      </p:sp>
      <p:sp>
        <p:nvSpPr>
          <p:cNvPr id="27651" name="Text Box 2"/>
          <p:cNvSpPr txBox="1">
            <a:spLocks noChangeArrowheads="1"/>
          </p:cNvSpPr>
          <p:nvPr/>
        </p:nvSpPr>
        <p:spPr bwMode="auto">
          <a:xfrm>
            <a:off x="1676400" y="457201"/>
            <a:ext cx="89916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a:solidFill>
                  <a:srgbClr val="000000"/>
                </a:solidFill>
              </a:rPr>
              <a:t>Edema is the accumulation of fluid within the interstitial spaces.</a:t>
            </a:r>
          </a:p>
          <a:p>
            <a:pPr eaLnBrk="1" fontAlgn="base" hangingPunct="1">
              <a:spcBef>
                <a:spcPct val="50000"/>
              </a:spcBef>
              <a:spcAft>
                <a:spcPct val="0"/>
              </a:spcAft>
            </a:pPr>
            <a:r>
              <a:rPr lang="en-US" altLang="en-US" sz="3200">
                <a:solidFill>
                  <a:srgbClr val="000000"/>
                </a:solidFill>
              </a:rPr>
              <a:t>Causes:</a:t>
            </a:r>
            <a:br>
              <a:rPr lang="en-US" altLang="en-US" sz="3200">
                <a:solidFill>
                  <a:srgbClr val="000000"/>
                </a:solidFill>
              </a:rPr>
            </a:br>
            <a:r>
              <a:rPr lang="en-US" altLang="en-US" sz="3200">
                <a:solidFill>
                  <a:srgbClr val="000000"/>
                </a:solidFill>
              </a:rPr>
              <a:t>	increased hydrostatic pressure</a:t>
            </a:r>
          </a:p>
          <a:p>
            <a:pPr eaLnBrk="1" fontAlgn="base" hangingPunct="1">
              <a:spcBef>
                <a:spcPct val="50000"/>
              </a:spcBef>
              <a:spcAft>
                <a:spcPct val="0"/>
              </a:spcAft>
            </a:pPr>
            <a:r>
              <a:rPr lang="en-US" altLang="en-US" sz="3200">
                <a:solidFill>
                  <a:srgbClr val="000000"/>
                </a:solidFill>
              </a:rPr>
              <a:t>	lowered plasma osmotic pressure</a:t>
            </a:r>
          </a:p>
          <a:p>
            <a:pPr eaLnBrk="1" fontAlgn="base" hangingPunct="1">
              <a:spcBef>
                <a:spcPct val="50000"/>
              </a:spcBef>
              <a:spcAft>
                <a:spcPct val="0"/>
              </a:spcAft>
            </a:pPr>
            <a:r>
              <a:rPr lang="en-US" altLang="en-US" sz="3200">
                <a:solidFill>
                  <a:srgbClr val="000000"/>
                </a:solidFill>
              </a:rPr>
              <a:t>	increased capillary membrane permeability</a:t>
            </a:r>
          </a:p>
          <a:p>
            <a:pPr eaLnBrk="1" fontAlgn="base" hangingPunct="1">
              <a:spcBef>
                <a:spcPct val="50000"/>
              </a:spcBef>
              <a:spcAft>
                <a:spcPct val="0"/>
              </a:spcAft>
            </a:pPr>
            <a:r>
              <a:rPr lang="en-US" altLang="en-US" sz="3200">
                <a:solidFill>
                  <a:srgbClr val="000000"/>
                </a:solidFill>
              </a:rPr>
              <a:t>	lymphatic channel obstruction</a:t>
            </a:r>
          </a:p>
        </p:txBody>
      </p:sp>
    </p:spTree>
    <p:extLst>
      <p:ext uri="{BB962C8B-B14F-4D97-AF65-F5344CB8AC3E}">
        <p14:creationId xmlns:p14="http://schemas.microsoft.com/office/powerpoint/2010/main" val="271749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E75909-2474-4960-91AF-508A0C941801}" type="slidenum">
              <a:rPr lang="en-US" altLang="en-US">
                <a:solidFill>
                  <a:srgbClr val="000000"/>
                </a:solidFill>
              </a:rPr>
              <a:pPr eaLnBrk="1" hangingPunct="1"/>
              <a:t>21</a:t>
            </a:fld>
            <a:endParaRPr lang="en-US" altLang="en-US">
              <a:solidFill>
                <a:srgbClr val="000000"/>
              </a:solidFill>
            </a:endParaRPr>
          </a:p>
        </p:txBody>
      </p:sp>
      <p:pic>
        <p:nvPicPr>
          <p:cNvPr id="34819" name="Picture 2" descr="ion concen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132" y="381000"/>
            <a:ext cx="4351867"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788802" y="381000"/>
            <a:ext cx="8845331" cy="6095999"/>
          </a:xfrm>
          <a:prstGeom prst="rect">
            <a:avLst/>
          </a:prstGeom>
        </p:spPr>
      </p:pic>
    </p:spTree>
    <p:extLst>
      <p:ext uri="{BB962C8B-B14F-4D97-AF65-F5344CB8AC3E}">
        <p14:creationId xmlns:p14="http://schemas.microsoft.com/office/powerpoint/2010/main" val="194190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dirty="0" smtClean="0"/>
              <a:t>Electrolyte balance</a:t>
            </a:r>
          </a:p>
        </p:txBody>
      </p:sp>
      <p:sp>
        <p:nvSpPr>
          <p:cNvPr id="33796" name="Rectangle 3"/>
          <p:cNvSpPr>
            <a:spLocks noGrp="1" noChangeArrowheads="1"/>
          </p:cNvSpPr>
          <p:nvPr>
            <p:ph idx="1"/>
          </p:nvPr>
        </p:nvSpPr>
        <p:spPr/>
        <p:txBody>
          <a:bodyPr/>
          <a:lstStyle/>
          <a:p>
            <a:pPr eaLnBrk="1" hangingPunct="1"/>
            <a:r>
              <a:rPr lang="en-US" altLang="en-US" smtClean="0"/>
              <a:t>Na </a:t>
            </a:r>
            <a:r>
              <a:rPr lang="en-US" altLang="en-US" sz="2800" baseline="30000"/>
              <a:t>+</a:t>
            </a:r>
            <a:r>
              <a:rPr lang="en-US" altLang="en-US" smtClean="0"/>
              <a:t> (Sodium) </a:t>
            </a:r>
          </a:p>
          <a:p>
            <a:pPr lvl="1" eaLnBrk="1" hangingPunct="1"/>
            <a:r>
              <a:rPr lang="en-US" altLang="en-US" smtClean="0"/>
              <a:t>90 % of total ECF cations</a:t>
            </a:r>
          </a:p>
          <a:p>
            <a:pPr lvl="1" eaLnBrk="1" hangingPunct="1"/>
            <a:r>
              <a:rPr lang="en-US" altLang="en-US" smtClean="0"/>
              <a:t> 136 -145 mEq / L</a:t>
            </a:r>
          </a:p>
          <a:p>
            <a:pPr lvl="1" eaLnBrk="1" hangingPunct="1"/>
            <a:r>
              <a:rPr lang="en-US" altLang="en-US" smtClean="0"/>
              <a:t>Pairs with Cl</a:t>
            </a:r>
            <a:r>
              <a:rPr lang="en-US" altLang="en-US" baseline="30000" smtClean="0"/>
              <a:t>-</a:t>
            </a:r>
            <a:r>
              <a:rPr lang="en-US" altLang="en-US" smtClean="0"/>
              <a:t> , HCO</a:t>
            </a:r>
            <a:r>
              <a:rPr lang="en-US" altLang="en-US" baseline="-25000" smtClean="0"/>
              <a:t>3</a:t>
            </a:r>
            <a:r>
              <a:rPr lang="en-US" altLang="en-US" baseline="30000" smtClean="0"/>
              <a:t>-</a:t>
            </a:r>
            <a:r>
              <a:rPr lang="en-US" altLang="en-US" smtClean="0"/>
              <a:t> to neutralize charge</a:t>
            </a:r>
          </a:p>
          <a:p>
            <a:pPr lvl="1" eaLnBrk="1" hangingPunct="1"/>
            <a:r>
              <a:rPr lang="en-US" altLang="en-US" smtClean="0"/>
              <a:t>Low in ICF </a:t>
            </a:r>
          </a:p>
          <a:p>
            <a:pPr lvl="1" eaLnBrk="1" hangingPunct="1"/>
            <a:r>
              <a:rPr lang="en-US" altLang="en-US" smtClean="0"/>
              <a:t>Most important ion in regulating water balance</a:t>
            </a:r>
          </a:p>
          <a:p>
            <a:pPr lvl="1" eaLnBrk="1" hangingPunct="1"/>
            <a:r>
              <a:rPr lang="en-US" altLang="en-US" smtClean="0"/>
              <a:t>Important in nerve and muscle function</a:t>
            </a:r>
          </a:p>
        </p:txBody>
      </p:sp>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B35698-8B3F-4D5D-9ACC-485745992B49}" type="slidenum">
              <a:rPr lang="en-US" altLang="en-US">
                <a:solidFill>
                  <a:srgbClr val="000000"/>
                </a:solidFill>
              </a:rPr>
              <a:pPr eaLnBrk="1" hangingPunct="1"/>
              <a:t>22</a:t>
            </a:fld>
            <a:endParaRPr lang="en-US" altLang="en-US">
              <a:solidFill>
                <a:srgbClr val="000000"/>
              </a:solidFill>
            </a:endParaRPr>
          </a:p>
        </p:txBody>
      </p:sp>
    </p:spTree>
    <p:extLst>
      <p:ext uri="{BB962C8B-B14F-4D97-AF65-F5344CB8AC3E}">
        <p14:creationId xmlns:p14="http://schemas.microsoft.com/office/powerpoint/2010/main" val="125601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en-US" smtClean="0"/>
              <a:t>Regulation of Sodium</a:t>
            </a:r>
          </a:p>
        </p:txBody>
      </p:sp>
      <p:sp>
        <p:nvSpPr>
          <p:cNvPr id="35844" name="Rectangle 3"/>
          <p:cNvSpPr>
            <a:spLocks noGrp="1" noChangeArrowheads="1"/>
          </p:cNvSpPr>
          <p:nvPr>
            <p:ph idx="1"/>
          </p:nvPr>
        </p:nvSpPr>
        <p:spPr/>
        <p:txBody>
          <a:bodyPr/>
          <a:lstStyle/>
          <a:p>
            <a:pPr eaLnBrk="1" hangingPunct="1"/>
            <a:r>
              <a:rPr lang="en-US" altLang="en-US" smtClean="0"/>
              <a:t>Renal tubule reabsorption affected by hormones:</a:t>
            </a:r>
          </a:p>
          <a:p>
            <a:pPr lvl="1" eaLnBrk="1" hangingPunct="1"/>
            <a:r>
              <a:rPr lang="en-US" altLang="en-US" sz="3200"/>
              <a:t>Aldosterone</a:t>
            </a:r>
          </a:p>
          <a:p>
            <a:pPr lvl="1" eaLnBrk="1" hangingPunct="1"/>
            <a:r>
              <a:rPr lang="en-US" altLang="en-US" sz="3200"/>
              <a:t>Renin/angiotensin</a:t>
            </a:r>
          </a:p>
          <a:p>
            <a:pPr lvl="1" eaLnBrk="1" hangingPunct="1"/>
            <a:r>
              <a:rPr lang="en-US" altLang="en-US" sz="3200"/>
              <a:t>Atrial Natriuretic Peptide (ANP)</a:t>
            </a:r>
          </a:p>
        </p:txBody>
      </p:sp>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DDF2A4-7234-4B2C-8E46-47822363566B}" type="slidenum">
              <a:rPr lang="en-US" altLang="en-US">
                <a:solidFill>
                  <a:srgbClr val="000000"/>
                </a:solidFill>
              </a:rPr>
              <a:pPr eaLnBrk="1" hangingPunct="1"/>
              <a:t>23</a:t>
            </a:fld>
            <a:endParaRPr lang="en-US" altLang="en-US">
              <a:solidFill>
                <a:srgbClr val="000000"/>
              </a:solidFill>
            </a:endParaRPr>
          </a:p>
        </p:txBody>
      </p:sp>
    </p:spTree>
    <p:extLst>
      <p:ext uri="{BB962C8B-B14F-4D97-AF65-F5344CB8AC3E}">
        <p14:creationId xmlns:p14="http://schemas.microsoft.com/office/powerpoint/2010/main" val="2210304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smtClean="0"/>
              <a:t>Potassium</a:t>
            </a:r>
          </a:p>
        </p:txBody>
      </p:sp>
      <p:sp>
        <p:nvSpPr>
          <p:cNvPr id="2" name="Rectangle 3"/>
          <p:cNvSpPr>
            <a:spLocks noGrp="1" noChangeArrowheads="1"/>
          </p:cNvSpPr>
          <p:nvPr>
            <p:ph idx="1"/>
          </p:nvPr>
        </p:nvSpPr>
        <p:spPr/>
        <p:txBody>
          <a:bodyPr/>
          <a:lstStyle/>
          <a:p>
            <a:pPr eaLnBrk="1" hangingPunct="1"/>
            <a:r>
              <a:rPr lang="en-US" altLang="en-US" smtClean="0"/>
              <a:t>Major intracellular cation</a:t>
            </a:r>
          </a:p>
          <a:p>
            <a:pPr eaLnBrk="1" hangingPunct="1"/>
            <a:r>
              <a:rPr lang="en-US" altLang="en-US" smtClean="0"/>
              <a:t>ICF conc. = 150- 160 mEq/ L</a:t>
            </a:r>
          </a:p>
          <a:p>
            <a:pPr eaLnBrk="1" hangingPunct="1"/>
            <a:r>
              <a:rPr lang="en-US" altLang="en-US" smtClean="0"/>
              <a:t>Resting membrane potential</a:t>
            </a:r>
          </a:p>
          <a:p>
            <a:pPr eaLnBrk="1" hangingPunct="1"/>
            <a:r>
              <a:rPr lang="en-US" altLang="en-US" smtClean="0"/>
              <a:t>Regulates fluid, ion balance inside cell</a:t>
            </a:r>
          </a:p>
          <a:p>
            <a:pPr eaLnBrk="1" hangingPunct="1"/>
            <a:r>
              <a:rPr lang="en-US" altLang="en-US" smtClean="0"/>
              <a:t>pH balance</a:t>
            </a:r>
          </a:p>
        </p:txBody>
      </p:sp>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00BB72-2D8B-4C7A-909D-C97C4633A5F8}" type="slidenum">
              <a:rPr lang="en-US" altLang="en-US">
                <a:solidFill>
                  <a:srgbClr val="000000"/>
                </a:solidFill>
              </a:rPr>
              <a:pPr eaLnBrk="1" hangingPunct="1"/>
              <a:t>24</a:t>
            </a:fld>
            <a:endParaRPr lang="en-US" altLang="en-US">
              <a:solidFill>
                <a:srgbClr val="000000"/>
              </a:solidFill>
            </a:endParaRPr>
          </a:p>
        </p:txBody>
      </p:sp>
    </p:spTree>
    <p:extLst>
      <p:ext uri="{BB962C8B-B14F-4D97-AF65-F5344CB8AC3E}">
        <p14:creationId xmlns:p14="http://schemas.microsoft.com/office/powerpoint/2010/main" val="2167525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mtClean="0"/>
              <a:t>Regulation of Potassium</a:t>
            </a:r>
          </a:p>
        </p:txBody>
      </p:sp>
      <p:sp>
        <p:nvSpPr>
          <p:cNvPr id="37892" name="Rectangle 3"/>
          <p:cNvSpPr>
            <a:spLocks noGrp="1" noChangeArrowheads="1"/>
          </p:cNvSpPr>
          <p:nvPr>
            <p:ph idx="1"/>
          </p:nvPr>
        </p:nvSpPr>
        <p:spPr/>
        <p:txBody>
          <a:bodyPr/>
          <a:lstStyle/>
          <a:p>
            <a:pPr eaLnBrk="1" hangingPunct="1"/>
            <a:r>
              <a:rPr lang="en-US" altLang="en-US" smtClean="0"/>
              <a:t>Through kidney</a:t>
            </a:r>
          </a:p>
          <a:p>
            <a:pPr lvl="1" eaLnBrk="1" hangingPunct="1"/>
            <a:r>
              <a:rPr lang="en-US" altLang="en-US" sz="3200"/>
              <a:t>Aldosterone</a:t>
            </a:r>
          </a:p>
          <a:p>
            <a:pPr lvl="1" eaLnBrk="1" hangingPunct="1"/>
            <a:r>
              <a:rPr lang="en-US" altLang="en-US" sz="3200"/>
              <a:t>Insulin</a:t>
            </a:r>
          </a:p>
          <a:p>
            <a:pPr lvl="1" eaLnBrk="1" hangingPunct="1"/>
            <a:endParaRPr lang="en-US" altLang="en-US" sz="3200"/>
          </a:p>
        </p:txBody>
      </p:sp>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712285-7D55-4AB0-A8BC-99DEAFFE1D2F}" type="slidenum">
              <a:rPr lang="en-US" altLang="en-US">
                <a:solidFill>
                  <a:srgbClr val="000000"/>
                </a:solidFill>
              </a:rPr>
              <a:pPr eaLnBrk="1" hangingPunct="1"/>
              <a:t>25</a:t>
            </a:fld>
            <a:endParaRPr lang="en-US" altLang="en-US">
              <a:solidFill>
                <a:srgbClr val="000000"/>
              </a:solidFill>
            </a:endParaRPr>
          </a:p>
        </p:txBody>
      </p:sp>
    </p:spTree>
    <p:extLst>
      <p:ext uri="{BB962C8B-B14F-4D97-AF65-F5344CB8AC3E}">
        <p14:creationId xmlns:p14="http://schemas.microsoft.com/office/powerpoint/2010/main" val="2977163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en-US" sz="4000"/>
              <a:t>Isotonic alterations  in water balance</a:t>
            </a:r>
          </a:p>
        </p:txBody>
      </p:sp>
      <p:sp>
        <p:nvSpPr>
          <p:cNvPr id="38916" name="Rectangle 3"/>
          <p:cNvSpPr>
            <a:spLocks noGrp="1" noChangeArrowheads="1"/>
          </p:cNvSpPr>
          <p:nvPr>
            <p:ph idx="1"/>
          </p:nvPr>
        </p:nvSpPr>
        <p:spPr/>
        <p:txBody>
          <a:bodyPr/>
          <a:lstStyle/>
          <a:p>
            <a:pPr eaLnBrk="1" hangingPunct="1"/>
            <a:r>
              <a:rPr lang="en-US" altLang="en-US" smtClean="0"/>
              <a:t>Occur when TBW changes are accompanied by = changes in electrolytes</a:t>
            </a:r>
          </a:p>
          <a:p>
            <a:pPr lvl="1" eaLnBrk="1" hangingPunct="1"/>
            <a:r>
              <a:rPr lang="en-US" altLang="en-US" smtClean="0"/>
              <a:t>Loses plasma or ECF</a:t>
            </a:r>
          </a:p>
          <a:p>
            <a:pPr lvl="1" eaLnBrk="1" hangingPunct="1"/>
            <a:r>
              <a:rPr lang="en-US" altLang="en-US" smtClean="0"/>
              <a:t>Isotonic fluid loss 	</a:t>
            </a:r>
          </a:p>
          <a:p>
            <a:pPr lvl="2" eaLnBrk="1" hangingPunct="1"/>
            <a:r>
              <a:rPr lang="en-US" altLang="en-US" sz="280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a:t>
            </a:r>
            <a:r>
              <a:rPr lang="en-US" altLang="en-US" sz="2800">
                <a:cs typeface="Times New Roman" panose="02020603050405020304" pitchFamily="18" charset="0"/>
              </a:rPr>
              <a:t>ECF volume, weight loss, dry skin and mucous membranes, </a:t>
            </a:r>
            <a:r>
              <a:rPr lang="en-US" altLang="en-US" sz="2800">
                <a:latin typeface="Times New Roman" panose="02020603050405020304" pitchFamily="18" charset="0"/>
                <a:cs typeface="Times New Roman" panose="02020603050405020304" pitchFamily="18" charset="0"/>
              </a:rPr>
              <a:t>↓</a:t>
            </a:r>
            <a:r>
              <a:rPr lang="en-US" altLang="en-US" sz="2800">
                <a:cs typeface="Times New Roman" panose="02020603050405020304" pitchFamily="18" charset="0"/>
              </a:rPr>
              <a:t> urine output, and hypovolemia ( rapid heart rate, flattened neck veins, and normal or </a:t>
            </a:r>
            <a:r>
              <a:rPr lang="en-US" altLang="en-US" sz="2800">
                <a:latin typeface="Times New Roman" panose="02020603050405020304" pitchFamily="18" charset="0"/>
                <a:cs typeface="Times New Roman" panose="02020603050405020304" pitchFamily="18" charset="0"/>
              </a:rPr>
              <a:t>↓</a:t>
            </a:r>
            <a:r>
              <a:rPr lang="en-US" altLang="en-US" sz="2800">
                <a:cs typeface="Times New Roman" panose="02020603050405020304" pitchFamily="18" charset="0"/>
              </a:rPr>
              <a:t> B.P. – shock)</a:t>
            </a:r>
          </a:p>
        </p:txBody>
      </p:sp>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7C5676-D42A-4AB3-A3B1-493E3434C5D6}" type="slidenum">
              <a:rPr lang="en-US" altLang="en-US">
                <a:solidFill>
                  <a:srgbClr val="000000"/>
                </a:solidFill>
              </a:rPr>
              <a:pPr eaLnBrk="1" hangingPunct="1"/>
              <a:t>26</a:t>
            </a:fld>
            <a:endParaRPr lang="en-US" altLang="en-US">
              <a:solidFill>
                <a:srgbClr val="000000"/>
              </a:solidFill>
            </a:endParaRPr>
          </a:p>
        </p:txBody>
      </p:sp>
    </p:spTree>
    <p:extLst>
      <p:ext uri="{BB962C8B-B14F-4D97-AF65-F5344CB8AC3E}">
        <p14:creationId xmlns:p14="http://schemas.microsoft.com/office/powerpoint/2010/main" val="1371758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496CB">
                    <a:lumMod val="75000"/>
                  </a:srgbClr>
                </a:solidFill>
              </a:rPr>
              <a:t>Electrolyte imbalances: Sodium</a:t>
            </a:r>
            <a:endParaRPr lang="en-GB" dirty="0"/>
          </a:p>
        </p:txBody>
      </p:sp>
      <p:sp>
        <p:nvSpPr>
          <p:cNvPr id="3" name="Content Placeholder 2"/>
          <p:cNvSpPr>
            <a:spLocks noGrp="1"/>
          </p:cNvSpPr>
          <p:nvPr>
            <p:ph idx="1"/>
          </p:nvPr>
        </p:nvSpPr>
        <p:spPr/>
        <p:txBody>
          <a:bodyPr/>
          <a:lstStyle/>
          <a:p>
            <a:pPr lvl="0">
              <a:buClr>
                <a:srgbClr val="F496CB">
                  <a:lumMod val="75000"/>
                </a:srgbClr>
              </a:buClr>
            </a:pPr>
            <a:r>
              <a:rPr lang="en-US" altLang="en-US" sz="3600" dirty="0">
                <a:solidFill>
                  <a:prstClr val="black">
                    <a:lumMod val="75000"/>
                    <a:lumOff val="25000"/>
                  </a:prstClr>
                </a:solidFill>
              </a:rPr>
              <a:t>Hypernatremia (high levels of sodium)</a:t>
            </a:r>
          </a:p>
          <a:p>
            <a:pPr lvl="1">
              <a:buClr>
                <a:srgbClr val="F496CB">
                  <a:lumMod val="75000"/>
                </a:srgbClr>
              </a:buClr>
            </a:pPr>
            <a:r>
              <a:rPr lang="en-US" altLang="en-US" sz="3200" dirty="0">
                <a:solidFill>
                  <a:prstClr val="black">
                    <a:lumMod val="75000"/>
                    <a:lumOff val="25000"/>
                  </a:prstClr>
                </a:solidFill>
              </a:rPr>
              <a:t>Plasma Na+ &gt; 145 </a:t>
            </a:r>
            <a:r>
              <a:rPr lang="en-US" altLang="en-US" sz="3200" dirty="0" err="1">
                <a:solidFill>
                  <a:prstClr val="black">
                    <a:lumMod val="75000"/>
                    <a:lumOff val="25000"/>
                  </a:prstClr>
                </a:solidFill>
              </a:rPr>
              <a:t>mEq</a:t>
            </a:r>
            <a:r>
              <a:rPr lang="en-US" altLang="en-US" sz="3200" dirty="0">
                <a:solidFill>
                  <a:prstClr val="black">
                    <a:lumMod val="75000"/>
                    <a:lumOff val="25000"/>
                  </a:prstClr>
                </a:solidFill>
              </a:rPr>
              <a:t> / L</a:t>
            </a:r>
          </a:p>
          <a:p>
            <a:pPr lvl="1">
              <a:buClr>
                <a:srgbClr val="F496CB">
                  <a:lumMod val="75000"/>
                </a:srgbClr>
              </a:buClr>
            </a:pPr>
            <a:r>
              <a:rPr lang="en-US" altLang="en-US" sz="3200" dirty="0">
                <a:solidFill>
                  <a:prstClr val="black">
                    <a:lumMod val="75000"/>
                    <a:lumOff val="25000"/>
                  </a:prstClr>
                </a:solidFill>
              </a:rPr>
              <a:t>Due to </a:t>
            </a:r>
            <a:r>
              <a:rPr lang="en-US" altLang="en-US" sz="32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altLang="en-US" sz="3200" dirty="0">
                <a:solidFill>
                  <a:prstClr val="black">
                    <a:lumMod val="75000"/>
                    <a:lumOff val="25000"/>
                  </a:prstClr>
                </a:solidFill>
                <a:cs typeface="Times New Roman" panose="02020603050405020304" pitchFamily="18" charset="0"/>
              </a:rPr>
              <a:t>Na + or </a:t>
            </a:r>
            <a:r>
              <a:rPr lang="en-US" altLang="en-US" sz="3200" dirty="0">
                <a:solidFill>
                  <a:prstClr val="black">
                    <a:lumMod val="75000"/>
                    <a:lumOff val="25000"/>
                  </a:prstClr>
                </a:solidFill>
                <a:latin typeface="Times New Roman" panose="02020603050405020304" pitchFamily="18" charset="0"/>
                <a:cs typeface="Times New Roman" panose="02020603050405020304" pitchFamily="18" charset="0"/>
              </a:rPr>
              <a:t>↓</a:t>
            </a:r>
            <a:r>
              <a:rPr lang="en-US" altLang="en-US" sz="3200" dirty="0">
                <a:solidFill>
                  <a:prstClr val="black">
                    <a:lumMod val="75000"/>
                    <a:lumOff val="25000"/>
                  </a:prstClr>
                </a:solidFill>
                <a:cs typeface="Times New Roman" panose="02020603050405020304" pitchFamily="18" charset="0"/>
              </a:rPr>
              <a:t> water</a:t>
            </a:r>
          </a:p>
          <a:p>
            <a:pPr lvl="1">
              <a:buClr>
                <a:srgbClr val="F496CB">
                  <a:lumMod val="75000"/>
                </a:srgbClr>
              </a:buClr>
            </a:pPr>
            <a:r>
              <a:rPr lang="en-US" altLang="en-US" sz="3200" dirty="0">
                <a:solidFill>
                  <a:prstClr val="black">
                    <a:lumMod val="75000"/>
                    <a:lumOff val="25000"/>
                  </a:prstClr>
                </a:solidFill>
                <a:cs typeface="Times New Roman" panose="02020603050405020304" pitchFamily="18" charset="0"/>
              </a:rPr>
              <a:t>Water moves from ICF </a:t>
            </a:r>
            <a:r>
              <a:rPr lang="en-US" altLang="en-US" sz="32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altLang="en-US" sz="3200" dirty="0">
                <a:solidFill>
                  <a:prstClr val="black">
                    <a:lumMod val="75000"/>
                    <a:lumOff val="25000"/>
                  </a:prstClr>
                </a:solidFill>
                <a:cs typeface="Times New Roman" panose="02020603050405020304" pitchFamily="18" charset="0"/>
              </a:rPr>
              <a:t>ECF</a:t>
            </a:r>
          </a:p>
          <a:p>
            <a:pPr lvl="1">
              <a:buClr>
                <a:srgbClr val="F496CB">
                  <a:lumMod val="75000"/>
                </a:srgbClr>
              </a:buClr>
            </a:pPr>
            <a:r>
              <a:rPr lang="en-US" altLang="en-US" sz="3200" dirty="0">
                <a:solidFill>
                  <a:prstClr val="black">
                    <a:lumMod val="75000"/>
                    <a:lumOff val="25000"/>
                  </a:prstClr>
                </a:solidFill>
                <a:cs typeface="Times New Roman" panose="02020603050405020304" pitchFamily="18" charset="0"/>
              </a:rPr>
              <a:t>Cells dehydrate</a:t>
            </a:r>
          </a:p>
          <a:p>
            <a:endParaRPr lang="en-GB" dirty="0"/>
          </a:p>
        </p:txBody>
      </p:sp>
      <p:sp>
        <p:nvSpPr>
          <p:cNvPr id="4" name="Slide Number Placeholder 3"/>
          <p:cNvSpPr>
            <a:spLocks noGrp="1"/>
          </p:cNvSpPr>
          <p:nvPr>
            <p:ph type="sldNum" sz="quarter" idx="12"/>
          </p:nvPr>
        </p:nvSpPr>
        <p:spPr/>
        <p:txBody>
          <a:bodyPr/>
          <a:lstStyle/>
          <a:p>
            <a:fld id="{37BE8765-1788-4AD4-B25C-3BBECBF17AA4}" type="slidenum">
              <a:rPr lang="en-GB" smtClean="0"/>
              <a:t>27</a:t>
            </a:fld>
            <a:endParaRPr lang="en-GB"/>
          </a:p>
        </p:txBody>
      </p:sp>
    </p:spTree>
    <p:extLst>
      <p:ext uri="{BB962C8B-B14F-4D97-AF65-F5344CB8AC3E}">
        <p14:creationId xmlns:p14="http://schemas.microsoft.com/office/powerpoint/2010/main" val="416235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202E99-A004-4F10-B7FF-B46F18475879}" type="slidenum">
              <a:rPr lang="en-US" altLang="en-US">
                <a:solidFill>
                  <a:srgbClr val="000000"/>
                </a:solidFill>
              </a:rPr>
              <a:pPr eaLnBrk="1" hangingPunct="1"/>
              <a:t>28</a:t>
            </a:fld>
            <a:endParaRPr lang="en-US" altLang="en-US">
              <a:solidFill>
                <a:srgbClr val="000000"/>
              </a:solidFill>
            </a:endParaRPr>
          </a:p>
        </p:txBody>
      </p:sp>
      <p:pic>
        <p:nvPicPr>
          <p:cNvPr id="41987" name="Picture 2" descr="cell 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963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sz="4000"/>
              <a:t>Clinical manifestations</a:t>
            </a:r>
            <a:br>
              <a:rPr lang="en-US" altLang="en-US" sz="4000"/>
            </a:br>
            <a:r>
              <a:rPr lang="en-US" altLang="en-US" sz="4000"/>
              <a:t>of Hypernatremia</a:t>
            </a:r>
          </a:p>
        </p:txBody>
      </p:sp>
      <p:sp>
        <p:nvSpPr>
          <p:cNvPr id="44036" name="Rectangle 3"/>
          <p:cNvSpPr>
            <a:spLocks noGrp="1" noChangeArrowheads="1"/>
          </p:cNvSpPr>
          <p:nvPr>
            <p:ph idx="1"/>
          </p:nvPr>
        </p:nvSpPr>
        <p:spPr/>
        <p:txBody>
          <a:bodyPr/>
          <a:lstStyle/>
          <a:p>
            <a:pPr eaLnBrk="1" hangingPunct="1"/>
            <a:r>
              <a:rPr lang="en-US" altLang="en-US" smtClean="0"/>
              <a:t>Thirst</a:t>
            </a:r>
          </a:p>
          <a:p>
            <a:pPr eaLnBrk="1" hangingPunct="1"/>
            <a:r>
              <a:rPr lang="en-US" altLang="en-US" smtClean="0"/>
              <a:t>Lethargy</a:t>
            </a:r>
          </a:p>
          <a:p>
            <a:pPr eaLnBrk="1" hangingPunct="1"/>
            <a:r>
              <a:rPr lang="en-US" altLang="en-US" smtClean="0"/>
              <a:t>Neurological dysfunction due to dehydration of brain cells</a:t>
            </a:r>
          </a:p>
          <a:p>
            <a:pPr eaLnBrk="1" hangingPunct="1"/>
            <a:r>
              <a:rPr lang="en-US" altLang="en-US" smtClean="0"/>
              <a:t>Decreased vascular volume</a:t>
            </a:r>
          </a:p>
        </p:txBody>
      </p:sp>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B5D9E8-99F6-4A46-98CF-8A6422030608}" type="slidenum">
              <a:rPr lang="en-US" altLang="en-US">
                <a:solidFill>
                  <a:srgbClr val="000000"/>
                </a:solidFill>
              </a:rPr>
              <a:pPr eaLnBrk="1" hangingPunct="1"/>
              <a:t>29</a:t>
            </a:fld>
            <a:endParaRPr lang="en-US" altLang="en-US">
              <a:solidFill>
                <a:srgbClr val="000000"/>
              </a:solidFill>
            </a:endParaRPr>
          </a:p>
        </p:txBody>
      </p:sp>
    </p:spTree>
    <p:extLst>
      <p:ext uri="{BB962C8B-B14F-4D97-AF65-F5344CB8AC3E}">
        <p14:creationId xmlns:p14="http://schemas.microsoft.com/office/powerpoint/2010/main" val="3499719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t>
            </a:r>
            <a:endParaRPr lang="en-GB" dirty="0"/>
          </a:p>
        </p:txBody>
      </p:sp>
      <p:sp>
        <p:nvSpPr>
          <p:cNvPr id="3" name="Content Placeholder 2"/>
          <p:cNvSpPr>
            <a:spLocks noGrp="1"/>
          </p:cNvSpPr>
          <p:nvPr>
            <p:ph idx="1"/>
          </p:nvPr>
        </p:nvSpPr>
        <p:spPr/>
        <p:txBody>
          <a:bodyPr/>
          <a:lstStyle/>
          <a:p>
            <a:r>
              <a:rPr lang="en-GB" dirty="0" smtClean="0"/>
              <a:t>The metabolic functions of the body takes place in a milieu of fluid and at times it self results in fluid.</a:t>
            </a:r>
          </a:p>
          <a:p>
            <a:r>
              <a:rPr lang="en-GB" dirty="0" smtClean="0"/>
              <a:t>Therefore it is critical for that milieu to kept constant both on volume and contents.</a:t>
            </a:r>
          </a:p>
          <a:p>
            <a:r>
              <a:rPr lang="en-GB" dirty="0" smtClean="0"/>
              <a:t>Disturbance both in content and volume results in reactions that undermine the functions of the body and therefore the health of the individual</a:t>
            </a:r>
            <a:endParaRPr lang="en-GB" dirty="0"/>
          </a:p>
        </p:txBody>
      </p:sp>
    </p:spTree>
    <p:extLst>
      <p:ext uri="{BB962C8B-B14F-4D97-AF65-F5344CB8AC3E}">
        <p14:creationId xmlns:p14="http://schemas.microsoft.com/office/powerpoint/2010/main" val="2339383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ltLang="en-US" smtClean="0"/>
              <a:t>Treatment of Hypernatremia</a:t>
            </a:r>
          </a:p>
        </p:txBody>
      </p:sp>
      <p:sp>
        <p:nvSpPr>
          <p:cNvPr id="45060" name="Rectangle 3"/>
          <p:cNvSpPr>
            <a:spLocks noGrp="1" noChangeArrowheads="1"/>
          </p:cNvSpPr>
          <p:nvPr>
            <p:ph idx="1"/>
          </p:nvPr>
        </p:nvSpPr>
        <p:spPr/>
        <p:txBody>
          <a:bodyPr/>
          <a:lstStyle/>
          <a:p>
            <a:pPr eaLnBrk="1" hangingPunct="1"/>
            <a:r>
              <a:rPr lang="en-US" altLang="en-US" smtClean="0"/>
              <a:t>Lower serum Na+</a:t>
            </a:r>
          </a:p>
          <a:p>
            <a:pPr lvl="1" eaLnBrk="1" hangingPunct="1"/>
            <a:r>
              <a:rPr lang="en-US" altLang="en-US" sz="3200"/>
              <a:t>Isotonic salt-free IV fluid</a:t>
            </a:r>
          </a:p>
          <a:p>
            <a:pPr lvl="1" eaLnBrk="1" hangingPunct="1"/>
            <a:r>
              <a:rPr lang="en-US" altLang="en-US" sz="3200"/>
              <a:t>Oral solutions preferable </a:t>
            </a:r>
          </a:p>
        </p:txBody>
      </p:sp>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7CC70C-451F-4CF2-ADA2-4D602A76B874}" type="slidenum">
              <a:rPr lang="en-US" altLang="en-US">
                <a:solidFill>
                  <a:srgbClr val="000000"/>
                </a:solidFill>
              </a:rPr>
              <a:pPr eaLnBrk="1" hangingPunct="1"/>
              <a:t>30</a:t>
            </a:fld>
            <a:endParaRPr lang="en-US" altLang="en-US">
              <a:solidFill>
                <a:srgbClr val="000000"/>
              </a:solidFill>
            </a:endParaRPr>
          </a:p>
        </p:txBody>
      </p:sp>
    </p:spTree>
    <p:extLst>
      <p:ext uri="{BB962C8B-B14F-4D97-AF65-F5344CB8AC3E}">
        <p14:creationId xmlns:p14="http://schemas.microsoft.com/office/powerpoint/2010/main" val="3064976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981200" y="0"/>
            <a:ext cx="8229600" cy="990600"/>
          </a:xfrm>
        </p:spPr>
        <p:txBody>
          <a:bodyPr/>
          <a:lstStyle/>
          <a:p>
            <a:pPr eaLnBrk="1" hangingPunct="1"/>
            <a:r>
              <a:rPr lang="en-US" altLang="en-US" smtClean="0"/>
              <a:t>Hyponatremia</a:t>
            </a:r>
          </a:p>
        </p:txBody>
      </p:sp>
      <p:sp>
        <p:nvSpPr>
          <p:cNvPr id="46084" name="Rectangle 3"/>
          <p:cNvSpPr>
            <a:spLocks noGrp="1" noChangeArrowheads="1"/>
          </p:cNvSpPr>
          <p:nvPr>
            <p:ph idx="1"/>
          </p:nvPr>
        </p:nvSpPr>
        <p:spPr>
          <a:xfrm>
            <a:off x="1981200" y="990601"/>
            <a:ext cx="8229600" cy="5135563"/>
          </a:xfrm>
        </p:spPr>
        <p:txBody>
          <a:bodyPr/>
          <a:lstStyle/>
          <a:p>
            <a:pPr eaLnBrk="1" hangingPunct="1"/>
            <a:r>
              <a:rPr lang="en-US" altLang="en-US" smtClean="0"/>
              <a:t>Overall decrease in Na+ in ECF</a:t>
            </a:r>
          </a:p>
          <a:p>
            <a:pPr eaLnBrk="1" hangingPunct="1"/>
            <a:r>
              <a:rPr lang="en-US" altLang="en-US" smtClean="0"/>
              <a:t>Two types: depletional and dilutional</a:t>
            </a:r>
          </a:p>
          <a:p>
            <a:pPr eaLnBrk="1" hangingPunct="1"/>
            <a:r>
              <a:rPr lang="en-US" altLang="en-US" smtClean="0"/>
              <a:t>Depletional Hyponatremia</a:t>
            </a:r>
          </a:p>
          <a:p>
            <a:pPr lvl="1" eaLnBrk="1" hangingPunct="1">
              <a:buFontTx/>
              <a:buNone/>
            </a:pPr>
            <a:r>
              <a:rPr lang="en-US" altLang="en-US" b="1" smtClean="0"/>
              <a:t>Na+ loss:</a:t>
            </a:r>
          </a:p>
          <a:p>
            <a:pPr lvl="1" eaLnBrk="1" hangingPunct="1"/>
            <a:r>
              <a:rPr lang="en-US" altLang="en-US" smtClean="0"/>
              <a:t>diuretics, chronic vomiting</a:t>
            </a:r>
          </a:p>
          <a:p>
            <a:pPr lvl="1" eaLnBrk="1" hangingPunct="1"/>
            <a:r>
              <a:rPr lang="en-US" altLang="en-US" smtClean="0"/>
              <a:t>Chronic diarrhea</a:t>
            </a:r>
          </a:p>
          <a:p>
            <a:pPr lvl="1" eaLnBrk="1" hangingPunct="1"/>
            <a:r>
              <a:rPr lang="en-US" altLang="en-US" smtClean="0"/>
              <a:t>Decreased aldosterone</a:t>
            </a:r>
          </a:p>
          <a:p>
            <a:pPr lvl="1" eaLnBrk="1" hangingPunct="1"/>
            <a:r>
              <a:rPr lang="en-US" altLang="en-US" smtClean="0"/>
              <a:t>Decreased Na+ intake</a:t>
            </a:r>
          </a:p>
        </p:txBody>
      </p:sp>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87A531-3347-458C-8749-38ED8A4AB05E}" type="slidenum">
              <a:rPr lang="en-US" altLang="en-US">
                <a:solidFill>
                  <a:srgbClr val="000000"/>
                </a:solidFill>
              </a:rPr>
              <a:pPr eaLnBrk="1" hangingPunct="1"/>
              <a:t>31</a:t>
            </a:fld>
            <a:endParaRPr lang="en-US" altLang="en-US">
              <a:solidFill>
                <a:srgbClr val="000000"/>
              </a:solidFill>
            </a:endParaRPr>
          </a:p>
        </p:txBody>
      </p:sp>
    </p:spTree>
    <p:extLst>
      <p:ext uri="{BB962C8B-B14F-4D97-AF65-F5344CB8AC3E}">
        <p14:creationId xmlns:p14="http://schemas.microsoft.com/office/powerpoint/2010/main" val="3431324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77334" y="192505"/>
            <a:ext cx="8596668" cy="1255295"/>
          </a:xfrm>
        </p:spPr>
        <p:txBody>
          <a:bodyPr>
            <a:normAutofit fontScale="90000"/>
          </a:bodyPr>
          <a:lstStyle/>
          <a:p>
            <a:pPr eaLnBrk="1" hangingPunct="1"/>
            <a:r>
              <a:rPr lang="en-US" altLang="en-US" sz="4000" dirty="0"/>
              <a:t>Clinical manifestations of Hyponatremia</a:t>
            </a:r>
          </a:p>
        </p:txBody>
      </p:sp>
      <p:sp>
        <p:nvSpPr>
          <p:cNvPr id="48132" name="Rectangle 3"/>
          <p:cNvSpPr>
            <a:spLocks noGrp="1" noChangeArrowheads="1"/>
          </p:cNvSpPr>
          <p:nvPr>
            <p:ph idx="1"/>
          </p:nvPr>
        </p:nvSpPr>
        <p:spPr>
          <a:xfrm>
            <a:off x="1676400" y="1447800"/>
            <a:ext cx="8991600" cy="5105400"/>
          </a:xfrm>
        </p:spPr>
        <p:txBody>
          <a:bodyPr/>
          <a:lstStyle/>
          <a:p>
            <a:pPr eaLnBrk="1" hangingPunct="1"/>
            <a:r>
              <a:rPr lang="en-US" altLang="en-US" dirty="0" smtClean="0"/>
              <a:t>Neurological symptoms</a:t>
            </a:r>
          </a:p>
          <a:p>
            <a:pPr lvl="1" eaLnBrk="1" hangingPunct="1"/>
            <a:r>
              <a:rPr lang="en-US" altLang="en-US" dirty="0" smtClean="0"/>
              <a:t>Lethargy, headache, confusion, apprehension, depressed reflexes, seizures and coma</a:t>
            </a:r>
          </a:p>
          <a:p>
            <a:pPr eaLnBrk="1" hangingPunct="1"/>
            <a:r>
              <a:rPr lang="en-US" altLang="en-US" sz="3600" dirty="0"/>
              <a:t>Muscle symptoms </a:t>
            </a:r>
          </a:p>
          <a:p>
            <a:pPr lvl="1" eaLnBrk="1" hangingPunct="1"/>
            <a:r>
              <a:rPr lang="en-US" altLang="en-US" dirty="0" smtClean="0"/>
              <a:t>Cramps, weakness, fatigue</a:t>
            </a:r>
          </a:p>
          <a:p>
            <a:pPr eaLnBrk="1" hangingPunct="1"/>
            <a:r>
              <a:rPr lang="en-US" altLang="en-US" dirty="0" smtClean="0"/>
              <a:t>Gastrointestinal symptoms</a:t>
            </a:r>
          </a:p>
          <a:p>
            <a:pPr lvl="1" eaLnBrk="1" hangingPunct="1"/>
            <a:r>
              <a:rPr lang="en-US" altLang="en-US" dirty="0" smtClean="0"/>
              <a:t>Nausea, vomiting, abdominal cramps, and diarrhea</a:t>
            </a:r>
          </a:p>
          <a:p>
            <a:pPr eaLnBrk="1" hangingPunct="1"/>
            <a:r>
              <a:rPr lang="en-US" altLang="en-US" dirty="0" err="1" smtClean="0"/>
              <a:t>Tx</a:t>
            </a:r>
            <a:r>
              <a:rPr lang="en-US" altLang="en-US" dirty="0" smtClean="0"/>
              <a:t> – limit water intake or discontinue meds</a:t>
            </a:r>
          </a:p>
        </p:txBody>
      </p:sp>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71B280-8D25-42F0-AA42-7E40BC25ACE9}" type="slidenum">
              <a:rPr lang="en-US" altLang="en-US">
                <a:solidFill>
                  <a:srgbClr val="000000"/>
                </a:solidFill>
              </a:rPr>
              <a:pPr eaLnBrk="1" hangingPunct="1"/>
              <a:t>32</a:t>
            </a:fld>
            <a:endParaRPr lang="en-US" altLang="en-US">
              <a:solidFill>
                <a:srgbClr val="000000"/>
              </a:solidFill>
            </a:endParaRPr>
          </a:p>
        </p:txBody>
      </p:sp>
    </p:spTree>
    <p:extLst>
      <p:ext uri="{BB962C8B-B14F-4D97-AF65-F5344CB8AC3E}">
        <p14:creationId xmlns:p14="http://schemas.microsoft.com/office/powerpoint/2010/main" val="3452796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en-US" smtClean="0"/>
              <a:t>Hypokalemia</a:t>
            </a:r>
          </a:p>
        </p:txBody>
      </p:sp>
      <p:sp>
        <p:nvSpPr>
          <p:cNvPr id="49156" name="Rectangle 3"/>
          <p:cNvSpPr>
            <a:spLocks noGrp="1" noChangeArrowheads="1"/>
          </p:cNvSpPr>
          <p:nvPr>
            <p:ph idx="1"/>
          </p:nvPr>
        </p:nvSpPr>
        <p:spPr/>
        <p:txBody>
          <a:bodyPr/>
          <a:lstStyle/>
          <a:p>
            <a:pPr eaLnBrk="1" hangingPunct="1"/>
            <a:r>
              <a:rPr lang="en-US" altLang="en-US" smtClean="0"/>
              <a:t>Serum K</a:t>
            </a:r>
            <a:r>
              <a:rPr lang="en-US" altLang="en-US" baseline="30000" smtClean="0"/>
              <a:t>+</a:t>
            </a:r>
            <a:r>
              <a:rPr lang="en-US" altLang="en-US" smtClean="0"/>
              <a:t> &lt; 3.5 mEq /L</a:t>
            </a:r>
          </a:p>
          <a:p>
            <a:pPr eaLnBrk="1" hangingPunct="1"/>
            <a:r>
              <a:rPr lang="en-US" altLang="en-US" smtClean="0"/>
              <a:t>Beware if diabetic</a:t>
            </a:r>
          </a:p>
          <a:p>
            <a:pPr lvl="1" eaLnBrk="1" hangingPunct="1"/>
            <a:r>
              <a:rPr lang="en-US" altLang="en-US" sz="3200"/>
              <a:t>Insulin gets K</a:t>
            </a:r>
            <a:r>
              <a:rPr lang="en-US" altLang="en-US" sz="3200" baseline="30000"/>
              <a:t>+</a:t>
            </a:r>
            <a:r>
              <a:rPr lang="en-US" altLang="en-US" sz="3200"/>
              <a:t> into cell</a:t>
            </a:r>
          </a:p>
          <a:p>
            <a:pPr lvl="1" eaLnBrk="1" hangingPunct="1"/>
            <a:r>
              <a:rPr lang="en-US" altLang="en-US" sz="3200"/>
              <a:t>Ketoacidosis – H</a:t>
            </a:r>
            <a:r>
              <a:rPr lang="en-US" altLang="en-US" sz="3200" baseline="30000"/>
              <a:t>+</a:t>
            </a:r>
            <a:r>
              <a:rPr lang="en-US" altLang="en-US" sz="3200"/>
              <a:t> replaces K</a:t>
            </a:r>
            <a:r>
              <a:rPr lang="en-US" altLang="en-US" sz="3200" baseline="30000"/>
              <a:t>+</a:t>
            </a:r>
            <a:r>
              <a:rPr lang="en-US" altLang="en-US" sz="3200"/>
              <a:t>, which is lost in urine</a:t>
            </a:r>
          </a:p>
          <a:p>
            <a:pPr eaLnBrk="1" hangingPunct="1"/>
            <a:r>
              <a:rPr lang="el-GR" altLang="en-US" sz="3600"/>
              <a:t>β</a:t>
            </a:r>
            <a:r>
              <a:rPr lang="en-US" altLang="en-US" sz="3600"/>
              <a:t> – adrenergic drugs or epinephrine</a:t>
            </a:r>
          </a:p>
        </p:txBody>
      </p:sp>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684101-C5D8-4093-9D0B-694EE7F2DA80}" type="slidenum">
              <a:rPr lang="en-US" altLang="en-US">
                <a:solidFill>
                  <a:srgbClr val="000000"/>
                </a:solidFill>
              </a:rPr>
              <a:pPr eaLnBrk="1" hangingPunct="1"/>
              <a:t>33</a:t>
            </a:fld>
            <a:endParaRPr lang="en-US" altLang="en-US">
              <a:solidFill>
                <a:srgbClr val="000000"/>
              </a:solidFill>
            </a:endParaRPr>
          </a:p>
        </p:txBody>
      </p:sp>
    </p:spTree>
    <p:extLst>
      <p:ext uri="{BB962C8B-B14F-4D97-AF65-F5344CB8AC3E}">
        <p14:creationId xmlns:p14="http://schemas.microsoft.com/office/powerpoint/2010/main" val="611113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676400" y="0"/>
            <a:ext cx="8534400" cy="1417638"/>
          </a:xfrm>
        </p:spPr>
        <p:txBody>
          <a:bodyPr/>
          <a:lstStyle/>
          <a:p>
            <a:pPr eaLnBrk="1" hangingPunct="1"/>
            <a:r>
              <a:rPr lang="en-US" altLang="en-US" sz="4000"/>
              <a:t>Clinical manifestations of Hypokalemia</a:t>
            </a:r>
          </a:p>
        </p:txBody>
      </p:sp>
      <p:sp>
        <p:nvSpPr>
          <p:cNvPr id="51204" name="Rectangle 3"/>
          <p:cNvSpPr>
            <a:spLocks noGrp="1" noChangeArrowheads="1"/>
          </p:cNvSpPr>
          <p:nvPr>
            <p:ph idx="1"/>
          </p:nvPr>
        </p:nvSpPr>
        <p:spPr>
          <a:xfrm>
            <a:off x="1981200" y="1371600"/>
            <a:ext cx="8229600" cy="5029200"/>
          </a:xfrm>
        </p:spPr>
        <p:txBody>
          <a:bodyPr/>
          <a:lstStyle/>
          <a:p>
            <a:pPr eaLnBrk="1" hangingPunct="1">
              <a:lnSpc>
                <a:spcPct val="90000"/>
              </a:lnSpc>
            </a:pPr>
            <a:r>
              <a:rPr lang="en-US" altLang="en-US" smtClean="0"/>
              <a:t>Neuromuscular disorders</a:t>
            </a:r>
          </a:p>
          <a:p>
            <a:pPr lvl="1" eaLnBrk="1" hangingPunct="1">
              <a:lnSpc>
                <a:spcPct val="90000"/>
              </a:lnSpc>
            </a:pPr>
            <a:r>
              <a:rPr lang="en-US" altLang="en-US" sz="3200"/>
              <a:t>Weakness, flaccid paralysis, respiratory arrest, constipation</a:t>
            </a:r>
            <a:endParaRPr lang="en-US" altLang="en-US" smtClean="0"/>
          </a:p>
          <a:p>
            <a:pPr eaLnBrk="1" hangingPunct="1">
              <a:lnSpc>
                <a:spcPct val="90000"/>
              </a:lnSpc>
            </a:pPr>
            <a:r>
              <a:rPr lang="en-US" altLang="en-US" smtClean="0"/>
              <a:t>Dysrhythmias, appearance of U wave</a:t>
            </a:r>
          </a:p>
          <a:p>
            <a:pPr eaLnBrk="1" hangingPunct="1">
              <a:lnSpc>
                <a:spcPct val="90000"/>
              </a:lnSpc>
            </a:pPr>
            <a:r>
              <a:rPr lang="en-US" altLang="en-US" smtClean="0"/>
              <a:t>Postural hypotension</a:t>
            </a:r>
          </a:p>
          <a:p>
            <a:pPr eaLnBrk="1" hangingPunct="1">
              <a:lnSpc>
                <a:spcPct val="90000"/>
              </a:lnSpc>
            </a:pPr>
            <a:r>
              <a:rPr lang="en-US" altLang="en-US" smtClean="0"/>
              <a:t>Cardiac arrest</a:t>
            </a:r>
          </a:p>
          <a:p>
            <a:pPr eaLnBrk="1" hangingPunct="1">
              <a:lnSpc>
                <a:spcPct val="90000"/>
              </a:lnSpc>
            </a:pPr>
            <a:r>
              <a:rPr lang="en-US" altLang="en-US" smtClean="0"/>
              <a:t>Others – table 6-5</a:t>
            </a:r>
          </a:p>
          <a:p>
            <a:pPr eaLnBrk="1" hangingPunct="1">
              <a:lnSpc>
                <a:spcPct val="90000"/>
              </a:lnSpc>
            </a:pPr>
            <a:r>
              <a:rPr lang="en-US" altLang="en-US" smtClean="0"/>
              <a:t>Treatment-</a:t>
            </a:r>
          </a:p>
          <a:p>
            <a:pPr lvl="1" eaLnBrk="1" hangingPunct="1">
              <a:lnSpc>
                <a:spcPct val="90000"/>
              </a:lnSpc>
            </a:pPr>
            <a:r>
              <a:rPr lang="en-US" altLang="en-US" smtClean="0"/>
              <a:t>Increase K</a:t>
            </a:r>
            <a:r>
              <a:rPr lang="en-US" altLang="en-US" baseline="30000" smtClean="0"/>
              <a:t>+</a:t>
            </a:r>
            <a:r>
              <a:rPr lang="en-US" altLang="en-US" smtClean="0"/>
              <a:t> intake, but </a:t>
            </a:r>
            <a:r>
              <a:rPr lang="en-US" altLang="en-US" smtClean="0">
                <a:solidFill>
                  <a:srgbClr val="FF0000"/>
                </a:solidFill>
              </a:rPr>
              <a:t>slowly</a:t>
            </a:r>
            <a:r>
              <a:rPr lang="en-US" altLang="en-US" smtClean="0"/>
              <a:t>, preferably by foods</a:t>
            </a:r>
          </a:p>
        </p:txBody>
      </p:sp>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4E74F9-5172-4765-B73A-F365B44BB64D}" type="slidenum">
              <a:rPr lang="en-US" altLang="en-US">
                <a:solidFill>
                  <a:srgbClr val="000000"/>
                </a:solidFill>
              </a:rPr>
              <a:pPr eaLnBrk="1" hangingPunct="1"/>
              <a:t>34</a:t>
            </a:fld>
            <a:endParaRPr lang="en-US" altLang="en-US">
              <a:solidFill>
                <a:srgbClr val="000000"/>
              </a:solidFill>
            </a:endParaRPr>
          </a:p>
        </p:txBody>
      </p:sp>
    </p:spTree>
    <p:extLst>
      <p:ext uri="{BB962C8B-B14F-4D97-AF65-F5344CB8AC3E}">
        <p14:creationId xmlns:p14="http://schemas.microsoft.com/office/powerpoint/2010/main" val="896381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ltLang="en-US" smtClean="0"/>
              <a:t>Hyperkalemia</a:t>
            </a:r>
          </a:p>
        </p:txBody>
      </p:sp>
      <p:sp>
        <p:nvSpPr>
          <p:cNvPr id="52228" name="Rectangle 3"/>
          <p:cNvSpPr>
            <a:spLocks noGrp="1" noChangeArrowheads="1"/>
          </p:cNvSpPr>
          <p:nvPr>
            <p:ph idx="1"/>
          </p:nvPr>
        </p:nvSpPr>
        <p:spPr/>
        <p:txBody>
          <a:bodyPr/>
          <a:lstStyle/>
          <a:p>
            <a:pPr eaLnBrk="1" hangingPunct="1"/>
            <a:r>
              <a:rPr lang="en-US" altLang="en-US" smtClean="0"/>
              <a:t>Serum K+ &gt; 5.5 mEq / L</a:t>
            </a:r>
          </a:p>
          <a:p>
            <a:pPr eaLnBrk="1" hangingPunct="1"/>
            <a:r>
              <a:rPr lang="en-US" altLang="en-US" smtClean="0"/>
              <a:t>Check for renal disease</a:t>
            </a:r>
          </a:p>
          <a:p>
            <a:pPr eaLnBrk="1" hangingPunct="1"/>
            <a:r>
              <a:rPr lang="en-US" altLang="en-US" smtClean="0"/>
              <a:t>Massive cellular trauma</a:t>
            </a:r>
          </a:p>
          <a:p>
            <a:pPr eaLnBrk="1" hangingPunct="1"/>
            <a:r>
              <a:rPr lang="en-US" altLang="en-US" smtClean="0"/>
              <a:t>Insulin deficiency</a:t>
            </a:r>
          </a:p>
          <a:p>
            <a:pPr eaLnBrk="1" hangingPunct="1"/>
            <a:r>
              <a:rPr lang="en-US" altLang="en-US" smtClean="0"/>
              <a:t>Addison’s disease </a:t>
            </a:r>
          </a:p>
          <a:p>
            <a:pPr eaLnBrk="1" hangingPunct="1"/>
            <a:r>
              <a:rPr lang="en-US" altLang="en-US" smtClean="0"/>
              <a:t>Potassium sparing diuretics</a:t>
            </a:r>
          </a:p>
          <a:p>
            <a:pPr eaLnBrk="1" hangingPunct="1"/>
            <a:r>
              <a:rPr lang="en-US" altLang="en-US" smtClean="0"/>
              <a:t>Decreased blood pH</a:t>
            </a:r>
          </a:p>
          <a:p>
            <a:pPr eaLnBrk="1" hangingPunct="1"/>
            <a:r>
              <a:rPr lang="en-US" altLang="en-US" smtClean="0"/>
              <a:t>Exercise causes K+ to move out of cells</a:t>
            </a:r>
          </a:p>
          <a:p>
            <a:pPr eaLnBrk="1" hangingPunct="1"/>
            <a:endParaRPr lang="en-US" altLang="en-US" smtClean="0"/>
          </a:p>
        </p:txBody>
      </p:sp>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7946CB-C3A7-4F01-B7B6-71FE322A4121}" type="slidenum">
              <a:rPr lang="en-US" altLang="en-US">
                <a:solidFill>
                  <a:srgbClr val="000000"/>
                </a:solidFill>
              </a:rPr>
              <a:pPr eaLnBrk="1" hangingPunct="1"/>
              <a:t>35</a:t>
            </a:fld>
            <a:endParaRPr lang="en-US" altLang="en-US">
              <a:solidFill>
                <a:srgbClr val="000000"/>
              </a:solidFill>
            </a:endParaRPr>
          </a:p>
        </p:txBody>
      </p:sp>
    </p:spTree>
    <p:extLst>
      <p:ext uri="{BB962C8B-B14F-4D97-AF65-F5344CB8AC3E}">
        <p14:creationId xmlns:p14="http://schemas.microsoft.com/office/powerpoint/2010/main" val="508647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ltLang="en-US" sz="4000"/>
              <a:t>Clinical manifestations of Hyperkalemia</a:t>
            </a:r>
          </a:p>
        </p:txBody>
      </p:sp>
      <p:sp>
        <p:nvSpPr>
          <p:cNvPr id="53252" name="Rectangle 3"/>
          <p:cNvSpPr>
            <a:spLocks noGrp="1" noChangeArrowheads="1"/>
          </p:cNvSpPr>
          <p:nvPr>
            <p:ph idx="1"/>
          </p:nvPr>
        </p:nvSpPr>
        <p:spPr/>
        <p:txBody>
          <a:bodyPr/>
          <a:lstStyle/>
          <a:p>
            <a:pPr eaLnBrk="1" hangingPunct="1"/>
            <a:r>
              <a:rPr lang="en-US" altLang="en-US" dirty="0" smtClean="0"/>
              <a:t>Early – hyperactive muscles , paresthesia</a:t>
            </a:r>
          </a:p>
          <a:p>
            <a:pPr eaLnBrk="1" hangingPunct="1"/>
            <a:r>
              <a:rPr lang="en-US" altLang="en-US" dirty="0" smtClean="0"/>
              <a:t>Late - Muscle weakness, flaccid paralysis</a:t>
            </a:r>
          </a:p>
          <a:p>
            <a:pPr eaLnBrk="1" hangingPunct="1"/>
            <a:r>
              <a:rPr lang="en-US" altLang="en-US" dirty="0" smtClean="0"/>
              <a:t>Change in ECG pattern</a:t>
            </a:r>
          </a:p>
          <a:p>
            <a:pPr eaLnBrk="1" hangingPunct="1"/>
            <a:r>
              <a:rPr lang="en-US" altLang="en-US" dirty="0" smtClean="0"/>
              <a:t>Dysrhythmias</a:t>
            </a:r>
          </a:p>
          <a:p>
            <a:pPr eaLnBrk="1" hangingPunct="1"/>
            <a:r>
              <a:rPr lang="en-US" altLang="en-US" dirty="0" smtClean="0"/>
              <a:t>Bradycardia , heart block, cardiac arrest</a:t>
            </a:r>
          </a:p>
        </p:txBody>
      </p:sp>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DC6CB-9786-4A8D-B1A5-2D14ECF91048}" type="slidenum">
              <a:rPr lang="en-US" altLang="en-US">
                <a:solidFill>
                  <a:srgbClr val="000000"/>
                </a:solidFill>
              </a:rPr>
              <a:pPr eaLnBrk="1" hangingPunct="1"/>
              <a:t>36</a:t>
            </a:fld>
            <a:endParaRPr lang="en-US" altLang="en-US">
              <a:solidFill>
                <a:srgbClr val="000000"/>
              </a:solidFill>
            </a:endParaRPr>
          </a:p>
        </p:txBody>
      </p:sp>
    </p:spTree>
    <p:extLst>
      <p:ext uri="{BB962C8B-B14F-4D97-AF65-F5344CB8AC3E}">
        <p14:creationId xmlns:p14="http://schemas.microsoft.com/office/powerpoint/2010/main" val="336234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1981200" y="0"/>
            <a:ext cx="8229600" cy="838200"/>
          </a:xfrm>
        </p:spPr>
        <p:txBody>
          <a:bodyPr/>
          <a:lstStyle/>
          <a:p>
            <a:pPr eaLnBrk="1" hangingPunct="1"/>
            <a:r>
              <a:rPr lang="en-US" altLang="en-US" smtClean="0"/>
              <a:t>Calcium Imbalances</a:t>
            </a:r>
          </a:p>
        </p:txBody>
      </p:sp>
      <p:sp>
        <p:nvSpPr>
          <p:cNvPr id="55300" name="Rectangle 3"/>
          <p:cNvSpPr>
            <a:spLocks noGrp="1" noChangeArrowheads="1"/>
          </p:cNvSpPr>
          <p:nvPr>
            <p:ph idx="1"/>
          </p:nvPr>
        </p:nvSpPr>
        <p:spPr>
          <a:xfrm>
            <a:off x="1981200" y="990601"/>
            <a:ext cx="8229600" cy="5135563"/>
          </a:xfrm>
        </p:spPr>
        <p:txBody>
          <a:bodyPr/>
          <a:lstStyle/>
          <a:p>
            <a:pPr eaLnBrk="1" hangingPunct="1">
              <a:lnSpc>
                <a:spcPct val="90000"/>
              </a:lnSpc>
            </a:pPr>
            <a:r>
              <a:rPr lang="en-US" altLang="en-US" smtClean="0"/>
              <a:t>Most in ECF</a:t>
            </a:r>
          </a:p>
          <a:p>
            <a:pPr eaLnBrk="1" hangingPunct="1">
              <a:lnSpc>
                <a:spcPct val="90000"/>
              </a:lnSpc>
            </a:pPr>
            <a:r>
              <a:rPr lang="en-US" altLang="en-US" smtClean="0"/>
              <a:t>Regulated by:</a:t>
            </a:r>
          </a:p>
          <a:p>
            <a:pPr lvl="1" eaLnBrk="1" hangingPunct="1">
              <a:lnSpc>
                <a:spcPct val="90000"/>
              </a:lnSpc>
            </a:pPr>
            <a:r>
              <a:rPr lang="en-US" altLang="en-US" sz="3200"/>
              <a:t>Parathyroid hormone</a:t>
            </a:r>
          </a:p>
          <a:p>
            <a:pPr lvl="2" eaLnBrk="1" hangingPunct="1">
              <a:lnSpc>
                <a:spcPct val="90000"/>
              </a:lnSpc>
            </a:pPr>
            <a:r>
              <a:rPr lang="en-US" altLang="en-US" sz="3200">
                <a:cs typeface="Arial" panose="020B0604020202020204" pitchFamily="34" charset="0"/>
              </a:rPr>
              <a:t>↑Blood Ca</a:t>
            </a:r>
            <a:r>
              <a:rPr lang="en-US" altLang="en-US" sz="3200" baseline="30000">
                <a:cs typeface="Arial" panose="020B0604020202020204" pitchFamily="34" charset="0"/>
              </a:rPr>
              <a:t>++</a:t>
            </a:r>
            <a:r>
              <a:rPr lang="en-US" altLang="en-US" sz="3200">
                <a:cs typeface="Arial" panose="020B0604020202020204" pitchFamily="34" charset="0"/>
              </a:rPr>
              <a:t> by stimulating osteoclasts</a:t>
            </a:r>
          </a:p>
          <a:p>
            <a:pPr lvl="2" eaLnBrk="1" hangingPunct="1">
              <a:lnSpc>
                <a:spcPct val="90000"/>
              </a:lnSpc>
            </a:pPr>
            <a:r>
              <a:rPr lang="en-US" altLang="en-US" sz="3200">
                <a:cs typeface="Arial" panose="020B0604020202020204" pitchFamily="34" charset="0"/>
              </a:rPr>
              <a:t>↑GI absorption and renal retention</a:t>
            </a:r>
          </a:p>
          <a:p>
            <a:pPr lvl="1" eaLnBrk="1" hangingPunct="1">
              <a:lnSpc>
                <a:spcPct val="90000"/>
              </a:lnSpc>
            </a:pPr>
            <a:r>
              <a:rPr lang="en-US" altLang="en-US" sz="3200">
                <a:cs typeface="Arial" panose="020B0604020202020204" pitchFamily="34" charset="0"/>
              </a:rPr>
              <a:t>Calcitonin from the thyroid gland</a:t>
            </a:r>
          </a:p>
          <a:p>
            <a:pPr lvl="2" eaLnBrk="1" hangingPunct="1">
              <a:lnSpc>
                <a:spcPct val="90000"/>
              </a:lnSpc>
            </a:pPr>
            <a:r>
              <a:rPr lang="en-US" altLang="en-US" sz="3200">
                <a:cs typeface="Arial" panose="020B0604020202020204" pitchFamily="34" charset="0"/>
              </a:rPr>
              <a:t>Promotes bone formation</a:t>
            </a:r>
          </a:p>
          <a:p>
            <a:pPr lvl="2" eaLnBrk="1" hangingPunct="1">
              <a:lnSpc>
                <a:spcPct val="90000"/>
              </a:lnSpc>
            </a:pPr>
            <a:r>
              <a:rPr lang="en-US" altLang="en-US" sz="3200">
                <a:cs typeface="Arial" panose="020B0604020202020204" pitchFamily="34" charset="0"/>
              </a:rPr>
              <a:t>↑ renal excretion</a:t>
            </a:r>
          </a:p>
        </p:txBody>
      </p:sp>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700AE5-DBE3-4B08-B439-6A12E8DED0C4}" type="slidenum">
              <a:rPr lang="en-US" altLang="en-US">
                <a:solidFill>
                  <a:srgbClr val="000000"/>
                </a:solidFill>
              </a:rPr>
              <a:pPr eaLnBrk="1" hangingPunct="1"/>
              <a:t>37</a:t>
            </a:fld>
            <a:endParaRPr lang="en-US" altLang="en-US">
              <a:solidFill>
                <a:srgbClr val="000000"/>
              </a:solidFill>
            </a:endParaRPr>
          </a:p>
        </p:txBody>
      </p:sp>
    </p:spTree>
    <p:extLst>
      <p:ext uri="{BB962C8B-B14F-4D97-AF65-F5344CB8AC3E}">
        <p14:creationId xmlns:p14="http://schemas.microsoft.com/office/powerpoint/2010/main" val="2244989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981200" y="0"/>
            <a:ext cx="8229600" cy="838200"/>
          </a:xfrm>
        </p:spPr>
        <p:txBody>
          <a:bodyPr/>
          <a:lstStyle/>
          <a:p>
            <a:pPr eaLnBrk="1" hangingPunct="1"/>
            <a:r>
              <a:rPr lang="en-US" altLang="en-US" smtClean="0"/>
              <a:t>Hypercalcemia</a:t>
            </a:r>
          </a:p>
        </p:txBody>
      </p:sp>
      <p:sp>
        <p:nvSpPr>
          <p:cNvPr id="56324" name="Rectangle 3"/>
          <p:cNvSpPr>
            <a:spLocks noGrp="1" noChangeArrowheads="1"/>
          </p:cNvSpPr>
          <p:nvPr>
            <p:ph idx="1"/>
          </p:nvPr>
        </p:nvSpPr>
        <p:spPr>
          <a:xfrm>
            <a:off x="1524000" y="838200"/>
            <a:ext cx="9144000" cy="5867400"/>
          </a:xfrm>
        </p:spPr>
        <p:txBody>
          <a:bodyPr/>
          <a:lstStyle/>
          <a:p>
            <a:pPr eaLnBrk="1" hangingPunct="1"/>
            <a:r>
              <a:rPr lang="en-US" altLang="en-US" smtClean="0"/>
              <a:t>Results from:</a:t>
            </a:r>
          </a:p>
          <a:p>
            <a:pPr lvl="1" eaLnBrk="1" hangingPunct="1"/>
            <a:r>
              <a:rPr lang="en-US" altLang="en-US" smtClean="0"/>
              <a:t>Hyperparathyroidism </a:t>
            </a:r>
          </a:p>
          <a:p>
            <a:pPr lvl="1" eaLnBrk="1" hangingPunct="1"/>
            <a:r>
              <a:rPr lang="en-US" altLang="en-US" smtClean="0"/>
              <a:t>Hypothyroid states</a:t>
            </a:r>
          </a:p>
          <a:p>
            <a:pPr lvl="1" eaLnBrk="1" hangingPunct="1"/>
            <a:r>
              <a:rPr lang="en-US" altLang="en-US" smtClean="0"/>
              <a:t>Renal disease</a:t>
            </a:r>
          </a:p>
          <a:p>
            <a:pPr lvl="1" eaLnBrk="1" hangingPunct="1"/>
            <a:r>
              <a:rPr lang="en-US" altLang="en-US" smtClean="0"/>
              <a:t>Excessive intake of vitamin D</a:t>
            </a:r>
          </a:p>
          <a:p>
            <a:pPr lvl="1" eaLnBrk="1" hangingPunct="1"/>
            <a:r>
              <a:rPr lang="en-US" altLang="en-US" smtClean="0"/>
              <a:t>Milk-alkali syndrome</a:t>
            </a:r>
          </a:p>
          <a:p>
            <a:pPr lvl="1" eaLnBrk="1" hangingPunct="1"/>
            <a:r>
              <a:rPr lang="en-US" altLang="en-US" smtClean="0"/>
              <a:t>Certain drugs</a:t>
            </a:r>
          </a:p>
          <a:p>
            <a:pPr lvl="1" eaLnBrk="1" hangingPunct="1"/>
            <a:r>
              <a:rPr lang="en-US" altLang="en-US" smtClean="0"/>
              <a:t>Malignant tumors – hypercalcemia of malignancy</a:t>
            </a:r>
          </a:p>
          <a:p>
            <a:pPr lvl="2" eaLnBrk="1" hangingPunct="1"/>
            <a:r>
              <a:rPr lang="en-US" altLang="en-US" sz="2800"/>
              <a:t>Tumor products promote bone breakdown</a:t>
            </a:r>
          </a:p>
          <a:p>
            <a:pPr lvl="2" eaLnBrk="1" hangingPunct="1"/>
            <a:r>
              <a:rPr lang="en-US" altLang="en-US" sz="2800"/>
              <a:t>Tumor growth in bone causing Ca</a:t>
            </a:r>
            <a:r>
              <a:rPr lang="en-US" altLang="en-US" sz="2800" baseline="30000"/>
              <a:t>++</a:t>
            </a:r>
            <a:r>
              <a:rPr lang="en-US" altLang="en-US" sz="2800"/>
              <a:t> release</a:t>
            </a:r>
          </a:p>
        </p:txBody>
      </p:sp>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4D3E11-EAEA-4A6D-AFE1-045599E9EBFC}" type="slidenum">
              <a:rPr lang="en-US" altLang="en-US">
                <a:solidFill>
                  <a:srgbClr val="000000"/>
                </a:solidFill>
              </a:rPr>
              <a:pPr eaLnBrk="1" hangingPunct="1"/>
              <a:t>38</a:t>
            </a:fld>
            <a:endParaRPr lang="en-US" altLang="en-US">
              <a:solidFill>
                <a:srgbClr val="000000"/>
              </a:solidFill>
            </a:endParaRPr>
          </a:p>
        </p:txBody>
      </p:sp>
    </p:spTree>
    <p:extLst>
      <p:ext uri="{BB962C8B-B14F-4D97-AF65-F5344CB8AC3E}">
        <p14:creationId xmlns:p14="http://schemas.microsoft.com/office/powerpoint/2010/main" val="2634194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1981200" y="0"/>
            <a:ext cx="8229600" cy="762000"/>
          </a:xfrm>
        </p:spPr>
        <p:txBody>
          <a:bodyPr/>
          <a:lstStyle/>
          <a:p>
            <a:pPr eaLnBrk="1" hangingPunct="1"/>
            <a:r>
              <a:rPr lang="en-US" altLang="en-US" smtClean="0"/>
              <a:t>Hypocalcemia</a:t>
            </a:r>
          </a:p>
        </p:txBody>
      </p:sp>
      <p:sp>
        <p:nvSpPr>
          <p:cNvPr id="58372" name="Rectangle 3"/>
          <p:cNvSpPr>
            <a:spLocks noGrp="1" noChangeArrowheads="1"/>
          </p:cNvSpPr>
          <p:nvPr>
            <p:ph idx="1"/>
          </p:nvPr>
        </p:nvSpPr>
        <p:spPr>
          <a:xfrm>
            <a:off x="1752600" y="685800"/>
            <a:ext cx="8915400" cy="5943600"/>
          </a:xfrm>
        </p:spPr>
        <p:txBody>
          <a:bodyPr/>
          <a:lstStyle/>
          <a:p>
            <a:pPr eaLnBrk="1" hangingPunct="1"/>
            <a:r>
              <a:rPr lang="en-US" altLang="en-US" smtClean="0"/>
              <a:t>Hyperactive neuromuscular reflexes and tetany differentiate it from hypercalcemia</a:t>
            </a:r>
          </a:p>
          <a:p>
            <a:pPr eaLnBrk="1" hangingPunct="1"/>
            <a:r>
              <a:rPr lang="en-US" altLang="en-US" smtClean="0"/>
              <a:t>Convulsions in severe cases</a:t>
            </a:r>
          </a:p>
          <a:p>
            <a:pPr eaLnBrk="1" hangingPunct="1"/>
            <a:r>
              <a:rPr lang="en-US" altLang="en-US" smtClean="0"/>
              <a:t>Caused by:</a:t>
            </a:r>
          </a:p>
          <a:p>
            <a:pPr lvl="1" eaLnBrk="1" hangingPunct="1"/>
            <a:r>
              <a:rPr lang="en-US" altLang="en-US" smtClean="0"/>
              <a:t>Renal failure</a:t>
            </a:r>
          </a:p>
          <a:p>
            <a:pPr lvl="1" eaLnBrk="1" hangingPunct="1"/>
            <a:r>
              <a:rPr lang="en-US" altLang="en-US" smtClean="0"/>
              <a:t>Lack of vitamin D</a:t>
            </a:r>
          </a:p>
          <a:p>
            <a:pPr lvl="1" eaLnBrk="1" hangingPunct="1"/>
            <a:r>
              <a:rPr lang="en-US" altLang="en-US" smtClean="0"/>
              <a:t>Suppression of parathyroid function</a:t>
            </a:r>
          </a:p>
          <a:p>
            <a:pPr lvl="1" eaLnBrk="1" hangingPunct="1"/>
            <a:r>
              <a:rPr lang="en-US" altLang="en-US" smtClean="0"/>
              <a:t>Hypersecretion of calcitonin</a:t>
            </a:r>
          </a:p>
          <a:p>
            <a:pPr lvl="1" eaLnBrk="1" hangingPunct="1"/>
            <a:r>
              <a:rPr lang="en-US" altLang="en-US" smtClean="0"/>
              <a:t>Malabsorption states</a:t>
            </a:r>
          </a:p>
          <a:p>
            <a:pPr lvl="1" eaLnBrk="1" hangingPunct="1"/>
            <a:r>
              <a:rPr lang="en-US" altLang="en-US" smtClean="0"/>
              <a:t>Abnormal intestinal acidity and acid/ base bal.</a:t>
            </a:r>
          </a:p>
          <a:p>
            <a:pPr lvl="1" eaLnBrk="1" hangingPunct="1"/>
            <a:r>
              <a:rPr lang="en-US" altLang="en-US" smtClean="0"/>
              <a:t>Widespread infection or peritoneal inflammation</a:t>
            </a:r>
          </a:p>
        </p:txBody>
      </p:sp>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874A98-2E85-408D-ADC8-76ED44B089C6}" type="slidenum">
              <a:rPr lang="en-US" altLang="en-US">
                <a:solidFill>
                  <a:srgbClr val="000000"/>
                </a:solidFill>
              </a:rPr>
              <a:pPr eaLnBrk="1" hangingPunct="1"/>
              <a:t>39</a:t>
            </a:fld>
            <a:endParaRPr lang="en-US" altLang="en-US">
              <a:solidFill>
                <a:srgbClr val="000000"/>
              </a:solidFill>
            </a:endParaRPr>
          </a:p>
        </p:txBody>
      </p:sp>
    </p:spTree>
    <p:extLst>
      <p:ext uri="{BB962C8B-B14F-4D97-AF65-F5344CB8AC3E}">
        <p14:creationId xmlns:p14="http://schemas.microsoft.com/office/powerpoint/2010/main" val="76388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Physiology of Fluids </a:t>
            </a:r>
            <a:endParaRPr lang="en-GB" dirty="0"/>
          </a:p>
        </p:txBody>
      </p:sp>
      <p:pic>
        <p:nvPicPr>
          <p:cNvPr id="4" name="Content Placeholder 3"/>
          <p:cNvPicPr>
            <a:picLocks noGrp="1" noChangeAspect="1"/>
          </p:cNvPicPr>
          <p:nvPr>
            <p:ph idx="1"/>
          </p:nvPr>
        </p:nvPicPr>
        <p:blipFill>
          <a:blip r:embed="rId3"/>
          <a:stretch>
            <a:fillRect/>
          </a:stretch>
        </p:blipFill>
        <p:spPr>
          <a:xfrm>
            <a:off x="2082799" y="1416676"/>
            <a:ext cx="6211195" cy="4932609"/>
          </a:xfrm>
          <a:prstGeom prst="rect">
            <a:avLst/>
          </a:prstGeom>
        </p:spPr>
      </p:pic>
      <p:pic>
        <p:nvPicPr>
          <p:cNvPr id="3" name="Picture 2"/>
          <p:cNvPicPr>
            <a:picLocks noChangeAspect="1"/>
          </p:cNvPicPr>
          <p:nvPr/>
        </p:nvPicPr>
        <p:blipFill>
          <a:blip r:embed="rId4"/>
          <a:stretch>
            <a:fillRect/>
          </a:stretch>
        </p:blipFill>
        <p:spPr>
          <a:xfrm>
            <a:off x="829733" y="1416675"/>
            <a:ext cx="8444269" cy="4932609"/>
          </a:xfrm>
          <a:prstGeom prst="rect">
            <a:avLst/>
          </a:prstGeom>
        </p:spPr>
      </p:pic>
    </p:spTree>
    <p:extLst>
      <p:ext uri="{BB962C8B-B14F-4D97-AF65-F5344CB8AC3E}">
        <p14:creationId xmlns:p14="http://schemas.microsoft.com/office/powerpoint/2010/main" val="527182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a:xfrm>
            <a:off x="1981200" y="274638"/>
            <a:ext cx="8229600" cy="792162"/>
          </a:xfrm>
        </p:spPr>
        <p:txBody>
          <a:bodyPr/>
          <a:lstStyle/>
          <a:p>
            <a:r>
              <a:rPr lang="en-US" altLang="en-US" smtClean="0"/>
              <a:t>Hypocalcemia</a:t>
            </a:r>
          </a:p>
        </p:txBody>
      </p:sp>
      <p:sp>
        <p:nvSpPr>
          <p:cNvPr id="59395" name="Content Placeholder 4"/>
          <p:cNvSpPr>
            <a:spLocks noGrp="1"/>
          </p:cNvSpPr>
          <p:nvPr>
            <p:ph idx="1"/>
          </p:nvPr>
        </p:nvSpPr>
        <p:spPr>
          <a:xfrm>
            <a:off x="1981200" y="1143001"/>
            <a:ext cx="8229600" cy="4983163"/>
          </a:xfrm>
        </p:spPr>
        <p:txBody>
          <a:bodyPr/>
          <a:lstStyle/>
          <a:p>
            <a:r>
              <a:rPr lang="en-US" altLang="en-US" smtClean="0"/>
              <a:t>Diagnosis:</a:t>
            </a:r>
          </a:p>
          <a:p>
            <a:pPr lvl="1"/>
            <a:r>
              <a:rPr lang="en-US" altLang="en-US" smtClean="0"/>
              <a:t>Chvostek’s sign</a:t>
            </a:r>
          </a:p>
          <a:p>
            <a:pPr lvl="1"/>
            <a:r>
              <a:rPr lang="en-US" altLang="en-US" smtClean="0"/>
              <a:t>Trousseau’s sign</a:t>
            </a:r>
          </a:p>
          <a:p>
            <a:r>
              <a:rPr lang="en-US" altLang="en-US" smtClean="0"/>
              <a:t>Treatment</a:t>
            </a:r>
          </a:p>
          <a:p>
            <a:pPr lvl="1"/>
            <a:r>
              <a:rPr lang="en-US" altLang="en-US" smtClean="0"/>
              <a:t>IV calcium for acute</a:t>
            </a:r>
          </a:p>
          <a:p>
            <a:pPr lvl="1"/>
            <a:r>
              <a:rPr lang="en-US" altLang="en-US" smtClean="0"/>
              <a:t>Oral calcium and vitamin D for chronic</a:t>
            </a:r>
          </a:p>
        </p:txBody>
      </p:sp>
      <p:sp>
        <p:nvSpPr>
          <p:cNvPr id="5939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4EEDAF-8357-45A9-8631-B6373CB420A4}" type="slidenum">
              <a:rPr lang="en-US" altLang="en-US">
                <a:solidFill>
                  <a:srgbClr val="000000"/>
                </a:solidFill>
              </a:rPr>
              <a:pPr eaLnBrk="1" hangingPunct="1"/>
              <a:t>40</a:t>
            </a:fld>
            <a:endParaRPr lang="en-US" altLang="en-US">
              <a:solidFill>
                <a:srgbClr val="000000"/>
              </a:solidFill>
            </a:endParaRPr>
          </a:p>
        </p:txBody>
      </p:sp>
    </p:spTree>
    <p:extLst>
      <p:ext uri="{BB962C8B-B14F-4D97-AF65-F5344CB8AC3E}">
        <p14:creationId xmlns:p14="http://schemas.microsoft.com/office/powerpoint/2010/main" val="2834603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Fluid shifts in disease</a:t>
            </a:r>
          </a:p>
        </p:txBody>
      </p:sp>
      <p:sp>
        <p:nvSpPr>
          <p:cNvPr id="17411" name="Rectangle 3"/>
          <p:cNvSpPr>
            <a:spLocks noGrp="1" noChangeArrowheads="1"/>
          </p:cNvSpPr>
          <p:nvPr>
            <p:ph idx="1"/>
          </p:nvPr>
        </p:nvSpPr>
        <p:spPr/>
        <p:txBody>
          <a:bodyPr/>
          <a:lstStyle/>
          <a:p>
            <a:r>
              <a:rPr lang="en-GB" altLang="en-US"/>
              <a:t>Fluid loss:</a:t>
            </a:r>
          </a:p>
          <a:p>
            <a:pPr lvl="1"/>
            <a:r>
              <a:rPr lang="en-GB" altLang="en-US"/>
              <a:t>GI: diarrhoea, vomiting, etc.</a:t>
            </a:r>
          </a:p>
          <a:p>
            <a:pPr lvl="1"/>
            <a:r>
              <a:rPr lang="en-GB" altLang="en-US"/>
              <a:t>renal: diuresis</a:t>
            </a:r>
          </a:p>
          <a:p>
            <a:pPr lvl="1"/>
            <a:r>
              <a:rPr lang="en-GB" altLang="en-US"/>
              <a:t>vascular: haemorrhage</a:t>
            </a:r>
          </a:p>
          <a:p>
            <a:pPr lvl="1"/>
            <a:r>
              <a:rPr lang="en-GB" altLang="en-US"/>
              <a:t>skin: burns</a:t>
            </a:r>
          </a:p>
          <a:p>
            <a:r>
              <a:rPr lang="en-GB" altLang="en-US"/>
              <a:t>Fluid gain:</a:t>
            </a:r>
          </a:p>
          <a:p>
            <a:pPr lvl="1"/>
            <a:r>
              <a:rPr lang="en-GB" altLang="en-US"/>
              <a:t>Iatrogenic:</a:t>
            </a:r>
          </a:p>
          <a:p>
            <a:pPr lvl="1"/>
            <a:r>
              <a:rPr lang="en-GB" altLang="en-US"/>
              <a:t>Heart / liver / kidney failure:</a:t>
            </a:r>
          </a:p>
        </p:txBody>
      </p:sp>
    </p:spTree>
    <p:extLst>
      <p:ext uri="{BB962C8B-B14F-4D97-AF65-F5344CB8AC3E}">
        <p14:creationId xmlns:p14="http://schemas.microsoft.com/office/powerpoint/2010/main" val="1973909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Prescribing fluids:</a:t>
            </a:r>
          </a:p>
        </p:txBody>
      </p:sp>
      <p:sp>
        <p:nvSpPr>
          <p:cNvPr id="18435" name="Rectangle 3"/>
          <p:cNvSpPr>
            <a:spLocks noGrp="1" noChangeArrowheads="1"/>
          </p:cNvSpPr>
          <p:nvPr>
            <p:ph idx="1"/>
          </p:nvPr>
        </p:nvSpPr>
        <p:spPr/>
        <p:txBody>
          <a:bodyPr>
            <a:normAutofit fontScale="77500" lnSpcReduction="20000"/>
          </a:bodyPr>
          <a:lstStyle/>
          <a:p>
            <a:r>
              <a:rPr lang="en-US" altLang="en-US" dirty="0"/>
              <a:t>Crystalloids:</a:t>
            </a:r>
          </a:p>
          <a:p>
            <a:pPr lvl="1"/>
            <a:r>
              <a:rPr lang="en-US" altLang="en-US" sz="2400" dirty="0" smtClean="0"/>
              <a:t>3%, 4.5% ,0.45% , 0.9</a:t>
            </a:r>
            <a:r>
              <a:rPr lang="en-US" altLang="en-US" sz="2400" dirty="0"/>
              <a:t>% saline - </a:t>
            </a:r>
            <a:r>
              <a:rPr lang="en-US" altLang="en-US" sz="2400" dirty="0" smtClean="0"/>
              <a:t> normal saline</a:t>
            </a:r>
            <a:endParaRPr lang="en-US" altLang="en-US" sz="2400" dirty="0"/>
          </a:p>
          <a:p>
            <a:pPr lvl="1"/>
            <a:r>
              <a:rPr lang="en-US" altLang="en-US" sz="2400" dirty="0"/>
              <a:t>5</a:t>
            </a:r>
            <a:r>
              <a:rPr lang="en-US" altLang="en-US" sz="2400" dirty="0" smtClean="0"/>
              <a:t>%/10% </a:t>
            </a:r>
            <a:r>
              <a:rPr lang="en-US" altLang="en-US" sz="2400" dirty="0"/>
              <a:t>dextrose</a:t>
            </a:r>
          </a:p>
          <a:p>
            <a:pPr lvl="1"/>
            <a:r>
              <a:rPr lang="en-US" altLang="en-US" sz="2400" dirty="0"/>
              <a:t>0.18% saline + 0.45% dextrose</a:t>
            </a:r>
          </a:p>
          <a:p>
            <a:pPr lvl="1"/>
            <a:r>
              <a:rPr lang="en-US" altLang="en-US" sz="2400" dirty="0" smtClean="0"/>
              <a:t>Ringers' lactate</a:t>
            </a:r>
          </a:p>
          <a:p>
            <a:pPr lvl="1"/>
            <a:r>
              <a:rPr lang="en-US" altLang="en-US" sz="2400" dirty="0" smtClean="0"/>
              <a:t>Hartmann solution </a:t>
            </a:r>
            <a:endParaRPr lang="en-US" altLang="en-US" sz="2400" dirty="0"/>
          </a:p>
          <a:p>
            <a:r>
              <a:rPr lang="en-US" altLang="en-US" dirty="0"/>
              <a:t>Colloids:</a:t>
            </a:r>
          </a:p>
          <a:p>
            <a:pPr lvl="1"/>
            <a:r>
              <a:rPr lang="en-US" altLang="en-US" sz="2400" dirty="0" smtClean="0"/>
              <a:t>Blood</a:t>
            </a:r>
            <a:endParaRPr lang="en-US" altLang="en-US" sz="2400" dirty="0"/>
          </a:p>
          <a:p>
            <a:pPr lvl="1"/>
            <a:r>
              <a:rPr lang="en-US" altLang="en-US" sz="2400" dirty="0"/>
              <a:t>plasma / albumin</a:t>
            </a:r>
          </a:p>
          <a:p>
            <a:pPr lvl="1"/>
            <a:r>
              <a:rPr lang="en-US" altLang="en-US" sz="2400" dirty="0" smtClean="0"/>
              <a:t>Haemacel </a:t>
            </a:r>
          </a:p>
          <a:p>
            <a:pPr lvl="1"/>
            <a:r>
              <a:rPr lang="en-US" altLang="en-US" sz="2400" dirty="0" err="1" smtClean="0"/>
              <a:t>Gelofusine</a:t>
            </a:r>
            <a:r>
              <a:rPr lang="en-US" altLang="en-US" sz="2400" dirty="0" smtClean="0"/>
              <a:t> </a:t>
            </a:r>
            <a:endParaRPr lang="en-US" altLang="en-US" dirty="0"/>
          </a:p>
          <a:p>
            <a:pPr lvl="1"/>
            <a:endParaRPr lang="en-US" altLang="en-US" dirty="0"/>
          </a:p>
        </p:txBody>
      </p:sp>
    </p:spTree>
    <p:extLst>
      <p:ext uri="{BB962C8B-B14F-4D97-AF65-F5344CB8AC3E}">
        <p14:creationId xmlns:p14="http://schemas.microsoft.com/office/powerpoint/2010/main" val="4079600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The rules of fluid replacement:</a:t>
            </a:r>
          </a:p>
        </p:txBody>
      </p:sp>
      <p:sp>
        <p:nvSpPr>
          <p:cNvPr id="19459" name="Rectangle 3"/>
          <p:cNvSpPr>
            <a:spLocks noGrp="1" noChangeArrowheads="1"/>
          </p:cNvSpPr>
          <p:nvPr>
            <p:ph idx="1"/>
          </p:nvPr>
        </p:nvSpPr>
        <p:spPr/>
        <p:txBody>
          <a:bodyPr/>
          <a:lstStyle/>
          <a:p>
            <a:r>
              <a:rPr lang="en-US" altLang="en-US"/>
              <a:t>Replace blood with blood</a:t>
            </a:r>
          </a:p>
          <a:p>
            <a:r>
              <a:rPr lang="en-US" altLang="en-US"/>
              <a:t>Replace plasma with colloid</a:t>
            </a:r>
          </a:p>
          <a:p>
            <a:r>
              <a:rPr lang="en-US" altLang="en-US"/>
              <a:t>Resuscitate with colloid</a:t>
            </a:r>
          </a:p>
          <a:p>
            <a:r>
              <a:rPr lang="en-US" altLang="en-US"/>
              <a:t>Replace ECF depletion with saline</a:t>
            </a:r>
          </a:p>
          <a:p>
            <a:r>
              <a:rPr lang="en-US" altLang="en-US"/>
              <a:t>Rehydrate with dextrose</a:t>
            </a:r>
          </a:p>
        </p:txBody>
      </p:sp>
    </p:spTree>
    <p:extLst>
      <p:ext uri="{BB962C8B-B14F-4D97-AF65-F5344CB8AC3E}">
        <p14:creationId xmlns:p14="http://schemas.microsoft.com/office/powerpoint/2010/main" val="46517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458200" y="2057400"/>
            <a:ext cx="1905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7651" name="Rectangle 3"/>
          <p:cNvSpPr>
            <a:spLocks noGrp="1" noChangeArrowheads="1"/>
          </p:cNvSpPr>
          <p:nvPr>
            <p:ph type="title"/>
          </p:nvPr>
        </p:nvSpPr>
        <p:spPr/>
        <p:txBody>
          <a:bodyPr/>
          <a:lstStyle/>
          <a:p>
            <a:r>
              <a:rPr lang="en-US" altLang="en-US"/>
              <a:t>Crystalloids &amp; colloids</a:t>
            </a:r>
          </a:p>
        </p:txBody>
      </p:sp>
      <p:sp>
        <p:nvSpPr>
          <p:cNvPr id="27652" name="Rectangle 4" descr="20%"/>
          <p:cNvSpPr>
            <a:spLocks noChangeArrowheads="1"/>
          </p:cNvSpPr>
          <p:nvPr/>
        </p:nvSpPr>
        <p:spPr bwMode="auto">
          <a:xfrm>
            <a:off x="2057400" y="2133600"/>
            <a:ext cx="31242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7653"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30 litres</a:t>
            </a:r>
          </a:p>
        </p:txBody>
      </p:sp>
      <p:sp>
        <p:nvSpPr>
          <p:cNvPr id="27654" name="Rectangle 6" descr="20%"/>
          <p:cNvSpPr>
            <a:spLocks noChangeArrowheads="1"/>
          </p:cNvSpPr>
          <p:nvPr/>
        </p:nvSpPr>
        <p:spPr bwMode="auto">
          <a:xfrm>
            <a:off x="5181600" y="3962400"/>
            <a:ext cx="32766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7655"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 litres</a:t>
            </a:r>
          </a:p>
        </p:txBody>
      </p:sp>
      <p:sp>
        <p:nvSpPr>
          <p:cNvPr id="27656" name="Rectangle 8" descr="20%"/>
          <p:cNvSpPr>
            <a:spLocks noChangeArrowheads="1"/>
          </p:cNvSpPr>
          <p:nvPr/>
        </p:nvSpPr>
        <p:spPr bwMode="auto">
          <a:xfrm>
            <a:off x="8458200" y="3962400"/>
            <a:ext cx="1219200" cy="2286000"/>
          </a:xfrm>
          <a:prstGeom prst="rect">
            <a:avLst/>
          </a:prstGeom>
          <a:pattFill prst="pct2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7657" name="Text Box 9"/>
          <p:cNvSpPr txBox="1">
            <a:spLocks noChangeArrowheads="1"/>
          </p:cNvSpPr>
          <p:nvPr/>
        </p:nvSpPr>
        <p:spPr bwMode="auto">
          <a:xfrm>
            <a:off x="85344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 litres</a:t>
            </a:r>
          </a:p>
        </p:txBody>
      </p:sp>
      <p:sp>
        <p:nvSpPr>
          <p:cNvPr id="27658" name="Text Box 10"/>
          <p:cNvSpPr txBox="1">
            <a:spLocks noChangeArrowheads="1"/>
          </p:cNvSpPr>
          <p:nvPr/>
        </p:nvSpPr>
        <p:spPr bwMode="auto">
          <a:xfrm>
            <a:off x="8686800" y="2133601"/>
            <a:ext cx="198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2 litres of</a:t>
            </a:r>
          </a:p>
          <a:p>
            <a:pPr eaLnBrk="0" fontAlgn="base" hangingPunct="0">
              <a:spcBef>
                <a:spcPct val="50000"/>
              </a:spcBef>
              <a:spcAft>
                <a:spcPct val="0"/>
              </a:spcAft>
            </a:pPr>
            <a:r>
              <a:rPr lang="en-US" altLang="en-US" sz="2400">
                <a:solidFill>
                  <a:srgbClr val="000000"/>
                </a:solidFill>
                <a:latin typeface="Times New Roman" panose="02020603050405020304" pitchFamily="18" charset="0"/>
              </a:rPr>
              <a:t>    blood</a:t>
            </a:r>
          </a:p>
        </p:txBody>
      </p:sp>
      <p:sp>
        <p:nvSpPr>
          <p:cNvPr id="27659" name="AutoShape 11"/>
          <p:cNvSpPr>
            <a:spLocks noChangeArrowheads="1"/>
          </p:cNvSpPr>
          <p:nvPr/>
        </p:nvSpPr>
        <p:spPr bwMode="auto">
          <a:xfrm>
            <a:off x="9220200" y="3276600"/>
            <a:ext cx="381000" cy="685800"/>
          </a:xfrm>
          <a:prstGeom prst="down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08061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additive="base">
                                        <p:cTn id="7" dur="500" fill="hold"/>
                                        <p:tgtEl>
                                          <p:spTgt spid="27659"/>
                                        </p:tgtEl>
                                        <p:attrNameLst>
                                          <p:attrName>ppt_x</p:attrName>
                                        </p:attrNameLst>
                                      </p:cBhvr>
                                      <p:tavLst>
                                        <p:tav tm="0">
                                          <p:val>
                                            <p:strVal val="#ppt_x"/>
                                          </p:val>
                                        </p:tav>
                                        <p:tav tm="100000">
                                          <p:val>
                                            <p:strVal val="#ppt_x"/>
                                          </p:val>
                                        </p:tav>
                                      </p:tavLst>
                                    </p:anim>
                                    <p:anim calcmode="lin" valueType="num">
                                      <p:cBhvr additive="base">
                                        <p:cTn id="8" dur="500" fill="hold"/>
                                        <p:tgtEl>
                                          <p:spTgt spid="2765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7650"/>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8" grpId="0" autoUpdateAnimBg="0"/>
      <p:bldP spid="276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r>
              <a:rPr lang="en-US" altLang="en-US"/>
              <a:t>Crystalloids &amp; colloids</a:t>
            </a:r>
          </a:p>
        </p:txBody>
      </p:sp>
      <p:sp>
        <p:nvSpPr>
          <p:cNvPr id="26628" name="Rectangle 4" descr="20%"/>
          <p:cNvSpPr>
            <a:spLocks noChangeArrowheads="1"/>
          </p:cNvSpPr>
          <p:nvPr/>
        </p:nvSpPr>
        <p:spPr bwMode="auto">
          <a:xfrm>
            <a:off x="2057400" y="2133600"/>
            <a:ext cx="31242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6629"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30 litres</a:t>
            </a:r>
          </a:p>
        </p:txBody>
      </p:sp>
      <p:sp>
        <p:nvSpPr>
          <p:cNvPr id="26630" name="Rectangle 6" descr="20%"/>
          <p:cNvSpPr>
            <a:spLocks noChangeArrowheads="1"/>
          </p:cNvSpPr>
          <p:nvPr/>
        </p:nvSpPr>
        <p:spPr bwMode="auto">
          <a:xfrm>
            <a:off x="5181600" y="3962400"/>
            <a:ext cx="32766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6631"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 litres</a:t>
            </a:r>
          </a:p>
        </p:txBody>
      </p:sp>
      <p:sp>
        <p:nvSpPr>
          <p:cNvPr id="26632" name="Rectangle 8" descr="20%"/>
          <p:cNvSpPr>
            <a:spLocks noChangeArrowheads="1"/>
          </p:cNvSpPr>
          <p:nvPr/>
        </p:nvSpPr>
        <p:spPr bwMode="auto">
          <a:xfrm>
            <a:off x="8458200" y="3962400"/>
            <a:ext cx="1600200" cy="2286000"/>
          </a:xfrm>
          <a:prstGeom prst="rect">
            <a:avLst/>
          </a:prstGeom>
          <a:pattFill prst="pct2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6633" name="Text Box 9"/>
          <p:cNvSpPr txBox="1">
            <a:spLocks noChangeArrowheads="1"/>
          </p:cNvSpPr>
          <p:nvPr/>
        </p:nvSpPr>
        <p:spPr bwMode="auto">
          <a:xfrm>
            <a:off x="86868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5 litres</a:t>
            </a:r>
          </a:p>
        </p:txBody>
      </p:sp>
    </p:spTree>
    <p:extLst>
      <p:ext uri="{BB962C8B-B14F-4D97-AF65-F5344CB8AC3E}">
        <p14:creationId xmlns:p14="http://schemas.microsoft.com/office/powerpoint/2010/main" val="1562418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458200" y="2057400"/>
            <a:ext cx="1905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5603" name="Rectangle 3"/>
          <p:cNvSpPr>
            <a:spLocks noGrp="1" noChangeArrowheads="1"/>
          </p:cNvSpPr>
          <p:nvPr>
            <p:ph type="title"/>
          </p:nvPr>
        </p:nvSpPr>
        <p:spPr/>
        <p:txBody>
          <a:bodyPr/>
          <a:lstStyle/>
          <a:p>
            <a:r>
              <a:rPr lang="en-US" altLang="en-US"/>
              <a:t>Crystalloids &amp; colloids</a:t>
            </a:r>
          </a:p>
        </p:txBody>
      </p:sp>
      <p:sp>
        <p:nvSpPr>
          <p:cNvPr id="25604" name="Rectangle 4" descr="20%"/>
          <p:cNvSpPr>
            <a:spLocks noChangeArrowheads="1"/>
          </p:cNvSpPr>
          <p:nvPr/>
        </p:nvSpPr>
        <p:spPr bwMode="auto">
          <a:xfrm>
            <a:off x="2057400" y="2133600"/>
            <a:ext cx="31242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5605"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30 litres</a:t>
            </a:r>
          </a:p>
        </p:txBody>
      </p:sp>
      <p:sp>
        <p:nvSpPr>
          <p:cNvPr id="25606" name="Rectangle 6" descr="20%"/>
          <p:cNvSpPr>
            <a:spLocks noChangeArrowheads="1"/>
          </p:cNvSpPr>
          <p:nvPr/>
        </p:nvSpPr>
        <p:spPr bwMode="auto">
          <a:xfrm>
            <a:off x="5181600" y="3962400"/>
            <a:ext cx="32766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5607"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 litres</a:t>
            </a:r>
          </a:p>
        </p:txBody>
      </p:sp>
      <p:sp>
        <p:nvSpPr>
          <p:cNvPr id="25608" name="Rectangle 8" descr="20%"/>
          <p:cNvSpPr>
            <a:spLocks noChangeArrowheads="1"/>
          </p:cNvSpPr>
          <p:nvPr/>
        </p:nvSpPr>
        <p:spPr bwMode="auto">
          <a:xfrm>
            <a:off x="8458200" y="3962400"/>
            <a:ext cx="1219200" cy="2286000"/>
          </a:xfrm>
          <a:prstGeom prst="rect">
            <a:avLst/>
          </a:prstGeom>
          <a:pattFill prst="pct2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5609" name="Text Box 9"/>
          <p:cNvSpPr txBox="1">
            <a:spLocks noChangeArrowheads="1"/>
          </p:cNvSpPr>
          <p:nvPr/>
        </p:nvSpPr>
        <p:spPr bwMode="auto">
          <a:xfrm>
            <a:off x="85344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 litres</a:t>
            </a:r>
          </a:p>
        </p:txBody>
      </p:sp>
      <p:sp>
        <p:nvSpPr>
          <p:cNvPr id="25610" name="Text Box 10"/>
          <p:cNvSpPr txBox="1">
            <a:spLocks noChangeArrowheads="1"/>
          </p:cNvSpPr>
          <p:nvPr/>
        </p:nvSpPr>
        <p:spPr bwMode="auto">
          <a:xfrm>
            <a:off x="8686800" y="2133601"/>
            <a:ext cx="198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2 litres of</a:t>
            </a:r>
          </a:p>
          <a:p>
            <a:pPr eaLnBrk="0" fontAlgn="base" hangingPunct="0">
              <a:spcBef>
                <a:spcPct val="50000"/>
              </a:spcBef>
              <a:spcAft>
                <a:spcPct val="0"/>
              </a:spcAft>
            </a:pPr>
            <a:r>
              <a:rPr lang="en-US" altLang="en-US" sz="2400">
                <a:solidFill>
                  <a:srgbClr val="000000"/>
                </a:solidFill>
                <a:latin typeface="Times New Roman" panose="02020603050405020304" pitchFamily="18" charset="0"/>
              </a:rPr>
              <a:t>   colloid</a:t>
            </a:r>
          </a:p>
        </p:txBody>
      </p:sp>
      <p:sp>
        <p:nvSpPr>
          <p:cNvPr id="25611" name="AutoShape 11"/>
          <p:cNvSpPr>
            <a:spLocks noChangeArrowheads="1"/>
          </p:cNvSpPr>
          <p:nvPr/>
        </p:nvSpPr>
        <p:spPr bwMode="auto">
          <a:xfrm>
            <a:off x="9220200" y="3276600"/>
            <a:ext cx="381000" cy="685800"/>
          </a:xfrm>
          <a:prstGeom prst="down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88536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altLang="en-US"/>
              <a:t>Crystalloids &amp; colloids</a:t>
            </a:r>
          </a:p>
        </p:txBody>
      </p:sp>
      <p:sp>
        <p:nvSpPr>
          <p:cNvPr id="24580" name="Rectangle 4" descr="20%"/>
          <p:cNvSpPr>
            <a:spLocks noChangeArrowheads="1"/>
          </p:cNvSpPr>
          <p:nvPr/>
        </p:nvSpPr>
        <p:spPr bwMode="auto">
          <a:xfrm>
            <a:off x="2057400" y="2133600"/>
            <a:ext cx="31242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4581"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30 litres</a:t>
            </a:r>
          </a:p>
        </p:txBody>
      </p:sp>
      <p:sp>
        <p:nvSpPr>
          <p:cNvPr id="24582" name="Rectangle 6" descr="20%"/>
          <p:cNvSpPr>
            <a:spLocks noChangeArrowheads="1"/>
          </p:cNvSpPr>
          <p:nvPr/>
        </p:nvSpPr>
        <p:spPr bwMode="auto">
          <a:xfrm>
            <a:off x="5181600" y="3962400"/>
            <a:ext cx="32766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4583"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 litres</a:t>
            </a:r>
          </a:p>
        </p:txBody>
      </p:sp>
      <p:sp>
        <p:nvSpPr>
          <p:cNvPr id="24584" name="Rectangle 8" descr="30%"/>
          <p:cNvSpPr>
            <a:spLocks noChangeArrowheads="1"/>
          </p:cNvSpPr>
          <p:nvPr/>
        </p:nvSpPr>
        <p:spPr bwMode="auto">
          <a:xfrm>
            <a:off x="8458200" y="3962400"/>
            <a:ext cx="1600200" cy="2286000"/>
          </a:xfrm>
          <a:prstGeom prst="rect">
            <a:avLst/>
          </a:prstGeom>
          <a:pattFill prst="pct3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4585" name="Text Box 9"/>
          <p:cNvSpPr txBox="1">
            <a:spLocks noChangeArrowheads="1"/>
          </p:cNvSpPr>
          <p:nvPr/>
        </p:nvSpPr>
        <p:spPr bwMode="auto">
          <a:xfrm>
            <a:off x="86868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5 litres</a:t>
            </a:r>
          </a:p>
        </p:txBody>
      </p:sp>
    </p:spTree>
    <p:extLst>
      <p:ext uri="{BB962C8B-B14F-4D97-AF65-F5344CB8AC3E}">
        <p14:creationId xmlns:p14="http://schemas.microsoft.com/office/powerpoint/2010/main" val="67000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ltLang="en-US"/>
              <a:t>Crystalloids &amp; colloids</a:t>
            </a:r>
          </a:p>
        </p:txBody>
      </p:sp>
      <p:sp>
        <p:nvSpPr>
          <p:cNvPr id="23556" name="Rectangle 4" descr="20%"/>
          <p:cNvSpPr>
            <a:spLocks noChangeArrowheads="1"/>
          </p:cNvSpPr>
          <p:nvPr/>
        </p:nvSpPr>
        <p:spPr bwMode="auto">
          <a:xfrm>
            <a:off x="2057400" y="2133600"/>
            <a:ext cx="28956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3557"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29 litres</a:t>
            </a:r>
          </a:p>
        </p:txBody>
      </p:sp>
      <p:sp>
        <p:nvSpPr>
          <p:cNvPr id="23558" name="Rectangle 6" descr="20%"/>
          <p:cNvSpPr>
            <a:spLocks noChangeArrowheads="1"/>
          </p:cNvSpPr>
          <p:nvPr/>
        </p:nvSpPr>
        <p:spPr bwMode="auto">
          <a:xfrm>
            <a:off x="4953000" y="3962400"/>
            <a:ext cx="31242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3559"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8 litres</a:t>
            </a:r>
          </a:p>
        </p:txBody>
      </p:sp>
      <p:sp>
        <p:nvSpPr>
          <p:cNvPr id="23560" name="Rectangle 8" descr="20%"/>
          <p:cNvSpPr>
            <a:spLocks noChangeArrowheads="1"/>
          </p:cNvSpPr>
          <p:nvPr/>
        </p:nvSpPr>
        <p:spPr bwMode="auto">
          <a:xfrm>
            <a:off x="8077200" y="3962400"/>
            <a:ext cx="1981200" cy="2286000"/>
          </a:xfrm>
          <a:prstGeom prst="rect">
            <a:avLst/>
          </a:prstGeom>
          <a:pattFill prst="pct2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3561" name="Text Box 9"/>
          <p:cNvSpPr txBox="1">
            <a:spLocks noChangeArrowheads="1"/>
          </p:cNvSpPr>
          <p:nvPr/>
        </p:nvSpPr>
        <p:spPr bwMode="auto">
          <a:xfrm>
            <a:off x="86868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7 litres</a:t>
            </a:r>
          </a:p>
        </p:txBody>
      </p:sp>
      <p:sp>
        <p:nvSpPr>
          <p:cNvPr id="23564" name="AutoShape 12"/>
          <p:cNvSpPr>
            <a:spLocks noChangeArrowheads="1"/>
          </p:cNvSpPr>
          <p:nvPr/>
        </p:nvSpPr>
        <p:spPr bwMode="auto">
          <a:xfrm rot="10800000">
            <a:off x="4495800" y="4267200"/>
            <a:ext cx="1219200" cy="609600"/>
          </a:xfrm>
          <a:prstGeom prst="leftArrow">
            <a:avLst>
              <a:gd name="adj1" fmla="val 50000"/>
              <a:gd name="adj2"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3565" name="AutoShape 13"/>
          <p:cNvSpPr>
            <a:spLocks noChangeArrowheads="1"/>
          </p:cNvSpPr>
          <p:nvPr/>
        </p:nvSpPr>
        <p:spPr bwMode="auto">
          <a:xfrm rot="-10786161">
            <a:off x="7694613" y="4191001"/>
            <a:ext cx="1219200" cy="684213"/>
          </a:xfrm>
          <a:prstGeom prst="leftArrow">
            <a:avLst>
              <a:gd name="adj1" fmla="val 50000"/>
              <a:gd name="adj2" fmla="val 445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06174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458200" y="2057400"/>
            <a:ext cx="1905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2531" name="Rectangle 3"/>
          <p:cNvSpPr>
            <a:spLocks noGrp="1" noChangeArrowheads="1"/>
          </p:cNvSpPr>
          <p:nvPr>
            <p:ph type="title"/>
          </p:nvPr>
        </p:nvSpPr>
        <p:spPr/>
        <p:txBody>
          <a:bodyPr/>
          <a:lstStyle/>
          <a:p>
            <a:r>
              <a:rPr lang="en-US" altLang="en-US"/>
              <a:t>Crystalloids &amp; colloids</a:t>
            </a:r>
          </a:p>
        </p:txBody>
      </p:sp>
      <p:sp>
        <p:nvSpPr>
          <p:cNvPr id="22532" name="Rectangle 4" descr="20%"/>
          <p:cNvSpPr>
            <a:spLocks noChangeArrowheads="1"/>
          </p:cNvSpPr>
          <p:nvPr/>
        </p:nvSpPr>
        <p:spPr bwMode="auto">
          <a:xfrm>
            <a:off x="2057400" y="2133600"/>
            <a:ext cx="31242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2533"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30 litres</a:t>
            </a:r>
          </a:p>
        </p:txBody>
      </p:sp>
      <p:sp>
        <p:nvSpPr>
          <p:cNvPr id="22534" name="Rectangle 6" descr="20%"/>
          <p:cNvSpPr>
            <a:spLocks noChangeArrowheads="1"/>
          </p:cNvSpPr>
          <p:nvPr/>
        </p:nvSpPr>
        <p:spPr bwMode="auto">
          <a:xfrm>
            <a:off x="5181600" y="3962400"/>
            <a:ext cx="32766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2535"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 litres</a:t>
            </a:r>
          </a:p>
        </p:txBody>
      </p:sp>
      <p:sp>
        <p:nvSpPr>
          <p:cNvPr id="22536" name="Rectangle 8" descr="20%"/>
          <p:cNvSpPr>
            <a:spLocks noChangeArrowheads="1"/>
          </p:cNvSpPr>
          <p:nvPr/>
        </p:nvSpPr>
        <p:spPr bwMode="auto">
          <a:xfrm>
            <a:off x="8458200" y="3962400"/>
            <a:ext cx="1219200" cy="2286000"/>
          </a:xfrm>
          <a:prstGeom prst="rect">
            <a:avLst/>
          </a:prstGeom>
          <a:pattFill prst="pct2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2537" name="Text Box 9"/>
          <p:cNvSpPr txBox="1">
            <a:spLocks noChangeArrowheads="1"/>
          </p:cNvSpPr>
          <p:nvPr/>
        </p:nvSpPr>
        <p:spPr bwMode="auto">
          <a:xfrm>
            <a:off x="85344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 litres</a:t>
            </a:r>
          </a:p>
        </p:txBody>
      </p:sp>
      <p:sp>
        <p:nvSpPr>
          <p:cNvPr id="22538" name="Text Box 10"/>
          <p:cNvSpPr txBox="1">
            <a:spLocks noChangeArrowheads="1"/>
          </p:cNvSpPr>
          <p:nvPr/>
        </p:nvSpPr>
        <p:spPr bwMode="auto">
          <a:xfrm>
            <a:off x="8534400" y="2133601"/>
            <a:ext cx="198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2 litres of</a:t>
            </a:r>
          </a:p>
          <a:p>
            <a:pPr eaLnBrk="0" fontAlgn="base" hangingPunct="0">
              <a:spcBef>
                <a:spcPct val="50000"/>
              </a:spcBef>
              <a:spcAft>
                <a:spcPct val="0"/>
              </a:spcAft>
            </a:pPr>
            <a:r>
              <a:rPr lang="en-US" altLang="en-US" sz="2400">
                <a:solidFill>
                  <a:srgbClr val="000000"/>
                </a:solidFill>
                <a:latin typeface="Times New Roman" panose="02020603050405020304" pitchFamily="18" charset="0"/>
              </a:rPr>
              <a:t>0.9% saline</a:t>
            </a:r>
          </a:p>
        </p:txBody>
      </p:sp>
      <p:sp>
        <p:nvSpPr>
          <p:cNvPr id="22539" name="AutoShape 11"/>
          <p:cNvSpPr>
            <a:spLocks noChangeArrowheads="1"/>
          </p:cNvSpPr>
          <p:nvPr/>
        </p:nvSpPr>
        <p:spPr bwMode="auto">
          <a:xfrm>
            <a:off x="9220200" y="3276600"/>
            <a:ext cx="381000" cy="685800"/>
          </a:xfrm>
          <a:prstGeom prst="down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2328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6370"/>
          </a:xfrm>
        </p:spPr>
        <p:txBody>
          <a:bodyPr/>
          <a:lstStyle/>
          <a:p>
            <a:r>
              <a:rPr lang="en-GB" dirty="0">
                <a:solidFill>
                  <a:prstClr val="black"/>
                </a:solidFill>
              </a:rPr>
              <a:t>Physiology of Fluids </a:t>
            </a:r>
            <a:endParaRPr lang="en-GB" dirty="0"/>
          </a:p>
        </p:txBody>
      </p:sp>
      <p:pic>
        <p:nvPicPr>
          <p:cNvPr id="4" name="Content Placeholder 3"/>
          <p:cNvPicPr>
            <a:picLocks noGrp="1" noChangeAspect="1"/>
          </p:cNvPicPr>
          <p:nvPr>
            <p:ph idx="1"/>
          </p:nvPr>
        </p:nvPicPr>
        <p:blipFill>
          <a:blip r:embed="rId3"/>
          <a:stretch>
            <a:fillRect/>
          </a:stretch>
        </p:blipFill>
        <p:spPr>
          <a:xfrm>
            <a:off x="4588933" y="1331496"/>
            <a:ext cx="4635277" cy="4684293"/>
          </a:xfrm>
          <a:prstGeom prst="rect">
            <a:avLst/>
          </a:prstGeom>
        </p:spPr>
      </p:pic>
      <p:pic>
        <p:nvPicPr>
          <p:cNvPr id="3" name="Picture 2"/>
          <p:cNvPicPr>
            <a:picLocks noChangeAspect="1"/>
          </p:cNvPicPr>
          <p:nvPr/>
        </p:nvPicPr>
        <p:blipFill>
          <a:blip r:embed="rId4"/>
          <a:stretch>
            <a:fillRect/>
          </a:stretch>
        </p:blipFill>
        <p:spPr>
          <a:xfrm>
            <a:off x="694267" y="1356180"/>
            <a:ext cx="3894667" cy="4350353"/>
          </a:xfrm>
          <a:prstGeom prst="rect">
            <a:avLst/>
          </a:prstGeom>
        </p:spPr>
      </p:pic>
    </p:spTree>
    <p:extLst>
      <p:ext uri="{BB962C8B-B14F-4D97-AF65-F5344CB8AC3E}">
        <p14:creationId xmlns:p14="http://schemas.microsoft.com/office/powerpoint/2010/main" val="432990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r>
              <a:rPr lang="en-US" altLang="en-US"/>
              <a:t>Crystalloids &amp; colloids</a:t>
            </a:r>
          </a:p>
        </p:txBody>
      </p:sp>
      <p:sp>
        <p:nvSpPr>
          <p:cNvPr id="21508" name="Rectangle 4" descr="20%"/>
          <p:cNvSpPr>
            <a:spLocks noChangeArrowheads="1"/>
          </p:cNvSpPr>
          <p:nvPr/>
        </p:nvSpPr>
        <p:spPr bwMode="auto">
          <a:xfrm>
            <a:off x="2057400" y="2133600"/>
            <a:ext cx="31242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1509"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30 litres</a:t>
            </a:r>
          </a:p>
        </p:txBody>
      </p:sp>
      <p:sp>
        <p:nvSpPr>
          <p:cNvPr id="21510" name="Rectangle 6" descr="20%"/>
          <p:cNvSpPr>
            <a:spLocks noChangeArrowheads="1"/>
          </p:cNvSpPr>
          <p:nvPr/>
        </p:nvSpPr>
        <p:spPr bwMode="auto">
          <a:xfrm>
            <a:off x="5181600" y="3962400"/>
            <a:ext cx="32766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1511"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 litres</a:t>
            </a:r>
          </a:p>
        </p:txBody>
      </p:sp>
      <p:sp>
        <p:nvSpPr>
          <p:cNvPr id="21512" name="Rectangle 8" descr="25%"/>
          <p:cNvSpPr>
            <a:spLocks noChangeArrowheads="1"/>
          </p:cNvSpPr>
          <p:nvPr/>
        </p:nvSpPr>
        <p:spPr bwMode="auto">
          <a:xfrm>
            <a:off x="8458200" y="3962400"/>
            <a:ext cx="1600200" cy="2286000"/>
          </a:xfrm>
          <a:prstGeom prst="rect">
            <a:avLst/>
          </a:prstGeom>
          <a:pattFill prst="pct25">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1513" name="Text Box 9"/>
          <p:cNvSpPr txBox="1">
            <a:spLocks noChangeArrowheads="1"/>
          </p:cNvSpPr>
          <p:nvPr/>
        </p:nvSpPr>
        <p:spPr bwMode="auto">
          <a:xfrm>
            <a:off x="86868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5 litres</a:t>
            </a:r>
          </a:p>
        </p:txBody>
      </p:sp>
    </p:spTree>
    <p:extLst>
      <p:ext uri="{BB962C8B-B14F-4D97-AF65-F5344CB8AC3E}">
        <p14:creationId xmlns:p14="http://schemas.microsoft.com/office/powerpoint/2010/main" val="3457629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r>
              <a:rPr lang="en-US" altLang="en-US"/>
              <a:t>Crystalloids &amp; colloids</a:t>
            </a:r>
          </a:p>
        </p:txBody>
      </p:sp>
      <p:sp>
        <p:nvSpPr>
          <p:cNvPr id="20484" name="Rectangle 4" descr="20%"/>
          <p:cNvSpPr>
            <a:spLocks noChangeArrowheads="1"/>
          </p:cNvSpPr>
          <p:nvPr/>
        </p:nvSpPr>
        <p:spPr bwMode="auto">
          <a:xfrm>
            <a:off x="2057400" y="2133600"/>
            <a:ext cx="28956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0485"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29 litres</a:t>
            </a:r>
          </a:p>
        </p:txBody>
      </p:sp>
      <p:sp>
        <p:nvSpPr>
          <p:cNvPr id="20486" name="Rectangle 6" descr="25%"/>
          <p:cNvSpPr>
            <a:spLocks noChangeArrowheads="1"/>
          </p:cNvSpPr>
          <p:nvPr/>
        </p:nvSpPr>
        <p:spPr bwMode="auto">
          <a:xfrm>
            <a:off x="4953000" y="3962400"/>
            <a:ext cx="3505200" cy="2286000"/>
          </a:xfrm>
          <a:prstGeom prst="rect">
            <a:avLst/>
          </a:prstGeom>
          <a:pattFill prst="pct25">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0487"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10.5 litres</a:t>
            </a:r>
          </a:p>
        </p:txBody>
      </p:sp>
      <p:sp>
        <p:nvSpPr>
          <p:cNvPr id="20488" name="Rectangle 8" descr="25%"/>
          <p:cNvSpPr>
            <a:spLocks noChangeArrowheads="1"/>
          </p:cNvSpPr>
          <p:nvPr/>
        </p:nvSpPr>
        <p:spPr bwMode="auto">
          <a:xfrm>
            <a:off x="8458200" y="3962400"/>
            <a:ext cx="1600200" cy="2286000"/>
          </a:xfrm>
          <a:prstGeom prst="rect">
            <a:avLst/>
          </a:prstGeom>
          <a:pattFill prst="pct25">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0489" name="Text Box 9"/>
          <p:cNvSpPr txBox="1">
            <a:spLocks noChangeArrowheads="1"/>
          </p:cNvSpPr>
          <p:nvPr/>
        </p:nvSpPr>
        <p:spPr bwMode="auto">
          <a:xfrm>
            <a:off x="8686800" y="4876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4.5 litres</a:t>
            </a:r>
          </a:p>
        </p:txBody>
      </p:sp>
      <p:sp>
        <p:nvSpPr>
          <p:cNvPr id="20492" name="AutoShape 12"/>
          <p:cNvSpPr>
            <a:spLocks noChangeArrowheads="1"/>
          </p:cNvSpPr>
          <p:nvPr/>
        </p:nvSpPr>
        <p:spPr bwMode="auto">
          <a:xfrm>
            <a:off x="7772400" y="4267200"/>
            <a:ext cx="1295400" cy="609600"/>
          </a:xfrm>
          <a:prstGeom prst="leftRightArrow">
            <a:avLst>
              <a:gd name="adj1" fmla="val 50000"/>
              <a:gd name="adj2" fmla="val 425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20493" name="AutoShape 13"/>
          <p:cNvSpPr>
            <a:spLocks noChangeArrowheads="1"/>
          </p:cNvSpPr>
          <p:nvPr/>
        </p:nvSpPr>
        <p:spPr bwMode="auto">
          <a:xfrm>
            <a:off x="4495800" y="4267200"/>
            <a:ext cx="1143000" cy="609600"/>
          </a:xfrm>
          <a:prstGeom prst="rightArrow">
            <a:avLst>
              <a:gd name="adj1" fmla="val 50000"/>
              <a:gd name="adj2" fmla="val 4687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87450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458200" y="2057400"/>
            <a:ext cx="1905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0723" name="Rectangle 3"/>
          <p:cNvSpPr>
            <a:spLocks noGrp="1" noChangeArrowheads="1"/>
          </p:cNvSpPr>
          <p:nvPr>
            <p:ph type="title"/>
          </p:nvPr>
        </p:nvSpPr>
        <p:spPr/>
        <p:txBody>
          <a:bodyPr/>
          <a:lstStyle/>
          <a:p>
            <a:r>
              <a:rPr lang="en-US" altLang="en-US"/>
              <a:t>Crystalloids &amp; colloids</a:t>
            </a:r>
          </a:p>
        </p:txBody>
      </p:sp>
      <p:sp>
        <p:nvSpPr>
          <p:cNvPr id="30724" name="Rectangle 4" descr="20%"/>
          <p:cNvSpPr>
            <a:spLocks noChangeArrowheads="1"/>
          </p:cNvSpPr>
          <p:nvPr/>
        </p:nvSpPr>
        <p:spPr bwMode="auto">
          <a:xfrm>
            <a:off x="2057400" y="2133600"/>
            <a:ext cx="3124200" cy="4114800"/>
          </a:xfrm>
          <a:prstGeom prst="rect">
            <a:avLst/>
          </a:prstGeom>
          <a:pattFill prst="pct2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0725"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30 litres</a:t>
            </a:r>
          </a:p>
        </p:txBody>
      </p:sp>
      <p:sp>
        <p:nvSpPr>
          <p:cNvPr id="30726" name="Rectangle 6" descr="20%"/>
          <p:cNvSpPr>
            <a:spLocks noChangeArrowheads="1"/>
          </p:cNvSpPr>
          <p:nvPr/>
        </p:nvSpPr>
        <p:spPr bwMode="auto">
          <a:xfrm>
            <a:off x="5181600" y="3962400"/>
            <a:ext cx="3276600" cy="2286000"/>
          </a:xfrm>
          <a:prstGeom prst="rect">
            <a:avLst/>
          </a:prstGeom>
          <a:pattFill prst="pct2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0727"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 litres</a:t>
            </a:r>
          </a:p>
        </p:txBody>
      </p:sp>
      <p:sp>
        <p:nvSpPr>
          <p:cNvPr id="30728" name="Rectangle 8" descr="20%"/>
          <p:cNvSpPr>
            <a:spLocks noChangeArrowheads="1"/>
          </p:cNvSpPr>
          <p:nvPr/>
        </p:nvSpPr>
        <p:spPr bwMode="auto">
          <a:xfrm>
            <a:off x="8458200" y="3962400"/>
            <a:ext cx="1219200" cy="2286000"/>
          </a:xfrm>
          <a:prstGeom prst="rect">
            <a:avLst/>
          </a:prstGeom>
          <a:pattFill prst="pct2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0729" name="Text Box 9"/>
          <p:cNvSpPr txBox="1">
            <a:spLocks noChangeArrowheads="1"/>
          </p:cNvSpPr>
          <p:nvPr/>
        </p:nvSpPr>
        <p:spPr bwMode="auto">
          <a:xfrm>
            <a:off x="8534400"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 litres</a:t>
            </a:r>
          </a:p>
        </p:txBody>
      </p:sp>
      <p:sp>
        <p:nvSpPr>
          <p:cNvPr id="30730" name="Text Box 10"/>
          <p:cNvSpPr txBox="1">
            <a:spLocks noChangeArrowheads="1"/>
          </p:cNvSpPr>
          <p:nvPr/>
        </p:nvSpPr>
        <p:spPr bwMode="auto">
          <a:xfrm>
            <a:off x="8534400" y="2133601"/>
            <a:ext cx="198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2 litres of</a:t>
            </a:r>
          </a:p>
          <a:p>
            <a:pPr eaLnBrk="0" fontAlgn="base" hangingPunct="0">
              <a:spcBef>
                <a:spcPct val="50000"/>
              </a:spcBef>
              <a:spcAft>
                <a:spcPct val="0"/>
              </a:spcAft>
            </a:pPr>
            <a:r>
              <a:rPr lang="en-US" altLang="en-US" sz="2400">
                <a:solidFill>
                  <a:srgbClr val="000000"/>
                </a:solidFill>
                <a:latin typeface="Times New Roman" panose="02020603050405020304" pitchFamily="18" charset="0"/>
              </a:rPr>
              <a:t>5% dextrose</a:t>
            </a:r>
          </a:p>
        </p:txBody>
      </p:sp>
      <p:sp>
        <p:nvSpPr>
          <p:cNvPr id="30731" name="AutoShape 11"/>
          <p:cNvSpPr>
            <a:spLocks noChangeArrowheads="1"/>
          </p:cNvSpPr>
          <p:nvPr/>
        </p:nvSpPr>
        <p:spPr bwMode="auto">
          <a:xfrm>
            <a:off x="9220200" y="3276600"/>
            <a:ext cx="381000" cy="685800"/>
          </a:xfrm>
          <a:prstGeom prst="down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48231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altLang="en-US"/>
              <a:t>Crystalloids &amp; colloids</a:t>
            </a:r>
          </a:p>
        </p:txBody>
      </p:sp>
      <p:sp>
        <p:nvSpPr>
          <p:cNvPr id="31748" name="Rectangle 4" descr="10%"/>
          <p:cNvSpPr>
            <a:spLocks noChangeArrowheads="1"/>
          </p:cNvSpPr>
          <p:nvPr/>
        </p:nvSpPr>
        <p:spPr bwMode="auto">
          <a:xfrm>
            <a:off x="2057400" y="2133600"/>
            <a:ext cx="3429000" cy="4114800"/>
          </a:xfrm>
          <a:prstGeom prst="rect">
            <a:avLst/>
          </a:prstGeom>
          <a:pattFill prst="pct10">
            <a:fgClr>
              <a:srgbClr val="0000FF"/>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1749" name="Text Box 5"/>
          <p:cNvSpPr txBox="1">
            <a:spLocks noChangeArrowheads="1"/>
          </p:cNvSpPr>
          <p:nvPr/>
        </p:nvSpPr>
        <p:spPr bwMode="auto">
          <a:xfrm>
            <a:off x="28194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31 litres</a:t>
            </a:r>
          </a:p>
        </p:txBody>
      </p:sp>
      <p:sp>
        <p:nvSpPr>
          <p:cNvPr id="31750" name="Rectangle 6" descr="10%"/>
          <p:cNvSpPr>
            <a:spLocks noChangeArrowheads="1"/>
          </p:cNvSpPr>
          <p:nvPr/>
        </p:nvSpPr>
        <p:spPr bwMode="auto">
          <a:xfrm>
            <a:off x="5486400" y="3962400"/>
            <a:ext cx="3352800" cy="2286000"/>
          </a:xfrm>
          <a:prstGeom prst="rect">
            <a:avLst/>
          </a:prstGeom>
          <a:pattFill prst="pct10">
            <a:fgClr>
              <a:schemeClr val="accent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1751" name="Text Box 7"/>
          <p:cNvSpPr txBox="1">
            <a:spLocks noChangeArrowheads="1"/>
          </p:cNvSpPr>
          <p:nvPr/>
        </p:nvSpPr>
        <p:spPr bwMode="auto">
          <a:xfrm>
            <a:off x="6019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9.7 litres</a:t>
            </a:r>
          </a:p>
        </p:txBody>
      </p:sp>
      <p:sp>
        <p:nvSpPr>
          <p:cNvPr id="31752" name="Rectangle 8" descr="10%"/>
          <p:cNvSpPr>
            <a:spLocks noChangeArrowheads="1"/>
          </p:cNvSpPr>
          <p:nvPr/>
        </p:nvSpPr>
        <p:spPr bwMode="auto">
          <a:xfrm>
            <a:off x="8839200" y="3962400"/>
            <a:ext cx="1371600" cy="2286000"/>
          </a:xfrm>
          <a:prstGeom prst="rect">
            <a:avLst/>
          </a:prstGeom>
          <a:pattFill prst="pct10">
            <a:fgClr>
              <a:srgbClr val="CC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1753" name="Text Box 9"/>
          <p:cNvSpPr txBox="1">
            <a:spLocks noChangeArrowheads="1"/>
          </p:cNvSpPr>
          <p:nvPr/>
        </p:nvSpPr>
        <p:spPr bwMode="auto">
          <a:xfrm>
            <a:off x="8839200" y="4876801"/>
            <a:ext cx="106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3.3 litres</a:t>
            </a:r>
          </a:p>
        </p:txBody>
      </p:sp>
      <p:sp>
        <p:nvSpPr>
          <p:cNvPr id="31754" name="AutoShape 10"/>
          <p:cNvSpPr>
            <a:spLocks noChangeArrowheads="1"/>
          </p:cNvSpPr>
          <p:nvPr/>
        </p:nvSpPr>
        <p:spPr bwMode="auto">
          <a:xfrm>
            <a:off x="7696200" y="4343400"/>
            <a:ext cx="1219200" cy="533400"/>
          </a:xfrm>
          <a:prstGeom prst="leftArrow">
            <a:avLst>
              <a:gd name="adj1" fmla="val 50000"/>
              <a:gd name="adj2" fmla="val 5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31755" name="AutoShape 11"/>
          <p:cNvSpPr>
            <a:spLocks noChangeArrowheads="1"/>
          </p:cNvSpPr>
          <p:nvPr/>
        </p:nvSpPr>
        <p:spPr bwMode="auto">
          <a:xfrm>
            <a:off x="4495800" y="4343400"/>
            <a:ext cx="1219200" cy="533400"/>
          </a:xfrm>
          <a:prstGeom prst="leftArrow">
            <a:avLst>
              <a:gd name="adj1" fmla="val 50000"/>
              <a:gd name="adj2" fmla="val 5714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0639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ltLang="en-US"/>
              <a:t>How much fluid to give ?</a:t>
            </a:r>
          </a:p>
        </p:txBody>
      </p:sp>
      <p:sp>
        <p:nvSpPr>
          <p:cNvPr id="153603" name="Rectangle 3"/>
          <p:cNvSpPr>
            <a:spLocks noGrp="1" noChangeArrowheads="1"/>
          </p:cNvSpPr>
          <p:nvPr>
            <p:ph idx="1"/>
          </p:nvPr>
        </p:nvSpPr>
        <p:spPr/>
        <p:txBody>
          <a:bodyPr/>
          <a:lstStyle/>
          <a:p>
            <a:r>
              <a:rPr lang="en-GB" altLang="en-US"/>
              <a:t>What is your starting point ?</a:t>
            </a:r>
          </a:p>
          <a:p>
            <a:pPr lvl="1"/>
            <a:r>
              <a:rPr lang="en-GB" altLang="en-US"/>
              <a:t>Euvolaemia ?	( normal )</a:t>
            </a:r>
          </a:p>
          <a:p>
            <a:pPr lvl="1"/>
            <a:r>
              <a:rPr lang="en-GB" altLang="en-US"/>
              <a:t>Hypovolaemia ?	( dry )</a:t>
            </a:r>
          </a:p>
          <a:p>
            <a:pPr lvl="1"/>
            <a:r>
              <a:rPr lang="en-GB" altLang="en-US"/>
              <a:t>Hypervolaemia ? 	( wet )</a:t>
            </a:r>
          </a:p>
          <a:p>
            <a:r>
              <a:rPr lang="en-GB" altLang="en-US"/>
              <a:t>What are the expected losses ?</a:t>
            </a:r>
          </a:p>
          <a:p>
            <a:r>
              <a:rPr lang="en-GB" altLang="en-US"/>
              <a:t>What are the expected gains ?</a:t>
            </a:r>
          </a:p>
        </p:txBody>
      </p:sp>
    </p:spTree>
    <p:extLst>
      <p:ext uri="{BB962C8B-B14F-4D97-AF65-F5344CB8AC3E}">
        <p14:creationId xmlns:p14="http://schemas.microsoft.com/office/powerpoint/2010/main" val="15716131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Signs of hypo / hypervolaemia:</a:t>
            </a:r>
          </a:p>
        </p:txBody>
      </p:sp>
      <p:sp>
        <p:nvSpPr>
          <p:cNvPr id="32771" name="Rectangle 3"/>
          <p:cNvSpPr>
            <a:spLocks noGrp="1" noChangeArrowheads="1"/>
          </p:cNvSpPr>
          <p:nvPr>
            <p:ph idx="1"/>
          </p:nvPr>
        </p:nvSpPr>
        <p:spPr/>
        <p:txBody>
          <a:bodyPr>
            <a:normAutofit fontScale="92500" lnSpcReduction="20000"/>
          </a:bodyPr>
          <a:lstStyle/>
          <a:p>
            <a:pPr algn="ctr">
              <a:buFont typeface="Monotype Sorts" pitchFamily="2" charset="2"/>
              <a:buNone/>
            </a:pPr>
            <a:r>
              <a:rPr lang="en-US" altLang="en-US"/>
              <a:t>Signs of …</a:t>
            </a:r>
          </a:p>
          <a:p>
            <a:pPr>
              <a:buFont typeface="Monotype Sorts" pitchFamily="2" charset="2"/>
              <a:buNone/>
            </a:pPr>
            <a:r>
              <a:rPr lang="en-US" altLang="en-US" u="sng"/>
              <a:t>Volume depletion</a:t>
            </a:r>
            <a:r>
              <a:rPr lang="en-US" altLang="en-US"/>
              <a:t>		   </a:t>
            </a:r>
            <a:r>
              <a:rPr lang="en-US" altLang="en-US" u="sng"/>
              <a:t>Volume overload</a:t>
            </a:r>
          </a:p>
          <a:p>
            <a:pPr>
              <a:buFont typeface="Monotype Sorts" pitchFamily="2" charset="2"/>
              <a:buNone/>
            </a:pPr>
            <a:r>
              <a:rPr lang="en-US" altLang="en-US" sz="2400"/>
              <a:t>Postural hypotension		                 Hypertension</a:t>
            </a:r>
          </a:p>
          <a:p>
            <a:pPr>
              <a:buFont typeface="Monotype Sorts" pitchFamily="2" charset="2"/>
              <a:buNone/>
            </a:pPr>
            <a:r>
              <a:rPr lang="en-US" altLang="en-US" sz="2400"/>
              <a:t>Tachycardia				                   Tachycardia</a:t>
            </a:r>
          </a:p>
          <a:p>
            <a:pPr>
              <a:buFont typeface="Monotype Sorts" pitchFamily="2" charset="2"/>
              <a:buNone/>
            </a:pPr>
            <a:r>
              <a:rPr lang="en-US" altLang="en-US" sz="2400"/>
              <a:t>Absence of JVP @ 45</a:t>
            </a:r>
            <a:r>
              <a:rPr lang="en-US" altLang="en-US" sz="2400" baseline="30000"/>
              <a:t>o</a:t>
            </a:r>
            <a:r>
              <a:rPr lang="en-US" altLang="en-US" sz="2400"/>
              <a:t>	       Raised JVP / gallop rhythm</a:t>
            </a:r>
          </a:p>
          <a:p>
            <a:pPr>
              <a:buFont typeface="Monotype Sorts" pitchFamily="2" charset="2"/>
              <a:buNone/>
            </a:pPr>
            <a:r>
              <a:rPr lang="en-US" altLang="en-US" sz="2400"/>
              <a:t>Decreased skin turgor		                        Oedema</a:t>
            </a:r>
          </a:p>
          <a:p>
            <a:pPr>
              <a:buFont typeface="Monotype Sorts" pitchFamily="2" charset="2"/>
              <a:buNone/>
            </a:pPr>
            <a:r>
              <a:rPr lang="en-US" altLang="en-US" sz="2400"/>
              <a:t>Dry mucosae				            Pleural effusions</a:t>
            </a:r>
          </a:p>
          <a:p>
            <a:pPr>
              <a:buFont typeface="Monotype Sorts" pitchFamily="2" charset="2"/>
              <a:buNone/>
            </a:pPr>
            <a:r>
              <a:rPr lang="en-US" altLang="en-US" sz="2400"/>
              <a:t>Supine hypotension			        Pulmonary oedema</a:t>
            </a:r>
          </a:p>
          <a:p>
            <a:pPr>
              <a:buFont typeface="Monotype Sorts" pitchFamily="2" charset="2"/>
              <a:buNone/>
            </a:pPr>
            <a:r>
              <a:rPr lang="en-US" altLang="en-US" sz="2400"/>
              <a:t>Oliguria				                          Ascites</a:t>
            </a:r>
          </a:p>
          <a:p>
            <a:pPr>
              <a:buFont typeface="Monotype Sorts" pitchFamily="2" charset="2"/>
              <a:buNone/>
            </a:pPr>
            <a:r>
              <a:rPr lang="en-US" altLang="en-US" sz="2400"/>
              <a:t>Organ failure				                 Organ failure</a:t>
            </a:r>
          </a:p>
        </p:txBody>
      </p:sp>
    </p:spTree>
    <p:extLst>
      <p:ext uri="{BB962C8B-B14F-4D97-AF65-F5344CB8AC3E}">
        <p14:creationId xmlns:p14="http://schemas.microsoft.com/office/powerpoint/2010/main" val="27601692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altLang="en-US"/>
              <a:t>What are the expected losses ?</a:t>
            </a:r>
          </a:p>
        </p:txBody>
      </p:sp>
      <p:sp>
        <p:nvSpPr>
          <p:cNvPr id="155651" name="Rectangle 3"/>
          <p:cNvSpPr>
            <a:spLocks noGrp="1" noChangeArrowheads="1"/>
          </p:cNvSpPr>
          <p:nvPr>
            <p:ph idx="1"/>
          </p:nvPr>
        </p:nvSpPr>
        <p:spPr/>
        <p:txBody>
          <a:bodyPr/>
          <a:lstStyle/>
          <a:p>
            <a:r>
              <a:rPr lang="en-GB" altLang="en-US"/>
              <a:t>Measurable:</a:t>
            </a:r>
          </a:p>
          <a:p>
            <a:pPr lvl="1"/>
            <a:r>
              <a:rPr lang="en-GB" altLang="en-US"/>
              <a:t>urine ( measure hourly if necessary )</a:t>
            </a:r>
          </a:p>
          <a:p>
            <a:pPr lvl="1"/>
            <a:r>
              <a:rPr lang="en-GB" altLang="en-US"/>
              <a:t>GI ( stool, stoma, drains, tubes )</a:t>
            </a:r>
          </a:p>
          <a:p>
            <a:endParaRPr lang="en-GB" altLang="en-US"/>
          </a:p>
          <a:p>
            <a:r>
              <a:rPr lang="en-GB" altLang="en-US"/>
              <a:t>Insensible:</a:t>
            </a:r>
          </a:p>
          <a:p>
            <a:pPr lvl="1"/>
            <a:r>
              <a:rPr lang="en-GB" altLang="en-US"/>
              <a:t>sweat</a:t>
            </a:r>
          </a:p>
          <a:p>
            <a:pPr lvl="1"/>
            <a:r>
              <a:rPr lang="en-GB" altLang="en-US"/>
              <a:t>exhaled</a:t>
            </a:r>
          </a:p>
        </p:txBody>
      </p:sp>
    </p:spTree>
    <p:extLst>
      <p:ext uri="{BB962C8B-B14F-4D97-AF65-F5344CB8AC3E}">
        <p14:creationId xmlns:p14="http://schemas.microsoft.com/office/powerpoint/2010/main" val="40509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altLang="en-US"/>
              <a:t>What are the potential gains ?</a:t>
            </a:r>
          </a:p>
        </p:txBody>
      </p:sp>
      <p:sp>
        <p:nvSpPr>
          <p:cNvPr id="157699" name="Rectangle 3"/>
          <p:cNvSpPr>
            <a:spLocks noGrp="1" noChangeArrowheads="1"/>
          </p:cNvSpPr>
          <p:nvPr>
            <p:ph idx="1"/>
          </p:nvPr>
        </p:nvSpPr>
        <p:spPr/>
        <p:txBody>
          <a:bodyPr/>
          <a:lstStyle/>
          <a:p>
            <a:r>
              <a:rPr lang="en-GB" altLang="en-US"/>
              <a:t>Oral intake:</a:t>
            </a:r>
          </a:p>
          <a:p>
            <a:pPr lvl="1"/>
            <a:r>
              <a:rPr lang="en-GB" altLang="en-US"/>
              <a:t>fluids</a:t>
            </a:r>
          </a:p>
          <a:p>
            <a:pPr lvl="1"/>
            <a:r>
              <a:rPr lang="en-GB" altLang="en-US"/>
              <a:t>nutritional supplements</a:t>
            </a:r>
          </a:p>
          <a:p>
            <a:pPr lvl="1"/>
            <a:r>
              <a:rPr lang="en-GB" altLang="en-US"/>
              <a:t>bowel preparations</a:t>
            </a:r>
          </a:p>
          <a:p>
            <a:r>
              <a:rPr lang="en-GB" altLang="en-US"/>
              <a:t>IV intake:</a:t>
            </a:r>
          </a:p>
          <a:p>
            <a:pPr lvl="1"/>
            <a:r>
              <a:rPr lang="en-GB" altLang="en-US"/>
              <a:t>colloids &amp; crystalloids</a:t>
            </a:r>
          </a:p>
          <a:p>
            <a:pPr lvl="1"/>
            <a:r>
              <a:rPr lang="en-GB" altLang="en-US"/>
              <a:t>feeds</a:t>
            </a:r>
          </a:p>
          <a:p>
            <a:pPr lvl="1"/>
            <a:r>
              <a:rPr lang="en-GB" altLang="en-US"/>
              <a:t>drugs</a:t>
            </a:r>
          </a:p>
        </p:txBody>
      </p:sp>
    </p:spTree>
    <p:extLst>
      <p:ext uri="{BB962C8B-B14F-4D97-AF65-F5344CB8AC3E}">
        <p14:creationId xmlns:p14="http://schemas.microsoft.com/office/powerpoint/2010/main" val="3042805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ltLang="en-US"/>
              <a:t>Examples:</a:t>
            </a:r>
          </a:p>
        </p:txBody>
      </p:sp>
      <p:sp>
        <p:nvSpPr>
          <p:cNvPr id="159747" name="Rectangle 3"/>
          <p:cNvSpPr>
            <a:spLocks noGrp="1" noChangeArrowheads="1"/>
          </p:cNvSpPr>
          <p:nvPr>
            <p:ph idx="1"/>
          </p:nvPr>
        </p:nvSpPr>
        <p:spPr/>
        <p:txBody>
          <a:bodyPr/>
          <a:lstStyle/>
          <a:p>
            <a:r>
              <a:rPr lang="en-GB" altLang="en-US"/>
              <a:t>What follows is a series of simple - and some more complex fluid-balance problems for you</a:t>
            </a:r>
          </a:p>
          <a:p>
            <a:r>
              <a:rPr lang="en-GB" altLang="en-US"/>
              <a:t>Answers are in the speakers notes.</a:t>
            </a:r>
          </a:p>
        </p:txBody>
      </p:sp>
    </p:spTree>
    <p:extLst>
      <p:ext uri="{BB962C8B-B14F-4D97-AF65-F5344CB8AC3E}">
        <p14:creationId xmlns:p14="http://schemas.microsoft.com/office/powerpoint/2010/main" val="3243690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altLang="en-US"/>
              <a:t>Case 1:</a:t>
            </a:r>
          </a:p>
        </p:txBody>
      </p:sp>
      <p:sp>
        <p:nvSpPr>
          <p:cNvPr id="100355" name="Rectangle 3"/>
          <p:cNvSpPr>
            <a:spLocks noGrp="1" noChangeArrowheads="1"/>
          </p:cNvSpPr>
          <p:nvPr>
            <p:ph idx="1"/>
          </p:nvPr>
        </p:nvSpPr>
        <p:spPr/>
        <p:txBody>
          <a:bodyPr/>
          <a:lstStyle/>
          <a:p>
            <a:r>
              <a:rPr lang="en-GB" altLang="en-US" sz="2800"/>
              <a:t>A 62 year old man is 2 days post-colectomy. He is euvolaemic, and is allowed to drink 500ml. His urine output is 63 ml/hour:</a:t>
            </a:r>
          </a:p>
          <a:p>
            <a:endParaRPr lang="en-GB" altLang="en-US" sz="2800"/>
          </a:p>
          <a:p>
            <a:pPr>
              <a:buFont typeface="Monotype Sorts" pitchFamily="2" charset="2"/>
              <a:buNone/>
            </a:pPr>
            <a:r>
              <a:rPr lang="en-GB" altLang="en-US" sz="2800"/>
              <a:t>1. How much IV fluid does he need today ?</a:t>
            </a:r>
          </a:p>
          <a:p>
            <a:pPr>
              <a:buFont typeface="Monotype Sorts" pitchFamily="2" charset="2"/>
              <a:buNone/>
            </a:pPr>
            <a:r>
              <a:rPr lang="en-GB" altLang="en-US" sz="2800"/>
              <a:t>2. What type of IV fluid does he need ? </a:t>
            </a:r>
          </a:p>
        </p:txBody>
      </p:sp>
    </p:spTree>
    <p:extLst>
      <p:ext uri="{BB962C8B-B14F-4D97-AF65-F5344CB8AC3E}">
        <p14:creationId xmlns:p14="http://schemas.microsoft.com/office/powerpoint/2010/main" val="4191190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126" y="365125"/>
            <a:ext cx="7780421" cy="1325563"/>
          </a:xfrm>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1395662" y="224589"/>
            <a:ext cx="8085221" cy="5952374"/>
          </a:xfrm>
          <a:prstGeom prst="rect">
            <a:avLst/>
          </a:prstGeom>
        </p:spPr>
      </p:pic>
    </p:spTree>
    <p:extLst>
      <p:ext uri="{BB962C8B-B14F-4D97-AF65-F5344CB8AC3E}">
        <p14:creationId xmlns:p14="http://schemas.microsoft.com/office/powerpoint/2010/main" val="3552942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altLang="en-US"/>
              <a:t>Case 2:</a:t>
            </a:r>
          </a:p>
        </p:txBody>
      </p:sp>
      <p:sp>
        <p:nvSpPr>
          <p:cNvPr id="101379" name="Rectangle 3"/>
          <p:cNvSpPr>
            <a:spLocks noGrp="1" noChangeArrowheads="1"/>
          </p:cNvSpPr>
          <p:nvPr>
            <p:ph idx="1"/>
          </p:nvPr>
        </p:nvSpPr>
        <p:spPr/>
        <p:txBody>
          <a:bodyPr>
            <a:normAutofit fontScale="92500" lnSpcReduction="10000"/>
          </a:bodyPr>
          <a:lstStyle/>
          <a:p>
            <a:r>
              <a:rPr lang="en-GB" altLang="en-US" sz="2800"/>
              <a:t>3 days after her admission, a 43 year old woman with diabetic ketoacidosis has a blood pressure of 88/46 mmHg &amp; pulse of 110 bpm. Her charts show that her urine output over the last 3 days was 26.5 litres, whilst her total intake was 18 litres:</a:t>
            </a:r>
          </a:p>
          <a:p>
            <a:endParaRPr lang="en-GB" altLang="en-US" sz="2800"/>
          </a:p>
          <a:p>
            <a:pPr>
              <a:buFont typeface="Monotype Sorts" pitchFamily="2" charset="2"/>
              <a:buNone/>
            </a:pPr>
            <a:r>
              <a:rPr lang="en-GB" altLang="en-US" sz="2800"/>
              <a:t>1. How much fluid does she need to regain a normal BP ?</a:t>
            </a:r>
          </a:p>
          <a:p>
            <a:pPr>
              <a:buFont typeface="Monotype Sorts" pitchFamily="2" charset="2"/>
              <a:buNone/>
            </a:pPr>
            <a:r>
              <a:rPr lang="en-GB" altLang="en-US" sz="2800"/>
              <a:t>2. What fluids would you use ?</a:t>
            </a:r>
          </a:p>
          <a:p>
            <a:endParaRPr lang="en-GB" altLang="en-US"/>
          </a:p>
        </p:txBody>
      </p:sp>
    </p:spTree>
    <p:extLst>
      <p:ext uri="{BB962C8B-B14F-4D97-AF65-F5344CB8AC3E}">
        <p14:creationId xmlns:p14="http://schemas.microsoft.com/office/powerpoint/2010/main" val="4160126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a:t>Case 3:</a:t>
            </a:r>
          </a:p>
        </p:txBody>
      </p:sp>
      <p:sp>
        <p:nvSpPr>
          <p:cNvPr id="102403" name="Rectangle 3"/>
          <p:cNvSpPr>
            <a:spLocks noGrp="1" noChangeArrowheads="1"/>
          </p:cNvSpPr>
          <p:nvPr>
            <p:ph idx="1"/>
          </p:nvPr>
        </p:nvSpPr>
        <p:spPr/>
        <p:txBody>
          <a:bodyPr>
            <a:normAutofit lnSpcReduction="10000"/>
          </a:bodyPr>
          <a:lstStyle/>
          <a:p>
            <a:r>
              <a:rPr lang="en-GB" altLang="en-US" sz="2800"/>
              <a:t>An 85 year old man receives IV fluids for 3 days following a stroke; he is not allowed to eat. He has ankle oedema and a JVP of +5 cms; his charts reveal a total input of 9 l and a urine output of 6 litres over these 3 days.</a:t>
            </a:r>
          </a:p>
          <a:p>
            <a:endParaRPr lang="en-GB" altLang="en-US" sz="2800"/>
          </a:p>
          <a:p>
            <a:pPr>
              <a:buFont typeface="Monotype Sorts" pitchFamily="2" charset="2"/>
              <a:buNone/>
            </a:pPr>
            <a:r>
              <a:rPr lang="en-GB" altLang="en-US" sz="2800"/>
              <a:t>1. How much excess fluid does he carry ?</a:t>
            </a:r>
          </a:p>
          <a:p>
            <a:pPr>
              <a:buFont typeface="Monotype Sorts" pitchFamily="2" charset="2"/>
              <a:buNone/>
            </a:pPr>
            <a:r>
              <a:rPr lang="en-GB" altLang="en-US" sz="2800"/>
              <a:t>2. What would you do with his IV fluids ?</a:t>
            </a:r>
          </a:p>
          <a:p>
            <a:pPr>
              <a:buFont typeface="Monotype Sorts" pitchFamily="2" charset="2"/>
              <a:buNone/>
            </a:pPr>
            <a:endParaRPr lang="en-GB" altLang="en-US" sz="2800"/>
          </a:p>
        </p:txBody>
      </p:sp>
    </p:spTree>
    <p:extLst>
      <p:ext uri="{BB962C8B-B14F-4D97-AF65-F5344CB8AC3E}">
        <p14:creationId xmlns:p14="http://schemas.microsoft.com/office/powerpoint/2010/main" val="23768099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GB" altLang="en-US"/>
              <a:t>Case 4:</a:t>
            </a:r>
          </a:p>
        </p:txBody>
      </p:sp>
      <p:sp>
        <p:nvSpPr>
          <p:cNvPr id="161795" name="Rectangle 3"/>
          <p:cNvSpPr>
            <a:spLocks noGrp="1" noChangeArrowheads="1"/>
          </p:cNvSpPr>
          <p:nvPr>
            <p:ph idx="1"/>
          </p:nvPr>
        </p:nvSpPr>
        <p:spPr/>
        <p:txBody>
          <a:bodyPr>
            <a:normAutofit fontScale="92500" lnSpcReduction="20000"/>
          </a:bodyPr>
          <a:lstStyle/>
          <a:p>
            <a:r>
              <a:rPr lang="en-GB" altLang="en-US" sz="2800"/>
              <a:t>5 days after a liver transplant, a 48 year old man has a pyrexia of 40.8</a:t>
            </a:r>
            <a:r>
              <a:rPr lang="en-GB" altLang="en-US" sz="2800" baseline="30000"/>
              <a:t>o</a:t>
            </a:r>
            <a:r>
              <a:rPr lang="en-GB" altLang="en-US" sz="2800"/>
              <a:t>C. His charts for the last 24 hours reveal:</a:t>
            </a:r>
          </a:p>
          <a:p>
            <a:r>
              <a:rPr lang="en-GB" altLang="en-US" sz="2800"/>
              <a:t>urine output:			2.7 litres</a:t>
            </a:r>
          </a:p>
          <a:p>
            <a:r>
              <a:rPr lang="en-GB" altLang="en-US" sz="2800"/>
              <a:t>drain output:			525 ml</a:t>
            </a:r>
          </a:p>
          <a:p>
            <a:r>
              <a:rPr lang="en-GB" altLang="en-US" sz="2800"/>
              <a:t>nasogastric output:		1.475 litres</a:t>
            </a:r>
          </a:p>
          <a:p>
            <a:r>
              <a:rPr lang="en-GB" altLang="en-US" sz="2800"/>
              <a:t>blood transfusion:		2 units (350 ml each)</a:t>
            </a:r>
          </a:p>
          <a:p>
            <a:r>
              <a:rPr lang="en-GB" altLang="en-US" sz="2800"/>
              <a:t>IV crystalloid:			2.5 litres</a:t>
            </a:r>
          </a:p>
          <a:p>
            <a:r>
              <a:rPr lang="en-GB" altLang="en-US" sz="2800"/>
              <a:t>oral fluids:			500 ml</a:t>
            </a:r>
          </a:p>
        </p:txBody>
      </p:sp>
    </p:spTree>
    <p:extLst>
      <p:ext uri="{BB962C8B-B14F-4D97-AF65-F5344CB8AC3E}">
        <p14:creationId xmlns:p14="http://schemas.microsoft.com/office/powerpoint/2010/main" val="828432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GB" altLang="en-US"/>
              <a:t>Case 4 cont:</a:t>
            </a:r>
          </a:p>
        </p:txBody>
      </p:sp>
      <p:sp>
        <p:nvSpPr>
          <p:cNvPr id="162819" name="Rectangle 3"/>
          <p:cNvSpPr>
            <a:spLocks noGrp="1" noChangeArrowheads="1"/>
          </p:cNvSpPr>
          <p:nvPr>
            <p:ph idx="1"/>
          </p:nvPr>
        </p:nvSpPr>
        <p:spPr/>
        <p:txBody>
          <a:bodyPr/>
          <a:lstStyle/>
          <a:p>
            <a:r>
              <a:rPr lang="en-GB" altLang="en-US" sz="2800"/>
              <a:t>On examination he is tachycardic; his supine BP is OK, but you can’t sit him up to check his erect BP. His serum [ Na+ ] is 140 mmol/l.</a:t>
            </a:r>
          </a:p>
          <a:p>
            <a:endParaRPr lang="en-GB" altLang="en-US" sz="2800"/>
          </a:p>
          <a:p>
            <a:r>
              <a:rPr lang="en-GB" altLang="en-US" sz="2800"/>
              <a:t>How much IV fluid does he need ?</a:t>
            </a:r>
          </a:p>
          <a:p>
            <a:r>
              <a:rPr lang="en-GB" altLang="en-US" sz="2800"/>
              <a:t>What fluid would you use ?</a:t>
            </a:r>
          </a:p>
        </p:txBody>
      </p:sp>
    </p:spTree>
    <p:extLst>
      <p:ext uri="{BB962C8B-B14F-4D97-AF65-F5344CB8AC3E}">
        <p14:creationId xmlns:p14="http://schemas.microsoft.com/office/powerpoint/2010/main" val="103278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529389" y="224589"/>
            <a:ext cx="10988843" cy="5944021"/>
          </a:xfrm>
          <a:prstGeom prst="rect">
            <a:avLst/>
          </a:prstGeom>
        </p:spPr>
      </p:pic>
    </p:spTree>
    <p:extLst>
      <p:ext uri="{BB962C8B-B14F-4D97-AF65-F5344CB8AC3E}">
        <p14:creationId xmlns:p14="http://schemas.microsoft.com/office/powerpoint/2010/main" val="107138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Osmotic / oncotic pressure</a:t>
            </a:r>
          </a:p>
        </p:txBody>
      </p:sp>
      <p:sp>
        <p:nvSpPr>
          <p:cNvPr id="10243" name="Rectangle 3"/>
          <p:cNvSpPr>
            <a:spLocks noChangeArrowheads="1"/>
          </p:cNvSpPr>
          <p:nvPr/>
        </p:nvSpPr>
        <p:spPr bwMode="auto">
          <a:xfrm>
            <a:off x="2362200" y="2286000"/>
            <a:ext cx="2743200" cy="37338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44" name="Oval 4"/>
          <p:cNvSpPr>
            <a:spLocks noChangeArrowheads="1"/>
          </p:cNvSpPr>
          <p:nvPr/>
        </p:nvSpPr>
        <p:spPr bwMode="auto">
          <a:xfrm>
            <a:off x="7086600" y="2286000"/>
            <a:ext cx="3200400" cy="3657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45" name="Oval 5"/>
          <p:cNvSpPr>
            <a:spLocks noChangeArrowheads="1"/>
          </p:cNvSpPr>
          <p:nvPr/>
        </p:nvSpPr>
        <p:spPr bwMode="auto">
          <a:xfrm>
            <a:off x="4800600" y="2743200"/>
            <a:ext cx="533400" cy="609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46" name="Line 6"/>
          <p:cNvSpPr>
            <a:spLocks noChangeShapeType="1"/>
          </p:cNvSpPr>
          <p:nvPr/>
        </p:nvSpPr>
        <p:spPr bwMode="auto">
          <a:xfrm>
            <a:off x="4038600" y="2743200"/>
            <a:ext cx="19050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47" name="Line 7"/>
          <p:cNvSpPr>
            <a:spLocks noChangeShapeType="1"/>
          </p:cNvSpPr>
          <p:nvPr/>
        </p:nvSpPr>
        <p:spPr bwMode="auto">
          <a:xfrm rot="10800000">
            <a:off x="4038600" y="3352800"/>
            <a:ext cx="1905000" cy="15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48" name="Text Box 8"/>
          <p:cNvSpPr txBox="1">
            <a:spLocks noChangeArrowheads="1"/>
          </p:cNvSpPr>
          <p:nvPr/>
        </p:nvSpPr>
        <p:spPr bwMode="auto">
          <a:xfrm>
            <a:off x="5867400" y="24384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a:solidFill>
                  <a:srgbClr val="000000"/>
                </a:solidFill>
                <a:latin typeface="Times New Roman" panose="02020603050405020304" pitchFamily="18" charset="0"/>
              </a:rPr>
              <a:t>Na</a:t>
            </a:r>
            <a:r>
              <a:rPr lang="en-US" altLang="en-US" sz="3200" baseline="30000">
                <a:solidFill>
                  <a:srgbClr val="000000"/>
                </a:solidFill>
                <a:latin typeface="Times New Roman" panose="02020603050405020304" pitchFamily="18" charset="0"/>
              </a:rPr>
              <a:t>+</a:t>
            </a:r>
            <a:endParaRPr lang="en-US" altLang="en-US" sz="3200">
              <a:solidFill>
                <a:srgbClr val="000000"/>
              </a:solidFill>
              <a:latin typeface="Times New Roman" panose="02020603050405020304" pitchFamily="18" charset="0"/>
            </a:endParaRPr>
          </a:p>
        </p:txBody>
      </p:sp>
      <p:sp>
        <p:nvSpPr>
          <p:cNvPr id="10249" name="Text Box 9"/>
          <p:cNvSpPr txBox="1">
            <a:spLocks noChangeArrowheads="1"/>
          </p:cNvSpPr>
          <p:nvPr/>
        </p:nvSpPr>
        <p:spPr bwMode="auto">
          <a:xfrm>
            <a:off x="8153400" y="28194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a:solidFill>
                  <a:srgbClr val="000000"/>
                </a:solidFill>
                <a:latin typeface="Times New Roman" panose="02020603050405020304" pitchFamily="18" charset="0"/>
              </a:rPr>
              <a:t>Na</a:t>
            </a:r>
            <a:r>
              <a:rPr lang="en-US" altLang="en-US" sz="3200" baseline="30000">
                <a:solidFill>
                  <a:srgbClr val="000000"/>
                </a:solidFill>
                <a:latin typeface="Times New Roman" panose="02020603050405020304" pitchFamily="18" charset="0"/>
              </a:rPr>
              <a:t>+</a:t>
            </a:r>
            <a:endParaRPr lang="en-US" altLang="en-US" sz="3200">
              <a:solidFill>
                <a:srgbClr val="000000"/>
              </a:solidFill>
              <a:latin typeface="Times New Roman" panose="02020603050405020304" pitchFamily="18" charset="0"/>
            </a:endParaRPr>
          </a:p>
        </p:txBody>
      </p:sp>
      <p:cxnSp>
        <p:nvCxnSpPr>
          <p:cNvPr id="10250" name="AutoShape 10"/>
          <p:cNvCxnSpPr>
            <a:cxnSpLocks noChangeShapeType="1"/>
            <a:stCxn id="10248" idx="3"/>
            <a:endCxn id="10249" idx="1"/>
          </p:cNvCxnSpPr>
          <p:nvPr/>
        </p:nvCxnSpPr>
        <p:spPr bwMode="auto">
          <a:xfrm>
            <a:off x="6858000" y="2728913"/>
            <a:ext cx="1295400" cy="381000"/>
          </a:xfrm>
          <a:prstGeom prst="curvedConnector3">
            <a:avLst>
              <a:gd name="adj1" fmla="val 50000"/>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1" name="AutoShape 11"/>
          <p:cNvSpPr>
            <a:spLocks noChangeArrowheads="1"/>
          </p:cNvSpPr>
          <p:nvPr/>
        </p:nvSpPr>
        <p:spPr bwMode="auto">
          <a:xfrm>
            <a:off x="8153400" y="4343400"/>
            <a:ext cx="1066800" cy="914400"/>
          </a:xfrm>
          <a:prstGeom prst="octagon">
            <a:avLst>
              <a:gd name="adj" fmla="val 2928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52" name="Text Box 12"/>
          <p:cNvSpPr txBox="1">
            <a:spLocks noChangeArrowheads="1"/>
          </p:cNvSpPr>
          <p:nvPr/>
        </p:nvSpPr>
        <p:spPr bwMode="auto">
          <a:xfrm>
            <a:off x="8382000" y="44958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a:solidFill>
                  <a:srgbClr val="FFFFFF"/>
                </a:solidFill>
                <a:latin typeface="Times New Roman" panose="02020603050405020304" pitchFamily="18" charset="0"/>
              </a:rPr>
              <a:t>PP</a:t>
            </a:r>
            <a:endParaRPr lang="en-US" altLang="en-US" sz="3200">
              <a:solidFill>
                <a:srgbClr val="000000"/>
              </a:solidFill>
              <a:latin typeface="Times New Roman" panose="02020603050405020304" pitchFamily="18" charset="0"/>
            </a:endParaRPr>
          </a:p>
        </p:txBody>
      </p:sp>
      <p:sp>
        <p:nvSpPr>
          <p:cNvPr id="10253" name="Line 13"/>
          <p:cNvSpPr>
            <a:spLocks noChangeShapeType="1"/>
          </p:cNvSpPr>
          <p:nvPr/>
        </p:nvSpPr>
        <p:spPr bwMode="auto">
          <a:xfrm>
            <a:off x="9372600" y="4800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54" name="Line 14"/>
          <p:cNvSpPr>
            <a:spLocks noChangeShapeType="1"/>
          </p:cNvSpPr>
          <p:nvPr/>
        </p:nvSpPr>
        <p:spPr bwMode="auto">
          <a:xfrm flipH="1">
            <a:off x="7391400" y="4800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55" name="Line 15"/>
          <p:cNvSpPr>
            <a:spLocks noChangeShapeType="1"/>
          </p:cNvSpPr>
          <p:nvPr/>
        </p:nvSpPr>
        <p:spPr bwMode="auto">
          <a:xfrm>
            <a:off x="8686800" y="5334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56" name="Line 16"/>
          <p:cNvSpPr>
            <a:spLocks noChangeShapeType="1"/>
          </p:cNvSpPr>
          <p:nvPr/>
        </p:nvSpPr>
        <p:spPr bwMode="auto">
          <a:xfrm flipV="1">
            <a:off x="8686800" y="3429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imes New Roman" panose="02020603050405020304" pitchFamily="18" charset="0"/>
            </a:endParaRPr>
          </a:p>
        </p:txBody>
      </p:sp>
      <p:sp>
        <p:nvSpPr>
          <p:cNvPr id="10257" name="Text Box 17"/>
          <p:cNvSpPr txBox="1">
            <a:spLocks noChangeArrowheads="1"/>
          </p:cNvSpPr>
          <p:nvPr/>
        </p:nvSpPr>
        <p:spPr bwMode="auto">
          <a:xfrm>
            <a:off x="2895600" y="6172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a:solidFill>
                  <a:srgbClr val="000000"/>
                </a:solidFill>
                <a:latin typeface="Times New Roman" panose="02020603050405020304" pitchFamily="18" charset="0"/>
              </a:rPr>
              <a:t>Intracellular</a:t>
            </a:r>
          </a:p>
        </p:txBody>
      </p:sp>
      <p:sp>
        <p:nvSpPr>
          <p:cNvPr id="10258" name="Text Box 18"/>
          <p:cNvSpPr txBox="1">
            <a:spLocks noChangeArrowheads="1"/>
          </p:cNvSpPr>
          <p:nvPr/>
        </p:nvSpPr>
        <p:spPr bwMode="auto">
          <a:xfrm>
            <a:off x="5562600" y="6172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a:solidFill>
                  <a:srgbClr val="000000"/>
                </a:solidFill>
                <a:latin typeface="Times New Roman" panose="02020603050405020304" pitchFamily="18" charset="0"/>
              </a:rPr>
              <a:t>Interstitial</a:t>
            </a:r>
          </a:p>
        </p:txBody>
      </p:sp>
      <p:sp>
        <p:nvSpPr>
          <p:cNvPr id="10259" name="Text Box 19"/>
          <p:cNvSpPr txBox="1">
            <a:spLocks noChangeArrowheads="1"/>
          </p:cNvSpPr>
          <p:nvPr/>
        </p:nvSpPr>
        <p:spPr bwMode="auto">
          <a:xfrm>
            <a:off x="7848600" y="6172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a:solidFill>
                  <a:srgbClr val="000000"/>
                </a:solidFill>
                <a:latin typeface="Times New Roman" panose="02020603050405020304" pitchFamily="18" charset="0"/>
              </a:rPr>
              <a:t>Intravascular</a:t>
            </a:r>
          </a:p>
        </p:txBody>
      </p:sp>
    </p:spTree>
    <p:extLst>
      <p:ext uri="{BB962C8B-B14F-4D97-AF65-F5344CB8AC3E}">
        <p14:creationId xmlns:p14="http://schemas.microsoft.com/office/powerpoint/2010/main" val="292459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Calculation of osmolality</a:t>
            </a:r>
          </a:p>
        </p:txBody>
      </p:sp>
      <p:sp>
        <p:nvSpPr>
          <p:cNvPr id="13315" name="Rectangle 3"/>
          <p:cNvSpPr>
            <a:spLocks noGrp="1" noChangeArrowheads="1"/>
          </p:cNvSpPr>
          <p:nvPr>
            <p:ph idx="1"/>
          </p:nvPr>
        </p:nvSpPr>
        <p:spPr/>
        <p:txBody>
          <a:bodyPr/>
          <a:lstStyle/>
          <a:p>
            <a:r>
              <a:rPr lang="en-US" altLang="en-US"/>
              <a:t>Difficult: measure &amp; add all active osmoles</a:t>
            </a:r>
          </a:p>
          <a:p>
            <a:endParaRPr lang="en-US" altLang="en-US"/>
          </a:p>
          <a:p>
            <a:r>
              <a:rPr lang="en-US" altLang="en-US"/>
              <a:t>Easy = [ sodium x 2 ] + urea + glucose</a:t>
            </a:r>
          </a:p>
          <a:p>
            <a:endParaRPr lang="en-US" altLang="en-US"/>
          </a:p>
          <a:p>
            <a:r>
              <a:rPr lang="en-US" altLang="en-US"/>
              <a:t>Normal = 280 - 290 mosm / kg</a:t>
            </a:r>
          </a:p>
        </p:txBody>
      </p:sp>
    </p:spTree>
    <p:extLst>
      <p:ext uri="{BB962C8B-B14F-4D97-AF65-F5344CB8AC3E}">
        <p14:creationId xmlns:p14="http://schemas.microsoft.com/office/powerpoint/2010/main" val="488141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TotalTime>
  <Words>4351</Words>
  <Application>Microsoft Office PowerPoint</Application>
  <PresentationFormat>Widescreen</PresentationFormat>
  <Paragraphs>557</Paragraphs>
  <Slides>63</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Arial</vt:lpstr>
      <vt:lpstr>Calibri</vt:lpstr>
      <vt:lpstr>Monotype Sorts</vt:lpstr>
      <vt:lpstr>Symbol</vt:lpstr>
      <vt:lpstr>Tahoma</vt:lpstr>
      <vt:lpstr>Times New Roman</vt:lpstr>
      <vt:lpstr>Trebuchet MS</vt:lpstr>
      <vt:lpstr>Wingdings 3</vt:lpstr>
      <vt:lpstr>Facet</vt:lpstr>
      <vt:lpstr>1_Facet</vt:lpstr>
      <vt:lpstr>Fluid  and electrolytes </vt:lpstr>
      <vt:lpstr>Objectives </vt:lpstr>
      <vt:lpstr>Introduction </vt:lpstr>
      <vt:lpstr>Physiology of Fluids </vt:lpstr>
      <vt:lpstr>Physiology of Fluids </vt:lpstr>
      <vt:lpstr>PowerPoint Presentation</vt:lpstr>
      <vt:lpstr>PowerPoint Presentation</vt:lpstr>
      <vt:lpstr>Osmotic / oncotic pressure</vt:lpstr>
      <vt:lpstr>Calculation of osmolality</vt:lpstr>
      <vt:lpstr>PowerPoint Presentation</vt:lpstr>
      <vt:lpstr>PowerPoint Presentation</vt:lpstr>
      <vt:lpstr>PowerPoint Presentation</vt:lpstr>
      <vt:lpstr>PowerPoint Presentation</vt:lpstr>
      <vt:lpstr>PowerPoint Presentation</vt:lpstr>
      <vt:lpstr>PowerPoint Presentation</vt:lpstr>
      <vt:lpstr>Regulation of body water</vt:lpstr>
      <vt:lpstr>The role of ADH:</vt:lpstr>
      <vt:lpstr>PowerPoint Presentation</vt:lpstr>
      <vt:lpstr>PowerPoint Presentation</vt:lpstr>
      <vt:lpstr>PowerPoint Presentation</vt:lpstr>
      <vt:lpstr>PowerPoint Presentation</vt:lpstr>
      <vt:lpstr>Electrolyte balance</vt:lpstr>
      <vt:lpstr>Regulation of Sodium</vt:lpstr>
      <vt:lpstr>Potassium</vt:lpstr>
      <vt:lpstr>Regulation of Potassium</vt:lpstr>
      <vt:lpstr>Isotonic alterations  in water balance</vt:lpstr>
      <vt:lpstr>Electrolyte imbalances: Sodium</vt:lpstr>
      <vt:lpstr>PowerPoint Presentation</vt:lpstr>
      <vt:lpstr>Clinical manifestations of Hypernatremia</vt:lpstr>
      <vt:lpstr>Treatment of Hypernatremia</vt:lpstr>
      <vt:lpstr>Hyponatremia</vt:lpstr>
      <vt:lpstr>Clinical manifestations of Hyponatremia</vt:lpstr>
      <vt:lpstr>Hypokalemia</vt:lpstr>
      <vt:lpstr>Clinical manifestations of Hypokalemia</vt:lpstr>
      <vt:lpstr>Hyperkalemia</vt:lpstr>
      <vt:lpstr>Clinical manifestations of Hyperkalemia</vt:lpstr>
      <vt:lpstr>Calcium Imbalances</vt:lpstr>
      <vt:lpstr>Hypercalcemia</vt:lpstr>
      <vt:lpstr>Hypocalcemia</vt:lpstr>
      <vt:lpstr>Hypocalcemia</vt:lpstr>
      <vt:lpstr>Fluid shifts in disease</vt:lpstr>
      <vt:lpstr>Prescribing fluids:</vt:lpstr>
      <vt:lpstr>The rules of fluid replacement:</vt:lpstr>
      <vt:lpstr>Crystalloids &amp; colloids</vt:lpstr>
      <vt:lpstr>Crystalloids &amp; colloids</vt:lpstr>
      <vt:lpstr>Crystalloids &amp; colloids</vt:lpstr>
      <vt:lpstr>Crystalloids &amp; colloids</vt:lpstr>
      <vt:lpstr>Crystalloids &amp; colloids</vt:lpstr>
      <vt:lpstr>Crystalloids &amp; colloids</vt:lpstr>
      <vt:lpstr>Crystalloids &amp; colloids</vt:lpstr>
      <vt:lpstr>Crystalloids &amp; colloids</vt:lpstr>
      <vt:lpstr>Crystalloids &amp; colloids</vt:lpstr>
      <vt:lpstr>Crystalloids &amp; colloids</vt:lpstr>
      <vt:lpstr>How much fluid to give ?</vt:lpstr>
      <vt:lpstr>Signs of hypo / hypervolaemia:</vt:lpstr>
      <vt:lpstr>What are the expected losses ?</vt:lpstr>
      <vt:lpstr>What are the potential gains ?</vt:lpstr>
      <vt:lpstr>Examples:</vt:lpstr>
      <vt:lpstr>Case 1:</vt:lpstr>
      <vt:lpstr>Case 2:</vt:lpstr>
      <vt:lpstr>Case 3:</vt:lpstr>
      <vt:lpstr>Case 4:</vt:lpstr>
      <vt:lpstr>Case 4 cont: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and electrolytes</dc:title>
  <dc:creator>Daniel Ojuka</dc:creator>
  <cp:lastModifiedBy>Daniel Ojuka</cp:lastModifiedBy>
  <cp:revision>11</cp:revision>
  <cp:lastPrinted>2014-10-08T16:05:04Z</cp:lastPrinted>
  <dcterms:created xsi:type="dcterms:W3CDTF">2014-10-08T16:04:59Z</dcterms:created>
  <dcterms:modified xsi:type="dcterms:W3CDTF">2014-10-15T21:07:50Z</dcterms:modified>
</cp:coreProperties>
</file>