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Introduction to GIT </a:t>
            </a:r>
            <a:r>
              <a:rPr lang="en-GB" dirty="0"/>
              <a:t>b</a:t>
            </a:r>
            <a:r>
              <a:rPr lang="en-GB" dirty="0" smtClean="0"/>
              <a:t>leeding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Ojuka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403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 and physical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Charcateris</a:t>
            </a:r>
            <a:r>
              <a:rPr lang="en-GB" dirty="0" smtClean="0"/>
              <a:t> the bleed </a:t>
            </a:r>
          </a:p>
          <a:p>
            <a:pPr lvl="3"/>
            <a:r>
              <a:rPr lang="en-GB" dirty="0" smtClean="0"/>
              <a:t>Time of onset </a:t>
            </a:r>
          </a:p>
          <a:p>
            <a:pPr lvl="3"/>
            <a:r>
              <a:rPr lang="en-GB" dirty="0" smtClean="0"/>
              <a:t>Volume </a:t>
            </a:r>
          </a:p>
          <a:p>
            <a:pPr lvl="3"/>
            <a:r>
              <a:rPr lang="en-GB" dirty="0" smtClean="0"/>
              <a:t>Frequency </a:t>
            </a:r>
          </a:p>
          <a:p>
            <a:pPr lvl="3"/>
            <a:r>
              <a:rPr lang="en-GB" dirty="0" smtClean="0"/>
              <a:t>Melena </a:t>
            </a:r>
            <a:r>
              <a:rPr lang="en-GB" dirty="0" err="1" smtClean="0"/>
              <a:t>hematemsis</a:t>
            </a:r>
            <a:r>
              <a:rPr lang="en-GB" dirty="0" smtClean="0"/>
              <a:t> </a:t>
            </a:r>
          </a:p>
          <a:p>
            <a:pPr lvl="3"/>
            <a:r>
              <a:rPr lang="en-GB" dirty="0" err="1" smtClean="0"/>
              <a:t>Hematochezia</a:t>
            </a:r>
            <a:r>
              <a:rPr lang="en-GB" dirty="0" smtClean="0"/>
              <a:t> </a:t>
            </a:r>
          </a:p>
          <a:p>
            <a:r>
              <a:rPr lang="en-GB" dirty="0" smtClean="0"/>
              <a:t>Identify risk factors  </a:t>
            </a:r>
          </a:p>
          <a:p>
            <a:pPr lvl="3"/>
            <a:r>
              <a:rPr lang="en-GB" dirty="0" smtClean="0"/>
              <a:t>Antecedent vomiting </a:t>
            </a:r>
          </a:p>
          <a:p>
            <a:pPr lvl="3"/>
            <a:r>
              <a:rPr lang="en-GB" dirty="0" smtClean="0"/>
              <a:t>Weight loss</a:t>
            </a:r>
          </a:p>
          <a:p>
            <a:pPr lvl="3"/>
            <a:r>
              <a:rPr lang="en-GB" dirty="0" smtClean="0"/>
              <a:t>Age </a:t>
            </a:r>
          </a:p>
          <a:p>
            <a:pPr lvl="3"/>
            <a:r>
              <a:rPr lang="en-GB" dirty="0" smtClean="0"/>
              <a:t>Drug history </a:t>
            </a:r>
          </a:p>
          <a:p>
            <a:r>
              <a:rPr lang="en-GB" dirty="0" smtClean="0"/>
              <a:t>Abdominal examination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237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Localization 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0" t="20969" r="11793" b="7095"/>
          <a:stretch/>
        </p:blipFill>
        <p:spPr bwMode="auto">
          <a:xfrm>
            <a:off x="762000" y="1371600"/>
            <a:ext cx="762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5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Causes :Upper </a:t>
            </a:r>
            <a:r>
              <a:rPr lang="en-GB" dirty="0"/>
              <a:t>GI bleed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Peptic ulcer disease</a:t>
            </a:r>
          </a:p>
          <a:p>
            <a:r>
              <a:rPr lang="en-GB" dirty="0" err="1" smtClean="0"/>
              <a:t>Gastroesophageal</a:t>
            </a:r>
            <a:r>
              <a:rPr lang="en-GB" dirty="0" smtClean="0"/>
              <a:t> varices </a:t>
            </a:r>
          </a:p>
          <a:p>
            <a:r>
              <a:rPr lang="en-GB" dirty="0" smtClean="0"/>
              <a:t>Malory </a:t>
            </a:r>
            <a:r>
              <a:rPr lang="en-GB" dirty="0" err="1" smtClean="0"/>
              <a:t>weis</a:t>
            </a:r>
            <a:r>
              <a:rPr lang="en-GB" dirty="0" smtClean="0"/>
              <a:t> tears </a:t>
            </a:r>
          </a:p>
          <a:p>
            <a:r>
              <a:rPr lang="en-GB" dirty="0" smtClean="0"/>
              <a:t>Gastritis / </a:t>
            </a:r>
            <a:r>
              <a:rPr lang="en-GB" dirty="0" err="1" smtClean="0"/>
              <a:t>duodenitis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Esophagistis</a:t>
            </a:r>
            <a:r>
              <a:rPr lang="en-GB" dirty="0" smtClean="0"/>
              <a:t> </a:t>
            </a:r>
          </a:p>
          <a:p>
            <a:r>
              <a:rPr lang="en-GB" dirty="0" smtClean="0"/>
              <a:t>AVM</a:t>
            </a:r>
          </a:p>
          <a:p>
            <a:r>
              <a:rPr lang="en-GB" dirty="0" smtClean="0"/>
              <a:t>Tumors </a:t>
            </a:r>
          </a:p>
          <a:p>
            <a:r>
              <a:rPr lang="en-GB" dirty="0" smtClean="0"/>
              <a:t>Hypertensive portal </a:t>
            </a:r>
            <a:r>
              <a:rPr lang="en-GB" dirty="0" err="1" smtClean="0"/>
              <a:t>gastropathy</a:t>
            </a:r>
            <a:r>
              <a:rPr lang="en-GB" dirty="0" smtClean="0"/>
              <a:t> </a:t>
            </a:r>
          </a:p>
          <a:p>
            <a:r>
              <a:rPr lang="en-GB" dirty="0" smtClean="0"/>
              <a:t>Isolated gastric varices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955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Causes :Upper GI bleed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Diverticular </a:t>
            </a:r>
            <a:r>
              <a:rPr lang="en-GB" dirty="0" err="1" smtClean="0"/>
              <a:t>diseas</a:t>
            </a:r>
            <a:r>
              <a:rPr lang="en-GB" dirty="0" smtClean="0"/>
              <a:t> </a:t>
            </a:r>
          </a:p>
          <a:p>
            <a:r>
              <a:rPr lang="en-GB" dirty="0" smtClean="0"/>
              <a:t>Ischemia</a:t>
            </a:r>
          </a:p>
          <a:p>
            <a:r>
              <a:rPr lang="en-GB" dirty="0" smtClean="0"/>
              <a:t>Anorectal </a:t>
            </a:r>
            <a:r>
              <a:rPr lang="en-GB" dirty="0" err="1" smtClean="0"/>
              <a:t>diseas</a:t>
            </a:r>
            <a:r>
              <a:rPr lang="en-GB" dirty="0" smtClean="0"/>
              <a:t> </a:t>
            </a:r>
          </a:p>
          <a:p>
            <a:r>
              <a:rPr lang="en-GB" dirty="0" smtClean="0"/>
              <a:t>Neoplasia </a:t>
            </a:r>
          </a:p>
          <a:p>
            <a:r>
              <a:rPr lang="en-GB" dirty="0" smtClean="0"/>
              <a:t>Infectious colitis </a:t>
            </a:r>
          </a:p>
          <a:p>
            <a:r>
              <a:rPr lang="en-GB" dirty="0" err="1" smtClean="0"/>
              <a:t>Postpolypectomy</a:t>
            </a:r>
            <a:r>
              <a:rPr lang="en-GB" dirty="0" smtClean="0"/>
              <a:t> </a:t>
            </a:r>
          </a:p>
          <a:p>
            <a:r>
              <a:rPr lang="en-GB" dirty="0" smtClean="0"/>
              <a:t>IBD</a:t>
            </a:r>
          </a:p>
          <a:p>
            <a:r>
              <a:rPr lang="en-GB" dirty="0" err="1" smtClean="0"/>
              <a:t>Angiodysplasia</a:t>
            </a:r>
            <a:endParaRPr lang="en-GB" dirty="0" smtClean="0"/>
          </a:p>
          <a:p>
            <a:r>
              <a:rPr lang="en-GB" dirty="0" smtClean="0"/>
              <a:t>Radiation colitis/</a:t>
            </a:r>
            <a:r>
              <a:rPr lang="en-GB" dirty="0" err="1" smtClean="0"/>
              <a:t>proctitis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Aortoenteric</a:t>
            </a:r>
            <a:r>
              <a:rPr lang="en-GB" dirty="0" smtClean="0"/>
              <a:t> </a:t>
            </a:r>
            <a:r>
              <a:rPr lang="en-GB" dirty="0" err="1" smtClean="0"/>
              <a:t>fistual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8501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Therapy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Pharmacologic </a:t>
            </a:r>
          </a:p>
          <a:p>
            <a:r>
              <a:rPr lang="en-GB" dirty="0" smtClean="0"/>
              <a:t>Endoscopic </a:t>
            </a:r>
          </a:p>
          <a:p>
            <a:r>
              <a:rPr lang="en-GB" dirty="0" smtClean="0"/>
              <a:t>Angiographic </a:t>
            </a:r>
          </a:p>
          <a:p>
            <a:r>
              <a:rPr lang="en-GB" dirty="0" smtClean="0"/>
              <a:t>Surgical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95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Definitions </a:t>
            </a:r>
          </a:p>
          <a:p>
            <a:r>
              <a:rPr lang="en-GB" dirty="0" smtClean="0"/>
              <a:t>Aetiology </a:t>
            </a:r>
          </a:p>
          <a:p>
            <a:r>
              <a:rPr lang="en-GB" dirty="0" smtClean="0"/>
              <a:t>Initial resuscitation </a:t>
            </a:r>
          </a:p>
          <a:p>
            <a:r>
              <a:rPr lang="en-GB" dirty="0" smtClean="0"/>
              <a:t>Investigating the  definitive cause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55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GIT bleeding could be acute or chronic.</a:t>
            </a:r>
          </a:p>
          <a:p>
            <a:r>
              <a:rPr lang="en-GB" dirty="0" smtClean="0"/>
              <a:t>It is common with diverse causes and presentation </a:t>
            </a:r>
          </a:p>
          <a:p>
            <a:r>
              <a:rPr lang="en-GB" dirty="0" smtClean="0"/>
              <a:t>It could be trivial or massive and can </a:t>
            </a:r>
            <a:r>
              <a:rPr lang="en-GB" dirty="0" err="1" smtClean="0"/>
              <a:t>orginate</a:t>
            </a:r>
            <a:r>
              <a:rPr lang="en-GB" dirty="0" smtClean="0"/>
              <a:t> from any region of GIT</a:t>
            </a:r>
          </a:p>
          <a:p>
            <a:r>
              <a:rPr lang="en-GB" dirty="0" smtClean="0"/>
              <a:t>The upper bleed origins proximal to ligament of </a:t>
            </a:r>
            <a:r>
              <a:rPr lang="en-GB" dirty="0" err="1" smtClean="0"/>
              <a:t>Treitz</a:t>
            </a:r>
            <a:r>
              <a:rPr lang="en-GB" dirty="0" smtClean="0"/>
              <a:t> and account for 80% of significant GIT bleed while lower is distal to ligament of </a:t>
            </a:r>
            <a:r>
              <a:rPr lang="en-GB" dirty="0" err="1" smtClean="0"/>
              <a:t>Treitz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03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Incidence in USA is about 170/100000 adults, it increases with age and affect men more than women.</a:t>
            </a:r>
          </a:p>
          <a:p>
            <a:r>
              <a:rPr lang="en-GB" dirty="0" smtClean="0"/>
              <a:t>Management is multidisciplinary; gastroenterologist, intensive care provider, radiologist, emergency medicine, general surgeon. </a:t>
            </a:r>
          </a:p>
          <a:p>
            <a:r>
              <a:rPr lang="en-GB" dirty="0" smtClean="0"/>
              <a:t>5-10% may require surgery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80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bleed stop </a:t>
            </a:r>
            <a:r>
              <a:rPr lang="en-GB" dirty="0" err="1" smtClean="0"/>
              <a:t>sponatanoeusly</a:t>
            </a:r>
            <a:r>
              <a:rPr lang="en-GB" dirty="0" smtClean="0"/>
              <a:t> , 15% however will require emergent </a:t>
            </a:r>
            <a:r>
              <a:rPr lang="en-GB" dirty="0" err="1" smtClean="0"/>
              <a:t>resucitaion</a:t>
            </a:r>
            <a:r>
              <a:rPr lang="en-GB" dirty="0" smtClean="0"/>
              <a:t>, evaluation and treatment.</a:t>
            </a:r>
          </a:p>
          <a:p>
            <a:r>
              <a:rPr lang="en-GB" dirty="0" smtClean="0"/>
              <a:t>Early endoscopy and direct therapy reduces LOS.</a:t>
            </a:r>
          </a:p>
          <a:p>
            <a:r>
              <a:rPr lang="en-GB" dirty="0" smtClean="0"/>
              <a:t>Obscure bleeding is one that persist after negative </a:t>
            </a:r>
            <a:r>
              <a:rPr lang="en-GB" dirty="0" err="1" smtClean="0"/>
              <a:t>endocsopy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01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Airway </a:t>
            </a:r>
          </a:p>
          <a:p>
            <a:r>
              <a:rPr lang="en-GB" dirty="0" smtClean="0"/>
              <a:t>Breathing </a:t>
            </a:r>
          </a:p>
          <a:p>
            <a:r>
              <a:rPr lang="en-GB" dirty="0" smtClean="0"/>
              <a:t>Circulation </a:t>
            </a:r>
          </a:p>
          <a:p>
            <a:r>
              <a:rPr lang="en-GB" dirty="0" smtClean="0"/>
              <a:t>Severity of bleed</a:t>
            </a:r>
          </a:p>
          <a:p>
            <a:pPr lvl="1"/>
            <a:r>
              <a:rPr lang="en-GB" dirty="0" smtClean="0"/>
              <a:t>Clinical presentation of shock</a:t>
            </a:r>
          </a:p>
          <a:p>
            <a:r>
              <a:rPr lang="en-GB" dirty="0" smtClean="0"/>
              <a:t>Initiate monitoring </a:t>
            </a:r>
          </a:p>
          <a:p>
            <a:r>
              <a:rPr lang="en-GB" dirty="0" smtClean="0"/>
              <a:t>Laboratory evaluation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03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stratification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Age &gt; 60 years</a:t>
            </a:r>
          </a:p>
          <a:p>
            <a:r>
              <a:rPr lang="en-GB" dirty="0" err="1" smtClean="0"/>
              <a:t>Cormobid</a:t>
            </a:r>
            <a:r>
              <a:rPr lang="en-GB" dirty="0" smtClean="0"/>
              <a:t> </a:t>
            </a:r>
            <a:r>
              <a:rPr lang="en-GB" dirty="0" err="1" smtClean="0"/>
              <a:t>diseas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Renal failure</a:t>
            </a:r>
          </a:p>
          <a:p>
            <a:pPr lvl="2"/>
            <a:r>
              <a:rPr lang="en-GB" dirty="0" smtClean="0"/>
              <a:t>Liver disease</a:t>
            </a:r>
          </a:p>
          <a:p>
            <a:pPr lvl="2"/>
            <a:r>
              <a:rPr lang="en-GB" dirty="0" err="1" smtClean="0"/>
              <a:t>Respiratporty</a:t>
            </a:r>
            <a:r>
              <a:rPr lang="en-GB" dirty="0" smtClean="0"/>
              <a:t> insufficiency</a:t>
            </a:r>
          </a:p>
          <a:p>
            <a:pPr lvl="2"/>
            <a:r>
              <a:rPr lang="en-GB" dirty="0" smtClean="0"/>
              <a:t>Cardiac </a:t>
            </a:r>
            <a:r>
              <a:rPr lang="en-GB" dirty="0" err="1" smtClean="0"/>
              <a:t>diseas</a:t>
            </a:r>
            <a:r>
              <a:rPr lang="en-GB" dirty="0" smtClean="0"/>
              <a:t> </a:t>
            </a:r>
          </a:p>
          <a:p>
            <a:r>
              <a:rPr lang="en-GB" dirty="0" smtClean="0"/>
              <a:t>Magnitude of bleeding</a:t>
            </a:r>
          </a:p>
          <a:p>
            <a:pPr lvl="2"/>
            <a:r>
              <a:rPr lang="en-GB" dirty="0" smtClean="0"/>
              <a:t>SBP &lt;100</a:t>
            </a:r>
          </a:p>
          <a:p>
            <a:pPr lvl="2"/>
            <a:r>
              <a:rPr lang="en-GB" dirty="0" smtClean="0"/>
              <a:t>Transfusion requirement</a:t>
            </a:r>
          </a:p>
          <a:p>
            <a:pPr lvl="2"/>
            <a:r>
              <a:rPr lang="en-GB" dirty="0" smtClean="0"/>
              <a:t>Altered mental status </a:t>
            </a:r>
          </a:p>
          <a:p>
            <a:pPr lvl="2"/>
            <a:r>
              <a:rPr lang="en-GB" dirty="0" smtClean="0"/>
              <a:t>Prothrombin time 1.2 X control</a:t>
            </a:r>
          </a:p>
          <a:p>
            <a:pPr lvl="2"/>
            <a:r>
              <a:rPr lang="en-GB" dirty="0" smtClean="0"/>
              <a:t>Ongoing bleed  </a:t>
            </a:r>
          </a:p>
          <a:p>
            <a:r>
              <a:rPr lang="en-GB" dirty="0" smtClean="0"/>
              <a:t>Persistent/recurrent bleed</a:t>
            </a:r>
          </a:p>
          <a:p>
            <a:r>
              <a:rPr lang="en-GB" dirty="0" smtClean="0"/>
              <a:t>Onset in hospital </a:t>
            </a:r>
          </a:p>
          <a:p>
            <a:r>
              <a:rPr lang="en-GB" dirty="0" smtClean="0"/>
              <a:t>Need for surgery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Resucitaion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Severe bleed/ ongoing loss indication for intravenous bolus crystalloids  2L NS/Ringers </a:t>
            </a:r>
          </a:p>
          <a:p>
            <a:r>
              <a:rPr lang="en-GB" dirty="0" smtClean="0"/>
              <a:t>Note the response </a:t>
            </a:r>
          </a:p>
          <a:p>
            <a:r>
              <a:rPr lang="en-GB" dirty="0" smtClean="0"/>
              <a:t>Group and cross match , </a:t>
            </a:r>
            <a:r>
              <a:rPr lang="en-GB" dirty="0" err="1" smtClean="0"/>
              <a:t>hematocrit</a:t>
            </a:r>
            <a:r>
              <a:rPr lang="en-GB" dirty="0" smtClean="0"/>
              <a:t>, platelet, coagulation profile, liver function test</a:t>
            </a:r>
          </a:p>
          <a:p>
            <a:r>
              <a:rPr lang="en-GB" dirty="0" smtClean="0"/>
              <a:t>Foleys catheter</a:t>
            </a:r>
          </a:p>
          <a:p>
            <a:r>
              <a:rPr lang="en-GB" dirty="0" err="1" smtClean="0"/>
              <a:t>Suplememtal</a:t>
            </a:r>
            <a:r>
              <a:rPr lang="en-GB" dirty="0" smtClean="0"/>
              <a:t> oxygen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077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Transfusion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Depend on </a:t>
            </a:r>
          </a:p>
          <a:p>
            <a:pPr lvl="1"/>
            <a:r>
              <a:rPr lang="en-GB" dirty="0" smtClean="0"/>
              <a:t>Response</a:t>
            </a:r>
          </a:p>
          <a:p>
            <a:pPr lvl="1"/>
            <a:r>
              <a:rPr lang="en-GB" dirty="0" smtClean="0"/>
              <a:t> Age</a:t>
            </a:r>
          </a:p>
          <a:p>
            <a:pPr lvl="1"/>
            <a:r>
              <a:rPr lang="en-GB" dirty="0" smtClean="0"/>
              <a:t>Whether bleed </a:t>
            </a:r>
            <a:r>
              <a:rPr lang="en-GB" dirty="0" err="1" smtClean="0"/>
              <a:t>continoues</a:t>
            </a:r>
            <a:endParaRPr lang="en-GB" dirty="0" smtClean="0"/>
          </a:p>
          <a:p>
            <a:r>
              <a:rPr lang="en-GB" dirty="0" smtClean="0"/>
              <a:t>Packed red blood cell are preferred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18876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Winter</Template>
  <TotalTime>198</TotalTime>
  <Words>336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Courier New</vt:lpstr>
      <vt:lpstr>Trebuchet MS</vt:lpstr>
      <vt:lpstr>Verdana</vt:lpstr>
      <vt:lpstr>Wingdings 2</vt:lpstr>
      <vt:lpstr>Winter</vt:lpstr>
      <vt:lpstr>Introduction to GIT bleeding </vt:lpstr>
      <vt:lpstr>Objectives</vt:lpstr>
      <vt:lpstr>Introduction </vt:lpstr>
      <vt:lpstr>Introduction </vt:lpstr>
      <vt:lpstr>Introduction </vt:lpstr>
      <vt:lpstr>Initial assessment</vt:lpstr>
      <vt:lpstr>Risk stratification </vt:lpstr>
      <vt:lpstr>Resucitaion </vt:lpstr>
      <vt:lpstr>Transfusion </vt:lpstr>
      <vt:lpstr>History and physical examination</vt:lpstr>
      <vt:lpstr>Localization </vt:lpstr>
      <vt:lpstr>Causes :Upper GI bleed </vt:lpstr>
      <vt:lpstr>Causes :Upper GI bleed </vt:lpstr>
      <vt:lpstr>Therapy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Bleeding</dc:title>
  <dc:creator>Daniel Ojuka</dc:creator>
  <cp:lastModifiedBy>Daniel Ojuka</cp:lastModifiedBy>
  <cp:revision>12</cp:revision>
  <dcterms:created xsi:type="dcterms:W3CDTF">2006-08-16T00:00:00Z</dcterms:created>
  <dcterms:modified xsi:type="dcterms:W3CDTF">2016-02-18T09:55:24Z</dcterms:modified>
</cp:coreProperties>
</file>