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98" r:id="rId4"/>
    <p:sldId id="299" r:id="rId5"/>
    <p:sldId id="300" r:id="rId6"/>
    <p:sldId id="305" r:id="rId7"/>
    <p:sldId id="306" r:id="rId8"/>
    <p:sldId id="307" r:id="rId9"/>
    <p:sldId id="295" r:id="rId10"/>
    <p:sldId id="296" r:id="rId11"/>
    <p:sldId id="260" r:id="rId12"/>
    <p:sldId id="304" r:id="rId13"/>
    <p:sldId id="261" r:id="rId14"/>
    <p:sldId id="301" r:id="rId15"/>
    <p:sldId id="262" r:id="rId16"/>
    <p:sldId id="263" r:id="rId17"/>
    <p:sldId id="264" r:id="rId18"/>
    <p:sldId id="265" r:id="rId19"/>
    <p:sldId id="266" r:id="rId20"/>
    <p:sldId id="303" r:id="rId21"/>
    <p:sldId id="268" r:id="rId22"/>
    <p:sldId id="290" r:id="rId23"/>
    <p:sldId id="269" r:id="rId24"/>
    <p:sldId id="270" r:id="rId25"/>
    <p:sldId id="271" r:id="rId26"/>
    <p:sldId id="272" r:id="rId27"/>
    <p:sldId id="273" r:id="rId28"/>
    <p:sldId id="289" r:id="rId29"/>
    <p:sldId id="274" r:id="rId30"/>
    <p:sldId id="275" r:id="rId31"/>
    <p:sldId id="278" r:id="rId32"/>
    <p:sldId id="279" r:id="rId33"/>
    <p:sldId id="280" r:id="rId34"/>
    <p:sldId id="308" r:id="rId35"/>
    <p:sldId id="283" r:id="rId36"/>
    <p:sldId id="284" r:id="rId37"/>
    <p:sldId id="285" r:id="rId38"/>
    <p:sldId id="286" r:id="rId39"/>
    <p:sldId id="281" r:id="rId40"/>
    <p:sldId id="287" r:id="rId41"/>
    <p:sldId id="282" r:id="rId4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737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42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53E272A-D1C6-40CB-B2AA-5645C78A1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209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1E76D60-89AF-4756-AAA3-AFC40DA44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50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2F912BF-E6C5-40AD-AB32-01E8B2EFD177}" type="slidenum">
              <a:rPr lang="en-US" smtClean="0">
                <a:latin typeface="Times New Roman" charset="0"/>
              </a:rPr>
              <a:pPr/>
              <a:t>1</a:t>
            </a:fld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6416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4DF38C0-EBEA-4DE3-89A1-F1C5A92FB47E}" type="slidenum">
              <a:rPr lang="en-US" smtClean="0">
                <a:latin typeface="Times New Roman" charset="0"/>
              </a:rPr>
              <a:pPr/>
              <a:t>41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698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22E17C3-A19E-4854-BCDF-7D39401DD744}" type="slidenum">
              <a:rPr lang="en-US" smtClean="0">
                <a:latin typeface="Times New Roman" charset="0"/>
              </a:rPr>
              <a:pPr/>
              <a:t>3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080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15ACAA4-0281-45FA-AFF1-C5A77C58F845}" type="slidenum">
              <a:rPr lang="en-US" smtClean="0">
                <a:latin typeface="Times New Roman" charset="0"/>
              </a:rPr>
              <a:pPr/>
              <a:t>4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>
                <a:latin typeface="Times New Roman" charset="0"/>
              </a:rPr>
              <a:t>Organelles: Swelling of ER </a:t>
            </a:r>
            <a:r>
              <a:rPr lang="en-US" smtClean="0">
                <a:latin typeface="Times New Roman" charset="0"/>
                <a:sym typeface="Wingdings" pitchFamily="2" charset="2"/>
              </a:rPr>
              <a:t> mitochondrial damage  lysosomal rupture  cellular swelling  Ca++ deposition intracellularly  progressive damage  apoptosis</a:t>
            </a:r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579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B4BFDA1-7246-402A-BD2F-ADC3492AE4F6}" type="slidenum">
              <a:rPr lang="en-US" smtClean="0">
                <a:latin typeface="Times New Roman" charset="0"/>
              </a:rPr>
              <a:pPr/>
              <a:t>5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992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F7229B7-46FB-456F-8281-EE5D9B100FF9}" type="slidenum">
              <a:rPr lang="en-US" smtClean="0">
                <a:latin typeface="Times New Roman" charset="0"/>
              </a:rPr>
              <a:pPr/>
              <a:t>9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153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E501460-422D-4C96-8196-EF810AC9ACC9}" type="slidenum">
              <a:rPr lang="en-US" smtClean="0">
                <a:latin typeface="Times New Roman" charset="0"/>
              </a:rPr>
              <a:pPr/>
              <a:t>10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>
                <a:latin typeface="Times New Roman" charset="0"/>
              </a:rPr>
              <a:t>Catecholamine-mediated increase in the peripheral vascular resistance causes a reduction in the “residual” volume in the venous (capacitance) system in an attempt to preserve venous return.</a:t>
            </a:r>
          </a:p>
        </p:txBody>
      </p:sp>
    </p:spTree>
    <p:extLst>
      <p:ext uri="{BB962C8B-B14F-4D97-AF65-F5344CB8AC3E}">
        <p14:creationId xmlns:p14="http://schemas.microsoft.com/office/powerpoint/2010/main" val="492972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41F381F-C74F-4915-B26E-16CBF1657D27}" type="slidenum">
              <a:rPr lang="en-US" smtClean="0">
                <a:latin typeface="Times New Roman" charset="0"/>
              </a:rPr>
              <a:pPr/>
              <a:t>14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7214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C58CA03-696C-4598-87B2-E22F05F4EA02}" type="slidenum">
              <a:rPr lang="en-US" smtClean="0">
                <a:latin typeface="Times New Roman" charset="0"/>
              </a:rPr>
              <a:pPr/>
              <a:t>20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481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>
                <a:latin typeface="Times New Roman" charset="0"/>
              </a:rPr>
              <a:t>Poiseuille’s Law: Rate of flow proportional to r4/l</a:t>
            </a: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8264376-72C0-4ECF-BB7C-5818D325A668}" type="slidenum">
              <a:rPr lang="en-US" smtClean="0">
                <a:latin typeface="Times New Roman" charset="0"/>
              </a:rPr>
              <a:pPr/>
              <a:t>31</a:t>
            </a:fld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34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98B8C-F578-4050-A5C7-530E897DF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2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C4AD4-12CE-4434-80AB-AF54BBE63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2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grpSp>
        <p:nvGrpSpPr>
          <p:cNvPr id="5" name="Group 1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 useBgFill="1">
          <p:nvSpPr>
            <p:cNvPr id="10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D8B81-B613-40DF-AD77-B65513FE5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67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EDFB6-852A-4548-827C-62A1B69562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484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870172 w 2706"/>
              <a:gd name="T1" fmla="*/ 0 h 640"/>
              <a:gd name="T2" fmla="*/ 2870172 w 2706"/>
              <a:gd name="T3" fmla="*/ 0 h 640"/>
              <a:gd name="T4" fmla="*/ 2748987 w 2706"/>
              <a:gd name="T5" fmla="*/ 20092 h 640"/>
              <a:gd name="T6" fmla="*/ 2625676 w 2706"/>
              <a:gd name="T7" fmla="*/ 42416 h 640"/>
              <a:gd name="T8" fmla="*/ 2500239 w 2706"/>
              <a:gd name="T9" fmla="*/ 66973 h 640"/>
              <a:gd name="T10" fmla="*/ 2370549 w 2706"/>
              <a:gd name="T11" fmla="*/ 91529 h 640"/>
              <a:gd name="T12" fmla="*/ 2238734 w 2706"/>
              <a:gd name="T13" fmla="*/ 120551 h 640"/>
              <a:gd name="T14" fmla="*/ 2102667 w 2706"/>
              <a:gd name="T15" fmla="*/ 149572 h 640"/>
              <a:gd name="T16" fmla="*/ 1964473 w 2706"/>
              <a:gd name="T17" fmla="*/ 183059 h 640"/>
              <a:gd name="T18" fmla="*/ 1822028 w 2706"/>
              <a:gd name="T19" fmla="*/ 216545 h 640"/>
              <a:gd name="T20" fmla="*/ 1822028 w 2706"/>
              <a:gd name="T21" fmla="*/ 216545 h 640"/>
              <a:gd name="T22" fmla="*/ 1564775 w 2706"/>
              <a:gd name="T23" fmla="*/ 281285 h 640"/>
              <a:gd name="T24" fmla="*/ 1313901 w 2706"/>
              <a:gd name="T25" fmla="*/ 339328 h 640"/>
              <a:gd name="T26" fmla="*/ 1073657 w 2706"/>
              <a:gd name="T27" fmla="*/ 392906 h 640"/>
              <a:gd name="T28" fmla="*/ 841917 w 2706"/>
              <a:gd name="T29" fmla="*/ 444252 h 640"/>
              <a:gd name="T30" fmla="*/ 620808 w 2706"/>
              <a:gd name="T31" fmla="*/ 488900 h 640"/>
              <a:gd name="T32" fmla="*/ 406076 w 2706"/>
              <a:gd name="T33" fmla="*/ 529084 h 640"/>
              <a:gd name="T34" fmla="*/ 199849 w 2706"/>
              <a:gd name="T35" fmla="*/ 567035 h 640"/>
              <a:gd name="T36" fmla="*/ 0 w 2706"/>
              <a:gd name="T37" fmla="*/ 600521 h 640"/>
              <a:gd name="T38" fmla="*/ 0 w 2706"/>
              <a:gd name="T39" fmla="*/ 600521 h 640"/>
              <a:gd name="T40" fmla="*/ 138193 w 2706"/>
              <a:gd name="T41" fmla="*/ 620613 h 640"/>
              <a:gd name="T42" fmla="*/ 270009 w 2706"/>
              <a:gd name="T43" fmla="*/ 638473 h 640"/>
              <a:gd name="T44" fmla="*/ 397572 w 2706"/>
              <a:gd name="T45" fmla="*/ 654100 h 640"/>
              <a:gd name="T46" fmla="*/ 523009 w 2706"/>
              <a:gd name="T47" fmla="*/ 667494 h 640"/>
              <a:gd name="T48" fmla="*/ 644194 w 2706"/>
              <a:gd name="T49" fmla="*/ 680889 h 640"/>
              <a:gd name="T50" fmla="*/ 761127 w 2706"/>
              <a:gd name="T51" fmla="*/ 689818 h 640"/>
              <a:gd name="T52" fmla="*/ 873808 w 2706"/>
              <a:gd name="T53" fmla="*/ 698748 h 640"/>
              <a:gd name="T54" fmla="*/ 984363 w 2706"/>
              <a:gd name="T55" fmla="*/ 705445 h 640"/>
              <a:gd name="T56" fmla="*/ 1092791 w 2706"/>
              <a:gd name="T57" fmla="*/ 709910 h 640"/>
              <a:gd name="T58" fmla="*/ 1196968 w 2706"/>
              <a:gd name="T59" fmla="*/ 712143 h 640"/>
              <a:gd name="T60" fmla="*/ 1296892 w 2706"/>
              <a:gd name="T61" fmla="*/ 714375 h 640"/>
              <a:gd name="T62" fmla="*/ 1394691 w 2706"/>
              <a:gd name="T63" fmla="*/ 714375 h 640"/>
              <a:gd name="T64" fmla="*/ 1490363 w 2706"/>
              <a:gd name="T65" fmla="*/ 712143 h 640"/>
              <a:gd name="T66" fmla="*/ 1583910 w 2706"/>
              <a:gd name="T67" fmla="*/ 709910 h 640"/>
              <a:gd name="T68" fmla="*/ 1673204 w 2706"/>
              <a:gd name="T69" fmla="*/ 705445 h 640"/>
              <a:gd name="T70" fmla="*/ 1760372 w 2706"/>
              <a:gd name="T71" fmla="*/ 698748 h 640"/>
              <a:gd name="T72" fmla="*/ 1843288 w 2706"/>
              <a:gd name="T73" fmla="*/ 692051 h 640"/>
              <a:gd name="T74" fmla="*/ 1926204 w 2706"/>
              <a:gd name="T75" fmla="*/ 683121 h 640"/>
              <a:gd name="T76" fmla="*/ 2004868 w 2706"/>
              <a:gd name="T77" fmla="*/ 671959 h 640"/>
              <a:gd name="T78" fmla="*/ 2083532 w 2706"/>
              <a:gd name="T79" fmla="*/ 660797 h 640"/>
              <a:gd name="T80" fmla="*/ 2157944 w 2706"/>
              <a:gd name="T81" fmla="*/ 647402 h 640"/>
              <a:gd name="T82" fmla="*/ 2232356 w 2706"/>
              <a:gd name="T83" fmla="*/ 634008 h 640"/>
              <a:gd name="T84" fmla="*/ 2302516 w 2706"/>
              <a:gd name="T85" fmla="*/ 618381 h 640"/>
              <a:gd name="T86" fmla="*/ 2372675 w 2706"/>
              <a:gd name="T87" fmla="*/ 602754 h 640"/>
              <a:gd name="T88" fmla="*/ 2440709 w 2706"/>
              <a:gd name="T89" fmla="*/ 584895 h 640"/>
              <a:gd name="T90" fmla="*/ 2506617 w 2706"/>
              <a:gd name="T91" fmla="*/ 567035 h 640"/>
              <a:gd name="T92" fmla="*/ 2570398 w 2706"/>
              <a:gd name="T93" fmla="*/ 546943 h 640"/>
              <a:gd name="T94" fmla="*/ 2634180 w 2706"/>
              <a:gd name="T95" fmla="*/ 526852 h 640"/>
              <a:gd name="T96" fmla="*/ 2755365 w 2706"/>
              <a:gd name="T97" fmla="*/ 482203 h 640"/>
              <a:gd name="T98" fmla="*/ 2872298 w 2706"/>
              <a:gd name="T99" fmla="*/ 435322 h 640"/>
              <a:gd name="T100" fmla="*/ 2872298 w 2706"/>
              <a:gd name="T101" fmla="*/ 435322 h 640"/>
              <a:gd name="T102" fmla="*/ 2876550 w 2706"/>
              <a:gd name="T103" fmla="*/ 433090 h 640"/>
              <a:gd name="T104" fmla="*/ 2876550 w 2706"/>
              <a:gd name="T105" fmla="*/ 433090 h 640"/>
              <a:gd name="T106" fmla="*/ 2876550 w 2706"/>
              <a:gd name="T107" fmla="*/ 0 h 640"/>
              <a:gd name="T108" fmla="*/ 2876550 w 2706"/>
              <a:gd name="T109" fmla="*/ 0 h 640"/>
              <a:gd name="T110" fmla="*/ 2870172 w 2706"/>
              <a:gd name="T111" fmla="*/ 0 h 640"/>
              <a:gd name="T112" fmla="*/ 2870172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545138 w 5216"/>
              <a:gd name="T1" fmla="*/ 797300 h 762"/>
              <a:gd name="T2" fmla="*/ 5298498 w 5216"/>
              <a:gd name="T3" fmla="*/ 766033 h 762"/>
              <a:gd name="T4" fmla="*/ 4760569 w 5216"/>
              <a:gd name="T5" fmla="*/ 681167 h 762"/>
              <a:gd name="T6" fmla="*/ 4160980 w 5216"/>
              <a:gd name="T7" fmla="*/ 567267 h 762"/>
              <a:gd name="T8" fmla="*/ 3493352 w 5216"/>
              <a:gd name="T9" fmla="*/ 417633 h 762"/>
              <a:gd name="T10" fmla="*/ 3131897 w 5216"/>
              <a:gd name="T11" fmla="*/ 330533 h 762"/>
              <a:gd name="T12" fmla="*/ 2851239 w 5216"/>
              <a:gd name="T13" fmla="*/ 263533 h 762"/>
              <a:gd name="T14" fmla="*/ 2583337 w 5216"/>
              <a:gd name="T15" fmla="*/ 205467 h 762"/>
              <a:gd name="T16" fmla="*/ 2328193 w 5216"/>
              <a:gd name="T17" fmla="*/ 156333 h 762"/>
              <a:gd name="T18" fmla="*/ 2083679 w 5216"/>
              <a:gd name="T19" fmla="*/ 113900 h 762"/>
              <a:gd name="T20" fmla="*/ 1849797 w 5216"/>
              <a:gd name="T21" fmla="*/ 80400 h 762"/>
              <a:gd name="T22" fmla="*/ 1418178 w 5216"/>
              <a:gd name="T23" fmla="*/ 31267 h 762"/>
              <a:gd name="T24" fmla="*/ 1031209 w 5216"/>
              <a:gd name="T25" fmla="*/ 4467 h 762"/>
              <a:gd name="T26" fmla="*/ 684637 w 5216"/>
              <a:gd name="T27" fmla="*/ 0 h 762"/>
              <a:gd name="T28" fmla="*/ 380590 w 5216"/>
              <a:gd name="T29" fmla="*/ 11167 h 762"/>
              <a:gd name="T30" fmla="*/ 116941 w 5216"/>
              <a:gd name="T31" fmla="*/ 35733 h 762"/>
              <a:gd name="T32" fmla="*/ 0 w 5216"/>
              <a:gd name="T33" fmla="*/ 53600 h 762"/>
              <a:gd name="T34" fmla="*/ 333814 w 5216"/>
              <a:gd name="T35" fmla="*/ 96033 h 762"/>
              <a:gd name="T36" fmla="*/ 693142 w 5216"/>
              <a:gd name="T37" fmla="*/ 156333 h 762"/>
              <a:gd name="T38" fmla="*/ 1077985 w 5216"/>
              <a:gd name="T39" fmla="*/ 234500 h 762"/>
              <a:gd name="T40" fmla="*/ 1490468 w 5216"/>
              <a:gd name="T41" fmla="*/ 330533 h 762"/>
              <a:gd name="T42" fmla="*/ 1866806 w 5216"/>
              <a:gd name="T43" fmla="*/ 422100 h 762"/>
              <a:gd name="T44" fmla="*/ 2559949 w 5216"/>
              <a:gd name="T45" fmla="*/ 576200 h 762"/>
              <a:gd name="T46" fmla="*/ 2878879 w 5216"/>
              <a:gd name="T47" fmla="*/ 638733 h 762"/>
              <a:gd name="T48" fmla="*/ 3180800 w 5216"/>
              <a:gd name="T49" fmla="*/ 692333 h 762"/>
              <a:gd name="T50" fmla="*/ 3465711 w 5216"/>
              <a:gd name="T51" fmla="*/ 739233 h 762"/>
              <a:gd name="T52" fmla="*/ 3733613 w 5216"/>
              <a:gd name="T53" fmla="*/ 774967 h 762"/>
              <a:gd name="T54" fmla="*/ 3986631 w 5216"/>
              <a:gd name="T55" fmla="*/ 806233 h 762"/>
              <a:gd name="T56" fmla="*/ 4224766 w 5216"/>
              <a:gd name="T57" fmla="*/ 826333 h 762"/>
              <a:gd name="T58" fmla="*/ 4448017 w 5216"/>
              <a:gd name="T59" fmla="*/ 841967 h 762"/>
              <a:gd name="T60" fmla="*/ 4660637 w 5216"/>
              <a:gd name="T61" fmla="*/ 850900 h 762"/>
              <a:gd name="T62" fmla="*/ 4858374 w 5216"/>
              <a:gd name="T63" fmla="*/ 850900 h 762"/>
              <a:gd name="T64" fmla="*/ 5045480 w 5216"/>
              <a:gd name="T65" fmla="*/ 846433 h 762"/>
              <a:gd name="T66" fmla="*/ 5221955 w 5216"/>
              <a:gd name="T67" fmla="*/ 835267 h 762"/>
              <a:gd name="T68" fmla="*/ 5387799 w 5216"/>
              <a:gd name="T69" fmla="*/ 817400 h 762"/>
              <a:gd name="T70" fmla="*/ 5545138 w 5216"/>
              <a:gd name="T71" fmla="*/ 797300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8140 h 694"/>
              <a:gd name="T2" fmla="*/ 0 w 5144"/>
              <a:gd name="T3" fmla="*/ 78140 h 694"/>
              <a:gd name="T4" fmla="*/ 19131 w 5144"/>
              <a:gd name="T5" fmla="*/ 73675 h 694"/>
              <a:gd name="T6" fmla="*/ 76526 w 5144"/>
              <a:gd name="T7" fmla="*/ 62512 h 694"/>
              <a:gd name="T8" fmla="*/ 174309 w 5144"/>
              <a:gd name="T9" fmla="*/ 46884 h 694"/>
              <a:gd name="T10" fmla="*/ 238081 w 5144"/>
              <a:gd name="T11" fmla="*/ 37954 h 694"/>
              <a:gd name="T12" fmla="*/ 312481 w 5144"/>
              <a:gd name="T13" fmla="*/ 29023 h 694"/>
              <a:gd name="T14" fmla="*/ 395384 w 5144"/>
              <a:gd name="T15" fmla="*/ 22326 h 694"/>
              <a:gd name="T16" fmla="*/ 491041 w 5144"/>
              <a:gd name="T17" fmla="*/ 15628 h 694"/>
              <a:gd name="T18" fmla="*/ 595201 w 5144"/>
              <a:gd name="T19" fmla="*/ 8930 h 694"/>
              <a:gd name="T20" fmla="*/ 712116 w 5144"/>
              <a:gd name="T21" fmla="*/ 4465 h 694"/>
              <a:gd name="T22" fmla="*/ 839659 w 5144"/>
              <a:gd name="T23" fmla="*/ 2233 h 694"/>
              <a:gd name="T24" fmla="*/ 977831 w 5144"/>
              <a:gd name="T25" fmla="*/ 0 h 694"/>
              <a:gd name="T26" fmla="*/ 1126631 w 5144"/>
              <a:gd name="T27" fmla="*/ 2233 h 694"/>
              <a:gd name="T28" fmla="*/ 1286060 w 5144"/>
              <a:gd name="T29" fmla="*/ 6698 h 694"/>
              <a:gd name="T30" fmla="*/ 1458243 w 5144"/>
              <a:gd name="T31" fmla="*/ 15628 h 694"/>
              <a:gd name="T32" fmla="*/ 1641055 w 5144"/>
              <a:gd name="T33" fmla="*/ 26791 h 694"/>
              <a:gd name="T34" fmla="*/ 1834496 w 5144"/>
              <a:gd name="T35" fmla="*/ 44651 h 694"/>
              <a:gd name="T36" fmla="*/ 2040691 w 5144"/>
              <a:gd name="T37" fmla="*/ 64744 h 694"/>
              <a:gd name="T38" fmla="*/ 2259640 w 5144"/>
              <a:gd name="T39" fmla="*/ 89303 h 694"/>
              <a:gd name="T40" fmla="*/ 2489217 w 5144"/>
              <a:gd name="T41" fmla="*/ 118326 h 694"/>
              <a:gd name="T42" fmla="*/ 2731549 w 5144"/>
              <a:gd name="T43" fmla="*/ 154047 h 694"/>
              <a:gd name="T44" fmla="*/ 2984510 w 5144"/>
              <a:gd name="T45" fmla="*/ 194233 h 694"/>
              <a:gd name="T46" fmla="*/ 3250225 w 5144"/>
              <a:gd name="T47" fmla="*/ 241117 h 694"/>
              <a:gd name="T48" fmla="*/ 3528694 w 5144"/>
              <a:gd name="T49" fmla="*/ 296931 h 694"/>
              <a:gd name="T50" fmla="*/ 3819918 w 5144"/>
              <a:gd name="T51" fmla="*/ 357210 h 694"/>
              <a:gd name="T52" fmla="*/ 4123895 w 5144"/>
              <a:gd name="T53" fmla="*/ 424187 h 694"/>
              <a:gd name="T54" fmla="*/ 4440628 w 5144"/>
              <a:gd name="T55" fmla="*/ 500095 h 694"/>
              <a:gd name="T56" fmla="*/ 4770114 w 5144"/>
              <a:gd name="T57" fmla="*/ 582699 h 694"/>
              <a:gd name="T58" fmla="*/ 5112355 w 5144"/>
              <a:gd name="T59" fmla="*/ 674235 h 694"/>
              <a:gd name="T60" fmla="*/ 5467350 w 5144"/>
              <a:gd name="T61" fmla="*/ 774700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652463 h 584"/>
              <a:gd name="T2" fmla="*/ 0 w 3112"/>
              <a:gd name="T3" fmla="*/ 652463 h 584"/>
              <a:gd name="T4" fmla="*/ 95633 w 3112"/>
              <a:gd name="T5" fmla="*/ 625649 h 584"/>
              <a:gd name="T6" fmla="*/ 357028 w 3112"/>
              <a:gd name="T7" fmla="*/ 556381 h 584"/>
              <a:gd name="T8" fmla="*/ 537668 w 3112"/>
              <a:gd name="T9" fmla="*/ 509457 h 584"/>
              <a:gd name="T10" fmla="*/ 745934 w 3112"/>
              <a:gd name="T11" fmla="*/ 458065 h 584"/>
              <a:gd name="T12" fmla="*/ 977578 w 3112"/>
              <a:gd name="T13" fmla="*/ 402203 h 584"/>
              <a:gd name="T14" fmla="*/ 1226223 w 3112"/>
              <a:gd name="T15" fmla="*/ 341873 h 584"/>
              <a:gd name="T16" fmla="*/ 1489743 w 3112"/>
              <a:gd name="T17" fmla="*/ 283777 h 584"/>
              <a:gd name="T18" fmla="*/ 1759640 w 3112"/>
              <a:gd name="T19" fmla="*/ 225681 h 584"/>
              <a:gd name="T20" fmla="*/ 2035912 w 3112"/>
              <a:gd name="T21" fmla="*/ 172054 h 584"/>
              <a:gd name="T22" fmla="*/ 2310059 w 3112"/>
              <a:gd name="T23" fmla="*/ 120661 h 584"/>
              <a:gd name="T24" fmla="*/ 2446070 w 3112"/>
              <a:gd name="T25" fmla="*/ 98316 h 584"/>
              <a:gd name="T26" fmla="*/ 2577830 w 3112"/>
              <a:gd name="T27" fmla="*/ 75972 h 584"/>
              <a:gd name="T28" fmla="*/ 2709591 w 3112"/>
              <a:gd name="T29" fmla="*/ 58096 h 584"/>
              <a:gd name="T30" fmla="*/ 2837101 w 3112"/>
              <a:gd name="T31" fmla="*/ 40220 h 584"/>
              <a:gd name="T32" fmla="*/ 2962486 w 3112"/>
              <a:gd name="T33" fmla="*/ 26814 h 584"/>
              <a:gd name="T34" fmla="*/ 3081495 w 3112"/>
              <a:gd name="T35" fmla="*/ 15641 h 584"/>
              <a:gd name="T36" fmla="*/ 3196254 w 3112"/>
              <a:gd name="T37" fmla="*/ 6703 h 584"/>
              <a:gd name="T38" fmla="*/ 3306763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719055 w 8196"/>
              <a:gd name="T1" fmla="*/ 570733 h 1192"/>
              <a:gd name="T2" fmla="*/ 8557275 w 8196"/>
              <a:gd name="T3" fmla="*/ 635386 h 1192"/>
              <a:gd name="T4" fmla="*/ 8384853 w 8196"/>
              <a:gd name="T5" fmla="*/ 691122 h 1192"/>
              <a:gd name="T6" fmla="*/ 8201787 w 8196"/>
              <a:gd name="T7" fmla="*/ 742398 h 1192"/>
              <a:gd name="T8" fmla="*/ 8005948 w 8196"/>
              <a:gd name="T9" fmla="*/ 782528 h 1192"/>
              <a:gd name="T10" fmla="*/ 7793081 w 8196"/>
              <a:gd name="T11" fmla="*/ 813740 h 1192"/>
              <a:gd name="T12" fmla="*/ 7563184 w 8196"/>
              <a:gd name="T13" fmla="*/ 836034 h 1192"/>
              <a:gd name="T14" fmla="*/ 7314129 w 8196"/>
              <a:gd name="T15" fmla="*/ 849411 h 1192"/>
              <a:gd name="T16" fmla="*/ 7043787 w 8196"/>
              <a:gd name="T17" fmla="*/ 847181 h 1192"/>
              <a:gd name="T18" fmla="*/ 6750030 w 8196"/>
              <a:gd name="T19" fmla="*/ 836034 h 1192"/>
              <a:gd name="T20" fmla="*/ 6430729 w 8196"/>
              <a:gd name="T21" fmla="*/ 809281 h 1192"/>
              <a:gd name="T22" fmla="*/ 6083754 w 8196"/>
              <a:gd name="T23" fmla="*/ 769151 h 1192"/>
              <a:gd name="T24" fmla="*/ 5709108 w 8196"/>
              <a:gd name="T25" fmla="*/ 715645 h 1192"/>
              <a:gd name="T26" fmla="*/ 5302531 w 8196"/>
              <a:gd name="T27" fmla="*/ 644304 h 1192"/>
              <a:gd name="T28" fmla="*/ 4861895 w 8196"/>
              <a:gd name="T29" fmla="*/ 557356 h 1192"/>
              <a:gd name="T30" fmla="*/ 4387200 w 8196"/>
              <a:gd name="T31" fmla="*/ 452573 h 1192"/>
              <a:gd name="T32" fmla="*/ 3874189 w 8196"/>
              <a:gd name="T33" fmla="*/ 329955 h 1192"/>
              <a:gd name="T34" fmla="*/ 3614491 w 8196"/>
              <a:gd name="T35" fmla="*/ 267531 h 1192"/>
              <a:gd name="T36" fmla="*/ 3122767 w 8196"/>
              <a:gd name="T37" fmla="*/ 164977 h 1192"/>
              <a:gd name="T38" fmla="*/ 2673616 w 8196"/>
              <a:gd name="T39" fmla="*/ 91406 h 1192"/>
              <a:gd name="T40" fmla="*/ 2262782 w 8196"/>
              <a:gd name="T41" fmla="*/ 40130 h 1192"/>
              <a:gd name="T42" fmla="*/ 1890264 w 8196"/>
              <a:gd name="T43" fmla="*/ 11147 h 1192"/>
              <a:gd name="T44" fmla="*/ 1556062 w 8196"/>
              <a:gd name="T45" fmla="*/ 0 h 1192"/>
              <a:gd name="T46" fmla="*/ 1258047 w 8196"/>
              <a:gd name="T47" fmla="*/ 4459 h 1192"/>
              <a:gd name="T48" fmla="*/ 994091 w 8196"/>
              <a:gd name="T49" fmla="*/ 22294 h 1192"/>
              <a:gd name="T50" fmla="*/ 762066 w 8196"/>
              <a:gd name="T51" fmla="*/ 49047 h 1192"/>
              <a:gd name="T52" fmla="*/ 564099 w 8196"/>
              <a:gd name="T53" fmla="*/ 82489 h 1192"/>
              <a:gd name="T54" fmla="*/ 398062 w 8196"/>
              <a:gd name="T55" fmla="*/ 120389 h 1192"/>
              <a:gd name="T56" fmla="*/ 263956 w 8196"/>
              <a:gd name="T57" fmla="*/ 160519 h 1192"/>
              <a:gd name="T58" fmla="*/ 157522 w 8196"/>
              <a:gd name="T59" fmla="*/ 196189 h 1192"/>
              <a:gd name="T60" fmla="*/ 51088 w 8196"/>
              <a:gd name="T61" fmla="*/ 240778 h 1192"/>
              <a:gd name="T62" fmla="*/ 0 w 8196"/>
              <a:gd name="T63" fmla="*/ 267531 h 1192"/>
              <a:gd name="T64" fmla="*/ 8719055 w 8196"/>
              <a:gd name="T65" fmla="*/ 1328737 h 1192"/>
              <a:gd name="T66" fmla="*/ 8723312 w 8196"/>
              <a:gd name="T67" fmla="*/ 1322049 h 1192"/>
              <a:gd name="T68" fmla="*/ 8723312 w 8196"/>
              <a:gd name="T69" fmla="*/ 568503 h 1192"/>
              <a:gd name="T70" fmla="*/ 8719055 w 8196"/>
              <a:gd name="T71" fmla="*/ 570733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D4106-C59E-41A6-B449-F8B08BBF1C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70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25094-5A66-4247-90A8-16EBB6373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2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7D367-6703-452A-B2B4-4B3BDD54DF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8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C06B9-5ACD-4937-B1AA-DAD3782D4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294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grpSp>
        <p:nvGrpSpPr>
          <p:cNvPr id="3" name="Group 1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 useBgFill="1">
          <p:nvSpPr>
            <p:cNvPr id="8" name="Freeform 25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13021481 w 8196"/>
                <a:gd name="T1" fmla="*/ 812800 h 1192"/>
                <a:gd name="T2" fmla="*/ 12779871 w 8196"/>
                <a:gd name="T3" fmla="*/ 904875 h 1192"/>
                <a:gd name="T4" fmla="*/ 12522366 w 8196"/>
                <a:gd name="T5" fmla="*/ 984250 h 1192"/>
                <a:gd name="T6" fmla="*/ 12248966 w 8196"/>
                <a:gd name="T7" fmla="*/ 1057275 h 1192"/>
                <a:gd name="T8" fmla="*/ 11956492 w 8196"/>
                <a:gd name="T9" fmla="*/ 1114425 h 1192"/>
                <a:gd name="T10" fmla="*/ 11638584 w 8196"/>
                <a:gd name="T11" fmla="*/ 1158875 h 1192"/>
                <a:gd name="T12" fmla="*/ 11295245 w 8196"/>
                <a:gd name="T13" fmla="*/ 1190625 h 1192"/>
                <a:gd name="T14" fmla="*/ 10923293 w 8196"/>
                <a:gd name="T15" fmla="*/ 1209675 h 1192"/>
                <a:gd name="T16" fmla="*/ 10519551 w 8196"/>
                <a:gd name="T17" fmla="*/ 1206500 h 1192"/>
                <a:gd name="T18" fmla="*/ 10080839 w 8196"/>
                <a:gd name="T19" fmla="*/ 1190625 h 1192"/>
                <a:gd name="T20" fmla="*/ 9603978 w 8196"/>
                <a:gd name="T21" fmla="*/ 1152525 h 1192"/>
                <a:gd name="T22" fmla="*/ 9085789 w 8196"/>
                <a:gd name="T23" fmla="*/ 1095375 h 1192"/>
                <a:gd name="T24" fmla="*/ 8526272 w 8196"/>
                <a:gd name="T25" fmla="*/ 1019175 h 1192"/>
                <a:gd name="T26" fmla="*/ 7919070 w 8196"/>
                <a:gd name="T27" fmla="*/ 917575 h 1192"/>
                <a:gd name="T28" fmla="*/ 7261002 w 8196"/>
                <a:gd name="T29" fmla="*/ 793750 h 1192"/>
                <a:gd name="T30" fmla="*/ 6552068 w 8196"/>
                <a:gd name="T31" fmla="*/ 644525 h 1192"/>
                <a:gd name="T32" fmla="*/ 5785912 w 8196"/>
                <a:gd name="T33" fmla="*/ 469900 h 1192"/>
                <a:gd name="T34" fmla="*/ 5398065 w 8196"/>
                <a:gd name="T35" fmla="*/ 381000 h 1192"/>
                <a:gd name="T36" fmla="*/ 4663699 w 8196"/>
                <a:gd name="T37" fmla="*/ 234950 h 1192"/>
                <a:gd name="T38" fmla="*/ 3992915 w 8196"/>
                <a:gd name="T39" fmla="*/ 130175 h 1192"/>
                <a:gd name="T40" fmla="*/ 3379354 w 8196"/>
                <a:gd name="T41" fmla="*/ 57150 h 1192"/>
                <a:gd name="T42" fmla="*/ 2823016 w 8196"/>
                <a:gd name="T43" fmla="*/ 15875 h 1192"/>
                <a:gd name="T44" fmla="*/ 2323902 w 8196"/>
                <a:gd name="T45" fmla="*/ 0 h 1192"/>
                <a:gd name="T46" fmla="*/ 1878832 w 8196"/>
                <a:gd name="T47" fmla="*/ 6350 h 1192"/>
                <a:gd name="T48" fmla="*/ 1484627 w 8196"/>
                <a:gd name="T49" fmla="*/ 31750 h 1192"/>
                <a:gd name="T50" fmla="*/ 1138108 w 8196"/>
                <a:gd name="T51" fmla="*/ 69850 h 1192"/>
                <a:gd name="T52" fmla="*/ 842454 w 8196"/>
                <a:gd name="T53" fmla="*/ 117475 h 1192"/>
                <a:gd name="T54" fmla="*/ 594487 w 8196"/>
                <a:gd name="T55" fmla="*/ 171450 h 1192"/>
                <a:gd name="T56" fmla="*/ 394205 w 8196"/>
                <a:gd name="T57" fmla="*/ 228600 h 1192"/>
                <a:gd name="T58" fmla="*/ 235251 w 8196"/>
                <a:gd name="T59" fmla="*/ 279400 h 1192"/>
                <a:gd name="T60" fmla="*/ 76298 w 8196"/>
                <a:gd name="T61" fmla="*/ 342900 h 1192"/>
                <a:gd name="T62" fmla="*/ 0 w 8196"/>
                <a:gd name="T63" fmla="*/ 381000 h 1192"/>
                <a:gd name="T64" fmla="*/ 13021481 w 8196"/>
                <a:gd name="T65" fmla="*/ 1892300 h 1192"/>
                <a:gd name="T66" fmla="*/ 13027839 w 8196"/>
                <a:gd name="T67" fmla="*/ 1882775 h 1192"/>
                <a:gd name="T68" fmla="*/ 13027839 w 8196"/>
                <a:gd name="T69" fmla="*/ 809625 h 1192"/>
                <a:gd name="T70" fmla="*/ 13021481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F1774-F201-4AD0-850B-B8ED66E60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6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 useBgFill="1">
          <p:nvSpPr>
            <p:cNvPr id="11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2269E-AF0F-4E2B-AD51-8305BAA61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2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grpSp>
        <p:nvGrpSpPr>
          <p:cNvPr id="6" name="Group 15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 useBgFill="1">
          <p:nvSpPr>
            <p:cNvPr id="11" name="Freeform 2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DEC24-BDC3-46A7-97D1-D8679B80D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68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13021481 w 8196"/>
                <a:gd name="T1" fmla="*/ 812800 h 1192"/>
                <a:gd name="T2" fmla="*/ 12779871 w 8196"/>
                <a:gd name="T3" fmla="*/ 904875 h 1192"/>
                <a:gd name="T4" fmla="*/ 12522366 w 8196"/>
                <a:gd name="T5" fmla="*/ 984250 h 1192"/>
                <a:gd name="T6" fmla="*/ 12248966 w 8196"/>
                <a:gd name="T7" fmla="*/ 1057275 h 1192"/>
                <a:gd name="T8" fmla="*/ 11956492 w 8196"/>
                <a:gd name="T9" fmla="*/ 1114425 h 1192"/>
                <a:gd name="T10" fmla="*/ 11638584 w 8196"/>
                <a:gd name="T11" fmla="*/ 1158875 h 1192"/>
                <a:gd name="T12" fmla="*/ 11295245 w 8196"/>
                <a:gd name="T13" fmla="*/ 1190625 h 1192"/>
                <a:gd name="T14" fmla="*/ 10923293 w 8196"/>
                <a:gd name="T15" fmla="*/ 1209675 h 1192"/>
                <a:gd name="T16" fmla="*/ 10519551 w 8196"/>
                <a:gd name="T17" fmla="*/ 1206500 h 1192"/>
                <a:gd name="T18" fmla="*/ 10080839 w 8196"/>
                <a:gd name="T19" fmla="*/ 1190625 h 1192"/>
                <a:gd name="T20" fmla="*/ 9603978 w 8196"/>
                <a:gd name="T21" fmla="*/ 1152525 h 1192"/>
                <a:gd name="T22" fmla="*/ 9085789 w 8196"/>
                <a:gd name="T23" fmla="*/ 1095375 h 1192"/>
                <a:gd name="T24" fmla="*/ 8526272 w 8196"/>
                <a:gd name="T25" fmla="*/ 1019175 h 1192"/>
                <a:gd name="T26" fmla="*/ 7919070 w 8196"/>
                <a:gd name="T27" fmla="*/ 917575 h 1192"/>
                <a:gd name="T28" fmla="*/ 7261002 w 8196"/>
                <a:gd name="T29" fmla="*/ 793750 h 1192"/>
                <a:gd name="T30" fmla="*/ 6552068 w 8196"/>
                <a:gd name="T31" fmla="*/ 644525 h 1192"/>
                <a:gd name="T32" fmla="*/ 5785912 w 8196"/>
                <a:gd name="T33" fmla="*/ 469900 h 1192"/>
                <a:gd name="T34" fmla="*/ 5398065 w 8196"/>
                <a:gd name="T35" fmla="*/ 381000 h 1192"/>
                <a:gd name="T36" fmla="*/ 4663699 w 8196"/>
                <a:gd name="T37" fmla="*/ 234950 h 1192"/>
                <a:gd name="T38" fmla="*/ 3992915 w 8196"/>
                <a:gd name="T39" fmla="*/ 130175 h 1192"/>
                <a:gd name="T40" fmla="*/ 3379354 w 8196"/>
                <a:gd name="T41" fmla="*/ 57150 h 1192"/>
                <a:gd name="T42" fmla="*/ 2823016 w 8196"/>
                <a:gd name="T43" fmla="*/ 15875 h 1192"/>
                <a:gd name="T44" fmla="*/ 2323902 w 8196"/>
                <a:gd name="T45" fmla="*/ 0 h 1192"/>
                <a:gd name="T46" fmla="*/ 1878832 w 8196"/>
                <a:gd name="T47" fmla="*/ 6350 h 1192"/>
                <a:gd name="T48" fmla="*/ 1484627 w 8196"/>
                <a:gd name="T49" fmla="*/ 31750 h 1192"/>
                <a:gd name="T50" fmla="*/ 1138108 w 8196"/>
                <a:gd name="T51" fmla="*/ 69850 h 1192"/>
                <a:gd name="T52" fmla="*/ 842454 w 8196"/>
                <a:gd name="T53" fmla="*/ 117475 h 1192"/>
                <a:gd name="T54" fmla="*/ 594487 w 8196"/>
                <a:gd name="T55" fmla="*/ 171450 h 1192"/>
                <a:gd name="T56" fmla="*/ 394205 w 8196"/>
                <a:gd name="T57" fmla="*/ 228600 h 1192"/>
                <a:gd name="T58" fmla="*/ 235251 w 8196"/>
                <a:gd name="T59" fmla="*/ 279400 h 1192"/>
                <a:gd name="T60" fmla="*/ 76298 w 8196"/>
                <a:gd name="T61" fmla="*/ 342900 h 1192"/>
                <a:gd name="T62" fmla="*/ 0 w 8196"/>
                <a:gd name="T63" fmla="*/ 381000 h 1192"/>
                <a:gd name="T64" fmla="*/ 13021481 w 8196"/>
                <a:gd name="T65" fmla="*/ 1892300 h 1192"/>
                <a:gd name="T66" fmla="*/ 13027839 w 8196"/>
                <a:gd name="T67" fmla="*/ 1882775 h 1192"/>
                <a:gd name="T68" fmla="*/ 13027839 w 8196"/>
                <a:gd name="T69" fmla="*/ 809625 h 1192"/>
                <a:gd name="T70" fmla="*/ 13021481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252054C-5C66-4BEE-9541-ECBFCC396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2" r:id="rId2"/>
    <p:sldLayoutId id="2147483758" r:id="rId3"/>
    <p:sldLayoutId id="2147483753" r:id="rId4"/>
    <p:sldLayoutId id="2147483754" r:id="rId5"/>
    <p:sldLayoutId id="2147483755" r:id="rId6"/>
    <p:sldLayoutId id="2147483759" r:id="rId7"/>
    <p:sldLayoutId id="2147483760" r:id="rId8"/>
    <p:sldLayoutId id="2147483761" r:id="rId9"/>
    <p:sldLayoutId id="2147483756" r:id="rId10"/>
    <p:sldLayoutId id="21474837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772400" cy="1350962"/>
          </a:xfrm>
        </p:spPr>
        <p:txBody>
          <a:bodyPr/>
          <a:lstStyle/>
          <a:p>
            <a:pPr eaLnBrk="1" hangingPunct="1"/>
            <a:r>
              <a:rPr lang="en-US" b="1" dirty="0" smtClean="0"/>
              <a:t>SHOCK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1725" y="2971800"/>
            <a:ext cx="7092950" cy="17526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Dr. </a:t>
            </a:r>
            <a:r>
              <a:rPr lang="en-US" sz="2800" b="1" dirty="0" err="1" smtClean="0"/>
              <a:t>Ojuka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-50042"/>
            <a:ext cx="76962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Blood Loss</a:t>
            </a:r>
            <a:endParaRPr lang="en-US" dirty="0" smtClean="0"/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1371600" y="1295400"/>
            <a:ext cx="5867400" cy="762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828800" y="2514600"/>
            <a:ext cx="4953000" cy="685800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2362200" y="3733800"/>
            <a:ext cx="3962400" cy="609600"/>
          </a:xfrm>
          <a:prstGeom prst="ellipse">
            <a:avLst/>
          </a:prstGeom>
          <a:solidFill>
            <a:srgbClr val="9933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2667000" y="4953000"/>
            <a:ext cx="3581400" cy="990600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600200" y="1371600"/>
            <a:ext cx="5562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  <a:latin typeface="Comic Sans MS" pitchFamily="66" charset="0"/>
              </a:rPr>
              <a:t>Release of Catecholamines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2438400" y="2590800"/>
            <a:ext cx="3810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  <a:latin typeface="Comic Sans MS" pitchFamily="66" charset="0"/>
              </a:rPr>
              <a:t>Vasoconstriction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2819400" y="3810000"/>
            <a:ext cx="297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   </a:t>
            </a:r>
            <a:r>
              <a:rPr lang="en-US" sz="2800" b="1">
                <a:solidFill>
                  <a:schemeClr val="bg1"/>
                </a:solidFill>
                <a:latin typeface="Comic Sans MS" pitchFamily="66" charset="0"/>
              </a:rPr>
              <a:t>Diastolic BP</a:t>
            </a:r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V="1">
            <a:off x="3200400" y="3886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971800" y="5029200"/>
            <a:ext cx="2971800" cy="822325"/>
          </a:xfrm>
          <a:prstGeom prst="rect">
            <a:avLst/>
          </a:prstGeom>
          <a:solidFill>
            <a:srgbClr val="66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Comic Sans MS" pitchFamily="66" charset="0"/>
              </a:rPr>
              <a:t>Narrowed Pulse Pressure</a:t>
            </a:r>
          </a:p>
        </p:txBody>
      </p:sp>
      <p:sp>
        <p:nvSpPr>
          <p:cNvPr id="17420" name="AutoShape 12"/>
          <p:cNvSpPr>
            <a:spLocks noChangeArrowheads="1"/>
          </p:cNvSpPr>
          <p:nvPr/>
        </p:nvSpPr>
        <p:spPr bwMode="auto">
          <a:xfrm>
            <a:off x="4038600" y="2133600"/>
            <a:ext cx="3810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4114800" y="3352800"/>
            <a:ext cx="3810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17422" name="AutoShape 14"/>
          <p:cNvSpPr>
            <a:spLocks noChangeArrowheads="1"/>
          </p:cNvSpPr>
          <p:nvPr/>
        </p:nvSpPr>
        <p:spPr bwMode="auto">
          <a:xfrm>
            <a:off x="4191000" y="4419600"/>
            <a:ext cx="381000" cy="533400"/>
          </a:xfrm>
          <a:prstGeom prst="down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838200" y="6172200"/>
            <a:ext cx="7696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u="sng">
                <a:latin typeface="Comic Sans MS" pitchFamily="66" charset="0"/>
              </a:rPr>
              <a:t>IMPORTANT To Restore Volume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NB: Sole reliance on systolic blood pressure (SBP) as an indicator of shock results in DELAYED recognition of the shock state</a:t>
            </a:r>
          </a:p>
          <a:p>
            <a:pPr eaLnBrk="1" hangingPunct="1"/>
            <a:r>
              <a:rPr lang="en-US" smtClean="0"/>
              <a:t>Compensatory mechanisms may preclude a measurable fall in SBP until the patient has lost up to 30% of their blood volume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INITIAL PATIENT ASSESSMENT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Profound circulatory shock (inadequate perfusion of the skin, kidneys, and central nervous system) is EASY to recognize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After Airway (A) and Breathing (B), careful evaluation of the patient’s circulatory (C) system is next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TACHYCARDIA and CUTANEOUS VASOCONSTRICTION are the early signs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INITIAL PATIENT ASSESSMENT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0" y="2438400"/>
            <a:ext cx="9144000" cy="4419600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Tachycardia:</a:t>
            </a:r>
          </a:p>
          <a:p>
            <a:pPr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 smtClean="0"/>
              <a:t>&gt;160 infants</a:t>
            </a:r>
          </a:p>
          <a:p>
            <a:pPr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 smtClean="0"/>
              <a:t>&gt;140 preschool child</a:t>
            </a:r>
          </a:p>
          <a:p>
            <a:pPr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 smtClean="0"/>
              <a:t>&gt;120 school age/puberty</a:t>
            </a:r>
          </a:p>
          <a:p>
            <a:pPr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 smtClean="0"/>
              <a:t>&gt;100 adults (beware elderly </a:t>
            </a:r>
            <a:r>
              <a:rPr lang="en-US" sz="2400" dirty="0" err="1" smtClean="0"/>
              <a:t>pts</a:t>
            </a:r>
            <a:r>
              <a:rPr lang="en-US" sz="2400" dirty="0" smtClean="0"/>
              <a:t>/ athletes/ beta blockers)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Vasoconstriction= cool, decreased CRT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Tachypnea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Narrowed Pulse Pressure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BEWARE: Hb/</a:t>
            </a:r>
            <a:r>
              <a:rPr lang="en-US" dirty="0" err="1" smtClean="0"/>
              <a:t>Hct</a:t>
            </a:r>
            <a:r>
              <a:rPr lang="en-US" dirty="0" smtClean="0"/>
              <a:t> is unreliable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INITIAL PATIENT ASSESSMENT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56" name="Group 2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339921"/>
              </p:ext>
            </p:extLst>
          </p:nvPr>
        </p:nvGraphicFramePr>
        <p:xfrm>
          <a:off x="457200" y="2133600"/>
          <a:ext cx="7408862" cy="4471990"/>
        </p:xfrm>
        <a:graphic>
          <a:graphicData uri="http://schemas.openxmlformats.org/drawingml/2006/table">
            <a:tbl>
              <a:tblPr/>
              <a:tblGrid>
                <a:gridCol w="3704431"/>
                <a:gridCol w="3704431"/>
              </a:tblGrid>
              <a:tr h="8920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AGE</a:t>
                      </a:r>
                    </a:p>
                  </a:txBody>
                  <a:tcPr marL="82321" marR="82321"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Heart Rate</a:t>
                      </a:r>
                    </a:p>
                  </a:txBody>
                  <a:tcPr marL="82321" marR="8232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92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Infant</a:t>
                      </a:r>
                    </a:p>
                  </a:txBody>
                  <a:tcPr marL="82321" marR="82321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&gt; 160</a:t>
                      </a:r>
                    </a:p>
                  </a:txBody>
                  <a:tcPr marL="82321" marR="8232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20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Preschool</a:t>
                      </a:r>
                    </a:p>
                  </a:txBody>
                  <a:tcPr marL="82321" marR="82321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&gt; 140</a:t>
                      </a:r>
                    </a:p>
                  </a:txBody>
                  <a:tcPr marL="82321" marR="8232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6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School age</a:t>
                      </a:r>
                    </a:p>
                  </a:txBody>
                  <a:tcPr marL="82321" marR="82321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&gt; 120</a:t>
                      </a:r>
                    </a:p>
                  </a:txBody>
                  <a:tcPr marL="82321" marR="8232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8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Adult (beware elderly, athletes, drugs)</a:t>
                      </a:r>
                    </a:p>
                  </a:txBody>
                  <a:tcPr marL="82321" marR="82321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&gt; 100</a:t>
                      </a:r>
                    </a:p>
                  </a:txBody>
                  <a:tcPr marL="82321" marR="8232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Tachycardia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HEMORRHAGIC-MOST COMMON cause after injury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Both Hemorrhagic and nonhemorrhagic shock respond partially or briefly to volume resuscitation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Begin treating as if from hypovolemia then look for other etiologies in a SMALL NUMBER of patients 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ETIOLOGY OF SHOCK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CARDIOGENIC:</a:t>
            </a:r>
          </a:p>
          <a:p>
            <a:pPr lvl="1" eaLnBrk="1" hangingPunct="1"/>
            <a:r>
              <a:rPr lang="en-US" smtClean="0"/>
              <a:t>Blunt myocardial injury(rapid deceleration), myocardial infarction, air embolus.</a:t>
            </a:r>
          </a:p>
          <a:p>
            <a:pPr lvl="1" eaLnBrk="1" hangingPunct="1"/>
            <a:r>
              <a:rPr lang="en-US" smtClean="0"/>
              <a:t>Tamponade (penetrating trauma): tachycardia, muffled heart tones, engorged neck veins, hypotension resistant to fluid Rx </a:t>
            </a:r>
          </a:p>
          <a:p>
            <a:pPr lvl="1" eaLnBrk="1" hangingPunct="1"/>
            <a:r>
              <a:rPr lang="en-US" smtClean="0"/>
              <a:t>ECG monitoring, ECHO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NONHEMORRHAGIC SHOCK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TENSION PNEUMOTHORAX (PTX):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 Ball-valve leak allows are to enter the pleural space but prevents its escape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 Intrapleural pressure rises causing total lung collapse and a shift of the mediastinum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 Impaired venous return and fall in cardiac output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NONHEMORRHAGIC SHOCK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	- Signs/Sxs: SQ emphysema, absent breath sounds &amp; hyper-resonance to percussion over hemithorax, tracheal shift, acute respiratory distress, hyptotension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 TRUE EMERGENCY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- Warrants diagnosis and thoracic decompression WITHOUT waiting for XRays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TENSION PNEUMOTHORAX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514600"/>
            <a:ext cx="8763000" cy="4191000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NEUROGENIC: ISOLATED HEAD INJURY DOES NOT CAUSE SHOCK!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	- Spinal cord injury: hypotension due to loss of sympathetic tone (</a:t>
            </a:r>
            <a:r>
              <a:rPr lang="en-US" dirty="0" err="1" smtClean="0"/>
              <a:t>thoraco</a:t>
            </a:r>
            <a:r>
              <a:rPr lang="en-US" dirty="0" smtClean="0"/>
              <a:t>-lumbar outflow), usually w/o tachycardia / vasoconstriction / narrowed pulse pressure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	- Beware: may have additional injuries therefore RX initially for hypovolemia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	-Management: Fluids, </a:t>
            </a:r>
            <a:r>
              <a:rPr lang="en-US" dirty="0" err="1" smtClean="0"/>
              <a:t>Trendelenberg</a:t>
            </a:r>
            <a:r>
              <a:rPr lang="en-US" dirty="0" smtClean="0"/>
              <a:t>, CVP monitoring, Vasopressors (ephedrine)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NONHEMMHORAGIC SHOCK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0" y="2590800"/>
            <a:ext cx="9144000" cy="4267200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Recognize inadequate tissue perfusion / oxygenation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Identify the cause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Hemorrhagic </a:t>
            </a:r>
            <a:r>
              <a:rPr lang="en-US" sz="2400" dirty="0" smtClean="0"/>
              <a:t>vs. non-hemorrhagic</a:t>
            </a:r>
            <a:endParaRPr lang="en-US" sz="2400" dirty="0" smtClean="0"/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Hemorrhage most common cause in trauma patients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Treatment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STOP THE BLEEDING!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RESTORE VOLUME!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0" y="2438401"/>
            <a:ext cx="9144000" cy="3657600"/>
          </a:xfrm>
        </p:spPr>
        <p:txBody>
          <a:bodyPr rtlCol="0">
            <a:noAutofit/>
          </a:bodyPr>
          <a:lstStyle/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SEPTIC SHOCK: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Uncommon early manifestation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May occur in penetrating abdominal injuries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/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Early Septic Shock:</a:t>
            </a:r>
          </a:p>
          <a:p>
            <a:pPr marL="990600" lvl="1" indent="-5334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 smtClean="0"/>
              <a:t>Modest tachycardia.</a:t>
            </a:r>
          </a:p>
          <a:p>
            <a:pPr marL="990600" lvl="1" indent="-5334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 smtClean="0"/>
              <a:t>Warm, pink skin.</a:t>
            </a:r>
          </a:p>
          <a:p>
            <a:pPr marL="990600" lvl="1" indent="-5334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 smtClean="0"/>
              <a:t>SBP – near normal.</a:t>
            </a:r>
          </a:p>
          <a:p>
            <a:pPr marL="990600" lvl="1" indent="-5334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 smtClean="0"/>
              <a:t>Wide pulse pressure. 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/>
              <a:t>NON- </a:t>
            </a:r>
            <a:r>
              <a:rPr lang="en-US" sz="4000" b="1" dirty="0" smtClean="0"/>
              <a:t>HEMMHORHAGIC </a:t>
            </a:r>
            <a:r>
              <a:rPr lang="en-US" sz="4000" b="1" dirty="0" smtClean="0"/>
              <a:t>SHOCK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Definition: acute loss of circulating blood volume</a:t>
            </a:r>
          </a:p>
          <a:p>
            <a:pPr eaLnBrk="1" hangingPunct="1"/>
            <a:r>
              <a:rPr lang="en-US" smtClean="0"/>
              <a:t>Normal adult: 7% of ideal weight (70kg man has 5 liters of blood)</a:t>
            </a:r>
          </a:p>
          <a:p>
            <a:pPr eaLnBrk="1" hangingPunct="1"/>
            <a:r>
              <a:rPr lang="en-US" smtClean="0"/>
              <a:t>Child: 8%-9% of ideal weight (80-90cc/kg)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HEMORRHAGIC SHOCK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/>
            <a:r>
              <a:rPr lang="en-US" sz="2800" smtClean="0"/>
              <a:t>Premature              	 100 cc/kg</a:t>
            </a:r>
          </a:p>
          <a:p>
            <a:pPr eaLnBrk="1" hangingPunct="1"/>
            <a:r>
              <a:rPr lang="en-US" sz="2800" smtClean="0"/>
              <a:t>Term Infant		  90 cc/kg</a:t>
            </a:r>
          </a:p>
          <a:p>
            <a:pPr eaLnBrk="1" hangingPunct="1"/>
            <a:r>
              <a:rPr lang="en-US" sz="2800" smtClean="0"/>
              <a:t>Child			  80 cc/kg</a:t>
            </a:r>
          </a:p>
          <a:p>
            <a:pPr eaLnBrk="1" hangingPunct="1"/>
            <a:r>
              <a:rPr lang="en-US" sz="2800" smtClean="0"/>
              <a:t>Adult			  70 cc/kg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Example: 3 kg term infant has blood volume=270cc  70 kg person= 4,900 cc blood volume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General Rule: Blood loss of 30% blood volume needs blood replacement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u="sng" smtClean="0"/>
              <a:t>Intravascular Blood Volume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I-IV</a:t>
            </a:r>
          </a:p>
          <a:p>
            <a:pPr eaLnBrk="1" hangingPunct="1"/>
            <a:r>
              <a:rPr lang="en-US" smtClean="0"/>
              <a:t>Clinical guide ONLY</a:t>
            </a:r>
          </a:p>
          <a:p>
            <a:pPr eaLnBrk="1" hangingPunct="1"/>
            <a:r>
              <a:rPr lang="en-US" smtClean="0"/>
              <a:t>Subsequent RX determined by PATIENT RESPONSE</a:t>
            </a:r>
          </a:p>
          <a:p>
            <a:pPr eaLnBrk="1" hangingPunct="1"/>
            <a:r>
              <a:rPr lang="en-US" smtClean="0"/>
              <a:t>Patient’s age, severity, type &amp; anatomic location of injury, time lapse from injury to initiation of RX, prehospital Mx, and patient’s medications all impact vascular dynamics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CLASSIFICATION OF HEMORRHAGE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Loss of up to 15% BV (&lt;750cc)</a:t>
            </a:r>
          </a:p>
          <a:p>
            <a:pPr eaLnBrk="1" hangingPunct="1"/>
            <a:r>
              <a:rPr lang="en-US" smtClean="0"/>
              <a:t>Clinical Sxs are minimal: minimal tachycardia (&lt;100), NO change in BP, RR, pulse pressure</a:t>
            </a:r>
          </a:p>
          <a:p>
            <a:pPr eaLnBrk="1" hangingPunct="1"/>
            <a:r>
              <a:rPr lang="en-US" smtClean="0"/>
              <a:t>In an otherwise healthy patient this does not require volume replacement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CLASS I HEMORRHAGE</a:t>
            </a:r>
            <a:br>
              <a:rPr lang="en-US" b="1" dirty="0" smtClean="0"/>
            </a:br>
            <a:r>
              <a:rPr lang="en-US" sz="2000" b="1" dirty="0" smtClean="0"/>
              <a:t>Blood donation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Loss of 15%-30% BV (750cc-1500cc)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Clinical Sxs: tachycardia (&gt;100), tachypnea, decreased pulse pressure, subtle CNS changes (anxiety, fright, hostility)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UO = 20cc-30cc/hour (mildly affected)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CRYSTALLOID FLUID RESUSCITATION IS REQUIRED (may need blood)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II HEMORRHAGE</a:t>
            </a:r>
            <a:br>
              <a:rPr lang="en-US" smtClean="0"/>
            </a:br>
            <a:r>
              <a:rPr lang="en-US" sz="2400" smtClean="0"/>
              <a:t>Uncomplicated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Loss of 30%- 40% BV (1500cc-2000cc)</a:t>
            </a:r>
          </a:p>
          <a:p>
            <a:pPr eaLnBrk="1" hangingPunct="1"/>
            <a:r>
              <a:rPr lang="en-US" smtClean="0"/>
              <a:t>Classic signs:  marked tachycardia (&gt;120), tachypnea, significant CNS changes, FALL IN SBP, narrow pulse pressure </a:t>
            </a:r>
          </a:p>
          <a:p>
            <a:pPr eaLnBrk="1" hangingPunct="1"/>
            <a:r>
              <a:rPr lang="en-US" smtClean="0"/>
              <a:t>Urine Output = 5cc-15cc/hour</a:t>
            </a:r>
          </a:p>
          <a:p>
            <a:pPr eaLnBrk="1" hangingPunct="1"/>
            <a:r>
              <a:rPr lang="en-US" smtClean="0"/>
              <a:t>Crystalloid Fluids and USUALLY BLOOD IS REQUIRED</a:t>
            </a:r>
          </a:p>
          <a:p>
            <a:pPr eaLnBrk="1" hangingPunct="1"/>
            <a:r>
              <a:rPr lang="en-US" smtClean="0"/>
              <a:t>Usually surgery is required</a:t>
            </a: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III HEMORRHAGE</a:t>
            </a:r>
            <a:br>
              <a:rPr lang="en-US" smtClean="0"/>
            </a:br>
            <a:r>
              <a:rPr lang="en-US" sz="2400" smtClean="0"/>
              <a:t>Complicated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800" smtClean="0"/>
              <a:t>Loss of &gt; 40% BV (&gt;2000cc)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800" smtClean="0"/>
              <a:t>IMMEDIATELY LIFE-THREATENING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800" smtClean="0"/>
              <a:t>Clinical Sxs: marked tachycardia (&gt;140), significant decrease in BP, very narrow pulse pressure (or nonexistent diastolic BP), markedly depressed CNS, skin is cool and pale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800" smtClean="0"/>
              <a:t>UO is negligible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800" smtClean="0"/>
              <a:t>Requires IMMEDIATE AND RAPID crystalloid/blood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800" smtClean="0"/>
              <a:t>Requires IMMEDIATE surgical intervention</a:t>
            </a: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IV HEMORRHAGE</a:t>
            </a:r>
            <a:br>
              <a:rPr lang="en-US" smtClean="0"/>
            </a:br>
            <a:r>
              <a:rPr lang="en-US" sz="2400" smtClean="0"/>
              <a:t>Pre-terminal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msoDB7F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3" t="8203" r="3261" b="6636"/>
          <a:stretch>
            <a:fillRect/>
          </a:stretch>
        </p:blipFill>
        <p:spPr bwMode="auto">
          <a:xfrm>
            <a:off x="685800" y="76200"/>
            <a:ext cx="7696200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1) Blood Loss into the injury site (esp fractures)</a:t>
            </a:r>
          </a:p>
          <a:p>
            <a:pPr lvl="1" eaLnBrk="1" hangingPunct="1"/>
            <a:r>
              <a:rPr lang="en-US" smtClean="0"/>
              <a:t>Tibia/humerus #s up to 750cc</a:t>
            </a:r>
          </a:p>
          <a:p>
            <a:pPr lvl="1" eaLnBrk="1" hangingPunct="1"/>
            <a:r>
              <a:rPr lang="en-US" smtClean="0"/>
              <a:t>Femur #s up to 1500cc</a:t>
            </a:r>
          </a:p>
          <a:p>
            <a:pPr lvl="1" eaLnBrk="1" hangingPunct="1"/>
            <a:r>
              <a:rPr lang="en-US" smtClean="0"/>
              <a:t>Pelvic #s –several liters (retroperitoneal)</a:t>
            </a:r>
          </a:p>
          <a:p>
            <a:pPr eaLnBrk="1" hangingPunct="1"/>
            <a:r>
              <a:rPr lang="en-US" smtClean="0"/>
              <a:t>2) Obligatory tissue edema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		Inflammatory mediators increase 	vascular permeability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FLUID SHIFTS: SOFT TISSUE INJURY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0" y="2478088"/>
            <a:ext cx="9144000" cy="24526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b="1" u="sng" dirty="0" smtClean="0"/>
              <a:t>Definition</a:t>
            </a:r>
          </a:p>
          <a:p>
            <a:pPr eaLnBrk="1" hangingPunct="1"/>
            <a:r>
              <a:rPr lang="en-US" sz="2800" dirty="0" smtClean="0"/>
              <a:t>   Abnormality of circulatory system that </a:t>
            </a:r>
            <a:r>
              <a:rPr lang="en-US" sz="2800" dirty="0" smtClean="0"/>
              <a:t>results in </a:t>
            </a:r>
            <a:r>
              <a:rPr lang="en-US" sz="2800" b="1" dirty="0" smtClean="0"/>
              <a:t>inadequate </a:t>
            </a:r>
            <a:r>
              <a:rPr lang="en-US" sz="2800" dirty="0" smtClean="0"/>
              <a:t>organ perfusion &amp; tissue oxygenation.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78486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SHOCK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800" smtClean="0"/>
              <a:t>RECOGNIZE SHOCK!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800" smtClean="0"/>
              <a:t>STOP THE BLEEDING!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800" smtClean="0"/>
              <a:t>Replenish intravascular volume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800" smtClean="0"/>
              <a:t>Restore organ perfusion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800" smtClean="0"/>
              <a:t>Immediate diagnosis of life-threatening injuries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800" smtClean="0"/>
              <a:t>Airway and Breathing: O2 - maintain SaO2&gt;95%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800" smtClean="0"/>
              <a:t>Circulation (Assess, Control,Treat-ACT)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800" smtClean="0"/>
              <a:t>Disability (cerebral perfusion/GCS)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800" smtClean="0"/>
              <a:t>Exposure/Environment (prevent hypothermia)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800" smtClean="0"/>
              <a:t>Adjuncts: gastric decompression, urinary catheter (haematuria / UO)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800" smtClean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(Simultaneous)ASSESSMENT AND MANAGEMENT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2 large bore peripheral IVs (16 g in adults)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Antecubital/forearm veins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Central access (femoral, jugular, subclavian)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Cutdown of saphenous/forearm veins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Intraosseous (&lt;6 yrs)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As IVs are placed draw blood for labs, cross match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VASCULAR ACCESS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Isotonic crystalloid solution ie. Lactated Ringer’s, Normal Saline (NS), Hartmans,  (warm if possible)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Rapid fluid bolus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Adult 1-2 liters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Child 20cc/kg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Guide: replace every cc blood loss with 3cc of crystalloid (3:1 rule)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MONITOR RESPONSE TO INITIAL RX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FLUID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Monitor: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Vital signs (HR, BP, pulse pressure)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CNS status (GCS)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Skin perfusion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URINARY OUTPUT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0.5cc/kg/hr (30cc-50cc/hr) for an adult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1cc/kg/hr for a child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2cc/kg/hr for an infant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(Pulse oximetry)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RE-EVALUATE ORGAN PERFUSION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Early: respiratory alkalosis (tachypnea)</a:t>
            </a:r>
          </a:p>
          <a:p>
            <a:pPr eaLnBrk="1" hangingPunct="1"/>
            <a:r>
              <a:rPr lang="en-US" smtClean="0"/>
              <a:t>Later: mild metabolic acidosis (anaerobic metabolism)</a:t>
            </a:r>
          </a:p>
          <a:p>
            <a:pPr eaLnBrk="1" hangingPunct="1"/>
            <a:r>
              <a:rPr lang="en-US" smtClean="0"/>
              <a:t>Late: Persistent acidosis</a:t>
            </a:r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There is no role for the routine use of NaHCO3</a:t>
            </a:r>
          </a:p>
        </p:txBody>
      </p:sp>
      <p:sp>
        <p:nvSpPr>
          <p:cNvPr id="419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Acid / Base Balance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Response is key to determine subsequent RX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Identifies those with greater than estimated blood loss, and those with ongoing bleeding who require operative control of internal hemorrhage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>RESPONSE TO INITIAL FLUID RESUSCITATION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/>
              <a:t>A) Rapid Responders: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/>
              <a:t>	- respond rapidly and remain 	hemodynamically normal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/>
              <a:t>	- blood loss &lt;20%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/>
              <a:t>	- need for blood: low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/>
              <a:t>	- need early surgical evaluation: surgery 	may still be necessary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RESPONSE TO INITIAL FLUID RESUSCITATION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0"/>
            <a:ext cx="7408862" cy="3451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B) Transient Responders: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- responds to initial fluid bolus BUT, show some deterioration of perfusion indices as fluids are slowed to maintenance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- indicates ongoing blood loss or inadequate resuscitation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- blood loss 20%-40%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- need more fluid and blood transfusion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- need early surgical evaluation: likely to need surgery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RESPONSE TO INITIAL FLUID RESUSCITATION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C) Minimal or Non-Responders: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	- failure to respond to crystalloid and blood transfusions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	- blood loss &gt;40%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	- needs IMMEDIATE blood transfusion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	- needs IMMEDIATE operative intervention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	- (rarely due to pump failure ie. cardiac tamponade, tension PTX, blunt cardiac injury) </a:t>
            </a: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RESPONSE TO INITIAL FLUID RESUSCITATION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Goal: restore O2 carrying capacity</a:t>
            </a:r>
          </a:p>
          <a:p>
            <a:pPr eaLnBrk="1" hangingPunct="1"/>
            <a:r>
              <a:rPr lang="en-US" dirty="0" smtClean="0"/>
              <a:t>Fully cross-matched blood is preferable</a:t>
            </a:r>
          </a:p>
          <a:p>
            <a:pPr eaLnBrk="1" hangingPunct="1"/>
            <a:r>
              <a:rPr lang="en-US" dirty="0" smtClean="0"/>
              <a:t>Type specific can be used (takes less time)</a:t>
            </a:r>
          </a:p>
          <a:p>
            <a:pPr lvl="1" eaLnBrk="1" hangingPunct="1"/>
            <a:r>
              <a:rPr lang="en-US" sz="2400" dirty="0" smtClean="0"/>
              <a:t>Compatible with ABO and Rh blood types</a:t>
            </a:r>
          </a:p>
          <a:p>
            <a:pPr eaLnBrk="1" hangingPunct="1"/>
            <a:r>
              <a:rPr lang="en-US" dirty="0" smtClean="0"/>
              <a:t>Type O blood (for exsanguinating hemorrhage)</a:t>
            </a:r>
          </a:p>
          <a:p>
            <a:pPr lvl="1" eaLnBrk="1" hangingPunct="1"/>
            <a:r>
              <a:rPr lang="en-US" sz="2400" dirty="0" smtClean="0"/>
              <a:t>Preferably O-</a:t>
            </a:r>
            <a:r>
              <a:rPr lang="en-US" sz="2400" dirty="0" err="1" smtClean="0"/>
              <a:t>Neg</a:t>
            </a:r>
            <a:r>
              <a:rPr lang="en-US" sz="2400" dirty="0" smtClean="0"/>
              <a:t> for women of child-bearing age</a:t>
            </a:r>
          </a:p>
          <a:p>
            <a:pPr eaLnBrk="1" hangingPunct="1"/>
            <a:r>
              <a:rPr lang="en-US" dirty="0" smtClean="0"/>
              <a:t>Consider auto-transfusion (major </a:t>
            </a:r>
            <a:r>
              <a:rPr lang="en-US" dirty="0" err="1" smtClean="0"/>
              <a:t>haemo</a:t>
            </a:r>
            <a:r>
              <a:rPr lang="en-US" dirty="0" smtClean="0"/>
              <a:t>-thorax)</a:t>
            </a:r>
          </a:p>
          <a:p>
            <a:pPr eaLnBrk="1" hangingPunct="1"/>
            <a:r>
              <a:rPr lang="en-US" dirty="0" smtClean="0"/>
              <a:t>Warm all fluids/blood if possible</a:t>
            </a:r>
          </a:p>
          <a:p>
            <a:pPr lvl="1" eaLnBrk="1" hangingPunct="1">
              <a:buFontTx/>
              <a:buNone/>
            </a:pPr>
            <a:endParaRPr lang="en-US" sz="2400" dirty="0" smtClean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BLOOD REPLACEMENT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838200"/>
          </a:xfrm>
        </p:spPr>
        <p:txBody>
          <a:bodyPr/>
          <a:lstStyle/>
          <a:p>
            <a:pPr eaLnBrk="1" hangingPunct="1"/>
            <a:r>
              <a:rPr lang="en-US" b="1" smtClean="0"/>
              <a:t>At Cellular Level</a:t>
            </a:r>
          </a:p>
        </p:txBody>
      </p:sp>
      <p:sp>
        <p:nvSpPr>
          <p:cNvPr id="11267" name="Oval 3"/>
          <p:cNvSpPr>
            <a:spLocks noChangeArrowheads="1"/>
          </p:cNvSpPr>
          <p:nvPr/>
        </p:nvSpPr>
        <p:spPr bwMode="auto">
          <a:xfrm>
            <a:off x="609600" y="1219200"/>
            <a:ext cx="8229600" cy="990600"/>
          </a:xfrm>
          <a:prstGeom prst="ellipse">
            <a:avLst/>
          </a:prstGeom>
          <a:solidFill>
            <a:srgbClr val="9933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990600" y="2590800"/>
            <a:ext cx="7391400" cy="838200"/>
          </a:xfrm>
          <a:prstGeom prst="ellipse">
            <a:avLst/>
          </a:prstGeom>
          <a:solidFill>
            <a:srgbClr val="CC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CC00CC"/>
              </a:solidFill>
              <a:latin typeface="Arial" charset="0"/>
            </a:endParaRP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1828800" y="3886200"/>
            <a:ext cx="5943600" cy="685800"/>
          </a:xfrm>
          <a:prstGeom prst="ellipse">
            <a:avLst/>
          </a:prstGeom>
          <a:solidFill>
            <a:srgbClr val="9933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2438400" y="5105400"/>
            <a:ext cx="48006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143000" y="1447800"/>
            <a:ext cx="716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Inadequate perfusion &amp; oxygenation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828800" y="2743200"/>
            <a:ext cx="5943600" cy="519113"/>
          </a:xfrm>
          <a:prstGeom prst="rect">
            <a:avLst/>
          </a:prstGeom>
          <a:solidFill>
            <a:srgbClr val="CC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Loss of Cell Membrane gradient</a:t>
            </a:r>
            <a:r>
              <a:rPr lang="en-US" sz="2400">
                <a:latin typeface="Comic Sans MS" pitchFamily="66" charset="0"/>
              </a:rPr>
              <a:t> 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2590800" y="3962400"/>
            <a:ext cx="434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Damage to Organelle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2971800" y="5257800"/>
            <a:ext cx="3581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Cell Death</a:t>
            </a:r>
          </a:p>
        </p:txBody>
      </p:sp>
      <p:sp>
        <p:nvSpPr>
          <p:cNvPr id="11275" name="AutoShape 11"/>
          <p:cNvSpPr>
            <a:spLocks noChangeArrowheads="1"/>
          </p:cNvSpPr>
          <p:nvPr/>
        </p:nvSpPr>
        <p:spPr bwMode="auto">
          <a:xfrm>
            <a:off x="4419600" y="20574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11276" name="AutoShape 12"/>
          <p:cNvSpPr>
            <a:spLocks noChangeArrowheads="1"/>
          </p:cNvSpPr>
          <p:nvPr/>
        </p:nvSpPr>
        <p:spPr bwMode="auto">
          <a:xfrm>
            <a:off x="4495800" y="3352800"/>
            <a:ext cx="228600" cy="4572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11277" name="AutoShape 13"/>
          <p:cNvSpPr>
            <a:spLocks noChangeArrowheads="1"/>
          </p:cNvSpPr>
          <p:nvPr/>
        </p:nvSpPr>
        <p:spPr bwMode="auto">
          <a:xfrm>
            <a:off x="4495800" y="4495800"/>
            <a:ext cx="228600" cy="4572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0" y="5867400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latin typeface="Comic Sans MS" pitchFamily="66" charset="0"/>
              </a:rPr>
              <a:t>Isotonic Electrolyte Solutions administration counter this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>
          <a:xfrm>
            <a:off x="0" y="1905000"/>
            <a:ext cx="91440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Extremes of age: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Pediatrics: good ability to compensate then, rapid </a:t>
            </a:r>
            <a:r>
              <a:rPr lang="en-US" sz="2400" dirty="0" err="1" smtClean="0"/>
              <a:t>decompensation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Elderly: less ability to mount a significant tachycardia, less pulmonary, cardiac, renal reserve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Athletes: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Great ability to compensate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Pregnancy: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Hyper-</a:t>
            </a:r>
            <a:r>
              <a:rPr lang="en-US" sz="2400" dirty="0" err="1" smtClean="0"/>
              <a:t>volemic</a:t>
            </a:r>
            <a:r>
              <a:rPr lang="en-US" sz="2400" dirty="0" smtClean="0"/>
              <a:t> </a:t>
            </a:r>
            <a:r>
              <a:rPr lang="en-US" sz="2400" dirty="0" smtClean="0"/>
              <a:t>state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Medications: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Beta-blockers, </a:t>
            </a:r>
            <a:r>
              <a:rPr lang="en-US" sz="2400" dirty="0" err="1" smtClean="0"/>
              <a:t>Ca</a:t>
            </a:r>
            <a:r>
              <a:rPr lang="en-US" sz="2400" dirty="0" smtClean="0"/>
              <a:t>-channel blockers, diuretics (</a:t>
            </a:r>
            <a:r>
              <a:rPr lang="en-US" sz="2400" dirty="0" smtClean="0"/>
              <a:t>hyper-</a:t>
            </a:r>
            <a:r>
              <a:rPr lang="en-US" sz="2400" dirty="0" err="1" smtClean="0"/>
              <a:t>kalemia</a:t>
            </a:r>
            <a:r>
              <a:rPr lang="en-US" sz="2400" dirty="0" smtClean="0"/>
              <a:t>), NSAIDS (platelet </a:t>
            </a:r>
            <a:r>
              <a:rPr lang="en-US" sz="2400" dirty="0" smtClean="0"/>
              <a:t>function)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Hypothermia: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Often develop a coagulopathy</a:t>
            </a: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SPECIAL CONSIDERATIONS IN SHOCK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HYPOVOLEMIA is the cause of shock in most trauma patients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Management requires immediate hemorrhage control and fluid resuscitation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Goal of Rx: to restore organ perfusion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Monitor success of resuscitation using NORMALIZING parameters (vital signs, mental status, UO)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Identify transient or minimal/non-responders who require immediate intervention (blood, surgery)</a:t>
            </a: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0" y="2286000"/>
            <a:ext cx="9144000" cy="4572000"/>
          </a:xfrm>
        </p:spPr>
        <p:txBody>
          <a:bodyPr rtlCol="0">
            <a:noAutofit/>
          </a:bodyPr>
          <a:lstStyle/>
          <a:p>
            <a:pPr marL="609600" indent="-609600" algn="ctr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 smtClean="0"/>
              <a:t>CO = SV x HR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/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 smtClean="0"/>
              <a:t>CO</a:t>
            </a:r>
            <a:r>
              <a:rPr lang="en-US" dirty="0" smtClean="0"/>
              <a:t> = Cardiac Output (ml/min)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 smtClean="0"/>
              <a:t>SV</a:t>
            </a:r>
            <a:r>
              <a:rPr lang="en-US" dirty="0" smtClean="0"/>
              <a:t> = Stroke Volume (ml)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 smtClean="0"/>
              <a:t>HR</a:t>
            </a:r>
            <a:r>
              <a:rPr lang="en-US" dirty="0" smtClean="0"/>
              <a:t> = Heart Rate (beats/min)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dirty="0" smtClean="0"/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 smtClean="0"/>
              <a:t>SV</a:t>
            </a:r>
            <a:r>
              <a:rPr lang="en-US" dirty="0" smtClean="0"/>
              <a:t> is determined by: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eriod"/>
              <a:defRPr/>
            </a:pPr>
            <a:r>
              <a:rPr lang="en-US" sz="2400" dirty="0" smtClean="0"/>
              <a:t>Preload 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eriod"/>
              <a:defRPr/>
            </a:pPr>
            <a:r>
              <a:rPr lang="en-US" sz="2400" dirty="0" smtClean="0"/>
              <a:t>Myocardial contractility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eriod"/>
              <a:defRPr/>
            </a:pPr>
            <a:r>
              <a:rPr lang="en-US" sz="2400" dirty="0" smtClean="0"/>
              <a:t>Afterload – systemic vascular resistance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eriod"/>
              <a:defRPr/>
            </a:pPr>
            <a:endParaRPr lang="en-US" sz="2400" dirty="0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CARDIAC PHYSIOLOGY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0" y="2514600"/>
            <a:ext cx="91440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Preload - determined by venous capacitance, volume status, &amp; pressure differential (mean venous systemic pressure – RA pressure).</a:t>
            </a:r>
          </a:p>
          <a:p>
            <a:pPr eaLnBrk="1" hangingPunct="1"/>
            <a:r>
              <a:rPr lang="en-US" dirty="0" smtClean="0"/>
              <a:t>Blood in the venous (capacitance) system has 2 components: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- “residual” volume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- venous volume that contributes to mean systemic venous pressure (component reduced by blood loss)</a:t>
            </a:r>
          </a:p>
        </p:txBody>
      </p:sp>
      <p:sp>
        <p:nvSpPr>
          <p:cNvPr id="1331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2667000"/>
            <a:ext cx="9144000" cy="4191000"/>
          </a:xfrm>
        </p:spPr>
        <p:txBody>
          <a:bodyPr/>
          <a:lstStyle/>
          <a:p>
            <a:pPr eaLnBrk="1" hangingPunct="1"/>
            <a:r>
              <a:rPr lang="en-US" dirty="0" smtClean="0"/>
              <a:t>End Diastolic Volume determines myocardial muscle </a:t>
            </a:r>
            <a:r>
              <a:rPr lang="en-US" dirty="0" smtClean="0"/>
              <a:t>fiber </a:t>
            </a:r>
            <a:r>
              <a:rPr lang="en-US" dirty="0" smtClean="0"/>
              <a:t>length which in turn relates to contractility according to Starling’s Law</a:t>
            </a:r>
          </a:p>
        </p:txBody>
      </p:sp>
      <p:sp>
        <p:nvSpPr>
          <p:cNvPr id="143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Myocardial Contractility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Relationship between venous volume &amp; venous pressure</a:t>
            </a:r>
          </a:p>
        </p:txBody>
      </p:sp>
      <p:sp>
        <p:nvSpPr>
          <p:cNvPr id="1536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Compliance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b="1" u="sng" smtClean="0"/>
              <a:t>Pathophysiology: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Blood Loss</a:t>
            </a: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1295400" y="2209800"/>
            <a:ext cx="5486400" cy="914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457200" y="4267200"/>
            <a:ext cx="2590800" cy="14478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0" y="47244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Comic Sans MS" pitchFamily="66" charset="0"/>
              </a:rPr>
              <a:t>Vasoconstriction</a:t>
            </a: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5334000" y="4343400"/>
            <a:ext cx="3429000" cy="14478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5486400" y="4876800"/>
            <a:ext cx="320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  <a:latin typeface="Comic Sans MS" pitchFamily="66" charset="0"/>
              </a:rPr>
              <a:t>Tachycardia</a:t>
            </a:r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>
            <a:off x="3200400" y="3200400"/>
            <a:ext cx="685800" cy="2133600"/>
          </a:xfrm>
          <a:prstGeom prst="curvedLeftArrow">
            <a:avLst>
              <a:gd name="adj1" fmla="val 45802"/>
              <a:gd name="adj2" fmla="val 108025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16394" name="AutoShape 10"/>
          <p:cNvSpPr>
            <a:spLocks noChangeArrowheads="1"/>
          </p:cNvSpPr>
          <p:nvPr/>
        </p:nvSpPr>
        <p:spPr bwMode="auto">
          <a:xfrm>
            <a:off x="3886200" y="3200400"/>
            <a:ext cx="1371600" cy="2133600"/>
          </a:xfrm>
          <a:prstGeom prst="curvedRightArrow">
            <a:avLst>
              <a:gd name="adj1" fmla="val 31111"/>
              <a:gd name="adj2" fmla="val 6222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2133600" y="3733800"/>
            <a:ext cx="518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800" b="1">
                <a:latin typeface="Comic Sans MS" pitchFamily="66" charset="0"/>
              </a:rPr>
              <a:t>Early circulatory response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981200" y="2438400"/>
            <a:ext cx="434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Comic Sans MS" pitchFamily="66" charset="0"/>
              </a:rPr>
              <a:t>Hemorrhage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931</TotalTime>
  <Words>1407</Words>
  <Application>Microsoft Office PowerPoint</Application>
  <PresentationFormat>On-screen Show (4:3)</PresentationFormat>
  <Paragraphs>263</Paragraphs>
  <Slides>41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Arial</vt:lpstr>
      <vt:lpstr>Candara</vt:lpstr>
      <vt:lpstr>Comic Sans MS</vt:lpstr>
      <vt:lpstr>Symbol</vt:lpstr>
      <vt:lpstr>Tahoma</vt:lpstr>
      <vt:lpstr>Times New Roman</vt:lpstr>
      <vt:lpstr>Wingdings</vt:lpstr>
      <vt:lpstr>Waveform</vt:lpstr>
      <vt:lpstr>SHOCK</vt:lpstr>
      <vt:lpstr>KEY ISSUES</vt:lpstr>
      <vt:lpstr>SHOCK</vt:lpstr>
      <vt:lpstr>At Cellular Level</vt:lpstr>
      <vt:lpstr>CARDIAC PHYSIOLOGY</vt:lpstr>
      <vt:lpstr>PowerPoint Presentation</vt:lpstr>
      <vt:lpstr>Myocardial Contractility</vt:lpstr>
      <vt:lpstr>Compliance</vt:lpstr>
      <vt:lpstr>Blood Loss</vt:lpstr>
      <vt:lpstr>Blood Loss</vt:lpstr>
      <vt:lpstr>INITIAL PATIENT ASSESSMENT</vt:lpstr>
      <vt:lpstr>INITIAL PATIENT ASSESSMENT</vt:lpstr>
      <vt:lpstr>INITIAL PATIENT ASSESSMENT</vt:lpstr>
      <vt:lpstr>Tachycardia</vt:lpstr>
      <vt:lpstr>ETIOLOGY OF SHOCK</vt:lpstr>
      <vt:lpstr>NONHEMORRHAGIC SHOCK</vt:lpstr>
      <vt:lpstr>NONHEMORRHAGIC SHOCK</vt:lpstr>
      <vt:lpstr>TENSION PNEUMOTHORAX</vt:lpstr>
      <vt:lpstr>NONHEMMHORAGIC SHOCK</vt:lpstr>
      <vt:lpstr>NON- HEMMHORHAGIC SHOCK</vt:lpstr>
      <vt:lpstr>HEMORRHAGIC SHOCK</vt:lpstr>
      <vt:lpstr>Intravascular Blood Volume</vt:lpstr>
      <vt:lpstr>CLASSIFICATION OF HEMORRHAGE</vt:lpstr>
      <vt:lpstr>CLASS I HEMORRHAGE Blood donation </vt:lpstr>
      <vt:lpstr>CLASS II HEMORRHAGE Uncomplicated</vt:lpstr>
      <vt:lpstr>CLASS III HEMORRHAGE Complicated</vt:lpstr>
      <vt:lpstr>CLASS IV HEMORRHAGE Pre-terminal</vt:lpstr>
      <vt:lpstr>PowerPoint Presentation</vt:lpstr>
      <vt:lpstr>FLUID SHIFTS: SOFT TISSUE INJURY</vt:lpstr>
      <vt:lpstr>(Simultaneous)ASSESSMENT AND MANAGEMENT </vt:lpstr>
      <vt:lpstr>VASCULAR ACCESS</vt:lpstr>
      <vt:lpstr>FLUID THERAPY</vt:lpstr>
      <vt:lpstr>RE-EVALUATE ORGAN PERFUSION</vt:lpstr>
      <vt:lpstr>Acid / Base Balance</vt:lpstr>
      <vt:lpstr>RESPONSE TO INITIAL FLUID RESUSCITATION</vt:lpstr>
      <vt:lpstr>RESPONSE TO INITIAL FLUID RESUSCITATION</vt:lpstr>
      <vt:lpstr>RESPONSE TO INITIAL FLUID RESUSCITATION</vt:lpstr>
      <vt:lpstr>RESPONSE TO INITIAL FLUID RESUSCITATION</vt:lpstr>
      <vt:lpstr>BLOOD REPLACEMENT</vt:lpstr>
      <vt:lpstr>SPECIAL CONSIDERATIONS IN SHOCK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SHOCK</dc:title>
  <dc:creator>Valued Gateway Client</dc:creator>
  <cp:lastModifiedBy>Effie Nailah</cp:lastModifiedBy>
  <cp:revision>73</cp:revision>
  <dcterms:created xsi:type="dcterms:W3CDTF">2004-05-16T19:33:43Z</dcterms:created>
  <dcterms:modified xsi:type="dcterms:W3CDTF">2016-08-11T12:06:20Z</dcterms:modified>
</cp:coreProperties>
</file>