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80" r:id="rId6"/>
    <p:sldId id="264" r:id="rId7"/>
    <p:sldId id="265" r:id="rId8"/>
    <p:sldId id="258" r:id="rId9"/>
    <p:sldId id="259" r:id="rId10"/>
    <p:sldId id="266" r:id="rId11"/>
    <p:sldId id="267" r:id="rId12"/>
    <p:sldId id="268" r:id="rId13"/>
    <p:sldId id="281" r:id="rId14"/>
    <p:sldId id="269" r:id="rId15"/>
    <p:sldId id="260" r:id="rId16"/>
    <p:sldId id="261" r:id="rId17"/>
    <p:sldId id="271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1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1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9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5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5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2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24F4-50CB-4AED-A944-E1D024287A15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684C0-D1BF-4E81-AE81-4F7DAD0A5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6224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SHOCK</a:t>
            </a:r>
            <a:br>
              <a:rPr lang="en-US" dirty="0" smtClean="0"/>
            </a:br>
            <a:r>
              <a:rPr lang="en-US" dirty="0" smtClean="0"/>
              <a:t>MB ChB Level 3 lecture – 22/04/2015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Dr.K.Wanjeri</a:t>
            </a:r>
            <a:endParaRPr lang="en-US" dirty="0" smtClean="0"/>
          </a:p>
          <a:p>
            <a:r>
              <a:rPr lang="en-US" dirty="0" smtClean="0"/>
              <a:t>Lecturer – Department of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HYPOVOLAEMIC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 bleeding/Hemorrhagic hypovolemic shock</a:t>
            </a:r>
          </a:p>
          <a:p>
            <a:r>
              <a:rPr lang="en-US" dirty="0" err="1" smtClean="0"/>
              <a:t>Ccb</a:t>
            </a:r>
            <a:r>
              <a:rPr lang="en-US" dirty="0" smtClean="0"/>
              <a:t> loss of volume and loss of red cell mass</a:t>
            </a:r>
          </a:p>
          <a:p>
            <a:r>
              <a:rPr lang="en-US" dirty="0" smtClean="0"/>
              <a:t>The Left end-ventricular volume drops and consequently the SV &amp; CO</a:t>
            </a:r>
          </a:p>
          <a:p>
            <a:r>
              <a:rPr lang="en-US" dirty="0" smtClean="0"/>
              <a:t>Body initially compensates by increasing the HR &amp; increased extraction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2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CARDIOGENIC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contractility is depressed</a:t>
            </a:r>
          </a:p>
          <a:p>
            <a:r>
              <a:rPr lang="en-US" dirty="0" smtClean="0"/>
              <a:t>Leads to decreased stroke volume and decreased CO</a:t>
            </a:r>
          </a:p>
          <a:p>
            <a:r>
              <a:rPr lang="en-US" dirty="0" smtClean="0"/>
              <a:t>There is decreased delivery and compensatory increased extraction</a:t>
            </a:r>
          </a:p>
          <a:p>
            <a:r>
              <a:rPr lang="en-US" dirty="0" err="1" smtClean="0"/>
              <a:t>Cuases</a:t>
            </a:r>
            <a:r>
              <a:rPr lang="en-US" dirty="0" smtClean="0"/>
              <a:t>; Myocardial infarction, Myocardial dysfunction secondary to </a:t>
            </a:r>
            <a:r>
              <a:rPr lang="en-US" dirty="0" err="1" smtClean="0"/>
              <a:t>ischaemia</a:t>
            </a:r>
            <a:r>
              <a:rPr lang="en-US" dirty="0" smtClean="0"/>
              <a:t> in the still viable </a:t>
            </a:r>
            <a:r>
              <a:rPr lang="en-US" dirty="0" err="1" smtClean="0"/>
              <a:t>myocytes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components of Oxygen transport are affected</a:t>
            </a:r>
          </a:p>
          <a:p>
            <a:r>
              <a:rPr lang="en-US" dirty="0" smtClean="0"/>
              <a:t>Initiating factors; Bacteremia, </a:t>
            </a:r>
            <a:r>
              <a:rPr lang="en-US" dirty="0" err="1" smtClean="0"/>
              <a:t>fungemia</a:t>
            </a:r>
            <a:r>
              <a:rPr lang="en-US" dirty="0" smtClean="0"/>
              <a:t> or </a:t>
            </a:r>
            <a:r>
              <a:rPr lang="en-US" dirty="0" err="1" smtClean="0"/>
              <a:t>endotoxemia</a:t>
            </a:r>
            <a:r>
              <a:rPr lang="en-US" dirty="0" smtClean="0"/>
              <a:t> with translocation of </a:t>
            </a:r>
            <a:r>
              <a:rPr lang="en-US" dirty="0" err="1" smtClean="0"/>
              <a:t>of</a:t>
            </a:r>
            <a:r>
              <a:rPr lang="en-US" dirty="0" smtClean="0"/>
              <a:t> endotoxin from the gut</a:t>
            </a:r>
          </a:p>
          <a:p>
            <a:r>
              <a:rPr lang="en-US" dirty="0" smtClean="0"/>
              <a:t>A network of </a:t>
            </a:r>
            <a:r>
              <a:rPr lang="en-US" dirty="0" err="1" smtClean="0"/>
              <a:t>humoral</a:t>
            </a:r>
            <a:r>
              <a:rPr lang="en-US" dirty="0" smtClean="0"/>
              <a:t> cascades is triggered producing altered </a:t>
            </a:r>
            <a:r>
              <a:rPr lang="en-US" dirty="0" err="1" smtClean="0"/>
              <a:t>vasoregulation</a:t>
            </a:r>
            <a:endParaRPr lang="en-US" dirty="0" smtClean="0"/>
          </a:p>
          <a:p>
            <a:r>
              <a:rPr lang="en-US" dirty="0" smtClean="0"/>
              <a:t>At the tissue level there is mismatch of perfusion and metabolic needs</a:t>
            </a:r>
          </a:p>
        </p:txBody>
      </p:sp>
    </p:spTree>
    <p:extLst>
      <p:ext uri="{BB962C8B-B14F-4D97-AF65-F5344CB8AC3E}">
        <p14:creationId xmlns:p14="http://schemas.microsoft.com/office/powerpoint/2010/main" val="13849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Maximal extraction is lowered and there is an </a:t>
            </a:r>
            <a:r>
              <a:rPr lang="en-US" dirty="0" err="1"/>
              <a:t>unfavourable</a:t>
            </a:r>
            <a:r>
              <a:rPr lang="en-US" dirty="0"/>
              <a:t> relationship between consumption and delivery</a:t>
            </a:r>
          </a:p>
          <a:p>
            <a:r>
              <a:rPr lang="en-US" dirty="0"/>
              <a:t>Myocardial depressant factors may depress CO</a:t>
            </a:r>
          </a:p>
          <a:p>
            <a:r>
              <a:rPr lang="en-US" dirty="0"/>
              <a:t>There is increased Oxygen demand and reduced oxygen delivery and extraction resulting in oxygen deficit of septic shock</a:t>
            </a:r>
          </a:p>
          <a:p>
            <a:r>
              <a:rPr lang="en-US" dirty="0"/>
              <a:t>Ultimately the cardiogenic component of septic shock sets in</a:t>
            </a:r>
          </a:p>
        </p:txBody>
      </p:sp>
    </p:spTree>
    <p:extLst>
      <p:ext uri="{BB962C8B-B14F-4D97-AF65-F5344CB8AC3E}">
        <p14:creationId xmlns:p14="http://schemas.microsoft.com/office/powerpoint/2010/main" val="4348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OBSTRUCTIVE SHOCK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Ccb</a:t>
            </a:r>
            <a:r>
              <a:rPr lang="en-US" dirty="0" smtClean="0"/>
              <a:t> a pressure gradient or obstruction which prevents venous return from making its way to the left heart</a:t>
            </a:r>
          </a:p>
          <a:p>
            <a:r>
              <a:rPr lang="en-US" dirty="0" smtClean="0"/>
              <a:t>Causes; </a:t>
            </a:r>
            <a:r>
              <a:rPr lang="en-US" dirty="0" err="1" smtClean="0"/>
              <a:t>Tamponade</a:t>
            </a:r>
            <a:r>
              <a:rPr lang="en-US" dirty="0" smtClean="0"/>
              <a:t>, Tension pneumothorax, Pulmonary embolism</a:t>
            </a:r>
          </a:p>
          <a:p>
            <a:r>
              <a:rPr lang="en-US" dirty="0" smtClean="0"/>
              <a:t>There is inadequate lefty ventricular end-diastolic volume</a:t>
            </a:r>
          </a:p>
          <a:p>
            <a:r>
              <a:rPr lang="en-US" dirty="0" smtClean="0"/>
              <a:t>Right-sided filling pressures are high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Diagnosis of shock/Assess for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Cool &amp; </a:t>
            </a:r>
            <a:r>
              <a:rPr lang="en-US" dirty="0" err="1" smtClean="0"/>
              <a:t>clamy</a:t>
            </a:r>
            <a:r>
              <a:rPr lang="en-US" dirty="0" smtClean="0"/>
              <a:t> skin (Vasoconstriction)</a:t>
            </a:r>
          </a:p>
          <a:p>
            <a:r>
              <a:rPr lang="en-US" dirty="0"/>
              <a:t>Tachycardia)</a:t>
            </a:r>
            <a:endParaRPr lang="en-US" dirty="0" smtClean="0"/>
          </a:p>
          <a:p>
            <a:r>
              <a:rPr lang="en-US" dirty="0" smtClean="0"/>
              <a:t>Decreases peripheral pulses </a:t>
            </a:r>
          </a:p>
          <a:p>
            <a:r>
              <a:rPr lang="en-US" dirty="0" smtClean="0"/>
              <a:t>Hypotension</a:t>
            </a:r>
          </a:p>
          <a:p>
            <a:r>
              <a:rPr lang="en-US" dirty="0" smtClean="0"/>
              <a:t>Mental status changes (</a:t>
            </a:r>
            <a:r>
              <a:rPr lang="en-US" dirty="0" err="1" smtClean="0"/>
              <a:t>eg</a:t>
            </a:r>
            <a:r>
              <a:rPr lang="en-US" dirty="0" smtClean="0"/>
              <a:t> - Confusion, lethargy, combativeness)</a:t>
            </a:r>
          </a:p>
          <a:p>
            <a:r>
              <a:rPr lang="en-US" dirty="0" smtClean="0"/>
              <a:t>Oliguria</a:t>
            </a:r>
          </a:p>
          <a:p>
            <a:pPr marL="0" indent="0">
              <a:buNone/>
            </a:pPr>
            <a:r>
              <a:rPr lang="en-US" dirty="0" smtClean="0"/>
              <a:t>NB: In a young patient compensatory vasoconstriction may delay appearance of hypotension and Tachycardia until the point of cardiac arrest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SHOCK</a:t>
            </a:r>
            <a:br>
              <a:rPr lang="en-US" dirty="0" smtClean="0"/>
            </a:br>
            <a:r>
              <a:rPr lang="en-US" dirty="0" smtClean="0"/>
              <a:t>Phases of 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Resuscitation proceeds in 3 phases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resuscitation – Airway &amp; life threatening and reversible defects which can reduce cardiac output (ABC)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Secondary resuscitation (Where primary resuscitation fails) – Pulmonary catheter is used to direct correction of more complex defects affecting cardiac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Monitoring of the patient’s response to resuscitation (Urine output, Blood pressure, Heart rate, Peripheral pulses)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55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RESUSCITATION (ABC)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Airway &amp; ventilation; Head-tilt and jaw-thrust maneuvers, oral or nasal airways, bag mask assisted breathing</a:t>
            </a:r>
          </a:p>
          <a:p>
            <a:r>
              <a:rPr lang="en-US" dirty="0" smtClean="0"/>
              <a:t>Cervical collar for suspected neck injury</a:t>
            </a:r>
          </a:p>
          <a:p>
            <a:r>
              <a:rPr lang="en-US" dirty="0" smtClean="0"/>
              <a:t>Give supplemental oxygen – will increase the alveolar partial pressure of oxygen and ultimately the arterial oxygen content</a:t>
            </a:r>
          </a:p>
          <a:p>
            <a:r>
              <a:rPr lang="en-US" dirty="0" smtClean="0"/>
              <a:t>Fix ETT + do mechanical ventilation if assisted ventilation is required for long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rapidly reversible defects in Cardiac Output </a:t>
            </a:r>
            <a:r>
              <a:rPr lang="en-US" dirty="0" err="1" smtClean="0"/>
              <a:t>eg</a:t>
            </a:r>
            <a:r>
              <a:rPr lang="en-US" dirty="0" smtClean="0"/>
              <a:t> Dysrhythmias, inadequate preload </a:t>
            </a:r>
            <a:r>
              <a:rPr lang="en-US" dirty="0" err="1" smtClean="0"/>
              <a:t>ie</a:t>
            </a:r>
            <a:r>
              <a:rPr lang="en-US" dirty="0" smtClean="0"/>
              <a:t> inadequate left ventricular end-diastolic volume</a:t>
            </a:r>
          </a:p>
          <a:p>
            <a:r>
              <a:rPr lang="en-US" dirty="0"/>
              <a:t>I</a:t>
            </a:r>
            <a:r>
              <a:rPr lang="en-US" dirty="0" smtClean="0"/>
              <a:t>dentified by physical exam and electrocardiography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RESUSCITATION</a:t>
            </a:r>
            <a:br>
              <a:rPr lang="en-US" dirty="0" smtClean="0"/>
            </a:br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Neck veins not distended</a:t>
            </a:r>
          </a:p>
          <a:p>
            <a:r>
              <a:rPr lang="en-US" dirty="0" smtClean="0"/>
              <a:t>Decreased intravascular volume</a:t>
            </a:r>
          </a:p>
          <a:p>
            <a:r>
              <a:rPr lang="en-US" dirty="0" smtClean="0"/>
              <a:t>Decreased filling pressure</a:t>
            </a:r>
          </a:p>
          <a:p>
            <a:r>
              <a:rPr lang="en-US" dirty="0" smtClean="0"/>
              <a:t>Obtain a large bore IV access</a:t>
            </a:r>
          </a:p>
          <a:p>
            <a:r>
              <a:rPr lang="en-US" dirty="0" smtClean="0"/>
              <a:t>Administer 30cc/kg fluid bolus of crystalloid</a:t>
            </a:r>
          </a:p>
          <a:p>
            <a:r>
              <a:rPr lang="en-US" dirty="0" smtClean="0"/>
              <a:t>Control bleeding (most surgical patients)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Definition/What is Shock?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pathological condition that develops when the cellular requirement of oxygen is not satisfied</a:t>
            </a:r>
          </a:p>
          <a:p>
            <a:r>
              <a:rPr lang="en-US" dirty="0"/>
              <a:t>M</a:t>
            </a:r>
            <a:r>
              <a:rPr lang="en-US" dirty="0" smtClean="0"/>
              <a:t>edical emergency in which the organs and tissues of the body are not receiving an adequate flow of blood</a:t>
            </a:r>
          </a:p>
          <a:p>
            <a:r>
              <a:rPr lang="en-US" dirty="0"/>
              <a:t>O</a:t>
            </a:r>
            <a:r>
              <a:rPr lang="en-US" dirty="0" smtClean="0"/>
              <a:t>rgans and tissues are deprived of oxygen (carried in the blood)</a:t>
            </a:r>
          </a:p>
          <a:p>
            <a:r>
              <a:rPr lang="en-US" dirty="0" smtClean="0"/>
              <a:t>There is a buildup of waste products</a:t>
            </a:r>
          </a:p>
          <a:p>
            <a:r>
              <a:rPr lang="en-US" dirty="0" smtClean="0"/>
              <a:t>Shock can result in serious damage or even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RESUSCITATION</a:t>
            </a:r>
            <a:br>
              <a:rPr lang="en-US" dirty="0"/>
            </a:br>
            <a:r>
              <a:rPr lang="en-US" dirty="0"/>
              <a:t>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Neck veins </a:t>
            </a:r>
            <a:r>
              <a:rPr lang="en-US" u="sng" dirty="0" smtClean="0"/>
              <a:t>distended</a:t>
            </a:r>
          </a:p>
          <a:p>
            <a:r>
              <a:rPr lang="en-US" dirty="0" smtClean="0"/>
              <a:t>Sign of - Tension pneumothorax or Pericardial </a:t>
            </a:r>
            <a:r>
              <a:rPr lang="en-US" dirty="0" err="1" smtClean="0"/>
              <a:t>tamponade</a:t>
            </a:r>
            <a:endParaRPr lang="en-US" dirty="0" smtClean="0"/>
          </a:p>
          <a:p>
            <a:r>
              <a:rPr lang="en-US" dirty="0" smtClean="0"/>
              <a:t>Drain the pleura or Pericardial spaces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RESUSCITATION</a:t>
            </a:r>
            <a:br>
              <a:rPr lang="en-US" dirty="0"/>
            </a:br>
            <a:r>
              <a:rPr lang="en-US" dirty="0"/>
              <a:t>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Congestive heart failure</a:t>
            </a:r>
          </a:p>
          <a:p>
            <a:pPr marL="0" indent="0">
              <a:buNone/>
            </a:pPr>
            <a:r>
              <a:rPr lang="en-US" dirty="0" smtClean="0"/>
              <a:t>May present in shock and distended neck veins</a:t>
            </a:r>
          </a:p>
          <a:p>
            <a:pPr marL="0" indent="0">
              <a:buNone/>
            </a:pPr>
            <a:r>
              <a:rPr lang="en-US" dirty="0" smtClean="0"/>
              <a:t>Give diuretics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Frusemide</a:t>
            </a:r>
            <a:r>
              <a:rPr lang="en-US" dirty="0" smtClean="0"/>
              <a:t> to reduce preload</a:t>
            </a:r>
          </a:p>
          <a:p>
            <a:pPr marL="0" indent="0">
              <a:buNone/>
            </a:pPr>
            <a:r>
              <a:rPr lang="en-US" dirty="0" smtClean="0"/>
              <a:t>Vasodilators </a:t>
            </a:r>
            <a:r>
              <a:rPr lang="en-US" dirty="0" err="1" smtClean="0"/>
              <a:t>eg</a:t>
            </a:r>
            <a:r>
              <a:rPr lang="en-US" dirty="0" smtClean="0"/>
              <a:t> Nitroglycerin or </a:t>
            </a:r>
            <a:r>
              <a:rPr lang="en-US" dirty="0" err="1" smtClean="0"/>
              <a:t>Nitropruside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presenting signs of inadequate oxygen transport do not promptly improve following Primary resuscitation;</a:t>
            </a:r>
          </a:p>
          <a:p>
            <a:r>
              <a:rPr lang="en-US" dirty="0" smtClean="0"/>
              <a:t>Place a pulmonary wedge catheter to provide further information to guide resuscitation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Measures - CVP, Pulmonary artery pressures, Left ventricular filling pressure, Pulmonary artery occlusion/wedge pressure, Cardiac Output &amp; Oxygen saturation of mixed venous blood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7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RESUSCITATION</a:t>
            </a:r>
            <a:br>
              <a:rPr lang="en-US" dirty="0" smtClean="0"/>
            </a:br>
            <a:r>
              <a:rPr lang="en-US" dirty="0" smtClean="0"/>
              <a:t>Use of therapeutic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patient remains in shock after optimization of preload, therapeutic agents can be used to augment contractility of the heart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Dopamine – 10 micrograms/kg/min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Add Epinephrine - 25 500ng/kg/min (If further inotropic support required)</a:t>
            </a:r>
          </a:p>
          <a:p>
            <a:pPr marL="1257300" lvl="3" indent="0">
              <a:buNone/>
            </a:pPr>
            <a:r>
              <a:rPr lang="en-US" dirty="0" smtClean="0"/>
              <a:t>Often required in septic shock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err="1" smtClean="0"/>
              <a:t>Dobutamine</a:t>
            </a:r>
            <a:r>
              <a:rPr lang="en-US" dirty="0" smtClean="0"/>
              <a:t> if patient not hypotensive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Norepinephrine if patient is hypotensive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SECONDARY RESUSCITATION</a:t>
            </a:r>
            <a:br>
              <a:rPr lang="en-US" dirty="0"/>
            </a:br>
            <a:r>
              <a:rPr lang="en-US" dirty="0"/>
              <a:t>Use of therapeutic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patient remains in shock after optimization of both preload and contractility, consider decreasing afterload</a:t>
            </a:r>
          </a:p>
          <a:p>
            <a:pPr marL="0" indent="0">
              <a:buNone/>
            </a:pPr>
            <a:r>
              <a:rPr lang="en-US" dirty="0" err="1" smtClean="0"/>
              <a:t>e.g</a:t>
            </a:r>
            <a:r>
              <a:rPr lang="en-US" dirty="0" smtClean="0"/>
              <a:t> patients primary myocardial problems who may also be hypertensive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Drugs used </a:t>
            </a:r>
            <a:r>
              <a:rPr lang="en-US" dirty="0" err="1" smtClean="0"/>
              <a:t>eg</a:t>
            </a:r>
            <a:r>
              <a:rPr lang="en-US" dirty="0" smtClean="0"/>
              <a:t>; </a:t>
            </a:r>
            <a:r>
              <a:rPr lang="en-US" dirty="0" err="1" smtClean="0"/>
              <a:t>Nitroprusside</a:t>
            </a:r>
            <a:r>
              <a:rPr lang="en-US" dirty="0" smtClean="0"/>
              <a:t> or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Intra-aortic balloon pump</a:t>
            </a:r>
          </a:p>
        </p:txBody>
      </p:sp>
    </p:spTree>
    <p:extLst>
      <p:ext uri="{BB962C8B-B14F-4D97-AF65-F5344CB8AC3E}">
        <p14:creationId xmlns:p14="http://schemas.microsoft.com/office/powerpoint/2010/main" val="6282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MONITORING AND TRITRATION OF RESUSCITATION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Shock therapies entail maintenance of the best balance of risks and benefits</a:t>
            </a:r>
          </a:p>
          <a:p>
            <a:r>
              <a:rPr lang="en-US" dirty="0" smtClean="0"/>
              <a:t>Continue monitoring patient to maintain the resuscitation state</a:t>
            </a:r>
          </a:p>
          <a:p>
            <a:r>
              <a:rPr lang="en-US" dirty="0" smtClean="0"/>
              <a:t>Challenge is optimization of preload, contractility and afterload in the face of secondary resuscitation</a:t>
            </a:r>
          </a:p>
          <a:p>
            <a:r>
              <a:rPr lang="en-US" dirty="0" smtClean="0"/>
              <a:t>Serum lactate levels used sometimes</a:t>
            </a:r>
          </a:p>
        </p:txBody>
      </p:sp>
    </p:spTree>
    <p:extLst>
      <p:ext uri="{BB962C8B-B14F-4D97-AF65-F5344CB8AC3E}">
        <p14:creationId xmlns:p14="http://schemas.microsoft.com/office/powerpoint/2010/main" val="205309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The End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Thank you for attending this lecture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278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Pathophysiology of oxygen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Oxygen transport is a consequence of the interaction of 3 key components;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PULMONARY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CARDIAC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4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 oxygen deficits lead to tissue anoxia</a:t>
            </a:r>
          </a:p>
          <a:p>
            <a:r>
              <a:rPr lang="en-US" dirty="0" smtClean="0"/>
              <a:t>Could lead to anoxic injury of vital organs e.g. Brain &amp; Heart</a:t>
            </a:r>
          </a:p>
          <a:p>
            <a:r>
              <a:rPr lang="en-US" dirty="0" smtClean="0"/>
              <a:t>Oxygen demand is affected by age, weight and stature and temperature, amount of work done and disease/injury </a:t>
            </a:r>
          </a:p>
          <a:p>
            <a:r>
              <a:rPr lang="en-US" dirty="0" smtClean="0"/>
              <a:t>Oxygen demand is usually equal to or greater than Oxygen consumption</a:t>
            </a:r>
          </a:p>
          <a:p>
            <a:r>
              <a:rPr lang="en-US" dirty="0" smtClean="0"/>
              <a:t>As Oxygen delivery increases the Oxygen consumption will increase up to critical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Oxygen consumption plateaus at this level</a:t>
            </a:r>
          </a:p>
          <a:p>
            <a:r>
              <a:rPr lang="en-US" dirty="0"/>
              <a:t>The value at which the slope plateaus is equal to oxygen demand</a:t>
            </a:r>
          </a:p>
          <a:p>
            <a:r>
              <a:rPr lang="en-US" dirty="0"/>
              <a:t>The ratio of oxygen consumption to oxygen delivery is called extraction</a:t>
            </a:r>
          </a:p>
          <a:p>
            <a:r>
              <a:rPr lang="en-US" dirty="0"/>
              <a:t>Oxygen extraction by tissues can be affected by; </a:t>
            </a:r>
            <a:r>
              <a:rPr lang="en-US" dirty="0" err="1"/>
              <a:t>oedema</a:t>
            </a:r>
            <a:r>
              <a:rPr lang="en-US" dirty="0"/>
              <a:t>, </a:t>
            </a:r>
            <a:r>
              <a:rPr lang="en-US" dirty="0" err="1"/>
              <a:t>alkalemia</a:t>
            </a:r>
            <a:r>
              <a:rPr lang="en-US" dirty="0"/>
              <a:t>, </a:t>
            </a:r>
            <a:r>
              <a:rPr lang="en-US" dirty="0" err="1"/>
              <a:t>hypocapnia</a:t>
            </a:r>
            <a:r>
              <a:rPr lang="en-US" dirty="0"/>
              <a:t>, hypothermia, Carbon </a:t>
            </a:r>
            <a:r>
              <a:rPr lang="en-US" dirty="0" smtClean="0"/>
              <a:t>monoxide</a:t>
            </a:r>
          </a:p>
          <a:p>
            <a:pPr marL="0" indent="0">
              <a:buNone/>
            </a:pPr>
            <a:r>
              <a:rPr lang="en-US" dirty="0" err="1" smtClean="0"/>
              <a:t>Contd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Oxygen delivery therefore represents the consequence of combined performance of the pulmonary and the cardiac systems</a:t>
            </a:r>
          </a:p>
          <a:p>
            <a:r>
              <a:rPr lang="en-US" dirty="0" smtClean="0"/>
              <a:t>Oxygen delivery = Arterial Oxygen content/concentration (CaO2) X Cardiac Output (CO)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8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 is the flow generated by the heart</a:t>
            </a:r>
          </a:p>
          <a:p>
            <a:r>
              <a:rPr lang="en-US" dirty="0" smtClean="0"/>
              <a:t>Product of HR and Stroke volume</a:t>
            </a:r>
          </a:p>
          <a:p>
            <a:r>
              <a:rPr lang="en-US" dirty="0" smtClean="0"/>
              <a:t>Stroke </a:t>
            </a:r>
            <a:r>
              <a:rPr lang="en-US" dirty="0" err="1" smtClean="0"/>
              <a:t>vol</a:t>
            </a:r>
            <a:r>
              <a:rPr lang="en-US" dirty="0" smtClean="0"/>
              <a:t> is the difference between the left ventricular end-diastolic volume and the left ventricular end-systolic volume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Trauma </a:t>
            </a:r>
          </a:p>
          <a:p>
            <a:r>
              <a:rPr lang="en-US" dirty="0" smtClean="0"/>
              <a:t>Non-trauma related bleeding – bleeding diathesis, malignancies/</a:t>
            </a:r>
            <a:r>
              <a:rPr lang="en-US" dirty="0" err="1" smtClean="0"/>
              <a:t>tumours</a:t>
            </a:r>
            <a:r>
              <a:rPr lang="en-US" dirty="0" smtClean="0"/>
              <a:t>/Bleeding ulcers/APH &amp; PPH/Ectopic pregnancy </a:t>
            </a:r>
          </a:p>
          <a:p>
            <a:r>
              <a:rPr lang="en-US" dirty="0" smtClean="0"/>
              <a:t>Infections</a:t>
            </a:r>
          </a:p>
          <a:p>
            <a:r>
              <a:rPr lang="en-US" dirty="0" smtClean="0"/>
              <a:t>Metabolic diseases – Diabetes Mellitus</a:t>
            </a:r>
          </a:p>
          <a:p>
            <a:r>
              <a:rPr lang="en-US" dirty="0" smtClean="0"/>
              <a:t>Dehydration from GIT </a:t>
            </a:r>
            <a:r>
              <a:rPr lang="en-US" dirty="0" err="1" smtClean="0"/>
              <a:t>Dxs</a:t>
            </a:r>
            <a:r>
              <a:rPr lang="en-US" dirty="0" smtClean="0"/>
              <a:t>, Pancreatitis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Shock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Hypovolemic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Cardiogenic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Septic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Obstructive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998</Words>
  <Application>Microsoft Office PowerPoint</Application>
  <PresentationFormat>On-screen Show (4:3)</PresentationFormat>
  <Paragraphs>130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SHOCK MB ChB Level 3 lecture – 22/04/2015</vt:lpstr>
      <vt:lpstr>Definition/What is Shock?</vt:lpstr>
      <vt:lpstr>Pathophysiology of oxygen transport</vt:lpstr>
      <vt:lpstr>TISSUE</vt:lpstr>
      <vt:lpstr>TISSUE</vt:lpstr>
      <vt:lpstr>Pulmonary</vt:lpstr>
      <vt:lpstr>CARDIAC</vt:lpstr>
      <vt:lpstr>Causes of Shock</vt:lpstr>
      <vt:lpstr>Shock syndromes</vt:lpstr>
      <vt:lpstr>HYPOVOLAEMIC SHOCK</vt:lpstr>
      <vt:lpstr>CARDIOGENIC SHOCK</vt:lpstr>
      <vt:lpstr>SEPTIC SHOCK</vt:lpstr>
      <vt:lpstr>SEPTIC SHOCK</vt:lpstr>
      <vt:lpstr>OBSTRUCTIVE SHOCK </vt:lpstr>
      <vt:lpstr>Diagnosis of shock/Assess for shock</vt:lpstr>
      <vt:lpstr>TREATMENT OF SHOCK Phases of resuscitation</vt:lpstr>
      <vt:lpstr>PRIMARY RESUSCITATION (ABC)</vt:lpstr>
      <vt:lpstr>PRIMARY RESUSCITATION</vt:lpstr>
      <vt:lpstr>PRIMARY RESUSCITATION Physical examination</vt:lpstr>
      <vt:lpstr>PRIMARY RESUSCITATION Physical examination</vt:lpstr>
      <vt:lpstr>PRIMARY RESUSCITATION Physical examination</vt:lpstr>
      <vt:lpstr>SECONDARY RESUSCITATION</vt:lpstr>
      <vt:lpstr>SECONDARY RESUSCITATION Use of therapeutic agents</vt:lpstr>
      <vt:lpstr>SECONDARY RESUSCITATION Use of therapeutic agents</vt:lpstr>
      <vt:lpstr>MONITORING AND TRITRATION OF RESUSCITATION</vt:lpstr>
      <vt:lpstr>The End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HP</dc:creator>
  <cp:lastModifiedBy>HP</cp:lastModifiedBy>
  <cp:revision>36</cp:revision>
  <dcterms:created xsi:type="dcterms:W3CDTF">2015-04-20T17:49:12Z</dcterms:created>
  <dcterms:modified xsi:type="dcterms:W3CDTF">2015-04-22T06:05:35Z</dcterms:modified>
</cp:coreProperties>
</file>