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</p:grpSp>
      </p:grpSp>
      <p:sp>
        <p:nvSpPr>
          <p:cNvPr id="7277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320800" y="1752600"/>
            <a:ext cx="10363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277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3309938"/>
            <a:ext cx="8534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b="1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8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6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13800" y="304800"/>
            <a:ext cx="2667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304800"/>
            <a:ext cx="7797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85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048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17600" y="1905000"/>
            <a:ext cx="103632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7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581665"/>
            <a:ext cx="10861589" cy="5123935"/>
          </a:xfrm>
        </p:spPr>
        <p:txBody>
          <a:bodyPr/>
          <a:lstStyle>
            <a:lvl1pPr>
              <a:defRPr sz="2200">
                <a:latin typeface="Comic Sans MS" panose="030F0702030302020204" pitchFamily="66" charset="0"/>
              </a:defRPr>
            </a:lvl1pPr>
            <a:lvl2pPr>
              <a:defRPr sz="2200">
                <a:latin typeface="Comic Sans MS" panose="030F0702030302020204" pitchFamily="66" charset="0"/>
              </a:defRPr>
            </a:lvl2pPr>
            <a:lvl3pPr>
              <a:defRPr sz="2200">
                <a:latin typeface="Comic Sans MS" panose="030F0702030302020204" pitchFamily="66" charset="0"/>
              </a:defRPr>
            </a:lvl3pPr>
            <a:lvl4pPr>
              <a:defRPr sz="2200">
                <a:latin typeface="Comic Sans MS" panose="030F0702030302020204" pitchFamily="66" charset="0"/>
              </a:defRPr>
            </a:lvl4pPr>
            <a:lvl5pPr>
              <a:defRPr sz="2200">
                <a:latin typeface="Comic Sans MS" panose="030F0702030302020204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5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19050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19050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0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5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9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3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0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7168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8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8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8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8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69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7170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0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1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2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  <p:sp>
              <p:nvSpPr>
                <p:cNvPr id="7173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800"/>
                </a:p>
              </p:txBody>
            </p:sp>
          </p:grpSp>
        </p:grpSp>
        <p:sp>
          <p:nvSpPr>
            <p:cNvPr id="7173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7173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7174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7174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  <p:sp>
            <p:nvSpPr>
              <p:cNvPr id="7174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800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3048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19050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E6F4E5A-20CD-4A93-A0C4-BF740E60A02E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7174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174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452AB9-596B-4F9D-AF7E-197065413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BLADDER TUMOR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DR. OWILLA</a:t>
            </a:r>
          </a:p>
          <a:p>
            <a:r>
              <a:rPr lang="en-US" dirty="0" smtClean="0"/>
              <a:t>DATE: 23</a:t>
            </a:r>
            <a:r>
              <a:rPr lang="en-US" baseline="30000" dirty="0" smtClean="0"/>
              <a:t>rd</a:t>
            </a:r>
            <a:r>
              <a:rPr lang="en-US" dirty="0" smtClean="0"/>
              <a:t>/MARCH/2017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09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Imaging</a:t>
            </a:r>
          </a:p>
          <a:p>
            <a:pPr lvl="1"/>
            <a:r>
              <a:rPr lang="en-US" sz="2400" dirty="0" smtClean="0"/>
              <a:t>U/S of pelvis/ abdomen (first thing to do)</a:t>
            </a:r>
          </a:p>
          <a:p>
            <a:pPr lvl="1"/>
            <a:r>
              <a:rPr lang="en-US" sz="2400" dirty="0" smtClean="0"/>
              <a:t>CT – scan (for staging purposes)</a:t>
            </a:r>
          </a:p>
          <a:p>
            <a:pPr lvl="1"/>
            <a:r>
              <a:rPr lang="en-US" sz="2400" dirty="0" smtClean="0"/>
              <a:t>MRI (for soft tissue evaluation)</a:t>
            </a:r>
          </a:p>
          <a:p>
            <a:r>
              <a:rPr lang="en-US" sz="2400" dirty="0" smtClean="0"/>
              <a:t>Cystoscopy</a:t>
            </a:r>
          </a:p>
          <a:p>
            <a:pPr lvl="1"/>
            <a:r>
              <a:rPr lang="en-US" sz="2400" dirty="0" smtClean="0"/>
              <a:t>Diagnostic (take a biopsy)</a:t>
            </a:r>
          </a:p>
          <a:p>
            <a:pPr lvl="1"/>
            <a:r>
              <a:rPr lang="en-US" sz="2400" dirty="0" smtClean="0"/>
              <a:t>Therapeutic</a:t>
            </a:r>
          </a:p>
          <a:p>
            <a:pPr lvl="2"/>
            <a:r>
              <a:rPr lang="en-US" sz="2400" dirty="0" smtClean="0"/>
              <a:t>If the tumor is papillary in nature, try to resect extensively (involve muscle)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smtClean="0"/>
              <a:t>Take to biopsy</a:t>
            </a:r>
          </a:p>
          <a:p>
            <a:pPr lvl="2"/>
            <a:r>
              <a:rPr lang="en-US" sz="2400" dirty="0" smtClean="0"/>
              <a:t>If the grading is T</a:t>
            </a:r>
            <a:r>
              <a:rPr lang="en-US" sz="2400" baseline="-25000" dirty="0" smtClean="0"/>
              <a:t>a </a:t>
            </a:r>
            <a:r>
              <a:rPr lang="en-US" sz="2400" dirty="0" smtClean="0"/>
              <a:t>and T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resection is therapeutic</a:t>
            </a:r>
          </a:p>
        </p:txBody>
      </p:sp>
    </p:spTree>
    <p:extLst>
      <p:ext uri="{BB962C8B-B14F-4D97-AF65-F5344CB8AC3E}">
        <p14:creationId xmlns:p14="http://schemas.microsoft.com/office/powerpoint/2010/main" val="3928717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T1</a:t>
            </a:r>
            <a:r>
              <a:rPr lang="en-US" sz="3000" baseline="-25000" dirty="0" smtClean="0"/>
              <a:t>s </a:t>
            </a:r>
            <a:r>
              <a:rPr lang="en-US" sz="3000" dirty="0" smtClean="0">
                <a:sym typeface="Wingdings" panose="05000000000000000000" pitchFamily="2" charset="2"/>
              </a:rPr>
              <a:t> biopsy followed with intra - </a:t>
            </a:r>
            <a:r>
              <a:rPr lang="en-US" sz="3000" dirty="0" err="1" smtClean="0">
                <a:sym typeface="Wingdings" panose="05000000000000000000" pitchFamily="2" charset="2"/>
              </a:rPr>
              <a:t>vesical</a:t>
            </a:r>
            <a:r>
              <a:rPr lang="en-US" sz="3000" dirty="0" smtClean="0">
                <a:sym typeface="Wingdings" panose="05000000000000000000" pitchFamily="2" charset="2"/>
              </a:rPr>
              <a:t> chemotherapy or immunotherapy (BCG)</a:t>
            </a:r>
          </a:p>
          <a:p>
            <a:r>
              <a:rPr lang="en-US" sz="3000" dirty="0" smtClean="0">
                <a:sym typeface="Wingdings" panose="05000000000000000000" pitchFamily="2" charset="2"/>
              </a:rPr>
              <a:t>T</a:t>
            </a:r>
            <a:r>
              <a:rPr lang="en-US" sz="3000" baseline="-25000" dirty="0" smtClean="0">
                <a:sym typeface="Wingdings" panose="05000000000000000000" pitchFamily="2" charset="2"/>
              </a:rPr>
              <a:t>a</a:t>
            </a:r>
            <a:r>
              <a:rPr lang="en-US" sz="3000" dirty="0" smtClean="0">
                <a:sym typeface="Wingdings" panose="05000000000000000000" pitchFamily="2" charset="2"/>
              </a:rPr>
              <a:t> &amp; </a:t>
            </a:r>
            <a:r>
              <a:rPr lang="en-US" sz="3000" dirty="0">
                <a:sym typeface="Wingdings" panose="05000000000000000000" pitchFamily="2" charset="2"/>
              </a:rPr>
              <a:t>T</a:t>
            </a:r>
            <a:r>
              <a:rPr lang="en-US" sz="3000" baseline="-25000" dirty="0">
                <a:sym typeface="Wingdings" panose="05000000000000000000" pitchFamily="2" charset="2"/>
              </a:rPr>
              <a:t>1 </a:t>
            </a:r>
            <a:r>
              <a:rPr lang="en-US" sz="3000" dirty="0" smtClean="0">
                <a:sym typeface="Wingdings" panose="05000000000000000000" pitchFamily="2" charset="2"/>
              </a:rPr>
              <a:t> non – invasive disease</a:t>
            </a:r>
          </a:p>
          <a:p>
            <a:pPr lvl="1"/>
            <a:r>
              <a:rPr lang="en-US" sz="3000" dirty="0" smtClean="0">
                <a:sym typeface="Wingdings" panose="05000000000000000000" pitchFamily="2" charset="2"/>
              </a:rPr>
              <a:t>Trans – Urethral resection of Bladder tumor (</a:t>
            </a:r>
            <a:r>
              <a:rPr lang="en-US" sz="3000" dirty="0" err="1" smtClean="0">
                <a:sym typeface="Wingdings" panose="05000000000000000000" pitchFamily="2" charset="2"/>
              </a:rPr>
              <a:t>TURBt</a:t>
            </a:r>
            <a:r>
              <a:rPr lang="en-US" sz="3000" dirty="0" smtClean="0">
                <a:sym typeface="Wingdings" panose="05000000000000000000" pitchFamily="2" charset="2"/>
              </a:rPr>
              <a:t>) </a:t>
            </a:r>
          </a:p>
          <a:p>
            <a:pPr lvl="1"/>
            <a:r>
              <a:rPr lang="en-US" sz="3000" dirty="0" smtClean="0">
                <a:sym typeface="Wingdings" panose="05000000000000000000" pitchFamily="2" charset="2"/>
              </a:rPr>
              <a:t>Give </a:t>
            </a:r>
            <a:r>
              <a:rPr lang="en-US" sz="3000" dirty="0">
                <a:sym typeface="Wingdings" panose="05000000000000000000" pitchFamily="2" charset="2"/>
              </a:rPr>
              <a:t>6 courses of intra - </a:t>
            </a:r>
            <a:r>
              <a:rPr lang="en-US" sz="3000" dirty="0" err="1">
                <a:sym typeface="Wingdings" panose="05000000000000000000" pitchFamily="2" charset="2"/>
              </a:rPr>
              <a:t>vesical</a:t>
            </a:r>
            <a:r>
              <a:rPr lang="en-US" sz="3000" dirty="0">
                <a:sym typeface="Wingdings" panose="05000000000000000000" pitchFamily="2" charset="2"/>
              </a:rPr>
              <a:t> chemotherapy for 6 weeks (</a:t>
            </a:r>
            <a:r>
              <a:rPr lang="en-US" sz="3000" dirty="0" err="1">
                <a:sym typeface="Wingdings" panose="05000000000000000000" pitchFamily="2" charset="2"/>
              </a:rPr>
              <a:t>Mitomycin</a:t>
            </a:r>
            <a:r>
              <a:rPr lang="en-US" sz="3000" dirty="0">
                <a:sym typeface="Wingdings" panose="05000000000000000000" pitchFamily="2" charset="2"/>
              </a:rPr>
              <a:t> C, </a:t>
            </a:r>
            <a:r>
              <a:rPr lang="en-US" sz="3000" dirty="0" smtClean="0">
                <a:sym typeface="Wingdings" panose="05000000000000000000" pitchFamily="2" charset="2"/>
              </a:rPr>
              <a:t>Adriamycin/ Doxorubicin, </a:t>
            </a:r>
            <a:r>
              <a:rPr lang="en-US" sz="3000" dirty="0" err="1">
                <a:sym typeface="Wingdings" panose="05000000000000000000" pitchFamily="2" charset="2"/>
              </a:rPr>
              <a:t>Thiotepa</a:t>
            </a:r>
            <a:r>
              <a:rPr lang="en-US" sz="3000" dirty="0">
                <a:sym typeface="Wingdings" panose="05000000000000000000" pitchFamily="2" charset="2"/>
              </a:rPr>
              <a:t>) </a:t>
            </a:r>
            <a:endParaRPr lang="en-US" sz="3000" dirty="0" smtClean="0">
              <a:sym typeface="Wingdings" panose="05000000000000000000" pitchFamily="2" charset="2"/>
            </a:endParaRPr>
          </a:p>
          <a:p>
            <a:pPr lvl="1"/>
            <a:r>
              <a:rPr lang="en-US" sz="3000" dirty="0" smtClean="0">
                <a:sym typeface="Wingdings" panose="05000000000000000000" pitchFamily="2" charset="2"/>
              </a:rPr>
              <a:t>Do cystoscopy surveillance after every:</a:t>
            </a:r>
          </a:p>
          <a:p>
            <a:pPr lvl="2"/>
            <a:r>
              <a:rPr lang="en-US" sz="3000" dirty="0" smtClean="0">
                <a:sym typeface="Wingdings" panose="05000000000000000000" pitchFamily="2" charset="2"/>
              </a:rPr>
              <a:t>3 months for 1 year  </a:t>
            </a:r>
            <a:r>
              <a:rPr lang="en-US" sz="3000" dirty="0" smtClean="0"/>
              <a:t>6 months for 1 year </a:t>
            </a:r>
            <a:r>
              <a:rPr lang="en-US" sz="3000" dirty="0" smtClean="0">
                <a:sym typeface="Wingdings" panose="05000000000000000000" pitchFamily="2" charset="2"/>
              </a:rPr>
              <a:t> </a:t>
            </a:r>
            <a:r>
              <a:rPr lang="en-US" sz="3000" dirty="0" smtClean="0"/>
              <a:t>Year for 3 years</a:t>
            </a:r>
          </a:p>
        </p:txBody>
      </p:sp>
    </p:spTree>
    <p:extLst>
      <p:ext uri="{BB962C8B-B14F-4D97-AF65-F5344CB8AC3E}">
        <p14:creationId xmlns:p14="http://schemas.microsoft.com/office/powerpoint/2010/main" val="3455563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&amp; T</a:t>
            </a:r>
            <a:r>
              <a:rPr lang="en-US" sz="2800" baseline="-25000" dirty="0" smtClean="0"/>
              <a:t>3</a:t>
            </a:r>
          </a:p>
          <a:p>
            <a:pPr lvl="1"/>
            <a:r>
              <a:rPr lang="en-US" sz="2800" dirty="0" smtClean="0"/>
              <a:t>Radical cystectomy + prostatectomy or TAH (Hysterectomy)</a:t>
            </a:r>
          </a:p>
          <a:p>
            <a:pPr lvl="1"/>
            <a:r>
              <a:rPr lang="en-US" sz="2800" dirty="0" smtClean="0"/>
              <a:t>Followed by urinary diversion e.g. </a:t>
            </a:r>
            <a:r>
              <a:rPr lang="en-US" sz="2800" dirty="0" err="1" smtClean="0"/>
              <a:t>Ileal</a:t>
            </a:r>
            <a:r>
              <a:rPr lang="en-US" sz="2800" dirty="0" smtClean="0"/>
              <a:t> conduit, Mainz II pouch</a:t>
            </a:r>
          </a:p>
          <a:p>
            <a:pPr lvl="1"/>
            <a:r>
              <a:rPr lang="en-US" sz="2800" dirty="0" smtClean="0"/>
              <a:t>This is also done for recurring disease in Ta &amp; T</a:t>
            </a:r>
            <a:r>
              <a:rPr lang="en-US" sz="2800" baseline="-25000" dirty="0" smtClean="0"/>
              <a:t>1</a:t>
            </a:r>
          </a:p>
          <a:p>
            <a:r>
              <a:rPr lang="en-US" sz="2800" dirty="0" smtClean="0"/>
              <a:t>T</a:t>
            </a:r>
            <a:r>
              <a:rPr lang="en-US" sz="2800" baseline="-25000" dirty="0" smtClean="0"/>
              <a:t>4</a:t>
            </a:r>
          </a:p>
          <a:p>
            <a:pPr lvl="1"/>
            <a:r>
              <a:rPr lang="en-US" sz="2800" dirty="0" smtClean="0"/>
              <a:t>Chemotherapy: Methotrexate, Vincristine, Adriamycin, </a:t>
            </a:r>
            <a:r>
              <a:rPr lang="en-US" sz="2800" dirty="0" err="1" smtClean="0"/>
              <a:t>Cisplatine</a:t>
            </a:r>
            <a:r>
              <a:rPr lang="en-US" sz="2800" dirty="0" smtClean="0"/>
              <a:t> (M – VAC)</a:t>
            </a:r>
          </a:p>
          <a:p>
            <a:pPr lvl="1"/>
            <a:r>
              <a:rPr lang="en-US" sz="2800" dirty="0" smtClean="0"/>
              <a:t>Radiotherapy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8837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SOLIF BLADDER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SCC: radical cystectomy if late (DXT)</a:t>
            </a:r>
          </a:p>
          <a:p>
            <a:r>
              <a:rPr lang="en-US" sz="3600" dirty="0" smtClean="0"/>
              <a:t>Adenocarcinoma: radical cystectomy</a:t>
            </a:r>
          </a:p>
          <a:p>
            <a:r>
              <a:rPr lang="en-US" sz="3600" dirty="0" smtClean="0"/>
              <a:t>Sarcoma: radical cystectomy followed with chemotherapy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273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 smtClean="0"/>
              <a:t>Hemorrhage/ anemia</a:t>
            </a:r>
          </a:p>
          <a:p>
            <a:pPr lvl="1"/>
            <a:r>
              <a:rPr lang="en-US" sz="3500" dirty="0" smtClean="0"/>
              <a:t>Place a 3 – way catheter</a:t>
            </a:r>
          </a:p>
          <a:p>
            <a:r>
              <a:rPr lang="en-US" sz="3500" dirty="0" smtClean="0"/>
              <a:t>Cystitis</a:t>
            </a:r>
          </a:p>
          <a:p>
            <a:r>
              <a:rPr lang="en-US" sz="3500" dirty="0" smtClean="0"/>
              <a:t>Obstructive </a:t>
            </a:r>
            <a:r>
              <a:rPr lang="en-US" sz="3500" dirty="0" err="1" smtClean="0"/>
              <a:t>uropathy</a:t>
            </a:r>
            <a:r>
              <a:rPr lang="en-US" sz="3500" dirty="0" smtClean="0"/>
              <a:t> </a:t>
            </a:r>
          </a:p>
          <a:p>
            <a:r>
              <a:rPr lang="en-US" sz="3500" dirty="0" smtClean="0"/>
              <a:t>Urine and clot retention</a:t>
            </a:r>
          </a:p>
          <a:p>
            <a:r>
              <a:rPr lang="en-US" sz="3500" dirty="0" smtClean="0"/>
              <a:t>Recto - </a:t>
            </a:r>
            <a:r>
              <a:rPr lang="en-US" sz="3500" dirty="0" err="1" smtClean="0"/>
              <a:t>vesical</a:t>
            </a:r>
            <a:r>
              <a:rPr lang="en-US" sz="3500" dirty="0" smtClean="0"/>
              <a:t> or recto - vaginal fistula</a:t>
            </a:r>
          </a:p>
          <a:p>
            <a:r>
              <a:rPr lang="en-US" sz="3500" dirty="0" smtClean="0"/>
              <a:t>Constipation/ diarrhea or intestinal obstruction</a:t>
            </a:r>
          </a:p>
          <a:p>
            <a:r>
              <a:rPr lang="en-US" sz="3500" dirty="0" smtClean="0"/>
              <a:t>Unilateral or bilateral leg edema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15388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TYPED BY EFFIE NAILA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Interdependence is higher than independence. </a:t>
            </a:r>
          </a:p>
          <a:p>
            <a:pPr marL="0" indent="0" algn="ctr">
              <a:buNone/>
            </a:pPr>
            <a:r>
              <a:rPr lang="en-US" sz="3200" dirty="0" smtClean="0"/>
              <a:t>Independent people cannot become inter - dependent. </a:t>
            </a:r>
          </a:p>
          <a:p>
            <a:pPr marL="0" indent="0" algn="ctr">
              <a:buNone/>
            </a:pPr>
            <a:r>
              <a:rPr lang="en-US" sz="3200" dirty="0" smtClean="0"/>
              <a:t>They don’t own enough of themselves. </a:t>
            </a:r>
          </a:p>
          <a:p>
            <a:pPr marL="0" indent="0" algn="ctr">
              <a:buNone/>
            </a:pPr>
            <a:r>
              <a:rPr lang="en-US" sz="3200" dirty="0" smtClean="0"/>
              <a:t>We are stronger together </a:t>
            </a:r>
            <a:r>
              <a:rPr lang="en-US" sz="3200" dirty="0" smtClean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en-US" sz="3200" dirty="0" smtClean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3200" dirty="0" smtClean="0">
                <a:sym typeface="Wingdings" panose="05000000000000000000" pitchFamily="2" charset="2"/>
              </a:rPr>
              <a:t>Behold, how good and pleasant it is when brothers dwell in unity… for the Lord has commanded the blessing, </a:t>
            </a:r>
            <a:r>
              <a:rPr lang="en-US" sz="3200" b="1" dirty="0" smtClean="0">
                <a:sym typeface="Wingdings" panose="05000000000000000000" pitchFamily="2" charset="2"/>
              </a:rPr>
              <a:t>life forevermore</a:t>
            </a:r>
            <a:r>
              <a:rPr lang="en-US" sz="3200" dirty="0" smtClean="0">
                <a:sym typeface="Wingdings" panose="05000000000000000000" pitchFamily="2" charset="2"/>
              </a:rPr>
              <a:t> (Ps. 133: 1 – 3)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995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commonest genitourinary neoplasm after the prostate in males; it is the 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commonest in females</a:t>
            </a:r>
          </a:p>
          <a:p>
            <a:r>
              <a:rPr lang="en-US" sz="3600" dirty="0" smtClean="0"/>
              <a:t>Accounts for 5% of all malignancies</a:t>
            </a:r>
          </a:p>
          <a:p>
            <a:r>
              <a:rPr lang="en-US" sz="3600" dirty="0" smtClean="0"/>
              <a:t>M:F </a:t>
            </a:r>
            <a:r>
              <a:rPr lang="en-US" sz="3600" dirty="0" smtClean="0">
                <a:sym typeface="Wingdings" panose="05000000000000000000" pitchFamily="2" charset="2"/>
              </a:rPr>
              <a:t> 2:1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Most patients are above 50 years.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More in Caucasians than blacks.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3858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Cigarette smoking</a:t>
            </a:r>
          </a:p>
          <a:p>
            <a:pPr lvl="1"/>
            <a:r>
              <a:rPr lang="en-US" sz="3600" dirty="0" smtClean="0"/>
              <a:t>50% TCC is associated with smoking</a:t>
            </a:r>
          </a:p>
          <a:p>
            <a:pPr lvl="1"/>
            <a:r>
              <a:rPr lang="en-US" sz="3600" dirty="0" smtClean="0"/>
              <a:t>6 times the risk – correlated with number of cigarettes &amp; duration</a:t>
            </a:r>
          </a:p>
          <a:p>
            <a:pPr lvl="1"/>
            <a:r>
              <a:rPr lang="en-US" sz="3600" dirty="0" smtClean="0"/>
              <a:t>Ex smokers have decreased risk</a:t>
            </a:r>
          </a:p>
          <a:p>
            <a:r>
              <a:rPr lang="en-US" sz="3600" dirty="0" smtClean="0"/>
              <a:t>Chemical (occupational) carcinogens</a:t>
            </a:r>
          </a:p>
          <a:p>
            <a:pPr lvl="1"/>
            <a:r>
              <a:rPr lang="en-US" sz="3600" dirty="0" smtClean="0"/>
              <a:t>Associated with: </a:t>
            </a:r>
            <a:r>
              <a:rPr lang="en-US" sz="3600" dirty="0" err="1" smtClean="0"/>
              <a:t>benzidine</a:t>
            </a:r>
            <a:r>
              <a:rPr lang="en-US" sz="3600" dirty="0" smtClean="0"/>
              <a:t>, aromatic amines, </a:t>
            </a:r>
            <a:r>
              <a:rPr lang="el-GR" sz="3600" dirty="0" smtClean="0"/>
              <a:t>Β</a:t>
            </a:r>
            <a:r>
              <a:rPr lang="en-US" sz="3600" dirty="0"/>
              <a:t> </a:t>
            </a:r>
            <a:r>
              <a:rPr lang="en-US" sz="3600" dirty="0" smtClean="0"/>
              <a:t>– </a:t>
            </a:r>
            <a:r>
              <a:rPr lang="en-US" sz="3600" dirty="0" err="1" smtClean="0"/>
              <a:t>naphthylamine</a:t>
            </a:r>
            <a:r>
              <a:rPr lang="en-US" sz="3600" dirty="0" smtClean="0"/>
              <a:t> (in dye/ rubber)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2151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Schistosmiasis</a:t>
            </a:r>
            <a:endParaRPr lang="en-US" sz="2800" dirty="0" smtClean="0"/>
          </a:p>
          <a:p>
            <a:pPr lvl="1"/>
            <a:r>
              <a:rPr lang="en-US" sz="2800" dirty="0" smtClean="0"/>
              <a:t>In endemic areas (coastal regions, eastern Kenya etc.) 75 – 90% are SCC however, 25 – 50% of TCC is as a result of </a:t>
            </a:r>
            <a:r>
              <a:rPr lang="en-US" sz="2800" dirty="0" err="1" smtClean="0"/>
              <a:t>schistosomiasis</a:t>
            </a:r>
            <a:endParaRPr lang="en-US" sz="2800" dirty="0" smtClean="0"/>
          </a:p>
          <a:p>
            <a:pPr lvl="1"/>
            <a:r>
              <a:rPr lang="en-US" sz="2800" dirty="0" smtClean="0"/>
              <a:t>May </a:t>
            </a:r>
            <a:r>
              <a:rPr lang="en-US" sz="2800" dirty="0"/>
              <a:t>occur at a younger age group</a:t>
            </a:r>
            <a:endParaRPr lang="en-US" sz="2800" dirty="0" smtClean="0"/>
          </a:p>
          <a:p>
            <a:r>
              <a:rPr lang="en-US" sz="2800" dirty="0" smtClean="0"/>
              <a:t>Chronic inflammation</a:t>
            </a:r>
          </a:p>
          <a:p>
            <a:pPr lvl="1"/>
            <a:r>
              <a:rPr lang="en-US" sz="2800" dirty="0" smtClean="0"/>
              <a:t>Chronic bacterial infection, calculi disease, indwelling catheter (</a:t>
            </a:r>
            <a:r>
              <a:rPr lang="en-US" sz="2800" dirty="0"/>
              <a:t>a</a:t>
            </a:r>
            <a:r>
              <a:rPr lang="en-US" sz="2800" dirty="0" smtClean="0"/>
              <a:t>ssociated with squamous metaplasia)</a:t>
            </a:r>
          </a:p>
          <a:p>
            <a:r>
              <a:rPr lang="en-US" sz="2800" dirty="0" smtClean="0"/>
              <a:t>Pelvic irradiation: Following radical DXT for pelvic cancers e.g. rectal or cervical carcinoma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026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PATHOLOGY: TCC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Accounts for 90 – 95% of bladder tumors</a:t>
            </a:r>
          </a:p>
          <a:p>
            <a:r>
              <a:rPr lang="en-US" sz="2800" dirty="0" smtClean="0"/>
              <a:t>Majority are </a:t>
            </a:r>
            <a:r>
              <a:rPr lang="en-US" sz="2800" u="sng" dirty="0" smtClean="0"/>
              <a:t>papillary</a:t>
            </a:r>
            <a:r>
              <a:rPr lang="en-US" sz="2800" dirty="0" smtClean="0"/>
              <a:t> in nature</a:t>
            </a:r>
          </a:p>
          <a:p>
            <a:r>
              <a:rPr lang="en-US" sz="2800" dirty="0" smtClean="0"/>
              <a:t>Usually confined to </a:t>
            </a:r>
            <a:r>
              <a:rPr lang="en-US" sz="2800" u="sng" dirty="0" err="1" smtClean="0"/>
              <a:t>urothelium</a:t>
            </a:r>
            <a:r>
              <a:rPr lang="en-US" sz="2800" dirty="0" smtClean="0"/>
              <a:t> and </a:t>
            </a:r>
            <a:r>
              <a:rPr lang="en-US" sz="2800" u="sng" dirty="0" smtClean="0"/>
              <a:t>lamina </a:t>
            </a:r>
            <a:r>
              <a:rPr lang="en-US" sz="2800" u="sng" dirty="0" err="1" smtClean="0"/>
              <a:t>propria</a:t>
            </a:r>
            <a:r>
              <a:rPr lang="en-US" sz="2800" dirty="0" smtClean="0"/>
              <a:t> but they can progress to the Detrusor muscle with time.</a:t>
            </a:r>
            <a:endParaRPr lang="en-US" sz="2800" u="sng" dirty="0" smtClean="0"/>
          </a:p>
          <a:p>
            <a:r>
              <a:rPr lang="en-US" sz="2800" dirty="0" smtClean="0"/>
              <a:t>Usually are </a:t>
            </a:r>
            <a:r>
              <a:rPr lang="en-US" sz="2800" u="sng" dirty="0" smtClean="0"/>
              <a:t>multifocal/ </a:t>
            </a:r>
            <a:r>
              <a:rPr lang="en-US" sz="2800" u="sng" dirty="0" err="1" smtClean="0"/>
              <a:t>multicentric</a:t>
            </a:r>
            <a:r>
              <a:rPr lang="en-US" sz="2800" dirty="0" smtClean="0"/>
              <a:t> and </a:t>
            </a:r>
            <a:r>
              <a:rPr lang="en-US" sz="2800" u="sng" dirty="0" smtClean="0"/>
              <a:t>pan – </a:t>
            </a:r>
            <a:r>
              <a:rPr lang="en-US" sz="2800" u="sng" dirty="0" err="1" smtClean="0"/>
              <a:t>urothelial</a:t>
            </a:r>
            <a:r>
              <a:rPr lang="en-US" sz="2800" dirty="0" smtClean="0"/>
              <a:t> disease</a:t>
            </a:r>
          </a:p>
          <a:p>
            <a:pPr lvl="1"/>
            <a:r>
              <a:rPr lang="en-US" sz="2800" dirty="0" smtClean="0"/>
              <a:t>Can </a:t>
            </a:r>
            <a:r>
              <a:rPr lang="en-US" sz="2800" dirty="0"/>
              <a:t>therefore involve the urinary tract all the way from the pelvis of the </a:t>
            </a:r>
            <a:r>
              <a:rPr lang="en-US" sz="2800" dirty="0" smtClean="0"/>
              <a:t>kidney</a:t>
            </a:r>
          </a:p>
          <a:p>
            <a:r>
              <a:rPr lang="en-US" sz="2800" dirty="0" smtClean="0"/>
              <a:t>Most arise in the posterior and lateral walls of bladder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897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TNM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</a:t>
            </a:r>
            <a:r>
              <a:rPr lang="en-US" sz="2800" baseline="-25000" dirty="0" smtClean="0"/>
              <a:t>1s</a:t>
            </a:r>
            <a:r>
              <a:rPr lang="en-US" sz="2800" dirty="0" smtClean="0"/>
              <a:t> </a:t>
            </a:r>
            <a:r>
              <a:rPr lang="en-US" sz="2800" dirty="0" smtClean="0">
                <a:sym typeface="Wingdings" panose="05000000000000000000" pitchFamily="2" charset="2"/>
              </a:rPr>
              <a:t> CIS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a</a:t>
            </a:r>
            <a:r>
              <a:rPr lang="en-US" sz="2800" dirty="0" smtClean="0">
                <a:sym typeface="Wingdings" panose="05000000000000000000" pitchFamily="2" charset="2"/>
              </a:rPr>
              <a:t>  limited to epithelium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1 </a:t>
            </a:r>
            <a:r>
              <a:rPr lang="en-US" sz="2800" dirty="0" smtClean="0">
                <a:sym typeface="Wingdings" panose="05000000000000000000" pitchFamily="2" charset="2"/>
              </a:rPr>
              <a:t> limited to lamina </a:t>
            </a:r>
            <a:r>
              <a:rPr lang="en-US" sz="2800" dirty="0" err="1" smtClean="0">
                <a:sym typeface="Wingdings" panose="05000000000000000000" pitchFamily="2" charset="2"/>
              </a:rPr>
              <a:t>propria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2a</a:t>
            </a:r>
            <a:r>
              <a:rPr lang="en-US" sz="2800" dirty="0" smtClean="0">
                <a:sym typeface="Wingdings" panose="05000000000000000000" pitchFamily="2" charset="2"/>
              </a:rPr>
              <a:t>  involves superficial muscle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2b</a:t>
            </a:r>
            <a:r>
              <a:rPr lang="en-US" sz="2800" dirty="0" smtClean="0">
                <a:sym typeface="Wingdings" panose="05000000000000000000" pitchFamily="2" charset="2"/>
              </a:rPr>
              <a:t>  involves deep muscle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3a</a:t>
            </a:r>
            <a:r>
              <a:rPr lang="en-US" sz="2800" dirty="0" smtClean="0">
                <a:sym typeface="Wingdings" panose="05000000000000000000" pitchFamily="2" charset="2"/>
              </a:rPr>
              <a:t>  microscopic </a:t>
            </a:r>
            <a:r>
              <a:rPr lang="en-US" sz="2800" dirty="0" err="1" smtClean="0">
                <a:sym typeface="Wingdings" panose="05000000000000000000" pitchFamily="2" charset="2"/>
              </a:rPr>
              <a:t>peri</a:t>
            </a:r>
            <a:r>
              <a:rPr lang="en-US" sz="2800" dirty="0" smtClean="0">
                <a:sym typeface="Wingdings" panose="05000000000000000000" pitchFamily="2" charset="2"/>
              </a:rPr>
              <a:t> - </a:t>
            </a:r>
            <a:r>
              <a:rPr lang="en-US" sz="2800" dirty="0" err="1" smtClean="0">
                <a:sym typeface="Wingdings" panose="05000000000000000000" pitchFamily="2" charset="2"/>
              </a:rPr>
              <a:t>vesical</a:t>
            </a:r>
            <a:r>
              <a:rPr lang="en-US" sz="2800" dirty="0" smtClean="0">
                <a:sym typeface="Wingdings" panose="05000000000000000000" pitchFamily="2" charset="2"/>
              </a:rPr>
              <a:t> invasion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3b</a:t>
            </a:r>
            <a:r>
              <a:rPr lang="en-US" sz="2800" dirty="0" smtClean="0">
                <a:sym typeface="Wingdings" panose="05000000000000000000" pitchFamily="2" charset="2"/>
              </a:rPr>
              <a:t>  microscopic </a:t>
            </a:r>
            <a:r>
              <a:rPr lang="en-US" sz="2800" dirty="0" err="1" smtClean="0">
                <a:sym typeface="Wingdings" panose="05000000000000000000" pitchFamily="2" charset="2"/>
              </a:rPr>
              <a:t>peri</a:t>
            </a:r>
            <a:r>
              <a:rPr lang="en-US" sz="2800" dirty="0" smtClean="0">
                <a:sym typeface="Wingdings" panose="05000000000000000000" pitchFamily="2" charset="2"/>
              </a:rPr>
              <a:t> - </a:t>
            </a:r>
            <a:r>
              <a:rPr lang="en-US" sz="2800" dirty="0" err="1" smtClean="0">
                <a:sym typeface="Wingdings" panose="05000000000000000000" pitchFamily="2" charset="2"/>
              </a:rPr>
              <a:t>vesical</a:t>
            </a:r>
            <a:r>
              <a:rPr lang="en-US" sz="2800" dirty="0" smtClean="0">
                <a:sym typeface="Wingdings" panose="05000000000000000000" pitchFamily="2" charset="2"/>
              </a:rPr>
              <a:t> invasion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4a</a:t>
            </a:r>
            <a:r>
              <a:rPr lang="en-US" sz="2800" dirty="0" smtClean="0">
                <a:sym typeface="Wingdings" panose="05000000000000000000" pitchFamily="2" charset="2"/>
              </a:rPr>
              <a:t>  invasion of prostate, uterus or vagina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T</a:t>
            </a:r>
            <a:r>
              <a:rPr lang="en-US" sz="2800" baseline="-25000" dirty="0" smtClean="0">
                <a:sym typeface="Wingdings" panose="05000000000000000000" pitchFamily="2" charset="2"/>
              </a:rPr>
              <a:t>4b</a:t>
            </a:r>
            <a:r>
              <a:rPr lang="en-US" sz="2800" dirty="0" smtClean="0">
                <a:sym typeface="Wingdings" panose="05000000000000000000" pitchFamily="2" charset="2"/>
              </a:rPr>
              <a:t>  invasion of pelvic/ abdominal wall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23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G</a:t>
            </a:r>
            <a:r>
              <a:rPr lang="en-US" sz="4400" baseline="-25000" dirty="0" smtClean="0"/>
              <a:t>I</a:t>
            </a:r>
            <a:r>
              <a:rPr lang="en-US" sz="4400" dirty="0" smtClean="0"/>
              <a:t> </a:t>
            </a:r>
            <a:r>
              <a:rPr lang="en-US" sz="4400" dirty="0" smtClean="0">
                <a:sym typeface="Wingdings" panose="05000000000000000000" pitchFamily="2" charset="2"/>
              </a:rPr>
              <a:t> well differentiated</a:t>
            </a:r>
          </a:p>
          <a:p>
            <a:r>
              <a:rPr lang="en-US" sz="4400" dirty="0" smtClean="0">
                <a:sym typeface="Wingdings" panose="05000000000000000000" pitchFamily="2" charset="2"/>
              </a:rPr>
              <a:t>G</a:t>
            </a:r>
            <a:r>
              <a:rPr lang="en-US" sz="4400" baseline="-25000" dirty="0" smtClean="0">
                <a:sym typeface="Wingdings" panose="05000000000000000000" pitchFamily="2" charset="2"/>
              </a:rPr>
              <a:t>II</a:t>
            </a:r>
            <a:r>
              <a:rPr lang="en-US" sz="4400" dirty="0" smtClean="0">
                <a:sym typeface="Wingdings" panose="05000000000000000000" pitchFamily="2" charset="2"/>
              </a:rPr>
              <a:t>  moderately differentiated</a:t>
            </a:r>
          </a:p>
          <a:p>
            <a:r>
              <a:rPr lang="en-US" sz="4400" dirty="0" smtClean="0">
                <a:sym typeface="Wingdings" panose="05000000000000000000" pitchFamily="2" charset="2"/>
              </a:rPr>
              <a:t>G</a:t>
            </a:r>
            <a:r>
              <a:rPr lang="en-US" sz="4400" baseline="-25000" dirty="0" smtClean="0">
                <a:sym typeface="Wingdings" panose="05000000000000000000" pitchFamily="2" charset="2"/>
              </a:rPr>
              <a:t>III</a:t>
            </a:r>
            <a:r>
              <a:rPr lang="en-US" sz="4400" dirty="0" smtClean="0">
                <a:sym typeface="Wingdings" panose="05000000000000000000" pitchFamily="2" charset="2"/>
              </a:rPr>
              <a:t>  poorly differentiated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28174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Cardinal signs: Frank, painless, hematuria</a:t>
            </a:r>
          </a:p>
          <a:p>
            <a:r>
              <a:rPr lang="en-US" sz="3600" dirty="0" smtClean="0"/>
              <a:t>Early disease: </a:t>
            </a:r>
            <a:r>
              <a:rPr lang="en-US" sz="3600" u="sng" dirty="0" err="1" smtClean="0"/>
              <a:t>irritative</a:t>
            </a:r>
            <a:r>
              <a:rPr lang="en-US" sz="3600" u="sng" dirty="0" smtClean="0"/>
              <a:t> symptoms</a:t>
            </a:r>
            <a:r>
              <a:rPr lang="en-US" sz="3600" dirty="0" smtClean="0"/>
              <a:t> i.e.,</a:t>
            </a:r>
            <a:endParaRPr lang="en-US" sz="3600" u="sng" dirty="0" smtClean="0"/>
          </a:p>
          <a:p>
            <a:pPr lvl="1"/>
            <a:r>
              <a:rPr lang="en-US" sz="3600" dirty="0" smtClean="0"/>
              <a:t>Urgency, dysuria, frequency &amp; </a:t>
            </a:r>
            <a:r>
              <a:rPr lang="en-US" sz="3600" dirty="0" err="1" smtClean="0"/>
              <a:t>nocturia</a:t>
            </a:r>
            <a:endParaRPr lang="en-US" sz="3600" dirty="0" smtClean="0"/>
          </a:p>
          <a:p>
            <a:r>
              <a:rPr lang="en-US" sz="3600" dirty="0" smtClean="0"/>
              <a:t>A few patients in advanced cases present with </a:t>
            </a:r>
            <a:r>
              <a:rPr lang="en-US" sz="3600" u="sng" dirty="0" smtClean="0"/>
              <a:t>uremia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60677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History and PE (Bimanual Pelvic Examination)</a:t>
            </a:r>
          </a:p>
          <a:p>
            <a:r>
              <a:rPr lang="en-US" sz="2800" dirty="0" smtClean="0"/>
              <a:t>Urine 	</a:t>
            </a:r>
          </a:p>
          <a:p>
            <a:pPr lvl="1"/>
            <a:r>
              <a:rPr lang="en-US" sz="2800" dirty="0" smtClean="0"/>
              <a:t>M/C/S</a:t>
            </a:r>
          </a:p>
          <a:p>
            <a:pPr lvl="1"/>
            <a:r>
              <a:rPr lang="en-US" sz="2800" dirty="0" smtClean="0"/>
              <a:t>Cytology (has limited role)</a:t>
            </a:r>
          </a:p>
          <a:p>
            <a:pPr lvl="2"/>
            <a:r>
              <a:rPr lang="en-US" sz="2800" dirty="0" smtClean="0"/>
              <a:t>Tumor grade III and above </a:t>
            </a:r>
            <a:r>
              <a:rPr lang="en-US" sz="2800" dirty="0" smtClean="0">
                <a:sym typeface="Wingdings" panose="05000000000000000000" pitchFamily="2" charset="2"/>
              </a:rPr>
              <a:t> malignant cells</a:t>
            </a:r>
            <a:endParaRPr lang="en-US" sz="2800" dirty="0" smtClean="0"/>
          </a:p>
          <a:p>
            <a:pPr lvl="1"/>
            <a:r>
              <a:rPr lang="en-US" sz="2800" dirty="0" smtClean="0"/>
              <a:t>Positivity goes with tumor grade</a:t>
            </a:r>
          </a:p>
          <a:p>
            <a:r>
              <a:rPr lang="en-US" sz="2800" dirty="0" smtClean="0"/>
              <a:t>Full </a:t>
            </a:r>
            <a:r>
              <a:rPr lang="en-US" sz="2800" dirty="0" err="1" smtClean="0"/>
              <a:t>hemogram</a:t>
            </a:r>
            <a:r>
              <a:rPr lang="en-US" sz="2800" dirty="0" smtClean="0"/>
              <a:t> (may show anemia)</a:t>
            </a:r>
          </a:p>
          <a:p>
            <a:r>
              <a:rPr lang="en-US" sz="2800" dirty="0" smtClean="0"/>
              <a:t>U/E/C</a:t>
            </a:r>
          </a:p>
          <a:p>
            <a:r>
              <a:rPr lang="en-US" sz="2800" dirty="0" smtClean="0"/>
              <a:t>Bladder Tumor Antigen (BTA)</a:t>
            </a:r>
          </a:p>
          <a:p>
            <a:pPr lvl="1"/>
            <a:r>
              <a:rPr lang="en-US" sz="2800" dirty="0" smtClean="0"/>
              <a:t>A tumor marker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44862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63" id="{70C742CA-709F-4F6D-A964-B847694EFF18}" vid="{2CFD6F17-DEE5-400C-9A55-298180ACAF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Theme63</Template>
  <TotalTime>56</TotalTime>
  <Words>677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Comic Sans MS</vt:lpstr>
      <vt:lpstr>Tahoma</vt:lpstr>
      <vt:lpstr>Wingdings</vt:lpstr>
      <vt:lpstr>Theme63</vt:lpstr>
      <vt:lpstr>BLADDER TUMOR</vt:lpstr>
      <vt:lpstr>EPIDEMIOLOGY</vt:lpstr>
      <vt:lpstr>ETIOLOGY</vt:lpstr>
      <vt:lpstr>CONT.</vt:lpstr>
      <vt:lpstr>PATHOLOGY: TCC</vt:lpstr>
      <vt:lpstr>TNM STAGING</vt:lpstr>
      <vt:lpstr>TUMOR GRADES</vt:lpstr>
      <vt:lpstr>CLINICAL FEATURES</vt:lpstr>
      <vt:lpstr>INVESTIGATIONS</vt:lpstr>
      <vt:lpstr>CONT.</vt:lpstr>
      <vt:lpstr>TREATMENT</vt:lpstr>
      <vt:lpstr>CONT.</vt:lpstr>
      <vt:lpstr>OTHER SOLIF BLADDER TUMORS</vt:lpstr>
      <vt:lpstr>COMPLICATIONS</vt:lpstr>
      <vt:lpstr>TYPED BY EFFIE NAILA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BLADDER TUMOR</dc:title>
  <dc:creator>Effie Naila</dc:creator>
  <cp:lastModifiedBy>Effie Naila</cp:lastModifiedBy>
  <cp:revision>7</cp:revision>
  <dcterms:created xsi:type="dcterms:W3CDTF">2017-03-23T09:12:07Z</dcterms:created>
  <dcterms:modified xsi:type="dcterms:W3CDTF">2017-03-24T07:02:11Z</dcterms:modified>
</cp:coreProperties>
</file>