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119888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sp>
        <p:nvSpPr>
          <p:cNvPr id="3829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4800" y="1427164"/>
            <a:ext cx="10769600" cy="1609725"/>
          </a:xfrm>
        </p:spPr>
        <p:txBody>
          <a:bodyPr/>
          <a:lstStyle>
            <a:lvl1pPr algn="ctr">
              <a:defRPr sz="4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829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22400" y="3441700"/>
            <a:ext cx="8839200" cy="1676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71488"/>
          </a:xfrm>
        </p:spPr>
        <p:txBody>
          <a:bodyPr/>
          <a:lstStyle>
            <a:lvl1pPr>
              <a:defRPr/>
            </a:lvl1pPr>
          </a:lstStyle>
          <a:p>
            <a:fld id="{6CC7028D-7FA8-4390-8547-B5397DE64A3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3163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71488"/>
          </a:xfrm>
        </p:spPr>
        <p:txBody>
          <a:bodyPr/>
          <a:lstStyle>
            <a:lvl1pPr>
              <a:defRPr/>
            </a:lvl1pPr>
          </a:lstStyle>
          <a:p>
            <a:fld id="{A9A7AADD-624E-4629-980C-9E9F6296E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0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7028D-7FA8-4390-8547-B5397DE64A3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7AADD-624E-4629-980C-9E9F6296E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00018" y="228600"/>
            <a:ext cx="2779183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351" y="228600"/>
            <a:ext cx="8136467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7028D-7FA8-4390-8547-B5397DE64A3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7AADD-624E-4629-980C-9E9F6296E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24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2" y="228600"/>
            <a:ext cx="10687049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600200"/>
            <a:ext cx="51816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1816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7028D-7FA8-4390-8547-B5397DE64A3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7AADD-624E-4629-980C-9E9F6296E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39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u="sng">
                <a:latin typeface="Algerian" panose="04020705040A02060702" pitchFamily="8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Comic Sans MS" panose="030F0702030302020204" pitchFamily="66" charset="0"/>
              </a:defRPr>
            </a:lvl1pPr>
            <a:lvl2pPr>
              <a:defRPr sz="2400">
                <a:latin typeface="Comic Sans MS" panose="030F0702030302020204" pitchFamily="66" charset="0"/>
              </a:defRPr>
            </a:lvl2pPr>
            <a:lvl3pPr>
              <a:defRPr sz="2400">
                <a:latin typeface="Comic Sans MS" panose="030F0702030302020204" pitchFamily="66" charset="0"/>
              </a:defRPr>
            </a:lvl3pPr>
            <a:lvl4pPr>
              <a:defRPr sz="2400">
                <a:latin typeface="Comic Sans MS" panose="030F0702030302020204" pitchFamily="66" charset="0"/>
              </a:defRPr>
            </a:lvl4pPr>
            <a:lvl5pPr>
              <a:defRPr sz="2400"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7028D-7FA8-4390-8547-B5397DE64A3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7AADD-624E-4629-980C-9E9F6296E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5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7028D-7FA8-4390-8547-B5397DE64A3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7AADD-624E-4629-980C-9E9F6296E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6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0"/>
            <a:ext cx="5181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181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7028D-7FA8-4390-8547-B5397DE64A3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7AADD-624E-4629-980C-9E9F6296E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7028D-7FA8-4390-8547-B5397DE64A3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7AADD-624E-4629-980C-9E9F6296E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48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7028D-7FA8-4390-8547-B5397DE64A3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7AADD-624E-4629-980C-9E9F6296E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7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7028D-7FA8-4390-8547-B5397DE64A3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7AADD-624E-4629-980C-9E9F6296E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9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7028D-7FA8-4390-8547-B5397DE64A3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7AADD-624E-4629-980C-9E9F6296E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95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7028D-7FA8-4390-8547-B5397DE64A3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7AADD-624E-4629-980C-9E9F6296E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8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11582400" cy="6096000"/>
            <a:chOff x="0" y="96"/>
            <a:chExt cx="5472" cy="3840"/>
          </a:xfrm>
        </p:grpSpPr>
        <p:sp>
          <p:nvSpPr>
            <p:cNvPr id="38195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en-US" sz="2400">
                <a:latin typeface="Times New Roman" pitchFamily="18" charset="0"/>
              </a:endParaRPr>
            </a:p>
          </p:txBody>
        </p:sp>
        <p:sp>
          <p:nvSpPr>
            <p:cNvPr id="38195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en-US" sz="2400">
                <a:latin typeface="Times New Roman" pitchFamily="18" charset="0"/>
              </a:endParaRPr>
            </a:p>
          </p:txBody>
        </p:sp>
        <p:sp>
          <p:nvSpPr>
            <p:cNvPr id="38195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60352" y="228600"/>
            <a:ext cx="1068704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00200"/>
            <a:ext cx="10566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3819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n-lt"/>
              </a:defRPr>
            </a:lvl1pPr>
          </a:lstStyle>
          <a:p>
            <a:fld id="{6CC7028D-7FA8-4390-8547-B5397DE64A3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3819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819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 Black" panose="020B0A04020102020204" pitchFamily="34" charset="0"/>
              </a:defRPr>
            </a:lvl1pPr>
          </a:lstStyle>
          <a:p>
            <a:fld id="{A9A7AADD-624E-4629-980C-9E9F6296E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8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GASTRIC CANCER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PROFESSOR PANKAJ G. JANI</a:t>
            </a:r>
          </a:p>
          <a:p>
            <a:r>
              <a:rPr lang="en-US" dirty="0" smtClean="0"/>
              <a:t>DEPARTMENT OF SURGERY</a:t>
            </a:r>
          </a:p>
          <a:p>
            <a:r>
              <a:rPr lang="en-US" dirty="0" smtClean="0"/>
              <a:t>DATE: 6</a:t>
            </a:r>
            <a:r>
              <a:rPr lang="en-US" baseline="30000" dirty="0" smtClean="0"/>
              <a:t>TH</a:t>
            </a:r>
            <a:r>
              <a:rPr lang="en-US" dirty="0" smtClean="0"/>
              <a:t>/APRIL/2017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477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captain of men of death</a:t>
            </a:r>
          </a:p>
          <a:p>
            <a:r>
              <a:rPr lang="en-US" dirty="0" smtClean="0"/>
              <a:t>It has a very poor prognosis</a:t>
            </a:r>
          </a:p>
          <a:p>
            <a:r>
              <a:rPr lang="en-US" dirty="0" smtClean="0"/>
              <a:t>Cure rate: 5 – 10%</a:t>
            </a:r>
          </a:p>
          <a:p>
            <a:r>
              <a:rPr lang="en-US" dirty="0" smtClean="0"/>
              <a:t>Japan has a cure rate of 90 – 95% due to efficient and regular screening.</a:t>
            </a:r>
          </a:p>
          <a:p>
            <a:r>
              <a:rPr lang="en-US" dirty="0" smtClean="0"/>
              <a:t>Early detection and appropriate treatment leads to cure.</a:t>
            </a:r>
          </a:p>
          <a:p>
            <a:r>
              <a:rPr lang="en-US" dirty="0" smtClean="0"/>
              <a:t>The malignancy goes to the lymph nodes and spreads.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767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Gastric cancer at the </a:t>
            </a:r>
            <a:r>
              <a:rPr lang="en-US" dirty="0" err="1" smtClean="0"/>
              <a:t>cardia</a:t>
            </a:r>
            <a:r>
              <a:rPr lang="en-US" dirty="0" smtClean="0"/>
              <a:t> is the most common (epidemic)</a:t>
            </a:r>
          </a:p>
          <a:p>
            <a:r>
              <a:rPr lang="en-US" dirty="0" smtClean="0"/>
              <a:t>Endemic in blood group A patients</a:t>
            </a:r>
          </a:p>
          <a:p>
            <a:r>
              <a:rPr lang="en-US" dirty="0" smtClean="0"/>
              <a:t>There is increased incidence with age</a:t>
            </a:r>
          </a:p>
          <a:p>
            <a:r>
              <a:rPr lang="en-US" dirty="0" smtClean="0"/>
              <a:t>Proximal gastric cancer is the fastest </a:t>
            </a:r>
            <a:r>
              <a:rPr lang="en-US" dirty="0" err="1" smtClean="0"/>
              <a:t>frowing</a:t>
            </a:r>
            <a:r>
              <a:rPr lang="en-US" dirty="0" smtClean="0"/>
              <a:t> cancer</a:t>
            </a:r>
          </a:p>
        </p:txBody>
      </p:sp>
    </p:spTree>
    <p:extLst>
      <p:ext uri="{BB962C8B-B14F-4D97-AF65-F5344CB8AC3E}">
        <p14:creationId xmlns:p14="http://schemas.microsoft.com/office/powerpoint/2010/main" val="4092644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Environmental H. pylori </a:t>
            </a:r>
            <a:r>
              <a:rPr lang="en-US" dirty="0" smtClean="0">
                <a:sym typeface="Wingdings" panose="05000000000000000000" pitchFamily="2" charset="2"/>
              </a:rPr>
              <a:t> CAG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Cigarettes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Excess alcohol</a:t>
            </a:r>
          </a:p>
        </p:txBody>
      </p:sp>
    </p:spTree>
    <p:extLst>
      <p:ext uri="{BB962C8B-B14F-4D97-AF65-F5344CB8AC3E}">
        <p14:creationId xmlns:p14="http://schemas.microsoft.com/office/powerpoint/2010/main" val="1551505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Early onset </a:t>
            </a:r>
            <a:r>
              <a:rPr lang="en-US" dirty="0" smtClean="0">
                <a:sym typeface="Wingdings" panose="05000000000000000000" pitchFamily="2" charset="2"/>
              </a:rPr>
              <a:t>dyspepsia, early satiety, </a:t>
            </a:r>
            <a:r>
              <a:rPr lang="en-US" dirty="0">
                <a:sym typeface="Wingdings" panose="05000000000000000000" pitchFamily="2" charset="2"/>
              </a:rPr>
              <a:t>in elderly male should be suspected as </a:t>
            </a:r>
            <a:r>
              <a:rPr lang="en-US" dirty="0" err="1">
                <a:sym typeface="Wingdings" panose="05000000000000000000" pitchFamily="2" charset="2"/>
              </a:rPr>
              <a:t>Ca</a:t>
            </a:r>
            <a:r>
              <a:rPr lang="en-US" dirty="0">
                <a:sym typeface="Wingdings" panose="05000000000000000000" pitchFamily="2" charset="2"/>
              </a:rPr>
              <a:t> stomach until proven otherwise.</a:t>
            </a:r>
          </a:p>
          <a:p>
            <a:r>
              <a:rPr lang="en-US" dirty="0">
                <a:sym typeface="Wingdings" panose="05000000000000000000" pitchFamily="2" charset="2"/>
              </a:rPr>
              <a:t>5As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Anorexia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Asthenia</a:t>
            </a: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Aemia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Ascites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Blood group 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74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Endoscopy (gold standard)</a:t>
            </a:r>
          </a:p>
          <a:p>
            <a:pPr lvl="1"/>
            <a:r>
              <a:rPr lang="en-US" dirty="0" smtClean="0"/>
              <a:t>Sedate with </a:t>
            </a:r>
            <a:r>
              <a:rPr lang="en-US" dirty="0" err="1" smtClean="0"/>
              <a:t>pethidine</a:t>
            </a:r>
            <a:endParaRPr lang="en-US" dirty="0" smtClean="0"/>
          </a:p>
          <a:p>
            <a:pPr lvl="1"/>
            <a:r>
              <a:rPr lang="en-US" dirty="0" smtClean="0"/>
              <a:t>Endoscopic mucosal resection (EMR)</a:t>
            </a:r>
          </a:p>
          <a:p>
            <a:r>
              <a:rPr lang="en-US" dirty="0" smtClean="0"/>
              <a:t>Barium meal</a:t>
            </a:r>
          </a:p>
          <a:p>
            <a:pPr lvl="1"/>
            <a:r>
              <a:rPr lang="en-US" dirty="0" smtClean="0"/>
              <a:t>Filling defect</a:t>
            </a:r>
          </a:p>
          <a:p>
            <a:r>
              <a:rPr lang="en-US" dirty="0" smtClean="0"/>
              <a:t>CR abdomen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25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U/S: metastasis, ascites, large nodes (picks up 1cm lesion)</a:t>
            </a:r>
          </a:p>
          <a:p>
            <a:r>
              <a:rPr lang="en-US" dirty="0" smtClean="0"/>
              <a:t>CT: (picks up ½ cm lesion)</a:t>
            </a:r>
          </a:p>
          <a:p>
            <a:r>
              <a:rPr lang="en-US" dirty="0" smtClean="0"/>
              <a:t>Laparoscopy</a:t>
            </a:r>
          </a:p>
          <a:p>
            <a:r>
              <a:rPr lang="en-US" dirty="0" smtClean="0"/>
              <a:t>Bone scan</a:t>
            </a:r>
          </a:p>
          <a:p>
            <a:r>
              <a:rPr lang="en-US" dirty="0" smtClean="0"/>
              <a:t>PET scan</a:t>
            </a:r>
          </a:p>
        </p:txBody>
      </p:sp>
    </p:spTree>
    <p:extLst>
      <p:ext uri="{BB962C8B-B14F-4D97-AF65-F5344CB8AC3E}">
        <p14:creationId xmlns:p14="http://schemas.microsoft.com/office/powerpoint/2010/main" val="4580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Curative operation</a:t>
            </a:r>
          </a:p>
          <a:p>
            <a:r>
              <a:rPr lang="en-US" dirty="0" smtClean="0"/>
              <a:t>Remove tumor and anywhere else it spreads</a:t>
            </a:r>
          </a:p>
          <a:p>
            <a:r>
              <a:rPr lang="en-US" dirty="0" smtClean="0"/>
              <a:t>Palliating: resection </a:t>
            </a:r>
          </a:p>
          <a:p>
            <a:pPr lvl="1"/>
            <a:r>
              <a:rPr lang="en-US" dirty="0" err="1" smtClean="0"/>
              <a:t>Reuel</a:t>
            </a:r>
            <a:r>
              <a:rPr lang="en-US" dirty="0" smtClean="0"/>
              <a:t> Y total </a:t>
            </a:r>
            <a:r>
              <a:rPr lang="en-US" dirty="0" err="1" smtClean="0"/>
              <a:t>gastrectomy</a:t>
            </a:r>
            <a:r>
              <a:rPr lang="en-US" dirty="0" smtClean="0"/>
              <a:t> with </a:t>
            </a:r>
            <a:r>
              <a:rPr lang="en-US" dirty="0" err="1" smtClean="0"/>
              <a:t>gastrojejunoscopy</a:t>
            </a:r>
            <a:endParaRPr lang="en-US" dirty="0" smtClean="0"/>
          </a:p>
          <a:p>
            <a:r>
              <a:rPr lang="en-US" dirty="0" err="1" smtClean="0"/>
              <a:t>Billroth</a:t>
            </a:r>
            <a:r>
              <a:rPr lang="en-US" dirty="0" smtClean="0"/>
              <a:t> 1 and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6779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68" id="{F69260BB-70CF-4859-927F-E72679EB74D8}" vid="{96DD3C58-4712-4811-8C93-70A499EE203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Theme68</Template>
  <TotalTime>32</TotalTime>
  <Words>217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Algerian</vt:lpstr>
      <vt:lpstr>Arial</vt:lpstr>
      <vt:lpstr>Arial Black</vt:lpstr>
      <vt:lpstr>Comic Sans MS</vt:lpstr>
      <vt:lpstr>Times New Roman</vt:lpstr>
      <vt:lpstr>Wingdings</vt:lpstr>
      <vt:lpstr>Theme68</vt:lpstr>
      <vt:lpstr>GASTRIC CANCER</vt:lpstr>
      <vt:lpstr>INTRODUCTION</vt:lpstr>
      <vt:lpstr>PowerPoint Presentation</vt:lpstr>
      <vt:lpstr>ETIOLOGY</vt:lpstr>
      <vt:lpstr>SS</vt:lpstr>
      <vt:lpstr>DIAGNOSIS</vt:lpstr>
      <vt:lpstr>STAGING</vt:lpstr>
      <vt:lpstr>therapy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GASTRIC CANCER</dc:title>
  <dc:creator>Effie Naila</dc:creator>
  <cp:lastModifiedBy>Effie Naila</cp:lastModifiedBy>
  <cp:revision>4</cp:revision>
  <dcterms:created xsi:type="dcterms:W3CDTF">2017-04-06T08:52:27Z</dcterms:created>
  <dcterms:modified xsi:type="dcterms:W3CDTF">2017-04-06T09:24:40Z</dcterms:modified>
</cp:coreProperties>
</file>