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7"/>
  </p:handoutMasterIdLst>
  <p:sldIdLst>
    <p:sldId id="256" r:id="rId2"/>
    <p:sldId id="257" r:id="rId3"/>
    <p:sldId id="288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8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9" r:id="rId26"/>
  </p:sldIdLst>
  <p:sldSz cx="9144000" cy="6858000" type="screen4x3"/>
  <p:notesSz cx="70866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100" y="0"/>
            <a:ext cx="3070860" cy="46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2168"/>
            <a:ext cx="3070860" cy="46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100" y="8902168"/>
            <a:ext cx="3070860" cy="46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39" tIns="47220" rIns="94439" bIns="472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BBC021-7BFD-4676-B19C-E3A32E50E8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471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471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471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471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1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2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3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3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3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32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32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32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D46E5-7AD4-4133-BEF3-4C7137CF1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848ABB-9D34-40B6-B8DB-9D2785932A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BAFD4C-FFDD-4B2F-A5B9-683C9FE817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87A2A5-1839-4CBD-9629-EFA1B130FC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132A34-EAB1-4EC4-96D0-9D8F2537A9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BB2439-A129-478B-8351-93F0C2BD8E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C3B624-8FB9-47CB-B8A6-8EADEED6FD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47321F-05A5-42F3-81CD-C6CBCBF6C8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933410-C076-42D3-9CA3-C3D951350A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C05AB1-F3F8-459A-A5C9-13E7B351F2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E4B81-384F-43C0-8928-AF13A736A7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60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0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1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2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2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216E716-56EC-4E3C-B1F6-AF7AC0E651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2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63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63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3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r>
              <a:rPr lang="en-US" b="1"/>
              <a:t>SHOCK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Dr. S.O.Khainga</a:t>
            </a:r>
          </a:p>
          <a:p>
            <a:pPr>
              <a:lnSpc>
                <a:spcPct val="90000"/>
              </a:lnSpc>
            </a:pPr>
            <a:r>
              <a:rPr lang="en-US" sz="2800" b="1"/>
              <a:t>Senior Lecturer University of Nairobi,</a:t>
            </a:r>
          </a:p>
          <a:p>
            <a:pPr>
              <a:lnSpc>
                <a:spcPct val="90000"/>
              </a:lnSpc>
            </a:pPr>
            <a:r>
              <a:rPr lang="en-US" sz="2800" b="1"/>
              <a:t>Consultant Plastic and Reconstructive </a:t>
            </a:r>
          </a:p>
          <a:p>
            <a:pPr>
              <a:lnSpc>
                <a:spcPct val="90000"/>
              </a:lnSpc>
            </a:pPr>
            <a:r>
              <a:rPr lang="en-US" sz="2800" b="1"/>
              <a:t>Surgeon KNH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/>
              <a:t>CELLULAR EFFECTS OF SHOCK:</a:t>
            </a:r>
          </a:p>
          <a:p>
            <a:pPr marL="609600" indent="-609600">
              <a:buFontTx/>
              <a:buNone/>
            </a:pP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In presence of 02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Glucose →Pyruvate, +38ATPs +CO2 + H20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                                              (266 Kcals)</a:t>
            </a:r>
            <a:endParaRPr lang="en-US" sz="2800" b="1"/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In hypoxia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None/>
            </a:pPr>
            <a:endParaRPr lang="en-US" sz="2800"/>
          </a:p>
          <a:p>
            <a:pPr marL="609600" indent="-609600">
              <a:buFont typeface="Wingdings" pitchFamily="2" charset="2"/>
              <a:buNone/>
            </a:pPr>
            <a:r>
              <a:rPr lang="en-US" sz="2800"/>
              <a:t>      Glucose →Lactate + 3ATPs (21Kcals)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/>
              <a:t>Reduced Ea in anaerobic/hypoxic conditions reduces efficiency of Sodium-Potassium Pump resulting into↑NA+ and H2o intracellarly and ↑K+ extracellularly.  This results into cell injury.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"/>
            <a:ext cx="9144000" cy="670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</a:t>
            </a:r>
            <a:r>
              <a:rPr lang="en-US" sz="2800" b="1"/>
              <a:t>Continued </a:t>
            </a:r>
            <a:r>
              <a:rPr lang="en-US" sz="2800" b="1">
                <a:cs typeface="Arial" charset="0"/>
              </a:rPr>
              <a:t>↓</a:t>
            </a:r>
            <a:r>
              <a:rPr lang="en-US" sz="2800" b="1"/>
              <a:t>Ea depletion:-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Breakdown of lysosomal membranes releasing Proteases, Esterases and acid Phosphatases causing cell autolysis and death.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8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Ribosomes are detached from RES resulting into reduced protein synthesis.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8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Mitochondria swell and disrupt further Ea and protein production.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/>
              <a:t>Cell injury or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868362"/>
          </a:xfrm>
        </p:spPr>
        <p:txBody>
          <a:bodyPr/>
          <a:lstStyle/>
          <a:p>
            <a:r>
              <a:rPr lang="en-US" sz="3200" b="1"/>
              <a:t>PATHOPHYSIOLOGY OF SHOCK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u="sng"/>
              <a:t>Early Stage of Shock:</a:t>
            </a:r>
          </a:p>
          <a:p>
            <a:pPr>
              <a:buFontTx/>
              <a:buChar char="-"/>
            </a:pPr>
            <a:r>
              <a:rPr lang="en-US" sz="2800"/>
              <a:t>Average adult blood volume is 4-5L (75-80mls/kg)</a:t>
            </a:r>
          </a:p>
          <a:p>
            <a:pPr>
              <a:buFontTx/>
              <a:buChar char="-"/>
            </a:pPr>
            <a:r>
              <a:rPr lang="en-US" sz="2800"/>
              <a:t>Loss of 25%(1000ml) of circulating volume initiates s/s of shock.</a:t>
            </a:r>
          </a:p>
          <a:p>
            <a:pPr>
              <a:buFontTx/>
              <a:buChar char="-"/>
            </a:pPr>
            <a:r>
              <a:rPr lang="en-US" sz="2800"/>
              <a:t>Loss of blood reduces venous return and heart contractility.</a:t>
            </a:r>
          </a:p>
          <a:p>
            <a:pPr>
              <a:buFontTx/>
              <a:buChar char="-"/>
            </a:pPr>
            <a:r>
              <a:rPr lang="en-US" sz="2800"/>
              <a:t>Loss of blood </a:t>
            </a:r>
            <a:r>
              <a:rPr lang="en-US" sz="2800">
                <a:cs typeface="Arial" charset="0"/>
              </a:rPr>
              <a:t>→↓</a:t>
            </a:r>
            <a:r>
              <a:rPr lang="en-US" sz="2800"/>
              <a:t> arterial pressure </a:t>
            </a:r>
            <a:r>
              <a:rPr lang="en-US" sz="2800" u="sng"/>
              <a:t>Hence</a:t>
            </a:r>
            <a:r>
              <a:rPr lang="en-US" sz="2800"/>
              <a:t> diminishing the </a:t>
            </a:r>
            <a:r>
              <a:rPr lang="en-US" sz="2800" b="1"/>
              <a:t>inhibitory afferent impulses from baroreceptors in carotid sinus &amp; aortic arch</a:t>
            </a:r>
            <a:r>
              <a:rPr lang="en-US" sz="2800"/>
              <a:t> to the </a:t>
            </a:r>
            <a:r>
              <a:rPr lang="en-US" sz="2800" b="1"/>
              <a:t>vasomotor</a:t>
            </a:r>
            <a:r>
              <a:rPr lang="en-US" sz="2800"/>
              <a:t> and </a:t>
            </a:r>
            <a:r>
              <a:rPr lang="en-US" sz="2800" b="1"/>
              <a:t>cardiac Inhibitory Centres</a:t>
            </a:r>
            <a:r>
              <a:rPr lang="en-US" sz="2800">
                <a:cs typeface="Arial" charset="0"/>
              </a:rPr>
              <a:t>→↓</a:t>
            </a:r>
            <a:r>
              <a:rPr lang="en-US" sz="2800"/>
              <a:t>reflex stimulation of the Adrenal-sympothetic regulators and a decreased vagal activity.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991600" cy="6705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/>
              <a:t>The adrenals release </a:t>
            </a:r>
            <a:r>
              <a:rPr lang="en-US">
                <a:cs typeface="Arial" charset="0"/>
              </a:rPr>
              <a:t>↑adrenaline &amp; noradrenaline.</a:t>
            </a:r>
          </a:p>
          <a:p>
            <a:pPr>
              <a:buFontTx/>
              <a:buNone/>
            </a:pPr>
            <a:endParaRPr lang="en-US">
              <a:cs typeface="Arial" charset="0"/>
            </a:endParaRPr>
          </a:p>
          <a:p>
            <a:pPr>
              <a:buFontTx/>
              <a:buChar char="-"/>
            </a:pPr>
            <a:r>
              <a:rPr lang="en-US">
                <a:cs typeface="Arial" charset="0"/>
              </a:rPr>
              <a:t>↑Adrenal –sympathetic activity cause:-</a:t>
            </a:r>
          </a:p>
          <a:p>
            <a:pPr>
              <a:buFontTx/>
              <a:buNone/>
            </a:pPr>
            <a:endParaRPr lang="en-US">
              <a:cs typeface="Arial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Constriction of veins → ↑venous return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↑Rate of sino atrial node (↑cardiac rate)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Arial" charset="0"/>
              </a:rPr>
              <a:t>   → ↑HR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↑Contractility of heart → ↑C.O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Arial" charset="0"/>
              </a:rPr>
              <a:t>Constriction of arterioles → ↑P.R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Middle And Late Stages of Shock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-  </a:t>
            </a:r>
            <a:r>
              <a:rPr lang="en-US" sz="3600"/>
              <a:t>Further reduction in blood volume results into sympathetic over activity, worsening tissue perfusion and hypoxia and further damages cell injury.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3600" b="1"/>
              <a:t>LATE  STAGES OF SHOCK</a:t>
            </a:r>
            <a:endParaRPr lang="en-US" sz="32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5867400"/>
          </a:xfrm>
        </p:spPr>
        <p:txBody>
          <a:bodyPr/>
          <a:lstStyle/>
          <a:p>
            <a:pPr>
              <a:buFontTx/>
              <a:buChar char="-"/>
            </a:pPr>
            <a:endParaRPr lang="en-US"/>
          </a:p>
          <a:p>
            <a:pPr>
              <a:buFontTx/>
              <a:buChar char="-"/>
            </a:pPr>
            <a:r>
              <a:rPr lang="en-US"/>
              <a:t>Compensatory mechanisms break down and circulation fails.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Char char="-"/>
            </a:pPr>
            <a:r>
              <a:rPr lang="en-US"/>
              <a:t>Capillary endothelium is further damaged by hypoxia plasma leaks into extra extracellular compartment further reducing effective circulation blood volume.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3200" b="1"/>
              <a:t>Signs And Symptoms of Hypovolaemic Shock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dirty="0"/>
              <a:t>Depend of severity and rate of blood loss and previous physical status of the individual.</a:t>
            </a:r>
          </a:p>
          <a:p>
            <a:pPr>
              <a:buFontTx/>
              <a:buNone/>
            </a:pPr>
            <a:r>
              <a:rPr lang="en-US" sz="2800" b="1"/>
              <a:t>4 </a:t>
            </a:r>
            <a:r>
              <a:rPr lang="en-US" sz="2800" b="1" smtClean="0"/>
              <a:t> stages</a:t>
            </a:r>
            <a:r>
              <a:rPr lang="en-US" sz="2800" b="1"/>
              <a:t>:-</a:t>
            </a:r>
            <a:endParaRPr lang="en-US" sz="2800"/>
          </a:p>
          <a:p>
            <a:pPr>
              <a:buFontTx/>
              <a:buNone/>
            </a:pPr>
            <a:r>
              <a:rPr lang="en-US" sz="2800" dirty="0"/>
              <a:t>a)	</a:t>
            </a:r>
            <a:r>
              <a:rPr lang="en-US" sz="2800" b="1" dirty="0"/>
              <a:t>Class I </a:t>
            </a:r>
            <a:r>
              <a:rPr lang="en-US" sz="2800" b="1" dirty="0" err="1"/>
              <a:t>haemorrhage</a:t>
            </a:r>
            <a:endParaRPr lang="en-US" sz="2800" b="1" dirty="0"/>
          </a:p>
          <a:p>
            <a:pPr>
              <a:buFontTx/>
              <a:buNone/>
            </a:pPr>
            <a:r>
              <a:rPr lang="en-US" sz="2800" dirty="0"/>
              <a:t>	- </a:t>
            </a:r>
            <a:r>
              <a:rPr lang="en-US" sz="2800" dirty="0" err="1"/>
              <a:t>Upto</a:t>
            </a:r>
            <a:r>
              <a:rPr lang="en-US" sz="2800" dirty="0"/>
              <a:t> 15% volume of blood loss</a:t>
            </a:r>
          </a:p>
          <a:p>
            <a:pPr>
              <a:buFontTx/>
              <a:buNone/>
            </a:pPr>
            <a:r>
              <a:rPr lang="en-US" sz="2800" dirty="0"/>
              <a:t>	- Minimal tachycardia</a:t>
            </a:r>
          </a:p>
          <a:p>
            <a:pPr>
              <a:buFontTx/>
              <a:buNone/>
            </a:pPr>
            <a:r>
              <a:rPr lang="en-US" sz="2800" dirty="0"/>
              <a:t>	- *</a:t>
            </a:r>
            <a:r>
              <a:rPr lang="en-US" sz="2800" dirty="0" err="1"/>
              <a:t>NRespiratory</a:t>
            </a:r>
            <a:r>
              <a:rPr lang="en-US" sz="2800" dirty="0"/>
              <a:t> rate</a:t>
            </a:r>
          </a:p>
          <a:p>
            <a:pPr>
              <a:buFontTx/>
              <a:buNone/>
            </a:pPr>
            <a:r>
              <a:rPr lang="en-US" sz="2800" dirty="0"/>
              <a:t>	- *</a:t>
            </a:r>
            <a:r>
              <a:rPr lang="en-US" sz="2800" dirty="0" err="1"/>
              <a:t>NBlood</a:t>
            </a:r>
            <a:r>
              <a:rPr lang="en-US" sz="2800" dirty="0"/>
              <a:t> pressure</a:t>
            </a:r>
          </a:p>
          <a:p>
            <a:pPr>
              <a:buFontTx/>
              <a:buNone/>
            </a:pPr>
            <a:r>
              <a:rPr lang="en-US" sz="2800" dirty="0"/>
              <a:t>	- Internal fluid shift correct problem in 24 Hrs.</a:t>
            </a:r>
          </a:p>
          <a:p>
            <a:pPr>
              <a:buFontTx/>
              <a:buNone/>
            </a:pPr>
            <a:r>
              <a:rPr lang="en-US" sz="2800" dirty="0"/>
              <a:t>    - Crystalloids in a previously unstable individual  </a:t>
            </a:r>
          </a:p>
          <a:p>
            <a:pPr>
              <a:buFontTx/>
              <a:buNone/>
            </a:pPr>
            <a:r>
              <a:rPr lang="en-US" sz="2800" dirty="0"/>
              <a:t>      are adequate.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609600" indent="-609600">
              <a:buFontTx/>
              <a:buAutoNum type="alphaLcParenR" startAt="2"/>
            </a:pPr>
            <a:r>
              <a:rPr lang="en-US" b="1"/>
              <a:t>Class II haemorrhage</a:t>
            </a:r>
          </a:p>
          <a:p>
            <a:pPr marL="609600" indent="-609600">
              <a:buFontTx/>
              <a:buNone/>
            </a:pPr>
            <a:r>
              <a:rPr lang="en-US"/>
              <a:t>	-	15-30%(75—1500mls) volume of blood  </a:t>
            </a:r>
          </a:p>
          <a:p>
            <a:pPr marL="609600" indent="-609600">
              <a:buFontTx/>
              <a:buNone/>
            </a:pPr>
            <a:r>
              <a:rPr lang="en-US"/>
              <a:t>         loss.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	 </a:t>
            </a:r>
            <a:r>
              <a:rPr lang="en-US">
                <a:cs typeface="Arial" charset="0"/>
              </a:rPr>
              <a:t>↑Heart rate/tachycardia&gt;100/min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cs typeface="Arial" charset="0"/>
              </a:rPr>
              <a:t>	-	 ↑Vascular tone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cs typeface="Arial" charset="0"/>
              </a:rPr>
              <a:t>	-	CNS changes e.g anxiety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cs typeface="Arial" charset="0"/>
              </a:rPr>
              <a:t>	-	*N Urine output (30-50mls/Hr)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>
                <a:cs typeface="Arial" charset="0"/>
              </a:rPr>
              <a:t>	- Crystalloids/blood transfusion.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991600" cy="6705600"/>
          </a:xfrm>
        </p:spPr>
        <p:txBody>
          <a:bodyPr/>
          <a:lstStyle/>
          <a:p>
            <a:pPr marL="609600" indent="-609600">
              <a:buFontTx/>
              <a:buAutoNum type="alphaLcParenR" startAt="3"/>
            </a:pPr>
            <a:endParaRPr lang="en-US" b="1"/>
          </a:p>
          <a:p>
            <a:pPr marL="609600" indent="-609600">
              <a:buFontTx/>
              <a:buAutoNum type="alphaLcParenR" startAt="3"/>
            </a:pPr>
            <a:r>
              <a:rPr lang="en-US" b="1"/>
              <a:t>Class III harmorrhage</a:t>
            </a:r>
          </a:p>
          <a:p>
            <a:pPr marL="609600" indent="-609600">
              <a:buFontTx/>
              <a:buNone/>
            </a:pPr>
            <a:endParaRPr lang="en-US" b="1"/>
          </a:p>
          <a:p>
            <a:pPr marL="609600" indent="-609600">
              <a:buFontTx/>
              <a:buNone/>
            </a:pPr>
            <a:r>
              <a:rPr lang="en-US"/>
              <a:t>	- 30-40% (2L) blood volume loss.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</a:t>
            </a:r>
            <a:r>
              <a:rPr lang="en-US">
                <a:cs typeface="Arial" charset="0"/>
              </a:rPr>
              <a:t>↑</a:t>
            </a:r>
            <a:r>
              <a:rPr lang="en-US"/>
              <a:t> tachycardia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	Weak, thready pulse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Tachy pnoea – air hunger (deep &amp; rapid)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Mental changes.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</a:t>
            </a:r>
            <a:r>
              <a:rPr lang="en-US">
                <a:cs typeface="Arial" charset="0"/>
              </a:rPr>
              <a:t>↓</a:t>
            </a:r>
            <a:r>
              <a:rPr lang="en-US"/>
              <a:t> B.P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Needs blood transfusion (urgent)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arenR" startAt="4"/>
            </a:pPr>
            <a:r>
              <a:rPr lang="en-US" b="1"/>
              <a:t>Class IV haemorrhage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/>
              <a:t>- </a:t>
            </a:r>
            <a:r>
              <a:rPr lang="en-US">
                <a:cs typeface="Arial" charset="0"/>
              </a:rPr>
              <a:t>&gt;40% blood loss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	Nears irreversible shock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↓or unrecordable BP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	barely palpable pulse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-↑Thirst (Angiotensin effect)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Negligible urine output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Sub normal temperature (↓BMR &amp;      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        vasoconstriction)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	Rapid transffusion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Immediate surgical intervention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charset="0"/>
              </a:rPr>
              <a:t>	- MODs may occur.</a:t>
            </a:r>
          </a:p>
          <a:p>
            <a:pPr marL="609600" indent="-609600">
              <a:lnSpc>
                <a:spcPct val="90000"/>
              </a:lnSpc>
              <a:buFontTx/>
              <a:buAutoNum type="alphaLcParenR" startAt="4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900" b="1"/>
              <a:t>	</a:t>
            </a: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 sz="3400" b="1"/>
              <a:t>INTRODUCTION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Defination:</a:t>
            </a:r>
          </a:p>
          <a:p>
            <a:pPr marL="609600" indent="-609600">
              <a:buFont typeface="Wingdings" pitchFamily="2" charset="2"/>
              <a:buNone/>
            </a:pP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Is the clinical manifestation of </a:t>
            </a:r>
            <a:r>
              <a:rPr lang="en-US" b="1"/>
              <a:t>low tissue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Perfusion </a:t>
            </a:r>
            <a:r>
              <a:rPr lang="en-US"/>
              <a:t>resulting from inadequate </a:t>
            </a:r>
            <a:r>
              <a:rPr lang="en-US" b="1"/>
              <a:t>cellular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respiration</a:t>
            </a:r>
            <a:r>
              <a:rPr lang="en-US"/>
              <a:t> due to a reduction in the effective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circulating blood and volume e.g due to: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a)  Bleeding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b)  Failure of heart to pump blood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c)  Pooling of blood in peripheral vessels.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200" b="1"/>
              <a:t>Management of Shock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/>
              <a:t>Actions Undertaken:-</a:t>
            </a:r>
          </a:p>
          <a:p>
            <a:pPr marL="609600" indent="-609600"/>
            <a:r>
              <a:rPr lang="en-US"/>
              <a:t>Make quick decisions</a:t>
            </a:r>
          </a:p>
          <a:p>
            <a:pPr marL="609600" indent="-609600"/>
            <a:r>
              <a:rPr lang="en-US"/>
              <a:t>Stop haemorrhage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1)	Blood for G&amp;M.Hb,U/E,lactate, ABG, PH,  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        and base deficit.</a:t>
            </a:r>
          </a:p>
          <a:p>
            <a:pPr marL="609600" indent="-609600">
              <a:buFontTx/>
              <a:buAutoNum type="arabicParenR" startAt="2"/>
            </a:pPr>
            <a:r>
              <a:rPr lang="en-US"/>
              <a:t>Establish IV line wide bore canula</a:t>
            </a:r>
          </a:p>
          <a:p>
            <a:pPr marL="609600" indent="-609600">
              <a:buFontTx/>
              <a:buAutoNum type="arabicParenR" startAt="2"/>
            </a:pPr>
            <a:r>
              <a:rPr lang="en-US"/>
              <a:t>Establish CVP line</a:t>
            </a:r>
          </a:p>
          <a:p>
            <a:pPr marL="609600" indent="-609600">
              <a:buFontTx/>
              <a:buAutoNum type="arabicParenR" startAt="2"/>
            </a:pPr>
            <a:r>
              <a:rPr lang="en-US"/>
              <a:t>Continuous monitoring of pulse &amp; BP</a:t>
            </a:r>
          </a:p>
          <a:p>
            <a:pPr marL="609600" indent="-609600">
              <a:buFontTx/>
              <a:buAutoNum type="arabicParenR" startAt="2"/>
            </a:pPr>
            <a:r>
              <a:rPr lang="en-US"/>
              <a:t>Pulse oximeter</a:t>
            </a:r>
          </a:p>
          <a:p>
            <a:pPr marL="609600" indent="-609600">
              <a:buFontTx/>
              <a:buAutoNum type="arabicParenR" startAt="2"/>
            </a:pPr>
            <a:r>
              <a:rPr lang="en-US"/>
              <a:t>Urethral catheter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sz="3200" b="1"/>
              <a:t>Treatment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91600" cy="6172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/>
              <a:t>Aim: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Expand vascular &amp; interstial fluid to improve tissue perfusion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>
                <a:cs typeface="Arial" charset="0"/>
              </a:rPr>
              <a:t>↑</a:t>
            </a:r>
            <a:r>
              <a:rPr lang="en-US" sz="2800"/>
              <a:t>O2 delivery and consumption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Support vital functions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/>
              <a:t>Do:-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1.)	Control bleeding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2.)	Elevation of the legs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3.)	Fluid replacement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Crystalloids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Blood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- Blood substitutes e.g Haemacel Dextran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458200" cy="6705600"/>
          </a:xfrm>
        </p:spPr>
        <p:txBody>
          <a:bodyPr/>
          <a:lstStyle/>
          <a:p>
            <a:pPr marL="609600" indent="-609600">
              <a:buFontTx/>
              <a:buAutoNum type="arabicParenR" startAt="4"/>
            </a:pPr>
            <a:endParaRPr lang="en-US"/>
          </a:p>
          <a:p>
            <a:pPr marL="609600" indent="-609600">
              <a:buFontTx/>
              <a:buAutoNum type="arabicParenR" startAt="4"/>
            </a:pPr>
            <a:r>
              <a:rPr lang="en-US"/>
              <a:t>O2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Tx/>
              <a:buNone/>
            </a:pPr>
            <a:r>
              <a:rPr lang="en-US"/>
              <a:t>5)  Drugs:</a:t>
            </a:r>
          </a:p>
          <a:p>
            <a:pPr marL="609600" indent="-609600">
              <a:buFontTx/>
              <a:buNone/>
            </a:pPr>
            <a:r>
              <a:rPr lang="en-US"/>
              <a:t>	- Morphine </a:t>
            </a:r>
          </a:p>
          <a:p>
            <a:pPr marL="609600" indent="-609600">
              <a:buFontTx/>
              <a:buNone/>
            </a:pPr>
            <a:r>
              <a:rPr lang="en-US"/>
              <a:t>	- Vasodilators</a:t>
            </a:r>
          </a:p>
          <a:p>
            <a:pPr marL="609600" indent="-609600">
              <a:buFontTx/>
              <a:buNone/>
            </a:pPr>
            <a:r>
              <a:rPr lang="en-US"/>
              <a:t>	- Hydrocortisine</a:t>
            </a:r>
          </a:p>
          <a:p>
            <a:pPr marL="609600" indent="-609600">
              <a:buFontTx/>
              <a:buNone/>
            </a:pPr>
            <a:r>
              <a:rPr lang="en-US"/>
              <a:t>	- Mannitol</a:t>
            </a:r>
          </a:p>
          <a:p>
            <a:pPr marL="609600" indent="-609600">
              <a:buFontTx/>
              <a:buNone/>
            </a:pPr>
            <a:r>
              <a:rPr lang="en-US"/>
              <a:t>	- Alkalis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/>
              <a:t>Monitoring of Treatment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en-US" sz="2800"/>
              <a:t>A warm, well perfused with normal mean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      arterial pressure and adequate urine output is gold standard.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/>
              <a:t>Clinical signs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-	Sensorium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-  Skin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-  Conjuctivae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	-  Capillary refill</a:t>
            </a:r>
          </a:p>
          <a:p>
            <a:pPr marL="609600" indent="-609600">
              <a:lnSpc>
                <a:spcPct val="90000"/>
              </a:lnSpc>
              <a:buFontTx/>
              <a:buAutoNum type="arabicParenR" startAt="2"/>
            </a:pPr>
            <a:r>
              <a:rPr lang="en-US" sz="2800"/>
              <a:t>Urine output</a:t>
            </a:r>
          </a:p>
          <a:p>
            <a:pPr marL="609600" indent="-609600">
              <a:lnSpc>
                <a:spcPct val="90000"/>
              </a:lnSpc>
              <a:buFontTx/>
              <a:buAutoNum type="arabicParenR" startAt="2"/>
            </a:pPr>
            <a:r>
              <a:rPr lang="en-US" sz="2800"/>
              <a:t>Pulse &amp; BP</a:t>
            </a:r>
          </a:p>
          <a:p>
            <a:pPr marL="609600" indent="-609600">
              <a:lnSpc>
                <a:spcPct val="90000"/>
              </a:lnSpc>
              <a:buFontTx/>
              <a:buAutoNum type="arabicParenR" startAt="2"/>
            </a:pPr>
            <a:r>
              <a:rPr lang="en-US" sz="2800"/>
              <a:t>CVP (10-15cm H20)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/>
              <a:t>5)	Lungs &amp; JVP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	- For overloading</a:t>
            </a:r>
          </a:p>
          <a:p>
            <a:pPr marL="609600" indent="-609600">
              <a:buFontTx/>
              <a:buAutoNum type="arabicParenR" startAt="6"/>
            </a:pPr>
            <a:r>
              <a:rPr lang="en-US"/>
              <a:t>Blood</a:t>
            </a:r>
          </a:p>
          <a:p>
            <a:pPr marL="609600" indent="-609600">
              <a:buFontTx/>
              <a:buNone/>
            </a:pPr>
            <a:r>
              <a:rPr lang="en-US"/>
              <a:t>	- P02 – 80mmHg</a:t>
            </a:r>
          </a:p>
          <a:p>
            <a:pPr marL="609600" indent="-609600">
              <a:buFontTx/>
              <a:buNone/>
            </a:pPr>
            <a:r>
              <a:rPr lang="en-US"/>
              <a:t>	- PC02 – 40mmHg</a:t>
            </a:r>
          </a:p>
          <a:p>
            <a:pPr marL="609600" indent="-609600">
              <a:buFontTx/>
              <a:buNone/>
            </a:pPr>
            <a:r>
              <a:rPr lang="en-US"/>
              <a:t>	- HC03</a:t>
            </a:r>
          </a:p>
          <a:p>
            <a:pPr marL="609600" indent="-609600">
              <a:buFontTx/>
              <a:buNone/>
            </a:pPr>
            <a:r>
              <a:rPr lang="en-US"/>
              <a:t>	- PH 7.4</a:t>
            </a:r>
          </a:p>
          <a:p>
            <a:pPr marL="609600" indent="-609600">
              <a:buFontTx/>
              <a:buNone/>
            </a:pPr>
            <a:r>
              <a:rPr lang="en-US"/>
              <a:t>	- Lactic acid</a:t>
            </a:r>
          </a:p>
          <a:p>
            <a:pPr marL="609600" indent="-609600">
              <a:buFontTx/>
              <a:buNone/>
            </a:pPr>
            <a:r>
              <a:rPr lang="en-US"/>
              <a:t>	- Blood Sugars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2133600" y="2286000"/>
            <a:ext cx="5257800" cy="297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- Oxygen consumption in body is 3mls/kg/min </a:t>
            </a:r>
          </a:p>
          <a:p>
            <a:pPr>
              <a:buFontTx/>
              <a:buNone/>
            </a:pPr>
            <a:r>
              <a:rPr lang="en-US" dirty="0"/>
              <a:t>  (i.e. 200 - 250mls in an adult) 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Arterial oxygen delivery is 1000mls/min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- Oxygen delivery is x 5 more than 0² consumption </a:t>
            </a:r>
            <a:r>
              <a:rPr lang="en-US" dirty="0" err="1"/>
              <a:t>i.e</a:t>
            </a:r>
            <a:r>
              <a:rPr lang="en-US" dirty="0"/>
              <a:t> 5:1.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6858000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-  If ratio of 0² delivery: consumption falls to less than 2:1, tissue hypoxia</a:t>
            </a:r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results.</a:t>
            </a:r>
            <a:endParaRPr lang="en-US" b="1" u="sng" dirty="0"/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dirty="0"/>
              <a:t>-  Hypoxia causes cell injury/death resulting into production of cytokines &amp; secondary mediators  causing a SYSTEMIC INFLAMMATORY RESPONSE SYNDROME (SIRS).</a:t>
            </a:r>
          </a:p>
          <a:p>
            <a:pPr>
              <a:buFont typeface="Wingdings" pitchFamily="2" charset="2"/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3200" b="1"/>
              <a:t>CLASSIFICATION OF SHOCK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6019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400" b="1" dirty="0" err="1"/>
              <a:t>Hypovolaemic</a:t>
            </a:r>
            <a:r>
              <a:rPr lang="en-US" sz="2400" b="1" dirty="0"/>
              <a:t> Shock: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- </a:t>
            </a:r>
            <a:r>
              <a:rPr lang="en-US" sz="2400" dirty="0"/>
              <a:t>Due to reduction in blood volume.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      Causes:</a:t>
            </a: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a)  Acute </a:t>
            </a:r>
            <a:r>
              <a:rPr lang="en-US" sz="2400" dirty="0" err="1"/>
              <a:t>Haemorrhage</a:t>
            </a:r>
            <a:r>
              <a:rPr lang="en-US" sz="2400" dirty="0"/>
              <a:t> (</a:t>
            </a:r>
            <a:r>
              <a:rPr lang="en-US" sz="2400" dirty="0" err="1"/>
              <a:t>Haemorrhagic</a:t>
            </a:r>
            <a:r>
              <a:rPr lang="en-US" sz="2400" dirty="0"/>
              <a:t> shock)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-  Internal </a:t>
            </a:r>
            <a:r>
              <a:rPr lang="en-US" sz="2400" dirty="0" err="1"/>
              <a:t>e.g</a:t>
            </a:r>
            <a:r>
              <a:rPr lang="en-US" sz="2400" dirty="0"/>
              <a:t> ruptured </a:t>
            </a:r>
            <a:r>
              <a:rPr lang="en-US" sz="2400" dirty="0" err="1"/>
              <a:t>vescera</a:t>
            </a:r>
            <a:r>
              <a:rPr lang="en-US" sz="2400" dirty="0"/>
              <a:t> etc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-  External </a:t>
            </a:r>
            <a:r>
              <a:rPr lang="en-US" sz="2400" dirty="0" err="1"/>
              <a:t>e.g</a:t>
            </a:r>
            <a:r>
              <a:rPr lang="en-US" sz="2400" dirty="0"/>
              <a:t> open wounds etc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-  Bleeding in soft tissue </a:t>
            </a:r>
            <a:r>
              <a:rPr lang="en-US" sz="2400" dirty="0" err="1"/>
              <a:t>e.g</a:t>
            </a:r>
            <a:r>
              <a:rPr lang="en-US" sz="2400" dirty="0"/>
              <a:t> fracture femurs 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   etc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  - Surgery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	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dirty="0"/>
          </a:p>
          <a:p>
            <a:pPr marL="609600" indent="-609600">
              <a:buFontTx/>
              <a:buNone/>
            </a:pPr>
            <a:r>
              <a:rPr lang="en-US" dirty="0" smtClean="0"/>
              <a:t>b)   </a:t>
            </a:r>
            <a:r>
              <a:rPr lang="en-US" dirty="0"/>
              <a:t>Loss of plasma e.g. burns, peritonitis</a:t>
            </a:r>
          </a:p>
          <a:p>
            <a:pPr marL="609600" indent="-609600">
              <a:buNone/>
            </a:pPr>
            <a:r>
              <a:rPr lang="en-US" dirty="0" smtClean="0"/>
              <a:t>c)	Loss </a:t>
            </a:r>
            <a:r>
              <a:rPr lang="en-US" dirty="0"/>
              <a:t>of extracellular fluids </a:t>
            </a:r>
            <a:r>
              <a:rPr lang="en-US" dirty="0" err="1"/>
              <a:t>e.g</a:t>
            </a:r>
            <a:r>
              <a:rPr lang="en-US" dirty="0"/>
              <a:t> intestinal obstruction, diarrhea, vomiting etc.</a:t>
            </a:r>
          </a:p>
          <a:p>
            <a:pPr marL="609600" indent="-609600">
              <a:buFont typeface="Wingdings" pitchFamily="2" charset="2"/>
              <a:buNone/>
            </a:pPr>
            <a:endParaRPr lang="en-US" b="1" dirty="0"/>
          </a:p>
          <a:p>
            <a:pPr marL="609600" indent="-609600">
              <a:buFontTx/>
              <a:buAutoNum type="arabicParenR" startAt="2"/>
            </a:pPr>
            <a:r>
              <a:rPr lang="en-US" b="1" dirty="0" err="1"/>
              <a:t>Cardiogenic</a:t>
            </a:r>
            <a:r>
              <a:rPr lang="en-US" b="1" dirty="0"/>
              <a:t> Shock:</a:t>
            </a:r>
          </a:p>
          <a:p>
            <a:pPr marL="609600" indent="-609600">
              <a:buFontTx/>
              <a:buNone/>
            </a:pPr>
            <a:endParaRPr lang="en-US" b="1" dirty="0"/>
          </a:p>
          <a:p>
            <a:pPr marL="609600" indent="-609600">
              <a:buFontTx/>
              <a:buNone/>
            </a:pPr>
            <a:r>
              <a:rPr lang="en-US" dirty="0"/>
              <a:t> - Due to primary failure of the heart to pump</a:t>
            </a:r>
          </a:p>
          <a:p>
            <a:pPr marL="609600" indent="-609600">
              <a:buFontTx/>
              <a:buNone/>
            </a:pPr>
            <a:r>
              <a:rPr lang="en-US" dirty="0"/>
              <a:t>   blood to the tissues.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e.g</a:t>
            </a:r>
            <a:r>
              <a:rPr lang="en-US" dirty="0"/>
              <a:t> myocardial infarction.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5344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3)   </a:t>
            </a:r>
            <a:r>
              <a:rPr lang="en-US" sz="3600" b="1"/>
              <a:t>Obstructive Shock:</a:t>
            </a:r>
            <a:endParaRPr lang="en-US" sz="3600"/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 -    Due to reduction in preload as a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      result of  mechanical obstruction of 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      cardiac  filling e.g cardiac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      tamponade, Tension preumothorax,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3600"/>
              <a:t>      massive pulmonary embolism.</a:t>
            </a:r>
          </a:p>
          <a:p>
            <a:pPr marL="609600" indent="-609600">
              <a:buFont typeface="Wingdings" pitchFamily="2" charset="2"/>
              <a:buNone/>
            </a:pPr>
            <a:endParaRPr lang="en-US" sz="3600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477000"/>
          </a:xfrm>
        </p:spPr>
        <p:txBody>
          <a:bodyPr/>
          <a:lstStyle/>
          <a:p>
            <a:pPr marL="609600" indent="-609600">
              <a:buFontTx/>
              <a:buAutoNum type="arabicParenR" startAt="4"/>
            </a:pPr>
            <a:r>
              <a:rPr lang="en-US" b="1"/>
              <a:t>Distributive Shock: (Septic Shock Anaphylactic Shock, Spinal Shock):-</a:t>
            </a:r>
          </a:p>
          <a:p>
            <a:pPr marL="609600" indent="-609600">
              <a:buFontTx/>
              <a:buNone/>
            </a:pP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 -   Is due to changes in Resistance and capacitance vessels i.e arterioles and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     Venules.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 -   Vasodilatation of arterioles and/or venules results in peripheral pooling causing reduced effective circulating blood volume.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839200" cy="6858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b="1"/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5)   Endorine Shock: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b="1"/>
              <a:t>      Causes:   </a:t>
            </a:r>
            <a:endParaRPr lang="en-US"/>
          </a:p>
          <a:p>
            <a:pPr marL="609600" indent="-609600"/>
            <a:r>
              <a:rPr lang="en-US"/>
              <a:t>Hypothyroidism – affects vascular &amp; cardiac response to catecholmines </a:t>
            </a:r>
          </a:p>
          <a:p>
            <a:pPr marL="609600" indent="-609600"/>
            <a:endParaRPr lang="en-US"/>
          </a:p>
          <a:p>
            <a:pPr marL="609600" indent="-609600"/>
            <a:r>
              <a:rPr lang="en-US"/>
              <a:t>Hyperthyroidism - ↑C.O failure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/>
            <a:r>
              <a:rPr lang="en-US"/>
              <a:t>Adrenal insufficiency→Hypovalaemia from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-    ↓ Catecholamine response.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784</TotalTime>
  <Words>689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Digital Dots</vt:lpstr>
      <vt:lpstr>SHOCK</vt:lpstr>
      <vt:lpstr>Slide 2</vt:lpstr>
      <vt:lpstr>Slide 3</vt:lpstr>
      <vt:lpstr>Slide 4</vt:lpstr>
      <vt:lpstr>CLASSIFICATION OF SHOCK</vt:lpstr>
      <vt:lpstr>Slide 6</vt:lpstr>
      <vt:lpstr>Slide 7</vt:lpstr>
      <vt:lpstr>Slide 8</vt:lpstr>
      <vt:lpstr>Slide 9</vt:lpstr>
      <vt:lpstr>Slide 10</vt:lpstr>
      <vt:lpstr>Slide 11</vt:lpstr>
      <vt:lpstr>PATHOPHYSIOLOGY OF SHOCK</vt:lpstr>
      <vt:lpstr>Slide 13</vt:lpstr>
      <vt:lpstr>Middle And Late Stages of Shock</vt:lpstr>
      <vt:lpstr>LATE  STAGES OF SHOCK</vt:lpstr>
      <vt:lpstr>Signs And Symptoms of Hypovolaemic Shock</vt:lpstr>
      <vt:lpstr>Slide 17</vt:lpstr>
      <vt:lpstr>Slide 18</vt:lpstr>
      <vt:lpstr>Slide 19</vt:lpstr>
      <vt:lpstr>Management of Shock</vt:lpstr>
      <vt:lpstr>Treatment</vt:lpstr>
      <vt:lpstr>Slide 22</vt:lpstr>
      <vt:lpstr>Monitoring of Treatment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SHOCK</dc:title>
  <dc:creator>Dr. Hainga</dc:creator>
  <cp:lastModifiedBy>SURGERY</cp:lastModifiedBy>
  <cp:revision>15</cp:revision>
  <dcterms:created xsi:type="dcterms:W3CDTF">2011-03-29T07:28:22Z</dcterms:created>
  <dcterms:modified xsi:type="dcterms:W3CDTF">2012-04-03T09:58:15Z</dcterms:modified>
</cp:coreProperties>
</file>